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256" r:id="rId2"/>
    <p:sldId id="294" r:id="rId3"/>
    <p:sldId id="257" r:id="rId4"/>
    <p:sldId id="271" r:id="rId5"/>
    <p:sldId id="264" r:id="rId6"/>
    <p:sldId id="265" r:id="rId7"/>
    <p:sldId id="295" r:id="rId8"/>
    <p:sldId id="259" r:id="rId9"/>
    <p:sldId id="298" r:id="rId10"/>
    <p:sldId id="299" r:id="rId11"/>
    <p:sldId id="266" r:id="rId12"/>
    <p:sldId id="300" r:id="rId13"/>
    <p:sldId id="301" r:id="rId14"/>
    <p:sldId id="302" r:id="rId15"/>
    <p:sldId id="261" r:id="rId16"/>
    <p:sldId id="296" r:id="rId17"/>
    <p:sldId id="293" r:id="rId18"/>
    <p:sldId id="262" r:id="rId19"/>
    <p:sldId id="269" r:id="rId20"/>
    <p:sldId id="303" r:id="rId21"/>
    <p:sldId id="304" r:id="rId22"/>
    <p:sldId id="270" r:id="rId23"/>
    <p:sldId id="297" r:id="rId24"/>
    <p:sldId id="272"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6" autoAdjust="0"/>
    <p:restoredTop sz="94660"/>
  </p:normalViewPr>
  <p:slideViewPr>
    <p:cSldViewPr snapToGrid="0">
      <p:cViewPr varScale="1">
        <p:scale>
          <a:sx n="63" d="100"/>
          <a:sy n="63" d="100"/>
        </p:scale>
        <p:origin x="6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SIR_covid\Joho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00" normalizeH="0" baseline="0">
                <a:solidFill>
                  <a:schemeClr val="lt1"/>
                </a:solidFill>
                <a:latin typeface="+mn-lt"/>
                <a:ea typeface="+mn-ea"/>
                <a:cs typeface="+mn-cs"/>
              </a:defRPr>
            </a:pPr>
            <a:r>
              <a:rPr lang="en-US" sz="2400"/>
              <a:t>Daily new cases in Johor (1st January -8th August 2021) </a:t>
            </a:r>
          </a:p>
        </c:rich>
      </c:tx>
      <c:overlay val="0"/>
      <c:spPr>
        <a:noFill/>
        <a:ln>
          <a:noFill/>
        </a:ln>
        <a:effectLst/>
      </c:spPr>
      <c:txPr>
        <a:bodyPr rot="0" spcFirstLastPara="1" vertOverflow="ellipsis" vert="horz" wrap="square" anchor="ctr" anchorCtr="1"/>
        <a:lstStyle/>
        <a:p>
          <a:pPr>
            <a:defRPr sz="24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cases_new</c:v>
                </c:pt>
              </c:strCache>
            </c:strRef>
          </c:tx>
          <c:spPr>
            <a:ln w="34925" cap="rnd">
              <a:solidFill>
                <a:schemeClr val="lt1"/>
              </a:solidFill>
              <a:round/>
            </a:ln>
            <a:effectLst>
              <a:outerShdw dist="25400" dir="2700000" algn="tl" rotWithShape="0">
                <a:schemeClr val="accent1"/>
              </a:outerShdw>
            </a:effectLst>
          </c:spPr>
          <c:marker>
            <c:symbol val="none"/>
          </c:marker>
          <c:dLbls>
            <c:dLbl>
              <c:idx val="55"/>
              <c:layout>
                <c:manualLayout>
                  <c:x val="-7.2261954251060231E-2"/>
                  <c:y val="-0.43778129071545913"/>
                </c:manualLayout>
              </c:layout>
              <c:tx>
                <c:rich>
                  <a:bodyPr rot="0" spcFirstLastPara="1" vertOverflow="ellipsis" vert="horz" wrap="square" lIns="38100" tIns="19050" rIns="38100" bIns="19050" anchor="ctr" anchorCtr="1">
                    <a:noAutofit/>
                  </a:bodyPr>
                  <a:lstStyle/>
                  <a:p>
                    <a:pPr>
                      <a:defRPr sz="1600" b="1" i="0" u="none" strike="noStrike" kern="1200" baseline="0">
                        <a:solidFill>
                          <a:schemeClr val="lt1"/>
                        </a:solidFill>
                        <a:latin typeface="+mn-lt"/>
                        <a:ea typeface="+mn-ea"/>
                        <a:cs typeface="+mn-cs"/>
                      </a:defRPr>
                    </a:pPr>
                    <a:r>
                      <a:rPr lang="en-US" sz="1600"/>
                      <a:t>vaccination program started</a:t>
                    </a:r>
                  </a:p>
                  <a:p>
                    <a:pPr>
                      <a:defRPr sz="1600"/>
                    </a:pPr>
                    <a:r>
                      <a:rPr lang="en-US" sz="1600"/>
                      <a:t>(24th Feb)</a:t>
                    </a:r>
                  </a:p>
                </c:rich>
              </c:tx>
              <c:spPr>
                <a:solidFill>
                  <a:schemeClr val="accent2"/>
                </a:solid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279165997107503"/>
                      <c:h val="0.15730665467625898"/>
                    </c:manualLayout>
                  </c15:layout>
                  <c15:showDataLabelsRange val="0"/>
                </c:ext>
                <c:ext xmlns:c16="http://schemas.microsoft.com/office/drawing/2014/chart" uri="{C3380CC4-5D6E-409C-BE32-E72D297353CC}">
                  <c16:uniqueId val="{00000000-E97D-425B-B9CC-9F22D01C9E4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Sheet1!$A$2:$A$512</c:f>
              <c:numCache>
                <c:formatCode>m/d/yyyy</c:formatCode>
                <c:ptCount val="220"/>
                <c:pt idx="0">
                  <c:v>44197</c:v>
                </c:pt>
                <c:pt idx="1">
                  <c:v>44198</c:v>
                </c:pt>
                <c:pt idx="2">
                  <c:v>44199</c:v>
                </c:pt>
                <c:pt idx="3">
                  <c:v>44200</c:v>
                </c:pt>
                <c:pt idx="4">
                  <c:v>44201</c:v>
                </c:pt>
                <c:pt idx="5">
                  <c:v>44202</c:v>
                </c:pt>
                <c:pt idx="6">
                  <c:v>44203</c:v>
                </c:pt>
                <c:pt idx="7">
                  <c:v>44204</c:v>
                </c:pt>
                <c:pt idx="8">
                  <c:v>44205</c:v>
                </c:pt>
                <c:pt idx="9">
                  <c:v>44206</c:v>
                </c:pt>
                <c:pt idx="10">
                  <c:v>44207</c:v>
                </c:pt>
                <c:pt idx="11">
                  <c:v>44208</c:v>
                </c:pt>
                <c:pt idx="12">
                  <c:v>44209</c:v>
                </c:pt>
                <c:pt idx="13">
                  <c:v>44210</c:v>
                </c:pt>
                <c:pt idx="14">
                  <c:v>44211</c:v>
                </c:pt>
                <c:pt idx="15">
                  <c:v>44212</c:v>
                </c:pt>
                <c:pt idx="16">
                  <c:v>44213</c:v>
                </c:pt>
                <c:pt idx="17">
                  <c:v>44214</c:v>
                </c:pt>
                <c:pt idx="18">
                  <c:v>44215</c:v>
                </c:pt>
                <c:pt idx="19">
                  <c:v>44216</c:v>
                </c:pt>
                <c:pt idx="20">
                  <c:v>44217</c:v>
                </c:pt>
                <c:pt idx="21">
                  <c:v>44218</c:v>
                </c:pt>
                <c:pt idx="22">
                  <c:v>44219</c:v>
                </c:pt>
                <c:pt idx="23">
                  <c:v>44220</c:v>
                </c:pt>
                <c:pt idx="24">
                  <c:v>44221</c:v>
                </c:pt>
                <c:pt idx="25">
                  <c:v>44222</c:v>
                </c:pt>
                <c:pt idx="26">
                  <c:v>44223</c:v>
                </c:pt>
                <c:pt idx="27">
                  <c:v>44224</c:v>
                </c:pt>
                <c:pt idx="28">
                  <c:v>44225</c:v>
                </c:pt>
                <c:pt idx="29">
                  <c:v>44226</c:v>
                </c:pt>
                <c:pt idx="30">
                  <c:v>44227</c:v>
                </c:pt>
                <c:pt idx="31">
                  <c:v>44228</c:v>
                </c:pt>
                <c:pt idx="32">
                  <c:v>44229</c:v>
                </c:pt>
                <c:pt idx="33">
                  <c:v>44230</c:v>
                </c:pt>
                <c:pt idx="34">
                  <c:v>44231</c:v>
                </c:pt>
                <c:pt idx="35">
                  <c:v>44232</c:v>
                </c:pt>
                <c:pt idx="36">
                  <c:v>44233</c:v>
                </c:pt>
                <c:pt idx="37">
                  <c:v>44234</c:v>
                </c:pt>
                <c:pt idx="38">
                  <c:v>44235</c:v>
                </c:pt>
                <c:pt idx="39">
                  <c:v>44236</c:v>
                </c:pt>
                <c:pt idx="40">
                  <c:v>44237</c:v>
                </c:pt>
                <c:pt idx="41">
                  <c:v>44238</c:v>
                </c:pt>
                <c:pt idx="42">
                  <c:v>44239</c:v>
                </c:pt>
                <c:pt idx="43">
                  <c:v>44240</c:v>
                </c:pt>
                <c:pt idx="44">
                  <c:v>44241</c:v>
                </c:pt>
                <c:pt idx="45">
                  <c:v>44242</c:v>
                </c:pt>
                <c:pt idx="46">
                  <c:v>44243</c:v>
                </c:pt>
                <c:pt idx="47">
                  <c:v>44244</c:v>
                </c:pt>
                <c:pt idx="48">
                  <c:v>44245</c:v>
                </c:pt>
                <c:pt idx="49">
                  <c:v>44246</c:v>
                </c:pt>
                <c:pt idx="50">
                  <c:v>44247</c:v>
                </c:pt>
                <c:pt idx="51">
                  <c:v>44248</c:v>
                </c:pt>
                <c:pt idx="52">
                  <c:v>44249</c:v>
                </c:pt>
                <c:pt idx="53">
                  <c:v>44250</c:v>
                </c:pt>
                <c:pt idx="54">
                  <c:v>44251</c:v>
                </c:pt>
                <c:pt idx="55">
                  <c:v>44252</c:v>
                </c:pt>
                <c:pt idx="56">
                  <c:v>44253</c:v>
                </c:pt>
                <c:pt idx="57">
                  <c:v>44254</c:v>
                </c:pt>
                <c:pt idx="58">
                  <c:v>44255</c:v>
                </c:pt>
                <c:pt idx="59">
                  <c:v>44256</c:v>
                </c:pt>
                <c:pt idx="60">
                  <c:v>44257</c:v>
                </c:pt>
                <c:pt idx="61">
                  <c:v>44258</c:v>
                </c:pt>
                <c:pt idx="62">
                  <c:v>44259</c:v>
                </c:pt>
                <c:pt idx="63">
                  <c:v>44260</c:v>
                </c:pt>
                <c:pt idx="64">
                  <c:v>44261</c:v>
                </c:pt>
                <c:pt idx="65">
                  <c:v>44262</c:v>
                </c:pt>
                <c:pt idx="66">
                  <c:v>44263</c:v>
                </c:pt>
                <c:pt idx="67">
                  <c:v>44264</c:v>
                </c:pt>
                <c:pt idx="68">
                  <c:v>44265</c:v>
                </c:pt>
                <c:pt idx="69">
                  <c:v>44266</c:v>
                </c:pt>
                <c:pt idx="70">
                  <c:v>44267</c:v>
                </c:pt>
                <c:pt idx="71">
                  <c:v>44268</c:v>
                </c:pt>
                <c:pt idx="72">
                  <c:v>44269</c:v>
                </c:pt>
                <c:pt idx="73">
                  <c:v>44270</c:v>
                </c:pt>
                <c:pt idx="74">
                  <c:v>44271</c:v>
                </c:pt>
                <c:pt idx="75">
                  <c:v>44272</c:v>
                </c:pt>
                <c:pt idx="76">
                  <c:v>44273</c:v>
                </c:pt>
                <c:pt idx="77">
                  <c:v>44274</c:v>
                </c:pt>
                <c:pt idx="78">
                  <c:v>44275</c:v>
                </c:pt>
                <c:pt idx="79">
                  <c:v>44276</c:v>
                </c:pt>
                <c:pt idx="80">
                  <c:v>44277</c:v>
                </c:pt>
                <c:pt idx="81">
                  <c:v>44278</c:v>
                </c:pt>
                <c:pt idx="82">
                  <c:v>44279</c:v>
                </c:pt>
                <c:pt idx="83">
                  <c:v>44280</c:v>
                </c:pt>
                <c:pt idx="84">
                  <c:v>44281</c:v>
                </c:pt>
                <c:pt idx="85">
                  <c:v>44282</c:v>
                </c:pt>
                <c:pt idx="86">
                  <c:v>44283</c:v>
                </c:pt>
                <c:pt idx="87">
                  <c:v>44284</c:v>
                </c:pt>
                <c:pt idx="88">
                  <c:v>44285</c:v>
                </c:pt>
                <c:pt idx="89">
                  <c:v>44286</c:v>
                </c:pt>
                <c:pt idx="90">
                  <c:v>44287</c:v>
                </c:pt>
                <c:pt idx="91">
                  <c:v>44288</c:v>
                </c:pt>
                <c:pt idx="92">
                  <c:v>44289</c:v>
                </c:pt>
                <c:pt idx="93">
                  <c:v>44290</c:v>
                </c:pt>
                <c:pt idx="94">
                  <c:v>44291</c:v>
                </c:pt>
                <c:pt idx="95">
                  <c:v>44292</c:v>
                </c:pt>
                <c:pt idx="96">
                  <c:v>44293</c:v>
                </c:pt>
                <c:pt idx="97">
                  <c:v>44294</c:v>
                </c:pt>
                <c:pt idx="98">
                  <c:v>44295</c:v>
                </c:pt>
                <c:pt idx="99">
                  <c:v>44296</c:v>
                </c:pt>
                <c:pt idx="100">
                  <c:v>44297</c:v>
                </c:pt>
                <c:pt idx="101">
                  <c:v>44298</c:v>
                </c:pt>
                <c:pt idx="102">
                  <c:v>44299</c:v>
                </c:pt>
                <c:pt idx="103">
                  <c:v>44300</c:v>
                </c:pt>
                <c:pt idx="104">
                  <c:v>44301</c:v>
                </c:pt>
                <c:pt idx="105">
                  <c:v>44302</c:v>
                </c:pt>
                <c:pt idx="106">
                  <c:v>44303</c:v>
                </c:pt>
                <c:pt idx="107">
                  <c:v>44304</c:v>
                </c:pt>
                <c:pt idx="108">
                  <c:v>44305</c:v>
                </c:pt>
                <c:pt idx="109">
                  <c:v>44306</c:v>
                </c:pt>
                <c:pt idx="110">
                  <c:v>44307</c:v>
                </c:pt>
                <c:pt idx="111">
                  <c:v>44308</c:v>
                </c:pt>
                <c:pt idx="112">
                  <c:v>44309</c:v>
                </c:pt>
                <c:pt idx="113">
                  <c:v>44310</c:v>
                </c:pt>
                <c:pt idx="114">
                  <c:v>44311</c:v>
                </c:pt>
                <c:pt idx="115">
                  <c:v>44312</c:v>
                </c:pt>
                <c:pt idx="116">
                  <c:v>44313</c:v>
                </c:pt>
                <c:pt idx="117">
                  <c:v>44314</c:v>
                </c:pt>
                <c:pt idx="118">
                  <c:v>44315</c:v>
                </c:pt>
                <c:pt idx="119">
                  <c:v>44316</c:v>
                </c:pt>
                <c:pt idx="120">
                  <c:v>44317</c:v>
                </c:pt>
                <c:pt idx="121">
                  <c:v>44318</c:v>
                </c:pt>
                <c:pt idx="122">
                  <c:v>44319</c:v>
                </c:pt>
                <c:pt idx="123">
                  <c:v>44320</c:v>
                </c:pt>
                <c:pt idx="124">
                  <c:v>44321</c:v>
                </c:pt>
                <c:pt idx="125">
                  <c:v>44322</c:v>
                </c:pt>
                <c:pt idx="126">
                  <c:v>44323</c:v>
                </c:pt>
                <c:pt idx="127">
                  <c:v>44324</c:v>
                </c:pt>
                <c:pt idx="128">
                  <c:v>44325</c:v>
                </c:pt>
                <c:pt idx="129">
                  <c:v>44326</c:v>
                </c:pt>
                <c:pt idx="130">
                  <c:v>44327</c:v>
                </c:pt>
                <c:pt idx="131">
                  <c:v>44328</c:v>
                </c:pt>
                <c:pt idx="132">
                  <c:v>44329</c:v>
                </c:pt>
                <c:pt idx="133">
                  <c:v>44330</c:v>
                </c:pt>
                <c:pt idx="134">
                  <c:v>44331</c:v>
                </c:pt>
                <c:pt idx="135">
                  <c:v>44332</c:v>
                </c:pt>
                <c:pt idx="136">
                  <c:v>44333</c:v>
                </c:pt>
                <c:pt idx="137">
                  <c:v>44334</c:v>
                </c:pt>
                <c:pt idx="138">
                  <c:v>44335</c:v>
                </c:pt>
                <c:pt idx="139">
                  <c:v>44336</c:v>
                </c:pt>
                <c:pt idx="140">
                  <c:v>44337</c:v>
                </c:pt>
                <c:pt idx="141">
                  <c:v>44338</c:v>
                </c:pt>
                <c:pt idx="142">
                  <c:v>44339</c:v>
                </c:pt>
                <c:pt idx="143">
                  <c:v>44340</c:v>
                </c:pt>
                <c:pt idx="144">
                  <c:v>44341</c:v>
                </c:pt>
                <c:pt idx="145">
                  <c:v>44342</c:v>
                </c:pt>
                <c:pt idx="146">
                  <c:v>44343</c:v>
                </c:pt>
                <c:pt idx="147">
                  <c:v>44344</c:v>
                </c:pt>
                <c:pt idx="148">
                  <c:v>44345</c:v>
                </c:pt>
                <c:pt idx="149">
                  <c:v>44346</c:v>
                </c:pt>
                <c:pt idx="150">
                  <c:v>44347</c:v>
                </c:pt>
                <c:pt idx="151">
                  <c:v>44348</c:v>
                </c:pt>
                <c:pt idx="152">
                  <c:v>44349</c:v>
                </c:pt>
                <c:pt idx="153">
                  <c:v>44350</c:v>
                </c:pt>
                <c:pt idx="154">
                  <c:v>44351</c:v>
                </c:pt>
                <c:pt idx="155">
                  <c:v>44352</c:v>
                </c:pt>
                <c:pt idx="156">
                  <c:v>44353</c:v>
                </c:pt>
                <c:pt idx="157">
                  <c:v>44354</c:v>
                </c:pt>
                <c:pt idx="158">
                  <c:v>44355</c:v>
                </c:pt>
                <c:pt idx="159">
                  <c:v>44356</c:v>
                </c:pt>
                <c:pt idx="160">
                  <c:v>44357</c:v>
                </c:pt>
                <c:pt idx="161">
                  <c:v>44358</c:v>
                </c:pt>
                <c:pt idx="162">
                  <c:v>44359</c:v>
                </c:pt>
                <c:pt idx="163">
                  <c:v>44360</c:v>
                </c:pt>
                <c:pt idx="164">
                  <c:v>44361</c:v>
                </c:pt>
                <c:pt idx="165">
                  <c:v>44362</c:v>
                </c:pt>
                <c:pt idx="166">
                  <c:v>44363</c:v>
                </c:pt>
                <c:pt idx="167">
                  <c:v>44364</c:v>
                </c:pt>
                <c:pt idx="168">
                  <c:v>44365</c:v>
                </c:pt>
                <c:pt idx="169">
                  <c:v>44366</c:v>
                </c:pt>
                <c:pt idx="170">
                  <c:v>44367</c:v>
                </c:pt>
                <c:pt idx="171">
                  <c:v>44368</c:v>
                </c:pt>
                <c:pt idx="172">
                  <c:v>44369</c:v>
                </c:pt>
                <c:pt idx="173">
                  <c:v>44370</c:v>
                </c:pt>
                <c:pt idx="174">
                  <c:v>44371</c:v>
                </c:pt>
                <c:pt idx="175">
                  <c:v>44372</c:v>
                </c:pt>
                <c:pt idx="176">
                  <c:v>44373</c:v>
                </c:pt>
                <c:pt idx="177">
                  <c:v>44374</c:v>
                </c:pt>
                <c:pt idx="178">
                  <c:v>44375</c:v>
                </c:pt>
                <c:pt idx="179">
                  <c:v>44376</c:v>
                </c:pt>
                <c:pt idx="180">
                  <c:v>44377</c:v>
                </c:pt>
                <c:pt idx="181">
                  <c:v>44378</c:v>
                </c:pt>
                <c:pt idx="182">
                  <c:v>44379</c:v>
                </c:pt>
                <c:pt idx="183">
                  <c:v>44380</c:v>
                </c:pt>
                <c:pt idx="184">
                  <c:v>44381</c:v>
                </c:pt>
                <c:pt idx="185">
                  <c:v>44382</c:v>
                </c:pt>
                <c:pt idx="186">
                  <c:v>44383</c:v>
                </c:pt>
                <c:pt idx="187">
                  <c:v>44384</c:v>
                </c:pt>
                <c:pt idx="188">
                  <c:v>44385</c:v>
                </c:pt>
                <c:pt idx="189">
                  <c:v>44386</c:v>
                </c:pt>
                <c:pt idx="190">
                  <c:v>44387</c:v>
                </c:pt>
                <c:pt idx="191">
                  <c:v>44388</c:v>
                </c:pt>
                <c:pt idx="192">
                  <c:v>44389</c:v>
                </c:pt>
                <c:pt idx="193">
                  <c:v>44390</c:v>
                </c:pt>
                <c:pt idx="194">
                  <c:v>44391</c:v>
                </c:pt>
                <c:pt idx="195">
                  <c:v>44392</c:v>
                </c:pt>
                <c:pt idx="196">
                  <c:v>44393</c:v>
                </c:pt>
                <c:pt idx="197">
                  <c:v>44394</c:v>
                </c:pt>
                <c:pt idx="198">
                  <c:v>44395</c:v>
                </c:pt>
                <c:pt idx="199">
                  <c:v>44396</c:v>
                </c:pt>
                <c:pt idx="200">
                  <c:v>44397</c:v>
                </c:pt>
                <c:pt idx="201">
                  <c:v>44398</c:v>
                </c:pt>
                <c:pt idx="202">
                  <c:v>44399</c:v>
                </c:pt>
                <c:pt idx="203">
                  <c:v>44400</c:v>
                </c:pt>
                <c:pt idx="204">
                  <c:v>44401</c:v>
                </c:pt>
                <c:pt idx="205">
                  <c:v>44402</c:v>
                </c:pt>
                <c:pt idx="206">
                  <c:v>44403</c:v>
                </c:pt>
                <c:pt idx="207">
                  <c:v>44404</c:v>
                </c:pt>
                <c:pt idx="208">
                  <c:v>44405</c:v>
                </c:pt>
                <c:pt idx="209">
                  <c:v>44406</c:v>
                </c:pt>
                <c:pt idx="210">
                  <c:v>44407</c:v>
                </c:pt>
                <c:pt idx="211">
                  <c:v>44408</c:v>
                </c:pt>
                <c:pt idx="212">
                  <c:v>44409</c:v>
                </c:pt>
                <c:pt idx="213">
                  <c:v>44410</c:v>
                </c:pt>
                <c:pt idx="214">
                  <c:v>44411</c:v>
                </c:pt>
                <c:pt idx="215">
                  <c:v>44412</c:v>
                </c:pt>
                <c:pt idx="216">
                  <c:v>44413</c:v>
                </c:pt>
                <c:pt idx="217">
                  <c:v>44414</c:v>
                </c:pt>
                <c:pt idx="218">
                  <c:v>44415</c:v>
                </c:pt>
                <c:pt idx="219">
                  <c:v>44416</c:v>
                </c:pt>
              </c:numCache>
            </c:numRef>
          </c:cat>
          <c:val>
            <c:numRef>
              <c:f>Sheet1!$B$2:$B$512</c:f>
              <c:numCache>
                <c:formatCode>General</c:formatCode>
                <c:ptCount val="220"/>
                <c:pt idx="0">
                  <c:v>112</c:v>
                </c:pt>
                <c:pt idx="1">
                  <c:v>580</c:v>
                </c:pt>
                <c:pt idx="2">
                  <c:v>179</c:v>
                </c:pt>
                <c:pt idx="3">
                  <c:v>295</c:v>
                </c:pt>
                <c:pt idx="4">
                  <c:v>428</c:v>
                </c:pt>
                <c:pt idx="5">
                  <c:v>571</c:v>
                </c:pt>
                <c:pt idx="6">
                  <c:v>1103</c:v>
                </c:pt>
                <c:pt idx="7">
                  <c:v>298</c:v>
                </c:pt>
                <c:pt idx="8">
                  <c:v>302</c:v>
                </c:pt>
                <c:pt idx="9">
                  <c:v>321</c:v>
                </c:pt>
                <c:pt idx="10">
                  <c:v>396</c:v>
                </c:pt>
                <c:pt idx="11">
                  <c:v>442</c:v>
                </c:pt>
                <c:pt idx="12">
                  <c:v>535</c:v>
                </c:pt>
                <c:pt idx="13">
                  <c:v>460</c:v>
                </c:pt>
                <c:pt idx="14">
                  <c:v>535</c:v>
                </c:pt>
                <c:pt idx="15">
                  <c:v>719</c:v>
                </c:pt>
                <c:pt idx="16">
                  <c:v>362</c:v>
                </c:pt>
                <c:pt idx="17">
                  <c:v>329</c:v>
                </c:pt>
                <c:pt idx="18">
                  <c:v>368</c:v>
                </c:pt>
                <c:pt idx="19">
                  <c:v>470</c:v>
                </c:pt>
                <c:pt idx="20">
                  <c:v>423</c:v>
                </c:pt>
                <c:pt idx="21">
                  <c:v>466</c:v>
                </c:pt>
                <c:pt idx="22">
                  <c:v>425</c:v>
                </c:pt>
                <c:pt idx="23">
                  <c:v>378</c:v>
                </c:pt>
                <c:pt idx="24">
                  <c:v>529</c:v>
                </c:pt>
                <c:pt idx="25">
                  <c:v>516</c:v>
                </c:pt>
                <c:pt idx="26">
                  <c:v>1069</c:v>
                </c:pt>
                <c:pt idx="27">
                  <c:v>717</c:v>
                </c:pt>
                <c:pt idx="28">
                  <c:v>684</c:v>
                </c:pt>
                <c:pt idx="29">
                  <c:v>792</c:v>
                </c:pt>
                <c:pt idx="30">
                  <c:v>1020</c:v>
                </c:pt>
                <c:pt idx="31">
                  <c:v>1068</c:v>
                </c:pt>
                <c:pt idx="32">
                  <c:v>708</c:v>
                </c:pt>
                <c:pt idx="33">
                  <c:v>964</c:v>
                </c:pt>
                <c:pt idx="34">
                  <c:v>664</c:v>
                </c:pt>
                <c:pt idx="35">
                  <c:v>598</c:v>
                </c:pt>
                <c:pt idx="36">
                  <c:v>585</c:v>
                </c:pt>
                <c:pt idx="37">
                  <c:v>499</c:v>
                </c:pt>
                <c:pt idx="38">
                  <c:v>490</c:v>
                </c:pt>
                <c:pt idx="39">
                  <c:v>521</c:v>
                </c:pt>
                <c:pt idx="40">
                  <c:v>369</c:v>
                </c:pt>
                <c:pt idx="41">
                  <c:v>777</c:v>
                </c:pt>
                <c:pt idx="42">
                  <c:v>742</c:v>
                </c:pt>
                <c:pt idx="43">
                  <c:v>802</c:v>
                </c:pt>
                <c:pt idx="44">
                  <c:v>492</c:v>
                </c:pt>
                <c:pt idx="45">
                  <c:v>269</c:v>
                </c:pt>
                <c:pt idx="46">
                  <c:v>451</c:v>
                </c:pt>
                <c:pt idx="47">
                  <c:v>436</c:v>
                </c:pt>
                <c:pt idx="48">
                  <c:v>426</c:v>
                </c:pt>
                <c:pt idx="49">
                  <c:v>730</c:v>
                </c:pt>
                <c:pt idx="50">
                  <c:v>233</c:v>
                </c:pt>
                <c:pt idx="51">
                  <c:v>431</c:v>
                </c:pt>
                <c:pt idx="52">
                  <c:v>211</c:v>
                </c:pt>
                <c:pt idx="53">
                  <c:v>428</c:v>
                </c:pt>
                <c:pt idx="54">
                  <c:v>318</c:v>
                </c:pt>
                <c:pt idx="55">
                  <c:v>257</c:v>
                </c:pt>
                <c:pt idx="56">
                  <c:v>276</c:v>
                </c:pt>
                <c:pt idx="57">
                  <c:v>314</c:v>
                </c:pt>
                <c:pt idx="58">
                  <c:v>340</c:v>
                </c:pt>
                <c:pt idx="59">
                  <c:v>490</c:v>
                </c:pt>
                <c:pt idx="60">
                  <c:v>163</c:v>
                </c:pt>
                <c:pt idx="61">
                  <c:v>376</c:v>
                </c:pt>
                <c:pt idx="62">
                  <c:v>255</c:v>
                </c:pt>
                <c:pt idx="63">
                  <c:v>463</c:v>
                </c:pt>
                <c:pt idx="64">
                  <c:v>139</c:v>
                </c:pt>
                <c:pt idx="65">
                  <c:v>158</c:v>
                </c:pt>
                <c:pt idx="66">
                  <c:v>120</c:v>
                </c:pt>
                <c:pt idx="67">
                  <c:v>165</c:v>
                </c:pt>
                <c:pt idx="68">
                  <c:v>273</c:v>
                </c:pt>
                <c:pt idx="69">
                  <c:v>170</c:v>
                </c:pt>
                <c:pt idx="70">
                  <c:v>135</c:v>
                </c:pt>
                <c:pt idx="71">
                  <c:v>101</c:v>
                </c:pt>
                <c:pt idx="72">
                  <c:v>121</c:v>
                </c:pt>
                <c:pt idx="73">
                  <c:v>118</c:v>
                </c:pt>
                <c:pt idx="74">
                  <c:v>91</c:v>
                </c:pt>
                <c:pt idx="75">
                  <c:v>169</c:v>
                </c:pt>
                <c:pt idx="76">
                  <c:v>142</c:v>
                </c:pt>
                <c:pt idx="77">
                  <c:v>137</c:v>
                </c:pt>
                <c:pt idx="78">
                  <c:v>130</c:v>
                </c:pt>
                <c:pt idx="79">
                  <c:v>141</c:v>
                </c:pt>
                <c:pt idx="80">
                  <c:v>86</c:v>
                </c:pt>
                <c:pt idx="81">
                  <c:v>161</c:v>
                </c:pt>
                <c:pt idx="82">
                  <c:v>135</c:v>
                </c:pt>
                <c:pt idx="83">
                  <c:v>129</c:v>
                </c:pt>
                <c:pt idx="84">
                  <c:v>120</c:v>
                </c:pt>
                <c:pt idx="85">
                  <c:v>81</c:v>
                </c:pt>
                <c:pt idx="86">
                  <c:v>176</c:v>
                </c:pt>
                <c:pt idx="87">
                  <c:v>171</c:v>
                </c:pt>
                <c:pt idx="88">
                  <c:v>96</c:v>
                </c:pt>
                <c:pt idx="89">
                  <c:v>86</c:v>
                </c:pt>
                <c:pt idx="90">
                  <c:v>165</c:v>
                </c:pt>
                <c:pt idx="91">
                  <c:v>103</c:v>
                </c:pt>
                <c:pt idx="92">
                  <c:v>83</c:v>
                </c:pt>
                <c:pt idx="93">
                  <c:v>95</c:v>
                </c:pt>
                <c:pt idx="94">
                  <c:v>55</c:v>
                </c:pt>
                <c:pt idx="95">
                  <c:v>98</c:v>
                </c:pt>
                <c:pt idx="96">
                  <c:v>102</c:v>
                </c:pt>
                <c:pt idx="97">
                  <c:v>101</c:v>
                </c:pt>
                <c:pt idx="98">
                  <c:v>103</c:v>
                </c:pt>
                <c:pt idx="99">
                  <c:v>80</c:v>
                </c:pt>
                <c:pt idx="100">
                  <c:v>67</c:v>
                </c:pt>
                <c:pt idx="101">
                  <c:v>61</c:v>
                </c:pt>
                <c:pt idx="102">
                  <c:v>74</c:v>
                </c:pt>
                <c:pt idx="103">
                  <c:v>84</c:v>
                </c:pt>
                <c:pt idx="104">
                  <c:v>182</c:v>
                </c:pt>
                <c:pt idx="105">
                  <c:v>121</c:v>
                </c:pt>
                <c:pt idx="106">
                  <c:v>100</c:v>
                </c:pt>
                <c:pt idx="107">
                  <c:v>387</c:v>
                </c:pt>
                <c:pt idx="108">
                  <c:v>115</c:v>
                </c:pt>
                <c:pt idx="109">
                  <c:v>102</c:v>
                </c:pt>
                <c:pt idx="110">
                  <c:v>170</c:v>
                </c:pt>
                <c:pt idx="111">
                  <c:v>169</c:v>
                </c:pt>
                <c:pt idx="112">
                  <c:v>130</c:v>
                </c:pt>
                <c:pt idx="113">
                  <c:v>126</c:v>
                </c:pt>
                <c:pt idx="114">
                  <c:v>159</c:v>
                </c:pt>
                <c:pt idx="115">
                  <c:v>309</c:v>
                </c:pt>
                <c:pt idx="116">
                  <c:v>220</c:v>
                </c:pt>
                <c:pt idx="117">
                  <c:v>194</c:v>
                </c:pt>
                <c:pt idx="118">
                  <c:v>207</c:v>
                </c:pt>
                <c:pt idx="119">
                  <c:v>160</c:v>
                </c:pt>
                <c:pt idx="120">
                  <c:v>310</c:v>
                </c:pt>
                <c:pt idx="121">
                  <c:v>213</c:v>
                </c:pt>
                <c:pt idx="122">
                  <c:v>205</c:v>
                </c:pt>
                <c:pt idx="123">
                  <c:v>336</c:v>
                </c:pt>
                <c:pt idx="124">
                  <c:v>292</c:v>
                </c:pt>
                <c:pt idx="125">
                  <c:v>258</c:v>
                </c:pt>
                <c:pt idx="126">
                  <c:v>327</c:v>
                </c:pt>
                <c:pt idx="127">
                  <c:v>288</c:v>
                </c:pt>
                <c:pt idx="128">
                  <c:v>365</c:v>
                </c:pt>
                <c:pt idx="129">
                  <c:v>257</c:v>
                </c:pt>
                <c:pt idx="130">
                  <c:v>384</c:v>
                </c:pt>
                <c:pt idx="131">
                  <c:v>348</c:v>
                </c:pt>
                <c:pt idx="132">
                  <c:v>467</c:v>
                </c:pt>
                <c:pt idx="133">
                  <c:v>335</c:v>
                </c:pt>
                <c:pt idx="134">
                  <c:v>433</c:v>
                </c:pt>
                <c:pt idx="135">
                  <c:v>224</c:v>
                </c:pt>
                <c:pt idx="136">
                  <c:v>391</c:v>
                </c:pt>
                <c:pt idx="137">
                  <c:v>407</c:v>
                </c:pt>
                <c:pt idx="138">
                  <c:v>699</c:v>
                </c:pt>
                <c:pt idx="139">
                  <c:v>615</c:v>
                </c:pt>
                <c:pt idx="140">
                  <c:v>406</c:v>
                </c:pt>
                <c:pt idx="141">
                  <c:v>477</c:v>
                </c:pt>
                <c:pt idx="142">
                  <c:v>549</c:v>
                </c:pt>
                <c:pt idx="143">
                  <c:v>468</c:v>
                </c:pt>
                <c:pt idx="144">
                  <c:v>664</c:v>
                </c:pt>
                <c:pt idx="145">
                  <c:v>587</c:v>
                </c:pt>
                <c:pt idx="146">
                  <c:v>549</c:v>
                </c:pt>
                <c:pt idx="147">
                  <c:v>762</c:v>
                </c:pt>
                <c:pt idx="148">
                  <c:v>468</c:v>
                </c:pt>
                <c:pt idx="149">
                  <c:v>433</c:v>
                </c:pt>
                <c:pt idx="150">
                  <c:v>489</c:v>
                </c:pt>
                <c:pt idx="151">
                  <c:v>431</c:v>
                </c:pt>
                <c:pt idx="152">
                  <c:v>554</c:v>
                </c:pt>
                <c:pt idx="153">
                  <c:v>752</c:v>
                </c:pt>
                <c:pt idx="154">
                  <c:v>446</c:v>
                </c:pt>
                <c:pt idx="155">
                  <c:v>412</c:v>
                </c:pt>
                <c:pt idx="156">
                  <c:v>565</c:v>
                </c:pt>
                <c:pt idx="157">
                  <c:v>355</c:v>
                </c:pt>
                <c:pt idx="158">
                  <c:v>456</c:v>
                </c:pt>
                <c:pt idx="159">
                  <c:v>468</c:v>
                </c:pt>
                <c:pt idx="160">
                  <c:v>524</c:v>
                </c:pt>
                <c:pt idx="161">
                  <c:v>426</c:v>
                </c:pt>
                <c:pt idx="162">
                  <c:v>504</c:v>
                </c:pt>
                <c:pt idx="163">
                  <c:v>363</c:v>
                </c:pt>
                <c:pt idx="164">
                  <c:v>430</c:v>
                </c:pt>
                <c:pt idx="165">
                  <c:v>366</c:v>
                </c:pt>
                <c:pt idx="166">
                  <c:v>392</c:v>
                </c:pt>
                <c:pt idx="167">
                  <c:v>449</c:v>
                </c:pt>
                <c:pt idx="168">
                  <c:v>592</c:v>
                </c:pt>
                <c:pt idx="169">
                  <c:v>498</c:v>
                </c:pt>
                <c:pt idx="170">
                  <c:v>627</c:v>
                </c:pt>
                <c:pt idx="171">
                  <c:v>314</c:v>
                </c:pt>
                <c:pt idx="172">
                  <c:v>239</c:v>
                </c:pt>
                <c:pt idx="173">
                  <c:v>282</c:v>
                </c:pt>
                <c:pt idx="174">
                  <c:v>346</c:v>
                </c:pt>
                <c:pt idx="175">
                  <c:v>196</c:v>
                </c:pt>
                <c:pt idx="176">
                  <c:v>329</c:v>
                </c:pt>
                <c:pt idx="177">
                  <c:v>312</c:v>
                </c:pt>
                <c:pt idx="178">
                  <c:v>243</c:v>
                </c:pt>
                <c:pt idx="179">
                  <c:v>271</c:v>
                </c:pt>
                <c:pt idx="180">
                  <c:v>299</c:v>
                </c:pt>
                <c:pt idx="181">
                  <c:v>270</c:v>
                </c:pt>
                <c:pt idx="182">
                  <c:v>517</c:v>
                </c:pt>
                <c:pt idx="183">
                  <c:v>414</c:v>
                </c:pt>
                <c:pt idx="184">
                  <c:v>500</c:v>
                </c:pt>
                <c:pt idx="185">
                  <c:v>324</c:v>
                </c:pt>
                <c:pt idx="186">
                  <c:v>313</c:v>
                </c:pt>
                <c:pt idx="187">
                  <c:v>224</c:v>
                </c:pt>
                <c:pt idx="188">
                  <c:v>336</c:v>
                </c:pt>
                <c:pt idx="189">
                  <c:v>315</c:v>
                </c:pt>
                <c:pt idx="190">
                  <c:v>399</c:v>
                </c:pt>
                <c:pt idx="191">
                  <c:v>392</c:v>
                </c:pt>
                <c:pt idx="192">
                  <c:v>407</c:v>
                </c:pt>
                <c:pt idx="193">
                  <c:v>406</c:v>
                </c:pt>
                <c:pt idx="194">
                  <c:v>396</c:v>
                </c:pt>
                <c:pt idx="195">
                  <c:v>599</c:v>
                </c:pt>
                <c:pt idx="196">
                  <c:v>609</c:v>
                </c:pt>
                <c:pt idx="197">
                  <c:v>625</c:v>
                </c:pt>
                <c:pt idx="198">
                  <c:v>808</c:v>
                </c:pt>
                <c:pt idx="199">
                  <c:v>876</c:v>
                </c:pt>
                <c:pt idx="200">
                  <c:v>793</c:v>
                </c:pt>
                <c:pt idx="201">
                  <c:v>644</c:v>
                </c:pt>
                <c:pt idx="202">
                  <c:v>791</c:v>
                </c:pt>
                <c:pt idx="203">
                  <c:v>722</c:v>
                </c:pt>
                <c:pt idx="204">
                  <c:v>804</c:v>
                </c:pt>
                <c:pt idx="205">
                  <c:v>950</c:v>
                </c:pt>
                <c:pt idx="206">
                  <c:v>1449</c:v>
                </c:pt>
                <c:pt idx="207">
                  <c:v>907</c:v>
                </c:pt>
                <c:pt idx="208">
                  <c:v>767</c:v>
                </c:pt>
                <c:pt idx="209">
                  <c:v>1054</c:v>
                </c:pt>
                <c:pt idx="210">
                  <c:v>1104</c:v>
                </c:pt>
                <c:pt idx="211">
                  <c:v>1144</c:v>
                </c:pt>
                <c:pt idx="212">
                  <c:v>1045</c:v>
                </c:pt>
                <c:pt idx="213">
                  <c:v>1222</c:v>
                </c:pt>
                <c:pt idx="214">
                  <c:v>1275</c:v>
                </c:pt>
                <c:pt idx="215">
                  <c:v>1162</c:v>
                </c:pt>
                <c:pt idx="216">
                  <c:v>1300</c:v>
                </c:pt>
                <c:pt idx="217">
                  <c:v>1275</c:v>
                </c:pt>
                <c:pt idx="218">
                  <c:v>1182</c:v>
                </c:pt>
                <c:pt idx="219">
                  <c:v>1308</c:v>
                </c:pt>
              </c:numCache>
            </c:numRef>
          </c:val>
          <c:smooth val="0"/>
          <c:extLst>
            <c:ext xmlns:c16="http://schemas.microsoft.com/office/drawing/2014/chart" uri="{C3380CC4-5D6E-409C-BE32-E72D297353CC}">
              <c16:uniqueId val="{00000001-E97D-425B-B9CC-9F22D01C9E49}"/>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42172048"/>
        <c:axId val="542168720"/>
      </c:lineChart>
      <c:dateAx>
        <c:axId val="542172048"/>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r>
                  <a:rPr lang="en-GB" sz="1800"/>
                  <a:t>Date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title>
        <c:numFmt formatCode="m/d/yyyy" sourceLinked="1"/>
        <c:majorTickMark val="out"/>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542168720"/>
        <c:crosses val="autoZero"/>
        <c:auto val="1"/>
        <c:lblOffset val="100"/>
        <c:baseTimeUnit val="days"/>
      </c:dateAx>
      <c:valAx>
        <c:axId val="542168720"/>
        <c:scaling>
          <c:orientation val="minMax"/>
        </c:scaling>
        <c:delete val="0"/>
        <c:axPos val="l"/>
        <c:title>
          <c:tx>
            <c:rich>
              <a:bodyPr rot="-5400000" spcFirstLastPara="1" vertOverflow="ellipsis" vert="horz" wrap="square" anchor="ctr" anchorCtr="1"/>
              <a:lstStyle/>
              <a:p>
                <a:pPr>
                  <a:defRPr sz="1800" b="1" i="0" u="none" strike="noStrike" kern="1200" baseline="0">
                    <a:solidFill>
                      <a:schemeClr val="lt1"/>
                    </a:solidFill>
                    <a:latin typeface="+mn-lt"/>
                    <a:ea typeface="+mn-ea"/>
                    <a:cs typeface="+mn-cs"/>
                  </a:defRPr>
                </a:pPr>
                <a:r>
                  <a:rPr lang="en-GB" sz="1800" dirty="0"/>
                  <a:t>Number of new cases</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4217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F232E-4DCA-4083-915A-E1DBB7299FF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15480829-BD2D-400D-A03D-C5F31406D39E}">
      <dgm:prSet phldrT="[Text]"/>
      <dgm:spPr/>
      <dgm:t>
        <a:bodyPr/>
        <a:lstStyle/>
        <a:p>
          <a:r>
            <a:rPr lang="en-GB"/>
            <a:t>S</a:t>
          </a:r>
        </a:p>
      </dgm:t>
    </dgm:pt>
    <dgm:pt modelId="{BB36CD90-A36C-4647-811A-F20246FE41B2}" type="parTrans" cxnId="{1853CC08-9502-4A0C-83DE-07C02B03429B}">
      <dgm:prSet/>
      <dgm:spPr/>
      <dgm:t>
        <a:bodyPr/>
        <a:lstStyle/>
        <a:p>
          <a:endParaRPr lang="en-GB"/>
        </a:p>
      </dgm:t>
    </dgm:pt>
    <dgm:pt modelId="{BB692B26-347A-4CFD-8507-F5BE1429DBCC}" type="sibTrans" cxnId="{1853CC08-9502-4A0C-83DE-07C02B03429B}">
      <dgm:prSet/>
      <dgm:spPr/>
      <dgm:t>
        <a:bodyPr/>
        <a:lstStyle/>
        <a:p>
          <a:endParaRPr lang="en-GB"/>
        </a:p>
      </dgm:t>
    </dgm:pt>
    <dgm:pt modelId="{622D88FC-B445-4C3C-A3E5-E45719B01E6D}">
      <dgm:prSet phldrT="[Text]"/>
      <dgm:spPr/>
      <dgm:t>
        <a:bodyPr/>
        <a:lstStyle/>
        <a:p>
          <a:r>
            <a:rPr lang="en-GB"/>
            <a:t>I</a:t>
          </a:r>
        </a:p>
      </dgm:t>
    </dgm:pt>
    <dgm:pt modelId="{87464898-8622-4DE7-8350-B372B3619583}" type="parTrans" cxnId="{3658A371-0449-4390-90D3-ED842F2C1367}">
      <dgm:prSet/>
      <dgm:spPr>
        <a:ln>
          <a:headEnd type="none" w="med" len="med"/>
          <a:tailEnd type="arrow" w="med" len="med"/>
        </a:ln>
      </dgm:spPr>
      <dgm:t>
        <a:bodyPr/>
        <a:lstStyle/>
        <a:p>
          <a:endParaRPr lang="en-GB"/>
        </a:p>
      </dgm:t>
    </dgm:pt>
    <dgm:pt modelId="{5CBBFEF1-74D0-4B02-AF56-82F2A8741443}" type="sibTrans" cxnId="{3658A371-0449-4390-90D3-ED842F2C1367}">
      <dgm:prSet/>
      <dgm:spPr/>
      <dgm:t>
        <a:bodyPr/>
        <a:lstStyle/>
        <a:p>
          <a:endParaRPr lang="en-GB"/>
        </a:p>
      </dgm:t>
    </dgm:pt>
    <dgm:pt modelId="{1B069636-CFDC-4130-9677-D15ABF838248}">
      <dgm:prSet phldrT="[Text]"/>
      <dgm:spPr/>
      <dgm:t>
        <a:bodyPr/>
        <a:lstStyle/>
        <a:p>
          <a:r>
            <a:rPr lang="en-GB"/>
            <a:t>R</a:t>
          </a:r>
        </a:p>
      </dgm:t>
    </dgm:pt>
    <dgm:pt modelId="{878154CE-0078-48EC-8F95-26BC82A38BAE}" type="parTrans" cxnId="{68BD688A-A8FD-4D95-966D-96BFC370AC24}">
      <dgm:prSet/>
      <dgm:spPr>
        <a:ln>
          <a:headEnd type="none" w="med" len="med"/>
          <a:tailEnd type="arrow" w="med" len="med"/>
        </a:ln>
      </dgm:spPr>
      <dgm:t>
        <a:bodyPr/>
        <a:lstStyle/>
        <a:p>
          <a:endParaRPr lang="en-GB"/>
        </a:p>
      </dgm:t>
    </dgm:pt>
    <dgm:pt modelId="{0D884762-06D2-44FE-A93D-75EC9A6ABBB6}" type="sibTrans" cxnId="{68BD688A-A8FD-4D95-966D-96BFC370AC24}">
      <dgm:prSet/>
      <dgm:spPr/>
      <dgm:t>
        <a:bodyPr/>
        <a:lstStyle/>
        <a:p>
          <a:endParaRPr lang="en-GB"/>
        </a:p>
      </dgm:t>
    </dgm:pt>
    <dgm:pt modelId="{4CF6B6CC-CEB9-447B-89F6-65933387922E}" type="pres">
      <dgm:prSet presAssocID="{51FF232E-4DCA-4083-915A-E1DBB7299FF2}" presName="diagram" presStyleCnt="0">
        <dgm:presLayoutVars>
          <dgm:chPref val="1"/>
          <dgm:dir/>
          <dgm:animOne val="branch"/>
          <dgm:animLvl val="lvl"/>
          <dgm:resizeHandles val="exact"/>
        </dgm:presLayoutVars>
      </dgm:prSet>
      <dgm:spPr/>
    </dgm:pt>
    <dgm:pt modelId="{B694525C-2A4F-4D51-8EBE-4670553574DA}" type="pres">
      <dgm:prSet presAssocID="{15480829-BD2D-400D-A03D-C5F31406D39E}" presName="root1" presStyleCnt="0"/>
      <dgm:spPr/>
    </dgm:pt>
    <dgm:pt modelId="{A94842DB-917E-493E-B4A6-96A614C94E83}" type="pres">
      <dgm:prSet presAssocID="{15480829-BD2D-400D-A03D-C5F31406D39E}" presName="LevelOneTextNode" presStyleLbl="node0" presStyleIdx="0" presStyleCnt="1">
        <dgm:presLayoutVars>
          <dgm:chPref val="3"/>
        </dgm:presLayoutVars>
      </dgm:prSet>
      <dgm:spPr/>
    </dgm:pt>
    <dgm:pt modelId="{C5AF9CFE-28A3-474E-A096-20E51E308D60}" type="pres">
      <dgm:prSet presAssocID="{15480829-BD2D-400D-A03D-C5F31406D39E}" presName="level2hierChild" presStyleCnt="0"/>
      <dgm:spPr/>
    </dgm:pt>
    <dgm:pt modelId="{6AC81CED-D91C-4556-8836-BC64C496000A}" type="pres">
      <dgm:prSet presAssocID="{87464898-8622-4DE7-8350-B372B3619583}" presName="conn2-1" presStyleLbl="parChTrans1D2" presStyleIdx="0" presStyleCnt="1"/>
      <dgm:spPr/>
    </dgm:pt>
    <dgm:pt modelId="{7833F38B-55E1-4964-9A3E-909598DB0712}" type="pres">
      <dgm:prSet presAssocID="{87464898-8622-4DE7-8350-B372B3619583}" presName="connTx" presStyleLbl="parChTrans1D2" presStyleIdx="0" presStyleCnt="1"/>
      <dgm:spPr/>
    </dgm:pt>
    <dgm:pt modelId="{3F1D989A-6E7E-4305-92AC-0185CF55CADC}" type="pres">
      <dgm:prSet presAssocID="{622D88FC-B445-4C3C-A3E5-E45719B01E6D}" presName="root2" presStyleCnt="0"/>
      <dgm:spPr/>
    </dgm:pt>
    <dgm:pt modelId="{D0F3D20E-1069-43EB-AD15-59231AC8BD9E}" type="pres">
      <dgm:prSet presAssocID="{622D88FC-B445-4C3C-A3E5-E45719B01E6D}" presName="LevelTwoTextNode" presStyleLbl="node2" presStyleIdx="0" presStyleCnt="1">
        <dgm:presLayoutVars>
          <dgm:chPref val="3"/>
        </dgm:presLayoutVars>
      </dgm:prSet>
      <dgm:spPr/>
    </dgm:pt>
    <dgm:pt modelId="{41CAC0A5-BE76-4922-8152-F3301CC8C1A6}" type="pres">
      <dgm:prSet presAssocID="{622D88FC-B445-4C3C-A3E5-E45719B01E6D}" presName="level3hierChild" presStyleCnt="0"/>
      <dgm:spPr/>
    </dgm:pt>
    <dgm:pt modelId="{5924BAF0-C883-4BA6-89CC-9C177187A9B1}" type="pres">
      <dgm:prSet presAssocID="{878154CE-0078-48EC-8F95-26BC82A38BAE}" presName="conn2-1" presStyleLbl="parChTrans1D3" presStyleIdx="0" presStyleCnt="1"/>
      <dgm:spPr/>
    </dgm:pt>
    <dgm:pt modelId="{85A7B7C3-1214-4990-A412-DA0F10BC466D}" type="pres">
      <dgm:prSet presAssocID="{878154CE-0078-48EC-8F95-26BC82A38BAE}" presName="connTx" presStyleLbl="parChTrans1D3" presStyleIdx="0" presStyleCnt="1"/>
      <dgm:spPr/>
    </dgm:pt>
    <dgm:pt modelId="{A334C604-ECFC-4D69-BE9B-24B1A9A28E5A}" type="pres">
      <dgm:prSet presAssocID="{1B069636-CFDC-4130-9677-D15ABF838248}" presName="root2" presStyleCnt="0"/>
      <dgm:spPr/>
    </dgm:pt>
    <dgm:pt modelId="{FCBD2991-2478-411A-9FB0-5534B5B339CE}" type="pres">
      <dgm:prSet presAssocID="{1B069636-CFDC-4130-9677-D15ABF838248}" presName="LevelTwoTextNode" presStyleLbl="node3" presStyleIdx="0" presStyleCnt="1">
        <dgm:presLayoutVars>
          <dgm:chPref val="3"/>
        </dgm:presLayoutVars>
      </dgm:prSet>
      <dgm:spPr/>
    </dgm:pt>
    <dgm:pt modelId="{9D6562AD-B7B1-4D2D-A541-303F4BD088DA}" type="pres">
      <dgm:prSet presAssocID="{1B069636-CFDC-4130-9677-D15ABF838248}" presName="level3hierChild" presStyleCnt="0"/>
      <dgm:spPr/>
    </dgm:pt>
  </dgm:ptLst>
  <dgm:cxnLst>
    <dgm:cxn modelId="{294EA907-B0BE-4C06-AEB5-56541BE6FEFA}" type="presOf" srcId="{622D88FC-B445-4C3C-A3E5-E45719B01E6D}" destId="{D0F3D20E-1069-43EB-AD15-59231AC8BD9E}" srcOrd="0" destOrd="0" presId="urn:microsoft.com/office/officeart/2005/8/layout/hierarchy2"/>
    <dgm:cxn modelId="{1853CC08-9502-4A0C-83DE-07C02B03429B}" srcId="{51FF232E-4DCA-4083-915A-E1DBB7299FF2}" destId="{15480829-BD2D-400D-A03D-C5F31406D39E}" srcOrd="0" destOrd="0" parTransId="{BB36CD90-A36C-4647-811A-F20246FE41B2}" sibTransId="{BB692B26-347A-4CFD-8507-F5BE1429DBCC}"/>
    <dgm:cxn modelId="{B59EBE26-61C7-4F2E-8F1F-7B2B50351396}" type="presOf" srcId="{87464898-8622-4DE7-8350-B372B3619583}" destId="{6AC81CED-D91C-4556-8836-BC64C496000A}" srcOrd="0" destOrd="0" presId="urn:microsoft.com/office/officeart/2005/8/layout/hierarchy2"/>
    <dgm:cxn modelId="{B158472D-D99B-4525-83DA-C0887D8D4F78}" type="presOf" srcId="{87464898-8622-4DE7-8350-B372B3619583}" destId="{7833F38B-55E1-4964-9A3E-909598DB0712}" srcOrd="1" destOrd="0" presId="urn:microsoft.com/office/officeart/2005/8/layout/hierarchy2"/>
    <dgm:cxn modelId="{E0D50139-DE08-43AE-B894-235E00499937}" type="presOf" srcId="{15480829-BD2D-400D-A03D-C5F31406D39E}" destId="{A94842DB-917E-493E-B4A6-96A614C94E83}" srcOrd="0" destOrd="0" presId="urn:microsoft.com/office/officeart/2005/8/layout/hierarchy2"/>
    <dgm:cxn modelId="{3387D95C-056C-47CF-88E6-138A32994C84}" type="presOf" srcId="{1B069636-CFDC-4130-9677-D15ABF838248}" destId="{FCBD2991-2478-411A-9FB0-5534B5B339CE}" srcOrd="0" destOrd="0" presId="urn:microsoft.com/office/officeart/2005/8/layout/hierarchy2"/>
    <dgm:cxn modelId="{3658A371-0449-4390-90D3-ED842F2C1367}" srcId="{15480829-BD2D-400D-A03D-C5F31406D39E}" destId="{622D88FC-B445-4C3C-A3E5-E45719B01E6D}" srcOrd="0" destOrd="0" parTransId="{87464898-8622-4DE7-8350-B372B3619583}" sibTransId="{5CBBFEF1-74D0-4B02-AF56-82F2A8741443}"/>
    <dgm:cxn modelId="{E80E357D-9286-4C81-95FE-0D2E1DA2767C}" type="presOf" srcId="{878154CE-0078-48EC-8F95-26BC82A38BAE}" destId="{5924BAF0-C883-4BA6-89CC-9C177187A9B1}" srcOrd="0" destOrd="0" presId="urn:microsoft.com/office/officeart/2005/8/layout/hierarchy2"/>
    <dgm:cxn modelId="{68BD688A-A8FD-4D95-966D-96BFC370AC24}" srcId="{622D88FC-B445-4C3C-A3E5-E45719B01E6D}" destId="{1B069636-CFDC-4130-9677-D15ABF838248}" srcOrd="0" destOrd="0" parTransId="{878154CE-0078-48EC-8F95-26BC82A38BAE}" sibTransId="{0D884762-06D2-44FE-A93D-75EC9A6ABBB6}"/>
    <dgm:cxn modelId="{D42261D6-A456-4DF2-8575-8DCEBA12EDB5}" type="presOf" srcId="{51FF232E-4DCA-4083-915A-E1DBB7299FF2}" destId="{4CF6B6CC-CEB9-447B-89F6-65933387922E}" srcOrd="0" destOrd="0" presId="urn:microsoft.com/office/officeart/2005/8/layout/hierarchy2"/>
    <dgm:cxn modelId="{C68602E8-03B0-4D58-9E3E-CC4C4C1D7EEC}" type="presOf" srcId="{878154CE-0078-48EC-8F95-26BC82A38BAE}" destId="{85A7B7C3-1214-4990-A412-DA0F10BC466D}" srcOrd="1" destOrd="0" presId="urn:microsoft.com/office/officeart/2005/8/layout/hierarchy2"/>
    <dgm:cxn modelId="{F5B31D9D-2B46-482A-B4D4-8A6255ACA651}" type="presParOf" srcId="{4CF6B6CC-CEB9-447B-89F6-65933387922E}" destId="{B694525C-2A4F-4D51-8EBE-4670553574DA}" srcOrd="0" destOrd="0" presId="urn:microsoft.com/office/officeart/2005/8/layout/hierarchy2"/>
    <dgm:cxn modelId="{81DF435A-339C-42F2-BDC8-3A26EDAC947E}" type="presParOf" srcId="{B694525C-2A4F-4D51-8EBE-4670553574DA}" destId="{A94842DB-917E-493E-B4A6-96A614C94E83}" srcOrd="0" destOrd="0" presId="urn:microsoft.com/office/officeart/2005/8/layout/hierarchy2"/>
    <dgm:cxn modelId="{32FC7324-B9E8-4962-91F0-C967E2A304CD}" type="presParOf" srcId="{B694525C-2A4F-4D51-8EBE-4670553574DA}" destId="{C5AF9CFE-28A3-474E-A096-20E51E308D60}" srcOrd="1" destOrd="0" presId="urn:microsoft.com/office/officeart/2005/8/layout/hierarchy2"/>
    <dgm:cxn modelId="{A1B051AE-DF48-4749-A0AF-D50F5C7195E7}" type="presParOf" srcId="{C5AF9CFE-28A3-474E-A096-20E51E308D60}" destId="{6AC81CED-D91C-4556-8836-BC64C496000A}" srcOrd="0" destOrd="0" presId="urn:microsoft.com/office/officeart/2005/8/layout/hierarchy2"/>
    <dgm:cxn modelId="{A7F10017-B24E-4EFF-B041-C134B7953B7A}" type="presParOf" srcId="{6AC81CED-D91C-4556-8836-BC64C496000A}" destId="{7833F38B-55E1-4964-9A3E-909598DB0712}" srcOrd="0" destOrd="0" presId="urn:microsoft.com/office/officeart/2005/8/layout/hierarchy2"/>
    <dgm:cxn modelId="{E89E6485-C987-4905-AD78-BAC6AE6FB521}" type="presParOf" srcId="{C5AF9CFE-28A3-474E-A096-20E51E308D60}" destId="{3F1D989A-6E7E-4305-92AC-0185CF55CADC}" srcOrd="1" destOrd="0" presId="urn:microsoft.com/office/officeart/2005/8/layout/hierarchy2"/>
    <dgm:cxn modelId="{7E23CDDA-048D-4CFA-A403-69EA5E264BF5}" type="presParOf" srcId="{3F1D989A-6E7E-4305-92AC-0185CF55CADC}" destId="{D0F3D20E-1069-43EB-AD15-59231AC8BD9E}" srcOrd="0" destOrd="0" presId="urn:microsoft.com/office/officeart/2005/8/layout/hierarchy2"/>
    <dgm:cxn modelId="{F0546745-3392-4381-9EE6-61C0901E23CC}" type="presParOf" srcId="{3F1D989A-6E7E-4305-92AC-0185CF55CADC}" destId="{41CAC0A5-BE76-4922-8152-F3301CC8C1A6}" srcOrd="1" destOrd="0" presId="urn:microsoft.com/office/officeart/2005/8/layout/hierarchy2"/>
    <dgm:cxn modelId="{08C7A851-3C88-4C09-ACD5-BCA046552884}" type="presParOf" srcId="{41CAC0A5-BE76-4922-8152-F3301CC8C1A6}" destId="{5924BAF0-C883-4BA6-89CC-9C177187A9B1}" srcOrd="0" destOrd="0" presId="urn:microsoft.com/office/officeart/2005/8/layout/hierarchy2"/>
    <dgm:cxn modelId="{0BFC23A8-2F65-419D-8A4D-AFA771A3C37D}" type="presParOf" srcId="{5924BAF0-C883-4BA6-89CC-9C177187A9B1}" destId="{85A7B7C3-1214-4990-A412-DA0F10BC466D}" srcOrd="0" destOrd="0" presId="urn:microsoft.com/office/officeart/2005/8/layout/hierarchy2"/>
    <dgm:cxn modelId="{9DB1290D-D1E3-4C47-8270-37621D8BC6F8}" type="presParOf" srcId="{41CAC0A5-BE76-4922-8152-F3301CC8C1A6}" destId="{A334C604-ECFC-4D69-BE9B-24B1A9A28E5A}" srcOrd="1" destOrd="0" presId="urn:microsoft.com/office/officeart/2005/8/layout/hierarchy2"/>
    <dgm:cxn modelId="{9516C167-FE31-4755-8363-D782CFC657C3}" type="presParOf" srcId="{A334C604-ECFC-4D69-BE9B-24B1A9A28E5A}" destId="{FCBD2991-2478-411A-9FB0-5534B5B339CE}" srcOrd="0" destOrd="0" presId="urn:microsoft.com/office/officeart/2005/8/layout/hierarchy2"/>
    <dgm:cxn modelId="{AB91E28E-91D3-4848-984A-4571CA77043D}" type="presParOf" srcId="{A334C604-ECFC-4D69-BE9B-24B1A9A28E5A}" destId="{9D6562AD-B7B1-4D2D-A541-303F4BD088D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842DB-917E-493E-B4A6-96A614C94E83}">
      <dsp:nvSpPr>
        <dsp:cNvPr id="0" name=""/>
        <dsp:cNvSpPr/>
      </dsp:nvSpPr>
      <dsp:spPr>
        <a:xfrm>
          <a:off x="2503" y="386142"/>
          <a:ext cx="1442471" cy="7212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GB" sz="4400" kern="1200"/>
            <a:t>S</a:t>
          </a:r>
        </a:p>
      </dsp:txBody>
      <dsp:txXfrm>
        <a:off x="23627" y="407266"/>
        <a:ext cx="1400223" cy="678987"/>
      </dsp:txXfrm>
    </dsp:sp>
    <dsp:sp modelId="{6AC81CED-D91C-4556-8836-BC64C496000A}">
      <dsp:nvSpPr>
        <dsp:cNvPr id="0" name=""/>
        <dsp:cNvSpPr/>
      </dsp:nvSpPr>
      <dsp:spPr>
        <a:xfrm>
          <a:off x="1444975" y="703298"/>
          <a:ext cx="576988" cy="86923"/>
        </a:xfrm>
        <a:custGeom>
          <a:avLst/>
          <a:gdLst/>
          <a:ahLst/>
          <a:cxnLst/>
          <a:rect l="0" t="0" r="0" b="0"/>
          <a:pathLst>
            <a:path>
              <a:moveTo>
                <a:pt x="0" y="43461"/>
              </a:moveTo>
              <a:lnTo>
                <a:pt x="576988" y="43461"/>
              </a:lnTo>
            </a:path>
          </a:pathLst>
        </a:custGeom>
        <a:noFill/>
        <a:ln w="12700" cap="flat" cmpd="sng" algn="ctr">
          <a:solidFill>
            <a:scrgbClr r="0" g="0" b="0"/>
          </a:solidFill>
          <a:prstDash val="solid"/>
          <a:miter lim="800000"/>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719044" y="732335"/>
        <a:ext cx="28849" cy="28849"/>
      </dsp:txXfrm>
    </dsp:sp>
    <dsp:sp modelId="{D0F3D20E-1069-43EB-AD15-59231AC8BD9E}">
      <dsp:nvSpPr>
        <dsp:cNvPr id="0" name=""/>
        <dsp:cNvSpPr/>
      </dsp:nvSpPr>
      <dsp:spPr>
        <a:xfrm>
          <a:off x="2021964" y="386142"/>
          <a:ext cx="1442471" cy="7212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GB" sz="4400" kern="1200"/>
            <a:t>I</a:t>
          </a:r>
        </a:p>
      </dsp:txBody>
      <dsp:txXfrm>
        <a:off x="2043088" y="407266"/>
        <a:ext cx="1400223" cy="678987"/>
      </dsp:txXfrm>
    </dsp:sp>
    <dsp:sp modelId="{5924BAF0-C883-4BA6-89CC-9C177187A9B1}">
      <dsp:nvSpPr>
        <dsp:cNvPr id="0" name=""/>
        <dsp:cNvSpPr/>
      </dsp:nvSpPr>
      <dsp:spPr>
        <a:xfrm>
          <a:off x="3464435" y="703298"/>
          <a:ext cx="576988" cy="86923"/>
        </a:xfrm>
        <a:custGeom>
          <a:avLst/>
          <a:gdLst/>
          <a:ahLst/>
          <a:cxnLst/>
          <a:rect l="0" t="0" r="0" b="0"/>
          <a:pathLst>
            <a:path>
              <a:moveTo>
                <a:pt x="0" y="43461"/>
              </a:moveTo>
              <a:lnTo>
                <a:pt x="576988" y="43461"/>
              </a:lnTo>
            </a:path>
          </a:pathLst>
        </a:custGeom>
        <a:noFill/>
        <a:ln w="12700" cap="flat" cmpd="sng" algn="ctr">
          <a:solidFill>
            <a:scrgbClr r="0" g="0" b="0"/>
          </a:solidFill>
          <a:prstDash val="solid"/>
          <a:miter lim="800000"/>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738505" y="732335"/>
        <a:ext cx="28849" cy="28849"/>
      </dsp:txXfrm>
    </dsp:sp>
    <dsp:sp modelId="{FCBD2991-2478-411A-9FB0-5534B5B339CE}">
      <dsp:nvSpPr>
        <dsp:cNvPr id="0" name=""/>
        <dsp:cNvSpPr/>
      </dsp:nvSpPr>
      <dsp:spPr>
        <a:xfrm>
          <a:off x="4041424" y="386142"/>
          <a:ext cx="1442471" cy="7212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GB" sz="4400" kern="1200"/>
            <a:t>R</a:t>
          </a:r>
        </a:p>
      </dsp:txBody>
      <dsp:txXfrm>
        <a:off x="4062548" y="407266"/>
        <a:ext cx="1400223" cy="6789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93739-1C86-4419-8559-471B906A79FA}" type="datetimeFigureOut">
              <a:rPr lang="en-GB" smtClean="0"/>
              <a:t>17/08/2021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A5E70-EF27-455D-9877-E64F416B64C1}"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N (total population) = 3,781,000</a:t>
            </a:r>
            <a:endParaRPr lang="en-GB" dirty="0"/>
          </a:p>
        </p:txBody>
      </p:sp>
      <p:sp>
        <p:nvSpPr>
          <p:cNvPr id="4" name="Slide Number Placeholder 3"/>
          <p:cNvSpPr>
            <a:spLocks noGrp="1"/>
          </p:cNvSpPr>
          <p:nvPr>
            <p:ph type="sldNum" sz="quarter" idx="5"/>
          </p:nvPr>
        </p:nvSpPr>
        <p:spPr/>
        <p:txBody>
          <a:bodyPr/>
          <a:lstStyle/>
          <a:p>
            <a:fld id="{107A5E70-EF27-455D-9877-E64F416B64C1}" type="slidenum">
              <a:rPr lang="en-GB" smtClean="0"/>
              <a:t>14</a:t>
            </a:fld>
            <a:endParaRPr lang="en-GB"/>
          </a:p>
        </p:txBody>
      </p:sp>
    </p:spTree>
    <p:extLst>
      <p:ext uri="{BB962C8B-B14F-4D97-AF65-F5344CB8AC3E}">
        <p14:creationId xmlns:p14="http://schemas.microsoft.com/office/powerpoint/2010/main" val="400985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CB7BFDF-8FE5-421D-8C6C-C2C3E5A2B8B3}" type="datetime1">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3FE59FD-26A1-4164-A957-BBC33FE2D0B7}" type="datetime1">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1D3A960-C086-4501-8B51-BC017CA7DE83}" type="datetime1">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E7E7486-40F6-4F1A-81D4-50FC39D72C00}" type="datetime1">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E2303-FECE-4B95-A9E6-C4297D437DD3}" type="datetime1">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37128C-BE07-4BC9-BD26-25AA1E4AAA1E}" type="datetime1">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15D6B68-3C48-4FE1-8881-7580B5B60708}" type="datetime1">
              <a:rPr lang="en-GB" smtClean="0"/>
              <a:t>17/08/2021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57FE01C-DFA9-46E7-B19C-CACB791D3A5C}" type="datetime1">
              <a:rPr lang="en-GB" smtClean="0"/>
              <a:t>17/08/2021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F8A7F-AE38-4646-9D34-B1950F2A06B1}" type="datetime1">
              <a:rPr lang="en-GB" smtClean="0"/>
              <a:t>17/08/2021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88A91-B104-48FF-A5B8-32194A33889F}" type="datetime1">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76D22C-93CD-410B-82D3-64B9CF32463A}" type="datetime1">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C43E06-4753-4BCE-BBCA-CB91C138F90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584D1-2432-40C7-8C9D-9FDDCD467D2C}" type="datetime1">
              <a:rPr lang="en-GB" smtClean="0"/>
              <a:t>17/08/2021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43E06-4753-4BCE-BBCA-CB91C138F90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CITF-Malaysia/citf-public/blob/main/vaccination/vax_state.csv" TargetMode="External"/><Relationship Id="rId2" Type="http://schemas.openxmlformats.org/officeDocument/2006/relationships/hyperlink" Target="https://github.com/MoH-Malaysia/covid19-public/tree/main/epidemic" TargetMode="External"/><Relationship Id="rId1" Type="http://schemas.openxmlformats.org/officeDocument/2006/relationships/slideLayout" Target="../slideLayouts/slideLayout2.xml"/><Relationship Id="rId4" Type="http://schemas.openxmlformats.org/officeDocument/2006/relationships/hyperlink" Target="https://covid-19.moh.gov.my/terkini-negeri"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emergenc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ITF-Malaysia/citf-public/blob/main/vaccination/vax_state.csv" TargetMode="External"/><Relationship Id="rId2" Type="http://schemas.openxmlformats.org/officeDocument/2006/relationships/hyperlink" Target="https://github.com/MoH-Malaysia/covid19-public/tree/main/epidem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061" y="1841554"/>
            <a:ext cx="10048126" cy="2011255"/>
          </a:xfrm>
        </p:spPr>
        <p:txBody>
          <a:bodyPr>
            <a:normAutofit/>
          </a:bodyPr>
          <a:lstStyle/>
          <a:p>
            <a:r>
              <a:rPr lang="en-US" sz="4000" dirty="0">
                <a:latin typeface="+mn-lt"/>
              </a:rPr>
              <a:t>A Model That Predicts The Effect Of Vaccination On Controlling  COVID‑19 In Johor</a:t>
            </a:r>
            <a:endParaRPr lang="en-GB" sz="4000" dirty="0">
              <a:latin typeface="+mn-lt"/>
            </a:endParaRPr>
          </a:p>
        </p:txBody>
      </p:sp>
      <p:sp>
        <p:nvSpPr>
          <p:cNvPr id="3" name="Subtitle 2"/>
          <p:cNvSpPr>
            <a:spLocks noGrp="1"/>
          </p:cNvSpPr>
          <p:nvPr>
            <p:ph type="subTitle" idx="1"/>
          </p:nvPr>
        </p:nvSpPr>
        <p:spPr>
          <a:xfrm>
            <a:off x="1421258" y="4310955"/>
            <a:ext cx="9144000" cy="1655762"/>
          </a:xfrm>
        </p:spPr>
        <p:txBody>
          <a:bodyPr>
            <a:normAutofit lnSpcReduction="10000"/>
          </a:bodyPr>
          <a:lstStyle/>
          <a:p>
            <a:r>
              <a:rPr lang="en-US" dirty="0"/>
              <a:t>Prepared by;</a:t>
            </a:r>
          </a:p>
          <a:p>
            <a:r>
              <a:rPr lang="en-US" dirty="0"/>
              <a:t>Dr Mardhiyyah Azmi</a:t>
            </a:r>
            <a:r>
              <a:rPr lang="en-MY" altLang="en-US" dirty="0"/>
              <a:t> (20040005)</a:t>
            </a:r>
            <a:endParaRPr lang="en-US" dirty="0"/>
          </a:p>
          <a:p>
            <a:r>
              <a:rPr lang="en-US" dirty="0"/>
              <a:t>Dr Teoh Wan </a:t>
            </a:r>
            <a:r>
              <a:rPr lang="en-US" dirty="0" err="1"/>
              <a:t>Jool</a:t>
            </a:r>
            <a:r>
              <a:rPr lang="en-MY" altLang="en-US" dirty="0" err="1"/>
              <a:t> (20040003)</a:t>
            </a:r>
            <a:endParaRPr lang="en-US" dirty="0"/>
          </a:p>
          <a:p>
            <a:r>
              <a:rPr lang="en-US" dirty="0"/>
              <a:t>Dr Muhammad Najib Hasan</a:t>
            </a:r>
            <a:r>
              <a:rPr lang="en-MY" altLang="en-US" dirty="0"/>
              <a:t> (20040010)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514" y="0"/>
            <a:ext cx="4791744" cy="23911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7541D-C8EE-4D80-96C8-D4DCE3401E6B}"/>
              </a:ext>
            </a:extLst>
          </p:cNvPr>
          <p:cNvSpPr>
            <a:spLocks noGrp="1"/>
          </p:cNvSpPr>
          <p:nvPr>
            <p:ph type="title"/>
          </p:nvPr>
        </p:nvSpPr>
        <p:spPr/>
        <p:txBody>
          <a:bodyPr/>
          <a:lstStyle/>
          <a:p>
            <a:r>
              <a:rPr lang="en-GB" b="1" u="sng" dirty="0"/>
              <a:t>MODEL FORMULATION</a:t>
            </a:r>
          </a:p>
        </p:txBody>
      </p:sp>
      <p:sp>
        <p:nvSpPr>
          <p:cNvPr id="5" name="Content Placeholder 4">
            <a:extLst>
              <a:ext uri="{FF2B5EF4-FFF2-40B4-BE49-F238E27FC236}">
                <a16:creationId xmlns:a16="http://schemas.microsoft.com/office/drawing/2014/main" id="{007CA7E8-2285-423B-AFF5-F3C0479CE090}"/>
              </a:ext>
            </a:extLst>
          </p:cNvPr>
          <p:cNvSpPr>
            <a:spLocks noGrp="1"/>
          </p:cNvSpPr>
          <p:nvPr>
            <p:ph idx="1"/>
          </p:nvPr>
        </p:nvSpPr>
        <p:spPr/>
        <p:txBody>
          <a:bodyPr/>
          <a:lstStyle/>
          <a:p>
            <a:pPr>
              <a:spcBef>
                <a:spcPts val="2400"/>
              </a:spcBef>
            </a:pPr>
            <a:r>
              <a:rPr lang="en-GB" dirty="0"/>
              <a:t>We incorporated the effect of vaccination program into the classic susceptible-infected-recovered (SIR) model.</a:t>
            </a:r>
          </a:p>
          <a:p>
            <a:pPr>
              <a:spcBef>
                <a:spcPts val="2400"/>
              </a:spcBef>
            </a:pPr>
            <a:r>
              <a:rPr lang="en-GB" dirty="0"/>
              <a:t>The model was formulated based on several important assumptions.</a:t>
            </a:r>
          </a:p>
        </p:txBody>
      </p:sp>
      <p:sp>
        <p:nvSpPr>
          <p:cNvPr id="2" name="Slide Number Placeholder 1">
            <a:extLst>
              <a:ext uri="{FF2B5EF4-FFF2-40B4-BE49-F238E27FC236}">
                <a16:creationId xmlns:a16="http://schemas.microsoft.com/office/drawing/2014/main" id="{0A074081-552F-4CE8-A67C-AC93BC21F2F5}"/>
              </a:ext>
            </a:extLst>
          </p:cNvPr>
          <p:cNvSpPr>
            <a:spLocks noGrp="1"/>
          </p:cNvSpPr>
          <p:nvPr>
            <p:ph type="sldNum" sz="quarter" idx="12"/>
          </p:nvPr>
        </p:nvSpPr>
        <p:spPr/>
        <p:txBody>
          <a:bodyPr/>
          <a:lstStyle/>
          <a:p>
            <a:fld id="{66C43E06-4753-4BCE-BBCA-CB91C138F906}" type="slidenum">
              <a:rPr lang="en-GB" smtClean="0"/>
              <a:t>10</a:t>
            </a:fld>
            <a:endParaRPr lang="en-GB"/>
          </a:p>
        </p:txBody>
      </p:sp>
      <p:graphicFrame>
        <p:nvGraphicFramePr>
          <p:cNvPr id="7" name="Diagram 6">
            <a:extLst>
              <a:ext uri="{FF2B5EF4-FFF2-40B4-BE49-F238E27FC236}">
                <a16:creationId xmlns:a16="http://schemas.microsoft.com/office/drawing/2014/main" id="{FB5A704A-BD9C-40A9-A81A-C9B81E956558}"/>
              </a:ext>
            </a:extLst>
          </p:cNvPr>
          <p:cNvGraphicFramePr/>
          <p:nvPr>
            <p:extLst>
              <p:ext uri="{D42A27DB-BD31-4B8C-83A1-F6EECF244321}">
                <p14:modId xmlns:p14="http://schemas.microsoft.com/office/powerpoint/2010/main" val="3898024305"/>
              </p:ext>
            </p:extLst>
          </p:nvPr>
        </p:nvGraphicFramePr>
        <p:xfrm>
          <a:off x="3352800" y="3535680"/>
          <a:ext cx="5486400" cy="149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77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a:t>Assumptions</a:t>
            </a:r>
            <a:endParaRPr lang="en-GB" b="1" dirty="0"/>
          </a:p>
        </p:txBody>
      </p:sp>
      <p:sp>
        <p:nvSpPr>
          <p:cNvPr id="3" name="Content Placeholder 2"/>
          <p:cNvSpPr>
            <a:spLocks noGrp="1"/>
          </p:cNvSpPr>
          <p:nvPr>
            <p:ph idx="1"/>
          </p:nvPr>
        </p:nvSpPr>
        <p:spPr>
          <a:xfrm>
            <a:off x="838200" y="1825625"/>
            <a:ext cx="10515600" cy="4667250"/>
          </a:xfrm>
        </p:spPr>
        <p:txBody>
          <a:bodyPr>
            <a:normAutofit fontScale="92500" lnSpcReduction="10000"/>
          </a:bodyPr>
          <a:lstStyle/>
          <a:p>
            <a:pPr marL="514350" indent="-514350">
              <a:spcBef>
                <a:spcPts val="2400"/>
              </a:spcBef>
              <a:buFont typeface="+mj-lt"/>
              <a:buAutoNum type="arabicPeriod"/>
            </a:pPr>
            <a:r>
              <a:rPr lang="en-US" dirty="0"/>
              <a:t>All Johor population is homogenous and has equal measure in likelihood to contract and transmit the virus.</a:t>
            </a:r>
          </a:p>
          <a:p>
            <a:pPr marL="514350" indent="-514350">
              <a:spcBef>
                <a:spcPts val="2400"/>
              </a:spcBef>
              <a:buFont typeface="+mj-lt"/>
              <a:buAutoNum type="arabicPeriod"/>
            </a:pPr>
            <a:r>
              <a:rPr lang="en-MY" dirty="0"/>
              <a:t>We assume that the international border is closed and not contribute to the current infection.</a:t>
            </a:r>
            <a:endParaRPr lang="en-US" dirty="0"/>
          </a:p>
          <a:p>
            <a:pPr marL="514350" indent="-514350">
              <a:spcBef>
                <a:spcPts val="2400"/>
              </a:spcBef>
              <a:buFont typeface="+mj-lt"/>
              <a:buAutoNum type="arabicPeriod"/>
            </a:pPr>
            <a:r>
              <a:rPr lang="en-MY" dirty="0"/>
              <a:t>No one is added to the susceptible group, since we are ignoring births, death and immigration. The only way an individual leaves the susceptible group is by becoming infected. </a:t>
            </a:r>
            <a:endParaRPr lang="en-US" dirty="0"/>
          </a:p>
          <a:p>
            <a:pPr marL="514350" indent="-514350">
              <a:spcBef>
                <a:spcPts val="2400"/>
              </a:spcBef>
              <a:buFont typeface="+mj-lt"/>
              <a:buAutoNum type="arabicPeriod"/>
            </a:pPr>
            <a:r>
              <a:rPr lang="en-US" dirty="0"/>
              <a:t>The infected person only infected once and no re-infection can occur.</a:t>
            </a:r>
          </a:p>
          <a:p>
            <a:pPr marL="514350" indent="-514350">
              <a:spcBef>
                <a:spcPts val="2400"/>
              </a:spcBef>
              <a:buFont typeface="+mj-lt"/>
              <a:buAutoNum type="arabicPeriod"/>
            </a:pPr>
            <a:r>
              <a:rPr lang="en-MY" dirty="0"/>
              <a:t>Recovered individual is removed from the system and has no ability to infect others or be infected.</a:t>
            </a:r>
          </a:p>
        </p:txBody>
      </p:sp>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0FC1-38FB-47D8-8AB0-95D08EBC175F}"/>
              </a:ext>
            </a:extLst>
          </p:cNvPr>
          <p:cNvSpPr>
            <a:spLocks noGrp="1"/>
          </p:cNvSpPr>
          <p:nvPr>
            <p:ph type="title"/>
          </p:nvPr>
        </p:nvSpPr>
        <p:spPr/>
        <p:txBody>
          <a:bodyPr/>
          <a:lstStyle/>
          <a:p>
            <a:r>
              <a:rPr lang="en-US" b="1" dirty="0"/>
              <a:t>Assumptions (Cont.)</a:t>
            </a:r>
            <a:endParaRPr lang="en-GB" dirty="0"/>
          </a:p>
        </p:txBody>
      </p:sp>
      <p:sp>
        <p:nvSpPr>
          <p:cNvPr id="3" name="Content Placeholder 2">
            <a:extLst>
              <a:ext uri="{FF2B5EF4-FFF2-40B4-BE49-F238E27FC236}">
                <a16:creationId xmlns:a16="http://schemas.microsoft.com/office/drawing/2014/main" id="{9E6EA020-EA5C-41DE-9C19-35093E52B97E}"/>
              </a:ext>
            </a:extLst>
          </p:cNvPr>
          <p:cNvSpPr>
            <a:spLocks noGrp="1"/>
          </p:cNvSpPr>
          <p:nvPr>
            <p:ph idx="1"/>
          </p:nvPr>
        </p:nvSpPr>
        <p:spPr/>
        <p:txBody>
          <a:bodyPr>
            <a:normAutofit/>
          </a:bodyPr>
          <a:lstStyle/>
          <a:p>
            <a:pPr marL="514350" indent="-514350">
              <a:spcBef>
                <a:spcPts val="2400"/>
              </a:spcBef>
              <a:buFont typeface="+mj-lt"/>
              <a:buAutoNum type="arabicPeriod" startAt="6"/>
            </a:pPr>
            <a:r>
              <a:rPr lang="en-MY" sz="2600" dirty="0"/>
              <a:t>Apart from the basic compartments of SIR model, we added a vaccinated compartment into the model.</a:t>
            </a:r>
          </a:p>
          <a:p>
            <a:pPr marL="514350" indent="-514350">
              <a:spcBef>
                <a:spcPts val="2400"/>
              </a:spcBef>
              <a:buFont typeface="+mj-lt"/>
              <a:buAutoNum type="arabicPeriod" startAt="6"/>
            </a:pPr>
            <a:r>
              <a:rPr lang="en-MY" sz="2600" dirty="0"/>
              <a:t>The changes in the number of infected individuals depend on the number of susceptible, already infected, transmission rate, recovery rate and vaccine effectiveness.</a:t>
            </a:r>
          </a:p>
          <a:p>
            <a:pPr marL="514350" indent="-514350">
              <a:spcBef>
                <a:spcPts val="2400"/>
              </a:spcBef>
              <a:buFont typeface="+mj-lt"/>
              <a:buAutoNum type="arabicPeriod" startAt="6"/>
            </a:pPr>
            <a:r>
              <a:rPr lang="en-MY" sz="2600" dirty="0"/>
              <a:t>The vaccination rate used were calculated based on the vaccination data from Johor.</a:t>
            </a:r>
          </a:p>
          <a:p>
            <a:pPr marL="514350" indent="-514350">
              <a:spcBef>
                <a:spcPts val="2400"/>
              </a:spcBef>
              <a:buFont typeface="+mj-lt"/>
              <a:buAutoNum type="arabicPeriod" startAt="6"/>
            </a:pPr>
            <a:r>
              <a:rPr lang="en-MY" sz="2600" dirty="0"/>
              <a:t>The vaccine effectiveness (µ) was constant and based on the effectiveness of Pfizer-BioNTech COVID-19 vaccine.</a:t>
            </a:r>
          </a:p>
        </p:txBody>
      </p:sp>
      <p:sp>
        <p:nvSpPr>
          <p:cNvPr id="4" name="Slide Number Placeholder 3">
            <a:extLst>
              <a:ext uri="{FF2B5EF4-FFF2-40B4-BE49-F238E27FC236}">
                <a16:creationId xmlns:a16="http://schemas.microsoft.com/office/drawing/2014/main" id="{F550B3B0-5285-495C-B9BE-520EC8FFE61D}"/>
              </a:ext>
            </a:extLst>
          </p:cNvPr>
          <p:cNvSpPr>
            <a:spLocks noGrp="1"/>
          </p:cNvSpPr>
          <p:nvPr>
            <p:ph type="sldNum" sz="quarter" idx="12"/>
          </p:nvPr>
        </p:nvSpPr>
        <p:spPr/>
        <p:txBody>
          <a:bodyPr/>
          <a:lstStyle/>
          <a:p>
            <a:fld id="{66C43E06-4753-4BCE-BBCA-CB91C138F906}" type="slidenum">
              <a:rPr lang="en-GB" smtClean="0"/>
              <a:t>12</a:t>
            </a:fld>
            <a:endParaRPr lang="en-GB"/>
          </a:p>
        </p:txBody>
      </p:sp>
    </p:spTree>
    <p:extLst>
      <p:ext uri="{BB962C8B-B14F-4D97-AF65-F5344CB8AC3E}">
        <p14:creationId xmlns:p14="http://schemas.microsoft.com/office/powerpoint/2010/main" val="225532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2D1B-C928-4E72-B119-9FFB77400510}"/>
              </a:ext>
            </a:extLst>
          </p:cNvPr>
          <p:cNvSpPr>
            <a:spLocks noGrp="1"/>
          </p:cNvSpPr>
          <p:nvPr>
            <p:ph type="title"/>
          </p:nvPr>
        </p:nvSpPr>
        <p:spPr/>
        <p:txBody>
          <a:bodyPr/>
          <a:lstStyle/>
          <a:p>
            <a:r>
              <a:rPr lang="en-GB" b="1" dirty="0"/>
              <a:t>SIR-V Model</a:t>
            </a:r>
          </a:p>
        </p:txBody>
      </p:sp>
      <p:sp>
        <p:nvSpPr>
          <p:cNvPr id="6" name="Content Placeholder 5">
            <a:extLst>
              <a:ext uri="{FF2B5EF4-FFF2-40B4-BE49-F238E27FC236}">
                <a16:creationId xmlns:a16="http://schemas.microsoft.com/office/drawing/2014/main" id="{5844E83D-AE5F-42B8-8DA8-3E142F8238A0}"/>
              </a:ext>
            </a:extLst>
          </p:cNvPr>
          <p:cNvSpPr>
            <a:spLocks noGrp="1"/>
          </p:cNvSpPr>
          <p:nvPr>
            <p:ph sz="half" idx="2"/>
          </p:nvPr>
        </p:nvSpPr>
        <p:spPr>
          <a:xfrm>
            <a:off x="838200" y="4561840"/>
            <a:ext cx="6858000" cy="2296160"/>
          </a:xfrm>
        </p:spPr>
        <p:txBody>
          <a:bodyPr>
            <a:noAutofit/>
          </a:bodyPr>
          <a:lstStyle/>
          <a:p>
            <a:pPr marL="0" indent="0">
              <a:lnSpc>
                <a:spcPct val="100000"/>
              </a:lnSpc>
              <a:spcBef>
                <a:spcPts val="0"/>
              </a:spcBef>
              <a:spcAft>
                <a:spcPts val="800"/>
              </a:spcAft>
              <a:buNone/>
            </a:pPr>
            <a:r>
              <a:rPr lang="en-GB" sz="2000" dirty="0">
                <a:effectLst/>
                <a:latin typeface="Times New Roman" panose="02020603050405020304" pitchFamily="18" charset="0"/>
                <a:ea typeface="Calibri" panose="020F0502020204030204" pitchFamily="34" charset="0"/>
                <a:cs typeface="Arial" panose="020B0604020202020204" pitchFamily="34" charset="0"/>
              </a:rPr>
              <a:t>S = S(t), the number of susceptible individuals</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spcBef>
                <a:spcPts val="0"/>
              </a:spcBef>
              <a:spcAft>
                <a:spcPts val="800"/>
              </a:spcAft>
              <a:buNone/>
            </a:pPr>
            <a:r>
              <a:rPr lang="en-GB" sz="2000" dirty="0">
                <a:effectLst/>
                <a:latin typeface="Times New Roman" panose="02020603050405020304" pitchFamily="18" charset="0"/>
                <a:ea typeface="Calibri" panose="020F0502020204030204" pitchFamily="34" charset="0"/>
                <a:cs typeface="Arial" panose="020B0604020202020204" pitchFamily="34" charset="0"/>
              </a:rPr>
              <a:t>I = I(t), the number of infected individuals</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spcBef>
                <a:spcPts val="0"/>
              </a:spcBef>
              <a:spcAft>
                <a:spcPts val="800"/>
              </a:spcAft>
              <a:buNone/>
            </a:pPr>
            <a:r>
              <a:rPr lang="en-GB" sz="2000" dirty="0">
                <a:effectLst/>
                <a:latin typeface="Times New Roman" panose="02020603050405020304" pitchFamily="18" charset="0"/>
                <a:ea typeface="Calibri" panose="020F0502020204030204" pitchFamily="34" charset="0"/>
                <a:cs typeface="Arial" panose="020B0604020202020204" pitchFamily="34" charset="0"/>
              </a:rPr>
              <a:t>R = R(t), the number of recovered (removed) individuals</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en-GB" sz="2000" dirty="0">
                <a:effectLst/>
                <a:latin typeface="Times New Roman" panose="02020603050405020304" pitchFamily="18" charset="0"/>
                <a:ea typeface="Calibri" panose="020F0502020204030204" pitchFamily="34" charset="0"/>
              </a:rPr>
              <a:t>V= V(t), the number of vaccinated individuals</a:t>
            </a:r>
          </a:p>
          <a:p>
            <a:pPr marL="0" indent="0">
              <a:lnSpc>
                <a:spcPct val="100000"/>
              </a:lnSpc>
              <a:spcBef>
                <a:spcPts val="0"/>
              </a:spcBef>
              <a:buNone/>
            </a:pPr>
            <a:endParaRPr lang="en-GB" sz="2000" dirty="0">
              <a:effectLst/>
              <a:latin typeface="Times New Roman" panose="02020603050405020304" pitchFamily="18" charset="0"/>
              <a:ea typeface="Calibri" panose="020F0502020204030204" pitchFamily="34" charset="0"/>
            </a:endParaRPr>
          </a:p>
          <a:p>
            <a:pPr marL="0" indent="0">
              <a:lnSpc>
                <a:spcPct val="100000"/>
              </a:lnSpc>
              <a:spcBef>
                <a:spcPts val="0"/>
              </a:spcBef>
              <a:buNone/>
            </a:pPr>
            <a:r>
              <a:rPr lang="en-GB" sz="2000" dirty="0">
                <a:effectLst/>
                <a:latin typeface="Times New Roman" panose="02020603050405020304" pitchFamily="18" charset="0"/>
                <a:ea typeface="Calibri" panose="020F0502020204030204" pitchFamily="34" charset="0"/>
              </a:rPr>
              <a:t>S(t) = N – I(t) – R(t) – V(t) </a:t>
            </a:r>
            <a:endParaRPr lang="en-GB" sz="2000" dirty="0"/>
          </a:p>
        </p:txBody>
      </p:sp>
      <p:sp>
        <p:nvSpPr>
          <p:cNvPr id="4" name="Slide Number Placeholder 3">
            <a:extLst>
              <a:ext uri="{FF2B5EF4-FFF2-40B4-BE49-F238E27FC236}">
                <a16:creationId xmlns:a16="http://schemas.microsoft.com/office/drawing/2014/main" id="{94430B80-71C2-447D-946D-7D243A6D5326}"/>
              </a:ext>
            </a:extLst>
          </p:cNvPr>
          <p:cNvSpPr>
            <a:spLocks noGrp="1"/>
          </p:cNvSpPr>
          <p:nvPr>
            <p:ph type="sldNum" sz="quarter" idx="12"/>
          </p:nvPr>
        </p:nvSpPr>
        <p:spPr/>
        <p:txBody>
          <a:bodyPr/>
          <a:lstStyle/>
          <a:p>
            <a:fld id="{66C43E06-4753-4BCE-BBCA-CB91C138F906}" type="slidenum">
              <a:rPr lang="en-GB" smtClean="0"/>
              <a:t>13</a:t>
            </a:fld>
            <a:endParaRPr lang="en-GB"/>
          </a:p>
        </p:txBody>
      </p:sp>
      <p:pic>
        <p:nvPicPr>
          <p:cNvPr id="7" name="Content Placeholder 6">
            <a:extLst>
              <a:ext uri="{FF2B5EF4-FFF2-40B4-BE49-F238E27FC236}">
                <a16:creationId xmlns:a16="http://schemas.microsoft.com/office/drawing/2014/main" id="{F54D1077-C628-4A68-B837-0AE77C6E081C}"/>
              </a:ext>
            </a:extLst>
          </p:cNvPr>
          <p:cNvPicPr>
            <a:picLocks noGrp="1"/>
          </p:cNvPicPr>
          <p:nvPr>
            <p:ph sz="half" idx="1"/>
          </p:nvPr>
        </p:nvPicPr>
        <p:blipFill rotWithShape="1">
          <a:blip r:embed="rId2" cstate="print">
            <a:extLst>
              <a:ext uri="{28A0092B-C50C-407E-A947-70E740481C1C}">
                <a14:useLocalDpi xmlns:a14="http://schemas.microsoft.com/office/drawing/2010/main" val="0"/>
              </a:ext>
            </a:extLst>
          </a:blip>
          <a:srcRect t="22231" b="9161"/>
          <a:stretch/>
        </p:blipFill>
        <p:spPr bwMode="auto">
          <a:xfrm>
            <a:off x="838200" y="1506143"/>
            <a:ext cx="7045960" cy="3203652"/>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930EA92-2FF3-48D8-AFD4-02CFB006A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160" y="1690688"/>
            <a:ext cx="3683632" cy="3661170"/>
          </a:xfrm>
          <a:prstGeom prst="rect">
            <a:avLst/>
          </a:prstGeom>
        </p:spPr>
      </p:pic>
    </p:spTree>
    <p:extLst>
      <p:ext uri="{BB962C8B-B14F-4D97-AF65-F5344CB8AC3E}">
        <p14:creationId xmlns:p14="http://schemas.microsoft.com/office/powerpoint/2010/main" val="97491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1CF5D-A72E-43AD-9243-B7F6CDA1C157}"/>
              </a:ext>
            </a:extLst>
          </p:cNvPr>
          <p:cNvSpPr>
            <a:spLocks noGrp="1"/>
          </p:cNvSpPr>
          <p:nvPr>
            <p:ph type="title"/>
          </p:nvPr>
        </p:nvSpPr>
        <p:spPr>
          <a:xfrm>
            <a:off x="838200" y="365125"/>
            <a:ext cx="10515600" cy="459275"/>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Table 1 Parameters setting up the model</a:t>
            </a:r>
            <a:endParaRPr lang="en-GB" sz="3200" b="1"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B6BD7A8-AFA3-4522-8712-A28400A62C02}"/>
              </a:ext>
            </a:extLst>
          </p:cNvPr>
          <p:cNvGraphicFramePr>
            <a:graphicFrameLocks noGrp="1"/>
          </p:cNvGraphicFramePr>
          <p:nvPr>
            <p:ph idx="1"/>
            <p:extLst>
              <p:ext uri="{D42A27DB-BD31-4B8C-83A1-F6EECF244321}">
                <p14:modId xmlns:p14="http://schemas.microsoft.com/office/powerpoint/2010/main" val="2155266421"/>
              </p:ext>
            </p:extLst>
          </p:nvPr>
        </p:nvGraphicFramePr>
        <p:xfrm>
          <a:off x="1151890" y="833120"/>
          <a:ext cx="9888220" cy="5723892"/>
        </p:xfrm>
        <a:graphic>
          <a:graphicData uri="http://schemas.openxmlformats.org/drawingml/2006/table">
            <a:tbl>
              <a:tblPr firstRow="1" firstCol="1" bandRow="1"/>
              <a:tblGrid>
                <a:gridCol w="2793400">
                  <a:extLst>
                    <a:ext uri="{9D8B030D-6E8A-4147-A177-3AD203B41FA5}">
                      <a16:colId xmlns:a16="http://schemas.microsoft.com/office/drawing/2014/main" val="2343823101"/>
                    </a:ext>
                  </a:extLst>
                </a:gridCol>
                <a:gridCol w="1554082">
                  <a:extLst>
                    <a:ext uri="{9D8B030D-6E8A-4147-A177-3AD203B41FA5}">
                      <a16:colId xmlns:a16="http://schemas.microsoft.com/office/drawing/2014/main" val="130505074"/>
                    </a:ext>
                  </a:extLst>
                </a:gridCol>
                <a:gridCol w="2770369">
                  <a:extLst>
                    <a:ext uri="{9D8B030D-6E8A-4147-A177-3AD203B41FA5}">
                      <a16:colId xmlns:a16="http://schemas.microsoft.com/office/drawing/2014/main" val="208755105"/>
                    </a:ext>
                  </a:extLst>
                </a:gridCol>
                <a:gridCol w="2770369">
                  <a:extLst>
                    <a:ext uri="{9D8B030D-6E8A-4147-A177-3AD203B41FA5}">
                      <a16:colId xmlns:a16="http://schemas.microsoft.com/office/drawing/2014/main" val="962774039"/>
                    </a:ext>
                  </a:extLst>
                </a:gridCol>
              </a:tblGrid>
              <a:tr h="235858">
                <a:tc rowSpan="2">
                  <a:txBody>
                    <a:bodyPr/>
                    <a:lstStyle/>
                    <a:p>
                      <a:pPr>
                        <a:lnSpc>
                          <a:spcPct val="100000"/>
                        </a:lnSpc>
                        <a:spcAft>
                          <a:spcPts val="0"/>
                        </a:spcAft>
                      </a:pPr>
                      <a:r>
                        <a:rPr lang="en-GB" sz="1800" b="1" dirty="0">
                          <a:effectLst/>
                          <a:latin typeface="Times New Roman" panose="02020603050405020304" pitchFamily="18" charset="0"/>
                          <a:ea typeface="Calibri" panose="020F0502020204030204" pitchFamily="34" charset="0"/>
                          <a:cs typeface="Arial" panose="020B0604020202020204" pitchFamily="34" charset="0"/>
                        </a:rPr>
                        <a:t>Parameters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0000"/>
                        </a:lnSpc>
                        <a:spcAft>
                          <a:spcPts val="0"/>
                        </a:spcAft>
                      </a:pPr>
                      <a:r>
                        <a:rPr lang="en-GB" sz="1800" b="1">
                          <a:effectLst/>
                          <a:latin typeface="Times New Roman" panose="02020603050405020304" pitchFamily="18" charset="0"/>
                          <a:ea typeface="Calibri" panose="020F0502020204030204" pitchFamily="34" charset="0"/>
                          <a:cs typeface="Arial" panose="020B0604020202020204" pitchFamily="34" charset="0"/>
                        </a:rPr>
                        <a:t>Indicators</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0000"/>
                        </a:lnSpc>
                        <a:spcAft>
                          <a:spcPts val="0"/>
                        </a:spcAft>
                      </a:pPr>
                      <a:r>
                        <a:rPr lang="en-GB" sz="1800" b="1" dirty="0">
                          <a:effectLst/>
                          <a:latin typeface="Times New Roman" panose="02020603050405020304" pitchFamily="18" charset="0"/>
                          <a:ea typeface="Calibri" panose="020F0502020204030204" pitchFamily="34" charset="0"/>
                          <a:cs typeface="Arial" panose="020B0604020202020204" pitchFamily="34" charset="0"/>
                        </a:rPr>
                        <a:t>Time frame, </a:t>
                      </a:r>
                      <a:r>
                        <a:rPr lang="en-GB" sz="1800" b="1" i="1" dirty="0">
                          <a:effectLst/>
                          <a:latin typeface="Times New Roman" panose="02020603050405020304" pitchFamily="18" charset="0"/>
                          <a:ea typeface="Calibri" panose="020F0502020204030204" pitchFamily="34" charset="0"/>
                          <a:cs typeface="Arial" panose="020B0604020202020204" pitchFamily="34" charset="0"/>
                        </a:rPr>
                        <a:t>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453310019"/>
                  </a:ext>
                </a:extLst>
              </a:tr>
              <a:tr h="235858">
                <a:tc vMerge="1">
                  <a:txBody>
                    <a:bodyPr/>
                    <a:lstStyle/>
                    <a:p>
                      <a:endParaRPr lang="en-GB"/>
                    </a:p>
                  </a:txBody>
                  <a:tcPr/>
                </a:tc>
                <a:tc vMerge="1">
                  <a:txBody>
                    <a:bodyPr/>
                    <a:lstStyle/>
                    <a:p>
                      <a:endParaRPr lang="en-GB"/>
                    </a:p>
                  </a:txBody>
                  <a:tcPr/>
                </a:tc>
                <a:tc>
                  <a:txBody>
                    <a:bodyPr/>
                    <a:lstStyle/>
                    <a:p>
                      <a:pPr>
                        <a:lnSpc>
                          <a:spcPct val="100000"/>
                        </a:lnSpc>
                        <a:spcAft>
                          <a:spcPts val="0"/>
                        </a:spcAft>
                      </a:pPr>
                      <a:r>
                        <a:rPr lang="en-GB" sz="1800" b="1">
                          <a:effectLst/>
                          <a:latin typeface="Times New Roman" panose="02020603050405020304" pitchFamily="18" charset="0"/>
                          <a:ea typeface="Calibri" panose="020F0502020204030204" pitchFamily="34" charset="0"/>
                          <a:cs typeface="Arial" panose="020B0604020202020204" pitchFamily="34" charset="0"/>
                        </a:rPr>
                        <a:t>12 Apr – 10 Jun 2021</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GB" sz="1800" b="1">
                          <a:effectLst/>
                          <a:latin typeface="Times New Roman" panose="02020603050405020304" pitchFamily="18" charset="0"/>
                          <a:ea typeface="Calibri" panose="020F0502020204030204" pitchFamily="34" charset="0"/>
                          <a:cs typeface="Arial" panose="020B0604020202020204" pitchFamily="34" charset="0"/>
                        </a:rPr>
                        <a:t>7 Jul – 8 Aug 2021</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646571"/>
                  </a:ext>
                </a:extLst>
              </a:tr>
              <a:tr h="575028">
                <a:tc>
                  <a:txBody>
                    <a:bodyPr/>
                    <a:lstStyle/>
                    <a:p>
                      <a:pP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Initial total number of individuals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N</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3719095</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3669238</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6636432"/>
                  </a:ext>
                </a:extLst>
              </a:tr>
              <a:tr h="575028">
                <a:tc>
                  <a:txBody>
                    <a:bodyPr/>
                    <a:lstStyle/>
                    <a:p>
                      <a:pP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Initial number of susceptible individuals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S</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N – I – R – V</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N – I – R – V</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634711"/>
                  </a:ext>
                </a:extLst>
              </a:tr>
              <a:tr h="575028">
                <a:tc>
                  <a:txBody>
                    <a:bodyPr/>
                    <a:lstStyle/>
                    <a:p>
                      <a:pP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Initial number of infected individuals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I</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61</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224</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9458872"/>
                  </a:ext>
                </a:extLst>
              </a:tr>
              <a:tr h="575028">
                <a:tc>
                  <a:txBody>
                    <a:bodyPr/>
                    <a:lstStyle/>
                    <a:p>
                      <a:pP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Initial number of recovered individuals</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R</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108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202</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499215"/>
                  </a:ext>
                </a:extLst>
              </a:tr>
              <a:tr h="575028">
                <a:tc>
                  <a:txBody>
                    <a:bodyPr/>
                    <a:lstStyle/>
                    <a:p>
                      <a:pP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Initial number of vaccinated individuals (cumulative)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dirty="0">
                          <a:effectLst/>
                          <a:latin typeface="Times New Roman" panose="02020603050405020304" pitchFamily="18" charset="0"/>
                          <a:ea typeface="Calibri" panose="020F0502020204030204" pitchFamily="34" charset="0"/>
                          <a:cs typeface="Arial" panose="020B0604020202020204" pitchFamily="34" charset="0"/>
                        </a:rPr>
                        <a:t>V</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27,830</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315,091</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324766"/>
                  </a:ext>
                </a:extLst>
              </a:tr>
              <a:tr h="575028">
                <a:tc>
                  <a:txBody>
                    <a:bodyPr/>
                    <a:lstStyle/>
                    <a:p>
                      <a:pP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Transmission rate </a:t>
                      </a: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 per day)</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i="1" dirty="0">
                          <a:effectLst/>
                          <a:latin typeface="Times New Roman" panose="02020603050405020304" pitchFamily="18" charset="0"/>
                          <a:ea typeface="Calibri" panose="020F0502020204030204" pitchFamily="34" charset="0"/>
                          <a:cs typeface="Arial" panose="020B0604020202020204" pitchFamily="34" charset="0"/>
                        </a:rPr>
                        <a:t>β</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Calibrated using data </a:t>
                      </a:r>
                      <a:endParaRPr lang="en-GB" sz="1800" dirty="0">
                        <a:effectLst/>
                        <a:latin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549750"/>
                  </a:ext>
                </a:extLst>
              </a:tr>
              <a:tr h="575028">
                <a:tc>
                  <a:txBody>
                    <a:bodyPr/>
                    <a:lstStyle/>
                    <a:p>
                      <a:pP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Recovery rate</a:t>
                      </a: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 per day)</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i="1" dirty="0">
                          <a:effectLst/>
                          <a:latin typeface="Times New Roman" panose="02020603050405020304" pitchFamily="18" charset="0"/>
                          <a:ea typeface="Calibri" panose="020F0502020204030204" pitchFamily="34" charset="0"/>
                          <a:cs typeface="Arial" panose="020B0604020202020204" pitchFamily="34" charset="0"/>
                        </a:rPr>
                        <a:t>γ</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 Calibrated using data </a:t>
                      </a:r>
                      <a:endParaRPr lang="en-GB" sz="1800" dirty="0">
                        <a:effectLst/>
                        <a:latin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0502783"/>
                  </a:ext>
                </a:extLst>
              </a:tr>
              <a:tr h="575028">
                <a:tc>
                  <a:txBody>
                    <a:bodyPr/>
                    <a:lstStyle/>
                    <a:p>
                      <a:pP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Vaccination rate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 per day)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i="1" dirty="0">
                          <a:effectLst/>
                          <a:latin typeface="Times New Roman" panose="02020603050405020304" pitchFamily="18" charset="0"/>
                          <a:ea typeface="Calibri" panose="020F0502020204030204" pitchFamily="34" charset="0"/>
                          <a:cs typeface="Arial" panose="020B0604020202020204" pitchFamily="34" charset="0"/>
                        </a:rPr>
                        <a:t>α</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0.09</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1601364971"/>
                  </a:ext>
                </a:extLst>
              </a:tr>
              <a:tr h="575028">
                <a:tc>
                  <a:txBody>
                    <a:bodyPr/>
                    <a:lstStyle/>
                    <a:p>
                      <a:pPr>
                        <a:lnSpc>
                          <a:spcPct val="100000"/>
                        </a:lnSpc>
                        <a:spcAft>
                          <a:spcPts val="0"/>
                        </a:spcAft>
                      </a:pPr>
                      <a:r>
                        <a:rPr lang="en-GB" sz="1800">
                          <a:effectLst/>
                          <a:latin typeface="Times New Roman" panose="02020603050405020304" pitchFamily="18" charset="0"/>
                          <a:ea typeface="Calibri" panose="020F0502020204030204" pitchFamily="34" charset="0"/>
                          <a:cs typeface="Arial" panose="020B0604020202020204" pitchFamily="34" charset="0"/>
                        </a:rPr>
                        <a:t>Vaccine effectiveness, % (Pfizer)</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GB" sz="2000" i="1" dirty="0">
                          <a:effectLst/>
                          <a:latin typeface="Times New Roman" panose="02020603050405020304" pitchFamily="18" charset="0"/>
                          <a:ea typeface="Calibri" panose="020F0502020204030204" pitchFamily="34" charset="0"/>
                          <a:cs typeface="Arial" panose="020B0604020202020204" pitchFamily="34" charset="0"/>
                        </a:rPr>
                        <a:t>μ</a:t>
                      </a:r>
                      <a:endParaRPr lang="en-GB"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0000"/>
                        </a:lnSpc>
                        <a:spcAft>
                          <a:spcPts val="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95%</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1360671407"/>
                  </a:ext>
                </a:extLst>
              </a:tr>
            </a:tbl>
          </a:graphicData>
        </a:graphic>
      </p:graphicFrame>
      <p:sp>
        <p:nvSpPr>
          <p:cNvPr id="5" name="Slide Number Placeholder 4">
            <a:extLst>
              <a:ext uri="{FF2B5EF4-FFF2-40B4-BE49-F238E27FC236}">
                <a16:creationId xmlns:a16="http://schemas.microsoft.com/office/drawing/2014/main" id="{711546CE-E2CC-4F47-9894-8F248A545974}"/>
              </a:ext>
            </a:extLst>
          </p:cNvPr>
          <p:cNvSpPr>
            <a:spLocks noGrp="1"/>
          </p:cNvSpPr>
          <p:nvPr>
            <p:ph type="sldNum" sz="quarter" idx="12"/>
          </p:nvPr>
        </p:nvSpPr>
        <p:spPr/>
        <p:txBody>
          <a:bodyPr/>
          <a:lstStyle/>
          <a:p>
            <a:fld id="{66C43E06-4753-4BCE-BBCA-CB91C138F906}" type="slidenum">
              <a:rPr lang="en-GB" smtClean="0"/>
              <a:t>14</a:t>
            </a:fld>
            <a:endParaRPr lang="en-GB"/>
          </a:p>
        </p:txBody>
      </p:sp>
      <p:sp>
        <p:nvSpPr>
          <p:cNvPr id="10" name="TextBox 9">
            <a:extLst>
              <a:ext uri="{FF2B5EF4-FFF2-40B4-BE49-F238E27FC236}">
                <a16:creationId xmlns:a16="http://schemas.microsoft.com/office/drawing/2014/main" id="{2558688D-4137-4174-9AF3-7D84753F9868}"/>
              </a:ext>
            </a:extLst>
          </p:cNvPr>
          <p:cNvSpPr txBox="1"/>
          <p:nvPr/>
        </p:nvSpPr>
        <p:spPr>
          <a:xfrm>
            <a:off x="1151890" y="6557012"/>
            <a:ext cx="9888220" cy="307777"/>
          </a:xfrm>
          <a:prstGeom prst="rect">
            <a:avLst/>
          </a:prstGeom>
          <a:noFill/>
        </p:spPr>
        <p:txBody>
          <a:bodyPr wrap="square" rtlCol="0">
            <a:spAutoFit/>
          </a:bodyPr>
          <a:lstStyle/>
          <a:p>
            <a:r>
              <a:rPr lang="en-GB" sz="1400" dirty="0">
                <a:effectLst/>
                <a:latin typeface="Times New Roman" panose="02020603050405020304" pitchFamily="18" charset="0"/>
                <a:ea typeface="Calibri" panose="020F0502020204030204" pitchFamily="34" charset="0"/>
                <a:cs typeface="Arial" panose="020B0604020202020204" pitchFamily="34" charset="0"/>
              </a:rPr>
              <a:t>* Total vaccinated / total population / number of days*100 (Based on cumulative 2</a:t>
            </a:r>
            <a:r>
              <a:rPr lang="en-GB" sz="1400" baseline="30000" dirty="0">
                <a:effectLst/>
                <a:latin typeface="Times New Roman" panose="02020603050405020304" pitchFamily="18" charset="0"/>
                <a:ea typeface="Calibri" panose="020F0502020204030204" pitchFamily="34" charset="0"/>
                <a:cs typeface="Arial" panose="020B0604020202020204" pitchFamily="34" charset="0"/>
              </a:rPr>
              <a:t>nd</a:t>
            </a:r>
            <a:r>
              <a:rPr lang="en-GB" sz="1400" dirty="0">
                <a:effectLst/>
                <a:latin typeface="Times New Roman" panose="02020603050405020304" pitchFamily="18" charset="0"/>
                <a:ea typeface="Calibri" panose="020F0502020204030204" pitchFamily="34" charset="0"/>
                <a:cs typeface="Arial" panose="020B0604020202020204" pitchFamily="34" charset="0"/>
              </a:rPr>
              <a:t> dose until 8/8/2021)</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09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mn-lt"/>
              </a:rPr>
              <a:t>MODEL SIMULATION</a:t>
            </a:r>
            <a:endParaRPr lang="en-GB" b="1" u="sng" dirty="0">
              <a:latin typeface="+mn-lt"/>
            </a:endParaRPr>
          </a:p>
        </p:txBody>
      </p:sp>
      <p:sp>
        <p:nvSpPr>
          <p:cNvPr id="3" name="Content Placeholder 2"/>
          <p:cNvSpPr>
            <a:spLocks noGrp="1"/>
          </p:cNvSpPr>
          <p:nvPr>
            <p:ph idx="1"/>
          </p:nvPr>
        </p:nvSpPr>
        <p:spPr/>
        <p:txBody>
          <a:bodyPr>
            <a:normAutofit fontScale="92500" lnSpcReduction="20000"/>
          </a:bodyPr>
          <a:lstStyle/>
          <a:p>
            <a:pPr>
              <a:spcBef>
                <a:spcPts val="2400"/>
              </a:spcBef>
            </a:pPr>
            <a:r>
              <a:rPr lang="en-US" dirty="0"/>
              <a:t>The SIR-V model was simulated using the R software with the </a:t>
            </a:r>
            <a:r>
              <a:rPr lang="en-US" dirty="0" err="1"/>
              <a:t>deSolve</a:t>
            </a:r>
            <a:r>
              <a:rPr lang="en-US" dirty="0"/>
              <a:t> package.</a:t>
            </a:r>
          </a:p>
          <a:p>
            <a:pPr>
              <a:spcBef>
                <a:spcPts val="2400"/>
              </a:spcBef>
            </a:pPr>
            <a:r>
              <a:rPr lang="en-US" dirty="0"/>
              <a:t>Two methods were used to calibrate the model, i.e. sum of square and maximum likelihood estimation method. </a:t>
            </a:r>
          </a:p>
          <a:p>
            <a:pPr>
              <a:spcBef>
                <a:spcPts val="2400"/>
              </a:spcBef>
            </a:pPr>
            <a:r>
              <a:rPr lang="en-US" dirty="0"/>
              <a:t>The parameters for calibration were disease transmission rate, </a:t>
            </a:r>
            <a:r>
              <a:rPr lang="el-GR" dirty="0"/>
              <a:t>β</a:t>
            </a:r>
            <a:r>
              <a:rPr lang="en-US" dirty="0"/>
              <a:t> and recovery rate for the infected person, </a:t>
            </a:r>
            <a:r>
              <a:rPr lang="el-GR" dirty="0"/>
              <a:t>γ</a:t>
            </a:r>
            <a:r>
              <a:rPr lang="en-US" dirty="0"/>
              <a:t>.</a:t>
            </a:r>
          </a:p>
          <a:p>
            <a:pPr>
              <a:spcBef>
                <a:spcPts val="2400"/>
              </a:spcBef>
            </a:pPr>
            <a:r>
              <a:rPr lang="en-US" dirty="0"/>
              <a:t>Two periods were used for the model simulation; </a:t>
            </a:r>
          </a:p>
          <a:p>
            <a:pPr lvl="1">
              <a:spcBef>
                <a:spcPts val="2400"/>
              </a:spcBef>
              <a:buFont typeface="Wingdings" panose="05000000000000000000" pitchFamily="2" charset="2"/>
              <a:buChar char="q"/>
            </a:pPr>
            <a:r>
              <a:rPr lang="en-MY" dirty="0"/>
              <a:t>First wave after vaccination program (12 Apr – 10 Jun 2021),</a:t>
            </a:r>
          </a:p>
          <a:p>
            <a:pPr lvl="1">
              <a:spcBef>
                <a:spcPts val="2400"/>
              </a:spcBef>
              <a:buFont typeface="Wingdings" panose="05000000000000000000" pitchFamily="2" charset="2"/>
              <a:buChar char="q"/>
            </a:pPr>
            <a:r>
              <a:rPr lang="en-MY" dirty="0"/>
              <a:t>Second waves after vaccination program (7 Jul – 8 Aug 2021)</a:t>
            </a:r>
          </a:p>
          <a:p>
            <a:pPr marL="0" indent="0">
              <a:spcBef>
                <a:spcPts val="2400"/>
              </a:spcBef>
              <a:buNone/>
            </a:pPr>
            <a:endParaRPr lang="en-US" dirty="0"/>
          </a:p>
        </p:txBody>
      </p:sp>
      <p:sp>
        <p:nvSpPr>
          <p:cNvPr id="4" name="Slide Number Placeholder 3"/>
          <p:cNvSpPr>
            <a:spLocks noGrp="1"/>
          </p:cNvSpPr>
          <p:nvPr>
            <p:ph type="sldNum" sz="quarter" idx="12"/>
          </p:nvPr>
        </p:nvSpPr>
        <p:spPr/>
        <p:txBody>
          <a:bodyPr/>
          <a:lstStyle/>
          <a:p>
            <a:fld id="{66C43E06-4753-4BCE-BBCA-CB91C138F906}"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b="1" dirty="0">
                <a:latin typeface="+mn-lt"/>
              </a:rPr>
              <a:t>RESULT &amp; DISCUSSION</a:t>
            </a:r>
          </a:p>
        </p:txBody>
      </p:sp>
      <p:sp>
        <p:nvSpPr>
          <p:cNvPr id="5" name="Subtitle 4"/>
          <p:cNvSpPr>
            <a:spLocks noGrp="1"/>
          </p:cNvSpPr>
          <p:nvPr>
            <p:ph type="subTitle" idx="1"/>
          </p:nvPr>
        </p:nvSpPr>
        <p:spPr/>
        <p:txBody>
          <a:bodyPr/>
          <a:lstStyle/>
          <a:p>
            <a:endParaRPr lang="en-MY"/>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Table 2 Estimation of model parameters utilizing dataset from website (after calibration)</a:t>
            </a:r>
          </a:p>
        </p:txBody>
      </p:sp>
      <p:sp>
        <p:nvSpPr>
          <p:cNvPr id="4" name="Slide Number Placeholder 3"/>
          <p:cNvSpPr>
            <a:spLocks noGrp="1"/>
          </p:cNvSpPr>
          <p:nvPr>
            <p:ph type="sldNum" sz="quarter" idx="12"/>
          </p:nvPr>
        </p:nvSpPr>
        <p:spPr/>
        <p:txBody>
          <a:bodyPr/>
          <a:lstStyle/>
          <a:p>
            <a:fld id="{66C43E06-4753-4BCE-BBCA-CB91C138F906}" type="slidenum">
              <a:rPr lang="en-GB" smtClean="0"/>
              <a:t>17</a:t>
            </a:fld>
            <a:endParaRPr lang="en-GB"/>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7156447"/>
              </p:ext>
            </p:extLst>
          </p:nvPr>
        </p:nvGraphicFramePr>
        <p:xfrm>
          <a:off x="838200" y="1825625"/>
          <a:ext cx="10515600" cy="3600450"/>
        </p:xfrm>
        <a:graphic>
          <a:graphicData uri="http://schemas.openxmlformats.org/drawingml/2006/table">
            <a:tbl>
              <a:tblPr firstRow="1" bandRow="1">
                <a:tableStyleId>{5940675A-B579-460E-94D1-54222C63F5DA}</a:tableStyleId>
              </a:tblPr>
              <a:tblGrid>
                <a:gridCol w="1449705">
                  <a:extLst>
                    <a:ext uri="{9D8B030D-6E8A-4147-A177-3AD203B41FA5}">
                      <a16:colId xmlns:a16="http://schemas.microsoft.com/office/drawing/2014/main" val="20000"/>
                    </a:ext>
                  </a:extLst>
                </a:gridCol>
                <a:gridCol w="1510665">
                  <a:extLst>
                    <a:ext uri="{9D8B030D-6E8A-4147-A177-3AD203B41FA5}">
                      <a16:colId xmlns:a16="http://schemas.microsoft.com/office/drawing/2014/main" val="20001"/>
                    </a:ext>
                  </a:extLst>
                </a:gridCol>
                <a:gridCol w="1513205">
                  <a:extLst>
                    <a:ext uri="{9D8B030D-6E8A-4147-A177-3AD203B41FA5}">
                      <a16:colId xmlns:a16="http://schemas.microsoft.com/office/drawing/2014/main" val="20002"/>
                    </a:ext>
                  </a:extLst>
                </a:gridCol>
                <a:gridCol w="1510030">
                  <a:extLst>
                    <a:ext uri="{9D8B030D-6E8A-4147-A177-3AD203B41FA5}">
                      <a16:colId xmlns:a16="http://schemas.microsoft.com/office/drawing/2014/main" val="20003"/>
                    </a:ext>
                  </a:extLst>
                </a:gridCol>
                <a:gridCol w="1510665">
                  <a:extLst>
                    <a:ext uri="{9D8B030D-6E8A-4147-A177-3AD203B41FA5}">
                      <a16:colId xmlns:a16="http://schemas.microsoft.com/office/drawing/2014/main" val="20004"/>
                    </a:ext>
                  </a:extLst>
                </a:gridCol>
                <a:gridCol w="1510665">
                  <a:extLst>
                    <a:ext uri="{9D8B030D-6E8A-4147-A177-3AD203B41FA5}">
                      <a16:colId xmlns:a16="http://schemas.microsoft.com/office/drawing/2014/main" val="20005"/>
                    </a:ext>
                  </a:extLst>
                </a:gridCol>
                <a:gridCol w="1510665">
                  <a:extLst>
                    <a:ext uri="{9D8B030D-6E8A-4147-A177-3AD203B41FA5}">
                      <a16:colId xmlns:a16="http://schemas.microsoft.com/office/drawing/2014/main" val="20006"/>
                    </a:ext>
                  </a:extLst>
                </a:gridCol>
              </a:tblGrid>
              <a:tr h="595630">
                <a:tc rowSpan="3">
                  <a:txBody>
                    <a:bodyPr/>
                    <a:lstStyle/>
                    <a:p>
                      <a:pPr indent="0">
                        <a:buNone/>
                      </a:pPr>
                      <a:r>
                        <a:rPr lang="en-US" sz="2000" b="0">
                          <a:latin typeface="Times New Roman" panose="02020603050405020304" pitchFamily="18" charset="0"/>
                          <a:cs typeface="Times New Roman" panose="02020603050405020304" pitchFamily="18" charset="0"/>
                        </a:rPr>
                        <a:t>Time frame</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indent="0" algn="ctr">
                        <a:buNone/>
                      </a:pPr>
                      <a:r>
                        <a:rPr lang="en-US" sz="2000" b="0">
                          <a:latin typeface="Times New Roman" panose="02020603050405020304" pitchFamily="18" charset="0"/>
                          <a:cs typeface="Times New Roman" panose="02020603050405020304" pitchFamily="18" charset="0"/>
                        </a:rPr>
                        <a:t>Method of estimation</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595630">
                <a:tc vMerge="1">
                  <a:txBody>
                    <a:bodyPr/>
                    <a:lstStyle/>
                    <a:p>
                      <a:endParaRPr lang="en-US"/>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gridSpan="3">
                  <a:txBody>
                    <a:bodyPr/>
                    <a:lstStyle/>
                    <a:p>
                      <a:pPr indent="0" algn="ctr">
                        <a:buNone/>
                      </a:pPr>
                      <a:r>
                        <a:rPr lang="en-US" sz="2000" b="0">
                          <a:latin typeface="Times New Roman" panose="02020603050405020304" pitchFamily="18" charset="0"/>
                          <a:cs typeface="Times New Roman" panose="02020603050405020304" pitchFamily="18" charset="0"/>
                        </a:rPr>
                        <a:t>Sum of Squares</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lstStyle/>
                    <a:p>
                      <a:pPr indent="0" algn="ctr">
                        <a:buNone/>
                      </a:pPr>
                      <a:r>
                        <a:rPr lang="en-US" sz="2000" b="0">
                          <a:latin typeface="Times New Roman" panose="02020603050405020304" pitchFamily="18" charset="0"/>
                          <a:cs typeface="Times New Roman" panose="02020603050405020304" pitchFamily="18" charset="0"/>
                        </a:rPr>
                        <a:t>Maximum Likelihood Estimation</a:t>
                      </a:r>
                      <a:endParaRPr 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1"/>
                  </a:ext>
                </a:extLst>
              </a:tr>
              <a:tr h="1189990">
                <a:tc vMerge="1">
                  <a:txBody>
                    <a:bodyPr/>
                    <a:lstStyle/>
                    <a:p>
                      <a:endParaRPr lang="en-US"/>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2000" b="0" dirty="0">
                          <a:latin typeface="Times New Roman" panose="02020603050405020304" pitchFamily="18" charset="0"/>
                          <a:cs typeface="Times New Roman" panose="02020603050405020304" pitchFamily="18" charset="0"/>
                        </a:rPr>
                        <a:t>Transmission rate, </a:t>
                      </a:r>
                      <a:r>
                        <a:rPr lang="en-US" sz="2000" b="0" i="1" dirty="0">
                          <a:latin typeface="Times New Roman" panose="02020603050405020304" pitchFamily="18" charset="0"/>
                          <a:cs typeface="Times New Roman" panose="02020603050405020304" pitchFamily="18" charset="0"/>
                        </a:rPr>
                        <a:t>β</a:t>
                      </a:r>
                    </a:p>
                    <a:p>
                      <a:pPr indent="0" algn="ctr">
                        <a:buNone/>
                      </a:pPr>
                      <a:r>
                        <a:rPr lang="en-US" sz="2000" b="0" dirty="0">
                          <a:latin typeface="Times New Roman" panose="02020603050405020304" pitchFamily="18" charset="0"/>
                          <a:cs typeface="Times New Roman" panose="02020603050405020304" pitchFamily="18" charset="0"/>
                        </a:rPr>
                        <a:t>(% per day)</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2000" b="0" dirty="0">
                          <a:latin typeface="Times New Roman" panose="02020603050405020304" pitchFamily="18" charset="0"/>
                          <a:cs typeface="Times New Roman" panose="02020603050405020304" pitchFamily="18" charset="0"/>
                        </a:rPr>
                        <a:t>Recovery rate, </a:t>
                      </a:r>
                      <a:r>
                        <a:rPr lang="en-US" sz="2000" b="0" i="1" dirty="0">
                          <a:latin typeface="Times New Roman" panose="02020603050405020304" pitchFamily="18" charset="0"/>
                          <a:cs typeface="Times New Roman" panose="02020603050405020304" pitchFamily="18" charset="0"/>
                        </a:rPr>
                        <a:t>γ</a:t>
                      </a:r>
                    </a:p>
                    <a:p>
                      <a:pPr indent="0" algn="ctr">
                        <a:buNone/>
                      </a:pPr>
                      <a:r>
                        <a:rPr lang="en-US" sz="2000" b="0" dirty="0">
                          <a:latin typeface="Times New Roman" panose="02020603050405020304" pitchFamily="18" charset="0"/>
                          <a:cs typeface="Times New Roman" panose="02020603050405020304" pitchFamily="18" charset="0"/>
                        </a:rPr>
                        <a:t>(% per day) </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2000" b="0" dirty="0">
                          <a:latin typeface="Times New Roman" panose="02020603050405020304" pitchFamily="18" charset="0"/>
                          <a:cs typeface="Times New Roman" panose="02020603050405020304" pitchFamily="18" charset="0"/>
                        </a:rPr>
                        <a:t>RMSE</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2000" b="0" dirty="0">
                          <a:latin typeface="Times New Roman" panose="02020603050405020304" pitchFamily="18" charset="0"/>
                          <a:cs typeface="Times New Roman" panose="02020603050405020304" pitchFamily="18" charset="0"/>
                        </a:rPr>
                        <a:t>Transmission rate, </a:t>
                      </a:r>
                      <a:r>
                        <a:rPr lang="en-US" sz="2000" b="0" i="1" dirty="0">
                          <a:latin typeface="Times New Roman" panose="02020603050405020304" pitchFamily="18" charset="0"/>
                          <a:cs typeface="Times New Roman" panose="02020603050405020304" pitchFamily="18" charset="0"/>
                        </a:rPr>
                        <a:t>β</a:t>
                      </a:r>
                    </a:p>
                    <a:p>
                      <a:pPr indent="0" algn="ctr">
                        <a:buNone/>
                      </a:pPr>
                      <a:r>
                        <a:rPr lang="en-US" sz="2000" b="0" dirty="0">
                          <a:latin typeface="Times New Roman" panose="02020603050405020304" pitchFamily="18" charset="0"/>
                          <a:cs typeface="Times New Roman" panose="02020603050405020304" pitchFamily="18" charset="0"/>
                        </a:rPr>
                        <a:t>(% per day)</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2000" b="0" dirty="0">
                          <a:latin typeface="Times New Roman" panose="02020603050405020304" pitchFamily="18" charset="0"/>
                          <a:cs typeface="Times New Roman" panose="02020603050405020304" pitchFamily="18" charset="0"/>
                        </a:rPr>
                        <a:t>Recovery rate, </a:t>
                      </a:r>
                      <a:r>
                        <a:rPr lang="en-US" sz="2000" b="0" i="1" dirty="0">
                          <a:latin typeface="Times New Roman" panose="02020603050405020304" pitchFamily="18" charset="0"/>
                          <a:cs typeface="Times New Roman" panose="02020603050405020304" pitchFamily="18" charset="0"/>
                        </a:rPr>
                        <a:t>γ</a:t>
                      </a:r>
                    </a:p>
                    <a:p>
                      <a:pPr indent="0" algn="ctr">
                        <a:buNone/>
                      </a:pPr>
                      <a:r>
                        <a:rPr lang="en-US" sz="2000" b="0" dirty="0">
                          <a:latin typeface="Times New Roman" panose="02020603050405020304" pitchFamily="18" charset="0"/>
                          <a:cs typeface="Times New Roman" panose="02020603050405020304" pitchFamily="18" charset="0"/>
                        </a:rPr>
                        <a:t>(% per day) </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indent="0" algn="ctr">
                        <a:buNone/>
                      </a:pPr>
                      <a:r>
                        <a:rPr lang="en-US" sz="2000" b="0" dirty="0">
                          <a:latin typeface="Times New Roman" panose="02020603050405020304" pitchFamily="18" charset="0"/>
                          <a:cs typeface="Times New Roman" panose="02020603050405020304" pitchFamily="18" charset="0"/>
                        </a:rPr>
                        <a:t>RMSE</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630">
                <a:tc>
                  <a:txBody>
                    <a:bodyPr/>
                    <a:lstStyle/>
                    <a:p>
                      <a:pPr indent="0">
                        <a:buNone/>
                      </a:pPr>
                      <a:r>
                        <a:rPr lang="en-US" sz="2000" b="1" dirty="0">
                          <a:latin typeface="Times New Roman" panose="02020603050405020304" pitchFamily="18" charset="0"/>
                          <a:cs typeface="Times New Roman" panose="02020603050405020304" pitchFamily="18" charset="0"/>
                        </a:rPr>
                        <a:t>12 Apr – 10 Jun 2021</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dirty="0">
                          <a:effectLst/>
                          <a:latin typeface="Times New Roman" panose="02020603050405020304" pitchFamily="18" charset="0"/>
                          <a:ea typeface="Calibri" panose="020F0502020204030204" charset="0"/>
                          <a:cs typeface="Arial" panose="020B0604020202020204" pitchFamily="34" charset="0"/>
                        </a:rPr>
                        <a:t>4.23 x 10</a:t>
                      </a:r>
                      <a:r>
                        <a:rPr lang="en-MY" sz="1800" baseline="30000" dirty="0">
                          <a:effectLst/>
                          <a:latin typeface="Times New Roman" panose="02020603050405020304" pitchFamily="18" charset="0"/>
                          <a:ea typeface="Calibri" panose="020F0502020204030204" charset="0"/>
                          <a:cs typeface="Arial" panose="020B0604020202020204" pitchFamily="34" charset="0"/>
                        </a:rPr>
                        <a:t>-6</a:t>
                      </a:r>
                      <a:endParaRPr lang="en-MY" sz="1800" dirty="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381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0.20</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381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0.607</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381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dirty="0">
                          <a:effectLst/>
                          <a:latin typeface="Times New Roman" panose="02020603050405020304" pitchFamily="18" charset="0"/>
                          <a:ea typeface="Calibri" panose="020F0502020204030204" charset="0"/>
                          <a:cs typeface="Arial" panose="020B0604020202020204" pitchFamily="34" charset="0"/>
                        </a:rPr>
                        <a:t>4.42 x 10</a:t>
                      </a:r>
                      <a:r>
                        <a:rPr lang="en-MY" sz="1800" baseline="30000" dirty="0">
                          <a:effectLst/>
                          <a:latin typeface="Times New Roman" panose="02020603050405020304" pitchFamily="18" charset="0"/>
                          <a:ea typeface="Calibri" panose="020F0502020204030204" charset="0"/>
                          <a:cs typeface="Arial" panose="020B0604020202020204" pitchFamily="34" charset="0"/>
                        </a:rPr>
                        <a:t>-6</a:t>
                      </a:r>
                      <a:endParaRPr lang="en-MY" sz="1800" dirty="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381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6.67 x 10</a:t>
                      </a:r>
                      <a:r>
                        <a:rPr lang="en-MY" sz="1800" baseline="30000">
                          <a:effectLst/>
                          <a:latin typeface="Times New Roman" panose="02020603050405020304" pitchFamily="18" charset="0"/>
                          <a:ea typeface="Calibri" panose="020F0502020204030204" charset="0"/>
                          <a:cs typeface="Arial" panose="020B0604020202020204" pitchFamily="34" charset="0"/>
                        </a:rPr>
                        <a:t>-3</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381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dirty="0">
                          <a:effectLst/>
                          <a:latin typeface="Times New Roman" panose="02020603050405020304" pitchFamily="18" charset="0"/>
                          <a:ea typeface="Calibri" panose="020F0502020204030204" charset="0"/>
                          <a:cs typeface="Arial" panose="020B0604020202020204" pitchFamily="34" charset="0"/>
                        </a:rPr>
                        <a:t>1.632</a:t>
                      </a:r>
                      <a:endParaRPr lang="en-MY" sz="1800" dirty="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38100" cap="flat" cmpd="sng" algn="ctr">
                      <a:solidFill>
                        <a:schemeClr val="tx1"/>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630">
                <a:tc>
                  <a:txBody>
                    <a:bodyPr/>
                    <a:lstStyle/>
                    <a:p>
                      <a:pPr indent="0">
                        <a:buNone/>
                      </a:pPr>
                      <a:r>
                        <a:rPr lang="en-US" sz="2000" b="1">
                          <a:latin typeface="Times New Roman" panose="02020603050405020304" pitchFamily="18" charset="0"/>
                          <a:cs typeface="Times New Roman" panose="02020603050405020304" pitchFamily="18" charset="0"/>
                        </a:rPr>
                        <a:t>7 Jul – 8 Aug 2021</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4.68 x 10</a:t>
                      </a:r>
                      <a:r>
                        <a:rPr lang="en-MY" sz="1800" baseline="30000">
                          <a:effectLst/>
                          <a:latin typeface="Times New Roman" panose="02020603050405020304" pitchFamily="18" charset="0"/>
                          <a:ea typeface="Calibri" panose="020F0502020204030204" charset="0"/>
                          <a:cs typeface="Arial" panose="020B0604020202020204" pitchFamily="34" charset="0"/>
                        </a:rPr>
                        <a:t>-6</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0.27</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3.780</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5.33 x 10</a:t>
                      </a:r>
                      <a:r>
                        <a:rPr lang="en-MY" sz="1800" baseline="30000">
                          <a:effectLst/>
                          <a:latin typeface="Times New Roman" panose="02020603050405020304" pitchFamily="18" charset="0"/>
                          <a:ea typeface="Calibri" panose="020F0502020204030204" charset="0"/>
                          <a:cs typeface="Arial" panose="020B0604020202020204" pitchFamily="34" charset="0"/>
                        </a:rPr>
                        <a:t>-6</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a:effectLst/>
                          <a:latin typeface="Times New Roman" panose="02020603050405020304" pitchFamily="18" charset="0"/>
                          <a:ea typeface="Calibri" panose="020F0502020204030204" charset="0"/>
                          <a:cs typeface="Arial" panose="020B0604020202020204" pitchFamily="34" charset="0"/>
                        </a:rPr>
                        <a:t>1.24</a:t>
                      </a:r>
                      <a:endParaRPr lang="en-MY" sz="180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r">
                        <a:lnSpc>
                          <a:spcPct val="107000"/>
                        </a:lnSpc>
                        <a:spcAft>
                          <a:spcPts val="0"/>
                        </a:spcAft>
                      </a:pPr>
                      <a:r>
                        <a:rPr lang="en-MY" sz="1800" dirty="0">
                          <a:effectLst/>
                          <a:latin typeface="Times New Roman" panose="02020603050405020304" pitchFamily="18" charset="0"/>
                          <a:ea typeface="Calibri" panose="020F0502020204030204" charset="0"/>
                          <a:cs typeface="Arial" panose="020B0604020202020204" pitchFamily="34" charset="0"/>
                        </a:rPr>
                        <a:t>4.482</a:t>
                      </a:r>
                      <a:endParaRPr lang="en-MY" sz="1800" dirty="0">
                        <a:effectLst/>
                        <a:latin typeface="Calibri" panose="020F0502020204030204" charset="0"/>
                        <a:cs typeface="Arial" panose="020B0604020202020204" pitchFamily="34" charset="0"/>
                      </a:endParaRPr>
                    </a:p>
                  </a:txBody>
                  <a:tcPr marL="68580" marR="6858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TextBox 1"/>
          <p:cNvSpPr txBox="1"/>
          <p:nvPr/>
        </p:nvSpPr>
        <p:spPr>
          <a:xfrm>
            <a:off x="838200" y="5561012"/>
            <a:ext cx="9040761" cy="369332"/>
          </a:xfrm>
          <a:prstGeom prst="rect">
            <a:avLst/>
          </a:prstGeom>
          <a:noFill/>
        </p:spPr>
        <p:txBody>
          <a:bodyPr wrap="square" rtlCol="0">
            <a:spAutoFit/>
          </a:bodyPr>
          <a:lstStyle/>
          <a:p>
            <a:r>
              <a:rPr lang="en-MY" dirty="0">
                <a:latin typeface="Times New Roman" panose="02020603050405020304" pitchFamily="18" charset="0"/>
                <a:cs typeface="Times New Roman" panose="02020603050405020304" pitchFamily="18" charset="0"/>
              </a:rPr>
              <a:t>Note: RMSE = Root Mean Square Error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Comments</a:t>
            </a:r>
            <a:endParaRPr lang="en-GB" dirty="0"/>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pPr>
              <a:spcBef>
                <a:spcPts val="2400"/>
              </a:spcBef>
            </a:pPr>
            <a:r>
              <a:rPr lang="en-MY" dirty="0"/>
              <a:t>Using the sum of squares estimation, the transmission rate (β = 4.68 x 10-6 % per day) was slightly higher during the second wave (7 Jul – 8 Aug 2021) compared to the first wave (</a:t>
            </a:r>
            <a:r>
              <a:rPr lang="en-US" dirty="0"/>
              <a:t>12 Apr – 10 Jun 2021)</a:t>
            </a:r>
            <a:r>
              <a:rPr lang="en-MY" dirty="0"/>
              <a:t>. Otherwise, the recovery rates were almost the same.</a:t>
            </a:r>
          </a:p>
          <a:p>
            <a:pPr lvl="0">
              <a:spcBef>
                <a:spcPts val="2400"/>
              </a:spcBef>
            </a:pPr>
            <a:r>
              <a:rPr lang="en-MY" dirty="0"/>
              <a:t>Based on the MLE, the transmission rate was higher during the second wave (β = 5.33 x 10-6 % per day) compared to the first wave after vaccination program. However, the recovery rate was higher during the second wave (γ = 1.24 % per day)</a:t>
            </a:r>
          </a:p>
          <a:p>
            <a:pPr lvl="0">
              <a:spcBef>
                <a:spcPts val="2400"/>
              </a:spcBef>
            </a:pPr>
            <a:r>
              <a:rPr lang="en-MY" dirty="0"/>
              <a:t>The root mean square error (RMSE) was used as another metric to </a:t>
            </a:r>
            <a:r>
              <a:rPr lang="en-MY" dirty="0" err="1"/>
              <a:t>analyze</a:t>
            </a:r>
            <a:r>
              <a:rPr lang="en-MY" dirty="0"/>
              <a:t> cases, and the results in Table 2 show that the best RMSE value belongs to the first wave (period). </a:t>
            </a:r>
          </a:p>
        </p:txBody>
      </p:sp>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Autofit/>
          </a:bodyPr>
          <a:lstStyle/>
          <a:p>
            <a:pPr algn="ctr"/>
            <a:r>
              <a:rPr lang="en-MY" sz="2800" b="1" dirty="0">
                <a:latin typeface="Times New Roman" panose="02020603050405020304" pitchFamily="18" charset="0"/>
                <a:cs typeface="Times New Roman" panose="02020603050405020304" pitchFamily="18" charset="0"/>
              </a:rPr>
              <a:t>Figure 1 Comparison of daily new cases in Johor between the actual data and model predictions (model fitting)</a:t>
            </a:r>
          </a:p>
        </p:txBody>
      </p:sp>
      <p:pic>
        <p:nvPicPr>
          <p:cNvPr id="7" name="Content Placeholder 6">
            <a:extLst>
              <a:ext uri="{FF2B5EF4-FFF2-40B4-BE49-F238E27FC236}">
                <a16:creationId xmlns:a16="http://schemas.microsoft.com/office/drawing/2014/main" id="{C5A3EE10-0A3A-47AC-9F72-3651F5199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158240"/>
            <a:ext cx="10515600" cy="5545740"/>
          </a:xfrm>
        </p:spPr>
      </p:pic>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Contents</a:t>
            </a:r>
            <a:endParaRPr lang="en-GB" b="1" dirty="0"/>
          </a:p>
        </p:txBody>
      </p:sp>
      <p:sp>
        <p:nvSpPr>
          <p:cNvPr id="3" name="Content Placeholder 2"/>
          <p:cNvSpPr>
            <a:spLocks noGrp="1"/>
          </p:cNvSpPr>
          <p:nvPr>
            <p:ph idx="1"/>
          </p:nvPr>
        </p:nvSpPr>
        <p:spPr>
          <a:xfrm>
            <a:off x="838200" y="1825625"/>
            <a:ext cx="10515600" cy="4351338"/>
          </a:xfrm>
        </p:spPr>
        <p:txBody>
          <a:bodyPr/>
          <a:lstStyle/>
          <a:p>
            <a:r>
              <a:rPr lang="en-US" dirty="0"/>
              <a:t>Introduction</a:t>
            </a:r>
          </a:p>
          <a:p>
            <a:r>
              <a:rPr lang="en-GB" dirty="0"/>
              <a:t>Objectives</a:t>
            </a:r>
          </a:p>
          <a:p>
            <a:r>
              <a:rPr lang="en-US" dirty="0"/>
              <a:t>Data source</a:t>
            </a:r>
          </a:p>
          <a:p>
            <a:r>
              <a:rPr lang="en-US" dirty="0"/>
              <a:t>Data analysis</a:t>
            </a:r>
          </a:p>
          <a:p>
            <a:r>
              <a:rPr lang="en-US" dirty="0"/>
              <a:t>Model formulation </a:t>
            </a:r>
          </a:p>
          <a:p>
            <a:r>
              <a:rPr lang="en-US" dirty="0"/>
              <a:t>Model simulation</a:t>
            </a:r>
          </a:p>
          <a:p>
            <a:r>
              <a:rPr lang="en-GB" dirty="0"/>
              <a:t>Results &amp; Discussion</a:t>
            </a:r>
          </a:p>
          <a:p>
            <a:r>
              <a:rPr lang="en-GB" dirty="0"/>
              <a:t>Conclusion</a:t>
            </a:r>
          </a:p>
        </p:txBody>
      </p:sp>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4F27-50FF-4CAB-8B47-C706E4C1DE44}"/>
              </a:ext>
            </a:extLst>
          </p:cNvPr>
          <p:cNvSpPr>
            <a:spLocks noGrp="1"/>
          </p:cNvSpPr>
          <p:nvPr>
            <p:ph type="title"/>
          </p:nvPr>
        </p:nvSpPr>
        <p:spPr/>
        <p:txBody>
          <a:bodyPr/>
          <a:lstStyle/>
          <a:p>
            <a:endParaRPr lang="en-GB"/>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368A46-5449-42BB-89EA-7AC5FBCC8494}"/>
                  </a:ext>
                </a:extLst>
              </p:cNvPr>
              <p:cNvSpPr>
                <a:spLocks noGrp="1"/>
              </p:cNvSpPr>
              <p:nvPr>
                <p:ph idx="1"/>
              </p:nvPr>
            </p:nvSpPr>
            <p:spPr/>
            <p:txBody>
              <a:bodyPr>
                <a:normAutofit fontScale="92500"/>
              </a:bodyPr>
              <a:lstStyle/>
              <a:p>
                <a:pPr>
                  <a:spcBef>
                    <a:spcPts val="2400"/>
                  </a:spcBef>
                </a:pPr>
                <a:r>
                  <a:rPr lang="en-MY" dirty="0"/>
                  <a:t>Based on the RMSE, the sum of squares (RMSE=0.607) is the best method to estimate the parameters.</a:t>
                </a:r>
              </a:p>
              <a:p>
                <a:pPr>
                  <a:spcBef>
                    <a:spcPts val="2400"/>
                  </a:spcBef>
                </a:pPr>
                <a:r>
                  <a:rPr lang="en-MY" dirty="0"/>
                  <a:t>The SIR-V model worked best for first wave (period) after the vaccination program based on RMSE values.</a:t>
                </a:r>
              </a:p>
              <a:p>
                <a:pPr>
                  <a:spcBef>
                    <a:spcPts val="2400"/>
                  </a:spcBef>
                </a:pPr>
                <a:r>
                  <a:rPr lang="en-MY" dirty="0"/>
                  <a:t>The calibrated values for the two parameters found were </a:t>
                </a:r>
                <a14:m>
                  <m:oMath xmlns:m="http://schemas.openxmlformats.org/officeDocument/2006/math">
                    <m:sSup>
                      <m:sSupPr>
                        <m:ctrlPr>
                          <a:rPr lang="en-MY" i="1">
                            <a:latin typeface="Cambria Math" panose="02040503050406030204" pitchFamily="18" charset="0"/>
                          </a:rPr>
                        </m:ctrlPr>
                      </m:sSupPr>
                      <m:e>
                        <m:r>
                          <a:rPr lang="en-MY" i="1" smtClean="0">
                            <a:latin typeface="Cambria Math" panose="02040503050406030204" pitchFamily="18" charset="0"/>
                            <a:ea typeface="Cambria Math" panose="02040503050406030204" pitchFamily="18" charset="0"/>
                          </a:rPr>
                          <m:t>𝛽</m:t>
                        </m:r>
                        <m:r>
                          <a:rPr lang="en-MY" b="0" i="1" smtClean="0">
                            <a:latin typeface="Cambria Math" panose="02040503050406030204" pitchFamily="18" charset="0"/>
                            <a:ea typeface="Cambria Math" panose="02040503050406030204" pitchFamily="18" charset="0"/>
                          </a:rPr>
                          <m:t>=</m:t>
                        </m:r>
                        <m:r>
                          <a:rPr lang="en-MY" i="1">
                            <a:latin typeface="Cambria Math" panose="02040503050406030204" pitchFamily="18" charset="0"/>
                          </a:rPr>
                          <m:t>4.68</m:t>
                        </m:r>
                        <m:r>
                          <a:rPr lang="en-MY" i="1">
                            <a:latin typeface="Cambria Math" panose="02040503050406030204" pitchFamily="18" charset="0"/>
                            <a:ea typeface="Cambria Math" panose="02040503050406030204" pitchFamily="18" charset="0"/>
                          </a:rPr>
                          <m:t>×10</m:t>
                        </m:r>
                      </m:e>
                      <m:sup>
                        <m:r>
                          <a:rPr lang="en-MY" i="1">
                            <a:latin typeface="Cambria Math" panose="02040503050406030204" pitchFamily="18" charset="0"/>
                          </a:rPr>
                          <m:t>−8</m:t>
                        </m:r>
                      </m:sup>
                    </m:sSup>
                  </m:oMath>
                </a14:m>
                <a:r>
                  <a:rPr lang="en-MY" dirty="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γ</m:t>
                    </m:r>
                    <m:r>
                      <a:rPr lang="en-MY" i="1">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0.002</m:t>
                    </m:r>
                  </m:oMath>
                </a14:m>
                <a:r>
                  <a:rPr lang="en-MY" dirty="0"/>
                  <a:t>, determined from the model fit data from 12 April to 10 June 2021.</a:t>
                </a:r>
              </a:p>
              <a:p>
                <a:pPr>
                  <a:spcBef>
                    <a:spcPts val="2400"/>
                  </a:spcBef>
                </a:pPr>
                <a:r>
                  <a:rPr lang="en-MY" dirty="0"/>
                  <a:t>The SIR-V model was simulated for different vaccine coverage (vaccination rate, </a:t>
                </a:r>
                <a:r>
                  <a:rPr lang="el-GR" dirty="0"/>
                  <a:t>α</a:t>
                </a:r>
                <a:r>
                  <a:rPr lang="en-MY" dirty="0"/>
                  <a:t>) to examine the epidemic process for infected cases.</a:t>
                </a:r>
              </a:p>
              <a:p>
                <a:endParaRPr lang="en-GB" dirty="0"/>
              </a:p>
            </p:txBody>
          </p:sp>
        </mc:Choice>
        <mc:Fallback>
          <p:sp>
            <p:nvSpPr>
              <p:cNvPr id="3" name="Content Placeholder 2">
                <a:extLst>
                  <a:ext uri="{FF2B5EF4-FFF2-40B4-BE49-F238E27FC236}">
                    <a16:creationId xmlns:a16="http://schemas.microsoft.com/office/drawing/2014/main" id="{FE368A46-5449-42BB-89EA-7AC5FBCC8494}"/>
                  </a:ext>
                </a:extLst>
              </p:cNvPr>
              <p:cNvSpPr>
                <a:spLocks noGrp="1" noRot="1" noChangeAspect="1" noMove="1" noResize="1" noEditPoints="1" noAdjustHandles="1" noChangeArrowheads="1" noChangeShapeType="1" noTextEdit="1"/>
              </p:cNvSpPr>
              <p:nvPr>
                <p:ph idx="1"/>
              </p:nvPr>
            </p:nvSpPr>
            <p:spPr>
              <a:blipFill>
                <a:blip r:embed="rId2"/>
                <a:stretch>
                  <a:fillRect l="-928" t="-2101" b="-560"/>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EFC97CA-74C0-475E-BDA5-2D7EE6B06899}"/>
              </a:ext>
            </a:extLst>
          </p:cNvPr>
          <p:cNvSpPr>
            <a:spLocks noGrp="1"/>
          </p:cNvSpPr>
          <p:nvPr>
            <p:ph type="sldNum" sz="quarter" idx="12"/>
          </p:nvPr>
        </p:nvSpPr>
        <p:spPr/>
        <p:txBody>
          <a:bodyPr/>
          <a:lstStyle/>
          <a:p>
            <a:fld id="{66C43E06-4753-4BCE-BBCA-CB91C138F906}" type="slidenum">
              <a:rPr lang="en-GB" smtClean="0"/>
              <a:t>20</a:t>
            </a:fld>
            <a:endParaRPr lang="en-GB"/>
          </a:p>
        </p:txBody>
      </p:sp>
    </p:spTree>
    <p:extLst>
      <p:ext uri="{BB962C8B-B14F-4D97-AF65-F5344CB8AC3E}">
        <p14:creationId xmlns:p14="http://schemas.microsoft.com/office/powerpoint/2010/main" val="12509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DEFDFC-D26E-423C-A997-FD42E0D231D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Figure 2 Simulation, the forecast of the epidemic process.</a:t>
            </a:r>
            <a:endParaRPr lang="en-GB" sz="32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C62902D-57CF-4F24-BB87-99737B67E875}"/>
              </a:ext>
            </a:extLst>
          </p:cNvPr>
          <p:cNvSpPr>
            <a:spLocks noGrp="1"/>
          </p:cNvSpPr>
          <p:nvPr>
            <p:ph sz="half" idx="2"/>
          </p:nvPr>
        </p:nvSpPr>
        <p:spPr>
          <a:xfrm>
            <a:off x="7051040" y="1825625"/>
            <a:ext cx="4302760" cy="4351338"/>
          </a:xfrm>
        </p:spPr>
        <p:txBody>
          <a:bodyPr>
            <a:normAutofit fontScale="92500" lnSpcReduction="10000"/>
          </a:bodyPr>
          <a:lstStyle/>
          <a:p>
            <a:r>
              <a:rPr lang="en-US" dirty="0"/>
              <a:t>The results show that by increasing the vaccine coverage (</a:t>
            </a:r>
            <a:r>
              <a:rPr lang="el-GR" dirty="0"/>
              <a:t>α</a:t>
            </a:r>
            <a:r>
              <a:rPr lang="en-MY" dirty="0"/>
              <a:t>)</a:t>
            </a:r>
            <a:r>
              <a:rPr lang="en-US" dirty="0"/>
              <a:t>, the epidemic peak for infected cases decreases. </a:t>
            </a:r>
          </a:p>
          <a:p>
            <a:r>
              <a:rPr lang="en-US" dirty="0"/>
              <a:t>The number of infected cases at the epidemic peak is approximately 890 and it has reduced to 390 by the increasing vaccination rate from 0.08 to 0.2.</a:t>
            </a:r>
          </a:p>
          <a:p>
            <a:r>
              <a:rPr lang="en-US" dirty="0"/>
              <a:t>N = 3,781,000.</a:t>
            </a:r>
            <a:endParaRPr lang="en-GB" dirty="0"/>
          </a:p>
        </p:txBody>
      </p:sp>
      <p:sp>
        <p:nvSpPr>
          <p:cNvPr id="4" name="Slide Number Placeholder 3">
            <a:extLst>
              <a:ext uri="{FF2B5EF4-FFF2-40B4-BE49-F238E27FC236}">
                <a16:creationId xmlns:a16="http://schemas.microsoft.com/office/drawing/2014/main" id="{8BE4BC0A-51E1-4210-BA61-B6129CE464D7}"/>
              </a:ext>
            </a:extLst>
          </p:cNvPr>
          <p:cNvSpPr>
            <a:spLocks noGrp="1"/>
          </p:cNvSpPr>
          <p:nvPr>
            <p:ph type="sldNum" sz="quarter" idx="12"/>
          </p:nvPr>
        </p:nvSpPr>
        <p:spPr/>
        <p:txBody>
          <a:bodyPr/>
          <a:lstStyle/>
          <a:p>
            <a:fld id="{66C43E06-4753-4BCE-BBCA-CB91C138F906}" type="slidenum">
              <a:rPr lang="en-GB" smtClean="0"/>
              <a:t>21</a:t>
            </a:fld>
            <a:endParaRPr lang="en-GB"/>
          </a:p>
        </p:txBody>
      </p:sp>
      <p:pic>
        <p:nvPicPr>
          <p:cNvPr id="17" name="Content Placeholder 16">
            <a:extLst>
              <a:ext uri="{FF2B5EF4-FFF2-40B4-BE49-F238E27FC236}">
                <a16:creationId xmlns:a16="http://schemas.microsoft.com/office/drawing/2014/main" id="{E290410D-6140-4FEE-9736-5D72BF46F8D1}"/>
              </a:ext>
            </a:extLst>
          </p:cNvPr>
          <p:cNvPicPr>
            <a:picLocks noGrp="1" noChangeAspect="1"/>
          </p:cNvPicPr>
          <p:nvPr>
            <p:ph sz="half" idx="1"/>
          </p:nvPr>
        </p:nvPicPr>
        <p:blipFill>
          <a:blip r:embed="rId2"/>
          <a:stretch>
            <a:fillRect/>
          </a:stretch>
        </p:blipFill>
        <p:spPr>
          <a:xfrm>
            <a:off x="293667" y="1668920"/>
            <a:ext cx="6757373" cy="4351338"/>
          </a:xfrm>
          <a:prstGeom prst="rect">
            <a:avLst/>
          </a:prstGeom>
        </p:spPr>
      </p:pic>
    </p:spTree>
    <p:extLst>
      <p:ext uri="{BB962C8B-B14F-4D97-AF65-F5344CB8AC3E}">
        <p14:creationId xmlns:p14="http://schemas.microsoft.com/office/powerpoint/2010/main" val="183062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b="1" u="sng" dirty="0"/>
              <a:t>CONCLUSION</a:t>
            </a:r>
          </a:p>
        </p:txBody>
      </p:sp>
      <p:sp>
        <p:nvSpPr>
          <p:cNvPr id="3" name="Content Placeholder 2"/>
          <p:cNvSpPr>
            <a:spLocks noGrp="1"/>
          </p:cNvSpPr>
          <p:nvPr>
            <p:ph idx="1"/>
          </p:nvPr>
        </p:nvSpPr>
        <p:spPr>
          <a:xfrm>
            <a:off x="838200" y="1825625"/>
            <a:ext cx="10515600" cy="4351338"/>
          </a:xfrm>
        </p:spPr>
        <p:txBody>
          <a:bodyPr>
            <a:normAutofit/>
          </a:bodyPr>
          <a:lstStyle/>
          <a:p>
            <a:pPr marL="514350" indent="-514350">
              <a:spcBef>
                <a:spcPts val="2400"/>
              </a:spcBef>
              <a:buFont typeface="+mj-lt"/>
              <a:buAutoNum type="arabicPeriod"/>
            </a:pPr>
            <a:r>
              <a:rPr lang="en-US" dirty="0"/>
              <a:t>We have augmented the classic SIR model with the ability to accommodate surges in the number of vaccinated individuals. </a:t>
            </a:r>
            <a:endParaRPr lang="en-MY" dirty="0"/>
          </a:p>
          <a:p>
            <a:pPr marL="514350" indent="-514350">
              <a:spcBef>
                <a:spcPts val="2400"/>
              </a:spcBef>
              <a:buFont typeface="+mj-lt"/>
              <a:buAutoNum type="arabicPeriod"/>
            </a:pPr>
            <a:r>
              <a:rPr lang="en-US" dirty="0"/>
              <a:t>Thus, our SIR-V model provides a theoretical framework to predict the spread of the COVID-19 virus within communities after introduction of vaccination program in Johor.</a:t>
            </a:r>
          </a:p>
          <a:p>
            <a:pPr marL="514350" indent="-514350">
              <a:spcBef>
                <a:spcPts val="2400"/>
              </a:spcBef>
              <a:buFont typeface="+mj-lt"/>
              <a:buAutoNum type="arabicPeriod"/>
            </a:pPr>
            <a:r>
              <a:rPr lang="en-US" dirty="0"/>
              <a:t>In this context, it can be applied to the communities or other states in Malaysia, given reliable data are available.</a:t>
            </a:r>
          </a:p>
        </p:txBody>
      </p:sp>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GB" b="1" dirty="0"/>
          </a:p>
        </p:txBody>
      </p:sp>
      <p:sp>
        <p:nvSpPr>
          <p:cNvPr id="4" name="Slide Number Placeholder 3"/>
          <p:cNvSpPr>
            <a:spLocks noGrp="1"/>
          </p:cNvSpPr>
          <p:nvPr>
            <p:ph type="sldNum" sz="quarter" idx="12"/>
          </p:nvPr>
        </p:nvSpPr>
        <p:spPr/>
        <p:txBody>
          <a:bodyPr/>
          <a:lstStyle/>
          <a:p>
            <a:fld id="{66C43E06-4753-4BCE-BBCA-CB91C138F906}" type="slidenum">
              <a:rPr lang="en-GB" smtClean="0"/>
              <a:t>23</a:t>
            </a:fld>
            <a:endParaRPr lang="en-GB"/>
          </a:p>
        </p:txBody>
      </p:sp>
      <p:sp>
        <p:nvSpPr>
          <p:cNvPr id="5" name="Rectangle 4"/>
          <p:cNvSpPr/>
          <p:nvPr/>
        </p:nvSpPr>
        <p:spPr>
          <a:xfrm>
            <a:off x="981075" y="1506022"/>
            <a:ext cx="9925049" cy="4247317"/>
          </a:xfrm>
          <a:prstGeom prst="rect">
            <a:avLst/>
          </a:prstGeom>
        </p:spPr>
        <p:txBody>
          <a:bodyPr wrap="square">
            <a:spAutoFit/>
          </a:bodyPr>
          <a:lstStyle/>
          <a:p>
            <a:pPr marL="285750" indent="-285750">
              <a:buFont typeface="Arial" panose="020B0604020202020204" pitchFamily="34" charset="0"/>
              <a:buChar char="•"/>
            </a:pPr>
            <a:r>
              <a:rPr lang="en-US" dirty="0"/>
              <a:t>Ministry of Health, </a:t>
            </a:r>
            <a:r>
              <a:rPr lang="en-US" dirty="0" err="1"/>
              <a:t>Makaysia</a:t>
            </a:r>
            <a:r>
              <a:rPr lang="en-US" dirty="0"/>
              <a:t> [MOH] (2021). Covid-19-public; epidemic. </a:t>
            </a:r>
            <a:r>
              <a:rPr lang="en-US" dirty="0">
                <a:hlinkClick r:id="rId2"/>
              </a:rPr>
              <a:t>https://github.com/MoH-Malaysia/covid19-public/tree/main/epidemic</a:t>
            </a:r>
            <a:endParaRPr lang="en-US" dirty="0"/>
          </a:p>
          <a:p>
            <a:pPr marL="285750" indent="-285750">
              <a:buFont typeface="Arial" panose="020B0604020202020204" pitchFamily="34" charset="0"/>
              <a:buChar char="•"/>
            </a:pPr>
            <a:r>
              <a:rPr lang="en-US" dirty="0"/>
              <a:t>Ministry of Health, </a:t>
            </a:r>
            <a:r>
              <a:rPr lang="en-US" dirty="0" err="1"/>
              <a:t>Makaysia</a:t>
            </a:r>
            <a:r>
              <a:rPr lang="en-US" dirty="0"/>
              <a:t> [MOH] (2021). </a:t>
            </a:r>
            <a:r>
              <a:rPr lang="en-US" dirty="0" err="1"/>
              <a:t>Citf-public;vaccination</a:t>
            </a:r>
            <a:r>
              <a:rPr lang="en-US" dirty="0"/>
              <a:t>; vax_state.csv. </a:t>
            </a:r>
            <a:r>
              <a:rPr lang="en-US" dirty="0">
                <a:hlinkClick r:id="rId3"/>
              </a:rPr>
              <a:t>https://github.com/CITF-Malaysia/citf-public/blob/main/vaccination/vax_state.csv</a:t>
            </a:r>
            <a:endParaRPr lang="en-US" dirty="0"/>
          </a:p>
          <a:p>
            <a:pPr marL="285750" indent="-285750">
              <a:buFont typeface="Arial" panose="020B0604020202020204" pitchFamily="34" charset="0"/>
              <a:buChar char="•"/>
            </a:pPr>
            <a:r>
              <a:rPr lang="en-MY" dirty="0"/>
              <a:t>Health Organization, Coronavirus disease (COVID-19) outbreak, https://www.who.int/emergencies/ diseases/novel-coronavirus-2019.</a:t>
            </a:r>
          </a:p>
          <a:p>
            <a:pPr marL="285750" indent="-285750">
              <a:buFont typeface="Arial" panose="020B0604020202020204" pitchFamily="34" charset="0"/>
              <a:buChar char="•"/>
            </a:pPr>
            <a:r>
              <a:rPr lang="en-MY" dirty="0">
                <a:hlinkClick r:id="rId4"/>
              </a:rPr>
              <a:t>https://covid-19.moh.gov.my/terkini-negeri</a:t>
            </a:r>
            <a:endParaRPr lang="en-MY" dirty="0"/>
          </a:p>
          <a:p>
            <a:pPr marL="285750" indent="-285750">
              <a:buFont typeface="Arial" panose="020B0604020202020204" pitchFamily="34" charset="0"/>
              <a:buChar char="•"/>
            </a:pPr>
            <a:r>
              <a:rPr lang="en-MY" dirty="0" err="1"/>
              <a:t>Scarpino</a:t>
            </a:r>
            <a:r>
              <a:rPr lang="en-MY" dirty="0"/>
              <a:t>, S. V., &amp; Petri, G. (2019). On the predictability of infectious disease outbreaks. Nature communications, 10(1), 1-8.</a:t>
            </a:r>
          </a:p>
          <a:p>
            <a:pPr marL="285750" indent="-285750">
              <a:buFont typeface="Arial" panose="020B0604020202020204" pitchFamily="34" charset="0"/>
              <a:buChar char="•"/>
            </a:pPr>
            <a:r>
              <a:rPr lang="en-MY" dirty="0"/>
              <a:t>Yang, Z., Zeng, Z., Wang, K., Wong, S. S., Liang, W., </a:t>
            </a:r>
            <a:r>
              <a:rPr lang="en-MY" dirty="0" err="1"/>
              <a:t>Zanin</a:t>
            </a:r>
            <a:r>
              <a:rPr lang="en-MY" dirty="0"/>
              <a:t>, M., ... &amp; Liang, J. (2020). Modified SEIR and AI prediction of the epidemics trend of COVID-19 in China under public health interventions. Journal of Thoracic 345 Disease, 12(3), 165.</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6C43E06-4753-4BCE-BBCA-CB91C138F906}" type="slidenum">
              <a:rPr lang="en-GB" smtClean="0"/>
              <a:t>24</a:t>
            </a:fld>
            <a:endParaRPr lang="en-GB"/>
          </a:p>
        </p:txBody>
      </p:sp>
      <p:pic>
        <p:nvPicPr>
          <p:cNvPr id="7" name="Picture 2" descr="Recognition - University of Iowa College of Public Health">
            <a:extLst>
              <a:ext uri="{FF2B5EF4-FFF2-40B4-BE49-F238E27FC236}">
                <a16:creationId xmlns:a16="http://schemas.microsoft.com/office/drawing/2014/main" id="{71BE26AA-2DFA-41C6-B724-327CF7229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990" y="598079"/>
            <a:ext cx="9558020" cy="5461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92500" lnSpcReduction="10000"/>
          </a:bodyPr>
          <a:lstStyle/>
          <a:p>
            <a:pPr marL="0" indent="0">
              <a:buNone/>
            </a:pPr>
            <a:r>
              <a:rPr lang="en-MY" b="1" dirty="0"/>
              <a:t>Infection rate, </a:t>
            </a:r>
            <a:r>
              <a:rPr lang="en-MY" dirty="0"/>
              <a:t> </a:t>
            </a:r>
          </a:p>
          <a:p>
            <a:pPr marL="0" indent="0">
              <a:buNone/>
            </a:pPr>
            <a:r>
              <a:rPr lang="en-MY" dirty="0"/>
              <a:t>= cumulative number of infection (12 Apr – 30 Jun 2021) / 80 (days) /population at risk x 100 </a:t>
            </a:r>
          </a:p>
          <a:p>
            <a:pPr marL="0" indent="0">
              <a:buNone/>
            </a:pPr>
            <a:r>
              <a:rPr lang="en-MY" dirty="0"/>
              <a:t>= 28517 / 80 / 3719095 *100</a:t>
            </a:r>
          </a:p>
          <a:p>
            <a:pPr marL="0" indent="0">
              <a:buNone/>
            </a:pPr>
            <a:r>
              <a:rPr lang="en-MY" dirty="0"/>
              <a:t>= 0.009584657 (per 100 people per day)</a:t>
            </a:r>
          </a:p>
          <a:p>
            <a:pPr marL="0" indent="0">
              <a:buNone/>
            </a:pPr>
            <a:endParaRPr lang="en-MY" dirty="0"/>
          </a:p>
          <a:p>
            <a:pPr marL="0" indent="0">
              <a:buNone/>
            </a:pPr>
            <a:r>
              <a:rPr lang="en-MY" b="1" dirty="0"/>
              <a:t>Recovery rate </a:t>
            </a:r>
            <a:r>
              <a:rPr lang="en-MY" dirty="0"/>
              <a:t>(based on cumulative case until 12 Apr 2021), </a:t>
            </a:r>
          </a:p>
          <a:p>
            <a:pPr marL="0" indent="0">
              <a:buNone/>
            </a:pPr>
            <a:r>
              <a:rPr lang="en-MY" dirty="0"/>
              <a:t>= cumulative recovered /total confirmed cases / 443 (days) x 100</a:t>
            </a:r>
          </a:p>
          <a:p>
            <a:pPr marL="0" indent="0">
              <a:buNone/>
            </a:pPr>
            <a:r>
              <a:rPr lang="en-MY" dirty="0"/>
              <a:t>= (7362+12236) / 42307 /443 *100</a:t>
            </a:r>
          </a:p>
          <a:p>
            <a:pPr marL="0" indent="0">
              <a:buNone/>
            </a:pPr>
            <a:r>
              <a:rPr lang="en-MY" dirty="0"/>
              <a:t>= 0.1045673 (per 100 people per day)</a:t>
            </a:r>
          </a:p>
        </p:txBody>
      </p:sp>
      <p:sp>
        <p:nvSpPr>
          <p:cNvPr id="4" name="Slide Number Placeholder 3"/>
          <p:cNvSpPr>
            <a:spLocks noGrp="1"/>
          </p:cNvSpPr>
          <p:nvPr>
            <p:ph type="sldNum" sz="quarter" idx="12"/>
          </p:nvPr>
        </p:nvSpPr>
        <p:spPr/>
        <p:txBody>
          <a:bodyPr/>
          <a:lstStyle/>
          <a:p>
            <a:fld id="{66C43E06-4753-4BCE-BBCA-CB91C138F906}" type="slidenum">
              <a:rPr lang="en-GB" smtClean="0"/>
              <a:t>25</a:t>
            </a:fld>
            <a:endParaRPr lang="en-GB"/>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pPr marL="0" indent="0">
              <a:buNone/>
            </a:pPr>
            <a:r>
              <a:rPr lang="en-MY" b="1" dirty="0"/>
              <a:t>Vaccination rate (</a:t>
            </a:r>
            <a:r>
              <a:rPr lang="en-MY" dirty="0"/>
              <a:t>based on cumulative 2nd dose until 8/8/2021) </a:t>
            </a:r>
          </a:p>
          <a:p>
            <a:pPr marL="0" indent="0">
              <a:buNone/>
            </a:pPr>
            <a:r>
              <a:rPr lang="en-MY" dirty="0"/>
              <a:t>= total vaccinated / total adult / number of days*100, </a:t>
            </a:r>
          </a:p>
          <a:p>
            <a:pPr marL="0" indent="0">
              <a:buNone/>
            </a:pPr>
            <a:r>
              <a:rPr lang="en-MY" dirty="0"/>
              <a:t>= 557392 / 2711900 / 166 *100</a:t>
            </a:r>
          </a:p>
          <a:p>
            <a:pPr marL="0" indent="0">
              <a:buNone/>
            </a:pPr>
            <a:r>
              <a:rPr lang="en-MY" dirty="0"/>
              <a:t>= 0.1238166 (per 100 people per day)</a:t>
            </a:r>
          </a:p>
          <a:p>
            <a:pPr marL="0" indent="0">
              <a:buNone/>
            </a:pPr>
            <a:endParaRPr lang="en-MY" dirty="0"/>
          </a:p>
          <a:p>
            <a:pPr marL="0" indent="0">
              <a:buNone/>
            </a:pPr>
            <a:r>
              <a:rPr lang="en-MY" dirty="0"/>
              <a:t>(Based on cumulative dose)</a:t>
            </a:r>
          </a:p>
          <a:p>
            <a:pPr marL="0" indent="0">
              <a:buNone/>
            </a:pPr>
            <a:r>
              <a:rPr lang="en-MY" dirty="0"/>
              <a:t>= 1956062/ 2711900 / 166 *100</a:t>
            </a:r>
          </a:p>
          <a:p>
            <a:pPr marL="0" indent="0">
              <a:buNone/>
            </a:pPr>
            <a:r>
              <a:rPr lang="en-MY" dirty="0"/>
              <a:t>= 0.4345111</a:t>
            </a:r>
          </a:p>
        </p:txBody>
      </p:sp>
      <p:sp>
        <p:nvSpPr>
          <p:cNvPr id="4" name="Slide Number Placeholder 3"/>
          <p:cNvSpPr>
            <a:spLocks noGrp="1"/>
          </p:cNvSpPr>
          <p:nvPr>
            <p:ph type="sldNum" sz="quarter" idx="12"/>
          </p:nvPr>
        </p:nvSpPr>
        <p:spPr/>
        <p:txBody>
          <a:bodyPr/>
          <a:lstStyle/>
          <a:p>
            <a:fld id="{66C43E06-4753-4BCE-BBCA-CB91C138F906}" type="slidenum">
              <a:rPr lang="en-GB" smtClean="0"/>
              <a:t>26</a:t>
            </a:fld>
            <a:endParaRPr lang="en-GB"/>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u="sng" dirty="0"/>
              <a:t>INTRODUCTION</a:t>
            </a:r>
            <a:endParaRPr lang="en-GB" b="1" u="sng" dirty="0"/>
          </a:p>
        </p:txBody>
      </p:sp>
      <p:sp>
        <p:nvSpPr>
          <p:cNvPr id="3" name="Content Placeholder 2"/>
          <p:cNvSpPr>
            <a:spLocks noGrp="1"/>
          </p:cNvSpPr>
          <p:nvPr>
            <p:ph idx="1"/>
          </p:nvPr>
        </p:nvSpPr>
        <p:spPr>
          <a:xfrm>
            <a:off x="838200" y="1825625"/>
            <a:ext cx="10515600" cy="4351338"/>
          </a:xfrm>
        </p:spPr>
        <p:txBody>
          <a:bodyPr>
            <a:normAutofit/>
          </a:bodyPr>
          <a:lstStyle/>
          <a:p>
            <a:pPr>
              <a:spcBef>
                <a:spcPts val="2400"/>
              </a:spcBef>
            </a:pPr>
            <a:r>
              <a:rPr lang="en-US" dirty="0"/>
              <a:t>In December 2019, a novel strand of Coronavirus (SARS-CoV-2) was identified in Wuhan, Hubei Province, China causing a severe and potentially fatal respiratory syndrome, COVID-19.</a:t>
            </a:r>
          </a:p>
          <a:p>
            <a:pPr>
              <a:spcBef>
                <a:spcPts val="2400"/>
              </a:spcBef>
            </a:pPr>
            <a:r>
              <a:rPr lang="en-US" dirty="0"/>
              <a:t>Since then, it has become a pandemic declared by World Health Organization (WHO) on March 11, 2020 which has spread around the globe and become public health threat.</a:t>
            </a:r>
          </a:p>
          <a:p>
            <a:pPr>
              <a:spcBef>
                <a:spcPts val="2400"/>
              </a:spcBef>
            </a:pPr>
            <a:r>
              <a:rPr lang="en-US" dirty="0"/>
              <a:t>Malaysia is one of the country that have been severely effected by the disease, and Johor was one of the state that contribute to the highest cases in Malaysia.</a:t>
            </a:r>
          </a:p>
          <a:p>
            <a:pPr>
              <a:spcBef>
                <a:spcPts val="2400"/>
              </a:spcBef>
            </a:pPr>
            <a:endParaRPr lang="en-GB" dirty="0"/>
          </a:p>
        </p:txBody>
      </p:sp>
      <p:sp>
        <p:nvSpPr>
          <p:cNvPr id="5" name="Slide Number Placeholder 4"/>
          <p:cNvSpPr>
            <a:spLocks noGrp="1"/>
          </p:cNvSpPr>
          <p:nvPr>
            <p:ph type="sldNum" sz="quarter" idx="12"/>
          </p:nvPr>
        </p:nvSpPr>
        <p:spPr>
          <a:xfrm>
            <a:off x="8610600" y="6356350"/>
            <a:ext cx="2743200" cy="365125"/>
          </a:xfrm>
        </p:spPr>
        <p:txBody>
          <a:bodyPr/>
          <a:lstStyle/>
          <a:p>
            <a:fld id="{66C43E06-4753-4BCE-BBCA-CB91C138F906}" type="slidenum">
              <a:rPr lang="en-GB" smtClean="0"/>
              <a:pPr/>
              <a:t>3</a:t>
            </a:fld>
            <a:endParaRPr lang="en-GB"/>
          </a:p>
        </p:txBody>
      </p:sp>
      <p:sp>
        <p:nvSpPr>
          <p:cNvPr id="4" name="TextBox 3"/>
          <p:cNvSpPr txBox="1"/>
          <p:nvPr/>
        </p:nvSpPr>
        <p:spPr>
          <a:xfrm>
            <a:off x="595901" y="5975833"/>
            <a:ext cx="10366625" cy="400110"/>
          </a:xfrm>
          <a:prstGeom prst="rect">
            <a:avLst/>
          </a:prstGeom>
          <a:noFill/>
        </p:spPr>
        <p:txBody>
          <a:bodyPr wrap="square" rtlCol="0">
            <a:spAutoFit/>
          </a:bodyPr>
          <a:lstStyle/>
          <a:p>
            <a:pPr marL="228600" indent="-228600">
              <a:buAutoNum type="arabicPeriod"/>
            </a:pPr>
            <a:r>
              <a:rPr lang="en-US" sz="1000" dirty="0"/>
              <a:t>Health Organization, Coronavirus disease (COVID-19) outbreak, </a:t>
            </a:r>
            <a:r>
              <a:rPr lang="en-US" sz="1000" dirty="0">
                <a:hlinkClick r:id="rId2"/>
              </a:rPr>
              <a:t>https://www.who.int/emergencies/</a:t>
            </a:r>
            <a:r>
              <a:rPr lang="en-US" sz="1000" dirty="0"/>
              <a:t> diseases/novel-coronavirus-2019.</a:t>
            </a:r>
          </a:p>
          <a:p>
            <a:pPr marL="228600" indent="-228600">
              <a:buAutoNum type="arabicPeriod"/>
            </a:pPr>
            <a:r>
              <a:rPr lang="en-GB" sz="1000" dirty="0"/>
              <a:t>https://covid-19.moh.gov.my/terkini-negeri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51720" y="365125"/>
            <a:ext cx="6102080" cy="1325563"/>
          </a:xfrm>
        </p:spPr>
        <p:txBody>
          <a:bodyPr/>
          <a:lstStyle/>
          <a:p>
            <a:r>
              <a:rPr lang="en-US" dirty="0"/>
              <a:t>COVID-19 Cases in last 2 weeks</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430" y="2141537"/>
            <a:ext cx="6565661" cy="4351338"/>
          </a:xfrm>
        </p:spPr>
      </p:pic>
      <p:sp>
        <p:nvSpPr>
          <p:cNvPr id="4" name="Slide Number Placeholder 3"/>
          <p:cNvSpPr>
            <a:spLocks noGrp="1"/>
          </p:cNvSpPr>
          <p:nvPr>
            <p:ph type="sldNum" sz="quarter" idx="12"/>
          </p:nvPr>
        </p:nvSpPr>
        <p:spPr/>
        <p:txBody>
          <a:bodyPr/>
          <a:lstStyle/>
          <a:p>
            <a:fld id="{66C43E06-4753-4BCE-BBCA-CB91C138F906}" type="slidenum">
              <a:rPr lang="en-GB" smtClean="0"/>
              <a:t>4</a:t>
            </a:fld>
            <a:endParaRPr lang="en-GB"/>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251720" cy="5531134"/>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b="1" u="sng" dirty="0"/>
              <a:t>INTRODUCTION</a:t>
            </a:r>
            <a:endParaRPr lang="en-GB" dirty="0"/>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pPr>
              <a:spcBef>
                <a:spcPts val="2400"/>
              </a:spcBef>
            </a:pPr>
            <a:r>
              <a:rPr lang="en-US" dirty="0"/>
              <a:t>In this context, mathematical models are required to estimate disease transmission, recovery, deaths and other significant parameters separately for various countries, that is for different, specific regions of high to low reported cases of COVID-19. </a:t>
            </a:r>
          </a:p>
          <a:p>
            <a:pPr>
              <a:spcBef>
                <a:spcPts val="2400"/>
              </a:spcBef>
            </a:pPr>
            <a:r>
              <a:rPr lang="en-US" dirty="0"/>
              <a:t>Different countries have already taken precise and differentiated measures to control the spread of the disease and one of the control measure was vaccination program.</a:t>
            </a:r>
          </a:p>
          <a:p>
            <a:pPr>
              <a:spcBef>
                <a:spcPts val="2400"/>
              </a:spcBef>
            </a:pPr>
            <a:r>
              <a:rPr lang="en-US" dirty="0"/>
              <a:t>It is imperative that mathematical models are developed to provide insights and make predictions about the pandemic, when the vaccination program implemented.[1] </a:t>
            </a:r>
          </a:p>
          <a:p>
            <a:pPr>
              <a:spcBef>
                <a:spcPts val="2400"/>
              </a:spcBef>
            </a:pPr>
            <a:r>
              <a:rPr lang="en-US" dirty="0"/>
              <a:t>Modelling approaches are helpful to understand and predict the possibility and severity of the disease outbreak and, provide key information to determine the intensity of COVID-19 intervention.[2]</a:t>
            </a:r>
            <a:endParaRPr lang="en-GB" dirty="0"/>
          </a:p>
        </p:txBody>
      </p:sp>
      <p:sp>
        <p:nvSpPr>
          <p:cNvPr id="5" name="Slide Number Placeholder 4"/>
          <p:cNvSpPr>
            <a:spLocks noGrp="1"/>
          </p:cNvSpPr>
          <p:nvPr>
            <p:ph type="sldNum" sz="quarter" idx="12"/>
          </p:nvPr>
        </p:nvSpPr>
        <p:spPr>
          <a:xfrm>
            <a:off x="8610600" y="6356350"/>
            <a:ext cx="2743200" cy="365125"/>
          </a:xfrm>
        </p:spPr>
        <p:txBody>
          <a:bodyPr/>
          <a:lstStyle/>
          <a:p>
            <a:fld id="{66C43E06-4753-4BCE-BBCA-CB91C138F906}" type="slidenum">
              <a:rPr lang="en-GB" smtClean="0"/>
              <a:pPr/>
              <a:t>5</a:t>
            </a:fld>
            <a:endParaRPr lang="en-GB"/>
          </a:p>
        </p:txBody>
      </p:sp>
      <p:sp>
        <p:nvSpPr>
          <p:cNvPr id="4" name="TextBox 3"/>
          <p:cNvSpPr txBox="1"/>
          <p:nvPr/>
        </p:nvSpPr>
        <p:spPr>
          <a:xfrm>
            <a:off x="493160" y="6226139"/>
            <a:ext cx="11147460" cy="553998"/>
          </a:xfrm>
          <a:prstGeom prst="rect">
            <a:avLst/>
          </a:prstGeom>
          <a:noFill/>
        </p:spPr>
        <p:txBody>
          <a:bodyPr wrap="square" rtlCol="0">
            <a:spAutoFit/>
          </a:bodyPr>
          <a:lstStyle/>
          <a:p>
            <a:r>
              <a:rPr lang="en-US" sz="1000" dirty="0"/>
              <a:t>1.Scarpino, S. V., &amp; Petri, G. (2019). On the predictability of infectious disease outbreaks. Nature communications, 10(1), 1-8.</a:t>
            </a:r>
          </a:p>
          <a:p>
            <a:r>
              <a:rPr lang="en-US" sz="1000" dirty="0"/>
              <a:t>2.Yang, Z., Zeng, Z., Wang, K., Wong, S. S., Liang, W., </a:t>
            </a:r>
            <a:r>
              <a:rPr lang="en-US" sz="1000" dirty="0" err="1"/>
              <a:t>Zanin</a:t>
            </a:r>
            <a:r>
              <a:rPr lang="en-US" sz="1000" dirty="0"/>
              <a:t>, M., ... &amp; Liang, J. (2020). Modified SEIR and </a:t>
            </a:r>
            <a:r>
              <a:rPr lang="en-US" sz="1000" dirty="0" err="1"/>
              <a:t>AIprediction</a:t>
            </a:r>
            <a:r>
              <a:rPr lang="en-US" sz="1000" dirty="0"/>
              <a:t> of the epidemics trend of COVID-19 in China under public health interventions. Journal of Thoracic 345 Disease, 12(3), 165.</a:t>
            </a:r>
            <a:endParaRPr lang="en-GB"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u="sng" dirty="0"/>
              <a:t>OBJECTIVES</a:t>
            </a:r>
            <a:endParaRPr lang="en-GB" b="1" u="sng" dirty="0"/>
          </a:p>
        </p:txBody>
      </p:sp>
      <p:sp>
        <p:nvSpPr>
          <p:cNvPr id="3"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MY" dirty="0"/>
              <a:t>To propose the mathematical model and a framework that incorporates the vaccination coverage into the classic models involving compartments for susceptible, infectious, and recovered individuals (SIR model) for the available COVID-19 case data in the state of Johor, Malaysia.</a:t>
            </a:r>
          </a:p>
          <a:p>
            <a:pPr marL="514350" indent="-514350">
              <a:buFont typeface="+mj-lt"/>
              <a:buAutoNum type="arabicPeriod"/>
            </a:pPr>
            <a:endParaRPr lang="en-MY" dirty="0"/>
          </a:p>
          <a:p>
            <a:pPr marL="514350" indent="-514350">
              <a:buFont typeface="+mj-lt"/>
              <a:buAutoNum type="arabicPeriod"/>
            </a:pPr>
            <a:r>
              <a:rPr lang="en-US" dirty="0"/>
              <a:t>To enable the prediction of future trends for pandemics with the advent of vaccine distribution based on the proposed model.</a:t>
            </a:r>
            <a:endParaRPr lang="en-GB" dirty="0"/>
          </a:p>
        </p:txBody>
      </p:sp>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b="1" u="sng" dirty="0"/>
              <a:t>DATA SOURCE</a:t>
            </a:r>
            <a:endParaRPr lang="en-GB" b="1" u="sng" dirty="0"/>
          </a:p>
        </p:txBody>
      </p:sp>
      <p:sp>
        <p:nvSpPr>
          <p:cNvPr id="3" name="Content Placeholder 2"/>
          <p:cNvSpPr>
            <a:spLocks noGrp="1"/>
          </p:cNvSpPr>
          <p:nvPr>
            <p:ph idx="1"/>
          </p:nvPr>
        </p:nvSpPr>
        <p:spPr>
          <a:xfrm>
            <a:off x="838200" y="1825625"/>
            <a:ext cx="10515600" cy="4351338"/>
          </a:xfrm>
        </p:spPr>
        <p:txBody>
          <a:bodyPr/>
          <a:lstStyle/>
          <a:p>
            <a:pPr>
              <a:spcBef>
                <a:spcPts val="2400"/>
              </a:spcBef>
            </a:pPr>
            <a:r>
              <a:rPr lang="en-US" dirty="0"/>
              <a:t>The Malaysian case data for COVID-19 in Johor from 12</a:t>
            </a:r>
            <a:r>
              <a:rPr lang="en-US" baseline="30000" dirty="0"/>
              <a:t>th</a:t>
            </a:r>
            <a:r>
              <a:rPr lang="en-US" dirty="0"/>
              <a:t> April 2021 to 8</a:t>
            </a:r>
            <a:r>
              <a:rPr lang="en-US" baseline="30000" dirty="0"/>
              <a:t>th</a:t>
            </a:r>
            <a:r>
              <a:rPr lang="en-US" dirty="0"/>
              <a:t>  August 2021, which were </a:t>
            </a:r>
            <a:r>
              <a:rPr lang="en-GB" dirty="0"/>
              <a:t>used in the estimation of parameters, </a:t>
            </a:r>
            <a:r>
              <a:rPr lang="en-US" dirty="0"/>
              <a:t>incorporated total population, infected cases, recovered cases, and </a:t>
            </a:r>
            <a:r>
              <a:rPr lang="en-GB" dirty="0"/>
              <a:t>vaccinated cases.</a:t>
            </a:r>
          </a:p>
          <a:p>
            <a:pPr>
              <a:spcBef>
                <a:spcPts val="2400"/>
              </a:spcBef>
            </a:pPr>
            <a:r>
              <a:rPr lang="en-GB" dirty="0"/>
              <a:t>The case data which were used </a:t>
            </a:r>
            <a:r>
              <a:rPr lang="en-US" dirty="0"/>
              <a:t>in this simulation were sourced from the official GitHub account of Malaysia's Ministry of Health.</a:t>
            </a:r>
          </a:p>
          <a:p>
            <a:pPr lvl="1">
              <a:spcBef>
                <a:spcPts val="2400"/>
              </a:spcBef>
            </a:pPr>
            <a:r>
              <a:rPr lang="en-US" dirty="0">
                <a:hlinkClick r:id="rId2"/>
              </a:rPr>
              <a:t>https://github.com/MoH-Malaysia/covid19-public/tree/main/epidemic</a:t>
            </a:r>
            <a:endParaRPr lang="en-US" dirty="0"/>
          </a:p>
          <a:p>
            <a:pPr lvl="1">
              <a:spcBef>
                <a:spcPts val="2400"/>
              </a:spcBef>
            </a:pPr>
            <a:r>
              <a:rPr lang="en-US" dirty="0">
                <a:hlinkClick r:id="rId3"/>
              </a:rPr>
              <a:t>https://github.com/CITF-Malaysia/citf-public/blob/main/vaccination/vax_state.csv</a:t>
            </a:r>
            <a:r>
              <a:rPr lang="en-US" dirty="0"/>
              <a:t> </a:t>
            </a:r>
          </a:p>
          <a:p>
            <a:pPr>
              <a:spcBef>
                <a:spcPts val="2400"/>
              </a:spcBef>
            </a:pPr>
            <a:endParaRPr lang="en-US" dirty="0"/>
          </a:p>
          <a:p>
            <a:pPr>
              <a:spcBef>
                <a:spcPts val="2400"/>
              </a:spcBef>
            </a:pPr>
            <a:endParaRPr lang="en-US" dirty="0"/>
          </a:p>
          <a:p>
            <a:pPr>
              <a:spcBef>
                <a:spcPts val="2400"/>
              </a:spcBef>
            </a:pPr>
            <a:endParaRPr lang="en-GB" dirty="0"/>
          </a:p>
        </p:txBody>
      </p:sp>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p:spPr>
        <p:txBody>
          <a:bodyPr>
            <a:normAutofit/>
          </a:bodyPr>
          <a:lstStyle/>
          <a:p>
            <a:pPr>
              <a:spcBef>
                <a:spcPts val="2400"/>
              </a:spcBef>
            </a:pPr>
            <a:r>
              <a:rPr lang="en-US" dirty="0"/>
              <a:t>As of 8</a:t>
            </a:r>
            <a:r>
              <a:rPr lang="en-US" baseline="30000" dirty="0"/>
              <a:t>th</a:t>
            </a:r>
            <a:r>
              <a:rPr lang="en-US" dirty="0"/>
              <a:t> August 2021, Johor has recorded a total of 100,452 COVID-19 cases.</a:t>
            </a:r>
            <a:r>
              <a:rPr lang="en-MY" dirty="0"/>
              <a:t>(MOH)</a:t>
            </a:r>
          </a:p>
          <a:p>
            <a:pPr>
              <a:spcBef>
                <a:spcPts val="2400"/>
              </a:spcBef>
            </a:pPr>
            <a:r>
              <a:rPr lang="en-US" dirty="0"/>
              <a:t>Vaccination program started on February 24, 2021.</a:t>
            </a:r>
          </a:p>
          <a:p>
            <a:pPr>
              <a:spcBef>
                <a:spcPts val="2400"/>
              </a:spcBef>
            </a:pPr>
            <a:r>
              <a:rPr lang="en-US" dirty="0"/>
              <a:t>There were 2 waves of COVID-19 transmission after the vaccination program was started in Johor;</a:t>
            </a:r>
          </a:p>
          <a:p>
            <a:pPr lvl="1">
              <a:spcBef>
                <a:spcPts val="2400"/>
              </a:spcBef>
            </a:pPr>
            <a:r>
              <a:rPr lang="en-MY" dirty="0"/>
              <a:t>First wave after vaccination program: mid-April until end of June 2021</a:t>
            </a:r>
          </a:p>
          <a:p>
            <a:pPr lvl="1">
              <a:spcBef>
                <a:spcPts val="2400"/>
              </a:spcBef>
            </a:pPr>
            <a:r>
              <a:rPr lang="en-MY" dirty="0"/>
              <a:t>Second waves after vaccination program: started around early July 2021</a:t>
            </a:r>
          </a:p>
          <a:p>
            <a:pPr>
              <a:spcBef>
                <a:spcPts val="2400"/>
              </a:spcBef>
            </a:pPr>
            <a:endParaRPr lang="en-US" dirty="0"/>
          </a:p>
        </p:txBody>
      </p:sp>
      <p:sp>
        <p:nvSpPr>
          <p:cNvPr id="4" name="Slide Number Placeholder 3"/>
          <p:cNvSpPr>
            <a:spLocks noGrp="1"/>
          </p:cNvSpPr>
          <p:nvPr>
            <p:ph type="sldNum" sz="quarter" idx="12"/>
          </p:nvPr>
        </p:nvSpPr>
        <p:spPr>
          <a:xfrm>
            <a:off x="8610600" y="6356350"/>
            <a:ext cx="2743200" cy="365125"/>
          </a:xfrm>
        </p:spPr>
        <p:txBody>
          <a:bodyPr/>
          <a:lstStyle/>
          <a:p>
            <a:fld id="{66C43E06-4753-4BCE-BBCA-CB91C138F906}" type="slidenum">
              <a:rPr lang="en-GB" smtClean="0"/>
              <a:pPr/>
              <a:t>8</a:t>
            </a:fld>
            <a:endParaRPr lang="en-GB"/>
          </a:p>
        </p:txBody>
      </p:sp>
      <p:sp>
        <p:nvSpPr>
          <p:cNvPr id="10" name="Title 1">
            <a:extLst>
              <a:ext uri="{FF2B5EF4-FFF2-40B4-BE49-F238E27FC236}">
                <a16:creationId xmlns:a16="http://schemas.microsoft.com/office/drawing/2014/main" id="{89501C36-5EF8-428B-A214-6B8276D7F6F1}"/>
              </a:ext>
            </a:extLst>
          </p:cNvPr>
          <p:cNvSpPr>
            <a:spLocks noGrp="1"/>
          </p:cNvSpPr>
          <p:nvPr>
            <p:ph type="title"/>
          </p:nvPr>
        </p:nvSpPr>
        <p:spPr>
          <a:xfrm>
            <a:off x="838200" y="365125"/>
            <a:ext cx="10515600" cy="1325563"/>
          </a:xfrm>
        </p:spPr>
        <p:txBody>
          <a:bodyPr>
            <a:normAutofit/>
          </a:bodyPr>
          <a:lstStyle/>
          <a:p>
            <a:r>
              <a:rPr lang="en-US" b="1" u="sng" dirty="0"/>
              <a:t>DATA ANALYSIS</a:t>
            </a:r>
            <a:endParaRPr lang="en-GB"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EE1EAB-104F-4966-80ED-4DA28B7BA3E5}"/>
              </a:ext>
            </a:extLst>
          </p:cNvPr>
          <p:cNvSpPr>
            <a:spLocks noGrp="1"/>
          </p:cNvSpPr>
          <p:nvPr>
            <p:ph type="sldNum" sz="quarter" idx="12"/>
          </p:nvPr>
        </p:nvSpPr>
        <p:spPr/>
        <p:txBody>
          <a:bodyPr/>
          <a:lstStyle/>
          <a:p>
            <a:fld id="{66C43E06-4753-4BCE-BBCA-CB91C138F906}" type="slidenum">
              <a:rPr lang="en-GB" smtClean="0"/>
              <a:t>9</a:t>
            </a:fld>
            <a:endParaRPr lang="en-GB"/>
          </a:p>
        </p:txBody>
      </p:sp>
      <p:graphicFrame>
        <p:nvGraphicFramePr>
          <p:cNvPr id="5" name="Chart 4">
            <a:extLst>
              <a:ext uri="{FF2B5EF4-FFF2-40B4-BE49-F238E27FC236}">
                <a16:creationId xmlns:a16="http://schemas.microsoft.com/office/drawing/2014/main" id="{4A3BD913-F5D3-4499-8BF5-307392ECF0CF}"/>
              </a:ext>
            </a:extLst>
          </p:cNvPr>
          <p:cNvGraphicFramePr>
            <a:graphicFrameLocks/>
          </p:cNvGraphicFramePr>
          <p:nvPr>
            <p:extLst>
              <p:ext uri="{D42A27DB-BD31-4B8C-83A1-F6EECF244321}">
                <p14:modId xmlns:p14="http://schemas.microsoft.com/office/powerpoint/2010/main" val="201119627"/>
              </p:ext>
            </p:extLst>
          </p:nvPr>
        </p:nvGraphicFramePr>
        <p:xfrm>
          <a:off x="370840" y="604520"/>
          <a:ext cx="11450320" cy="5648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3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2068</Words>
  <Application>Microsoft Office PowerPoint</Application>
  <PresentationFormat>Widescreen</PresentationFormat>
  <Paragraphs>221</Paragraphs>
  <Slides>26</Slides>
  <Notes>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Times New Roman</vt:lpstr>
      <vt:lpstr>Wingdings</vt:lpstr>
      <vt:lpstr>Office Theme</vt:lpstr>
      <vt:lpstr>A Model That Predicts The Effect Of Vaccination On Controlling  COVID‑19 In Johor</vt:lpstr>
      <vt:lpstr>Contents</vt:lpstr>
      <vt:lpstr>INTRODUCTION</vt:lpstr>
      <vt:lpstr>COVID-19 Cases in last 2 weeks</vt:lpstr>
      <vt:lpstr>INTRODUCTION</vt:lpstr>
      <vt:lpstr>OBJECTIVES</vt:lpstr>
      <vt:lpstr>DATA SOURCE</vt:lpstr>
      <vt:lpstr>DATA ANALYSIS</vt:lpstr>
      <vt:lpstr>PowerPoint Presentation</vt:lpstr>
      <vt:lpstr>MODEL FORMULATION</vt:lpstr>
      <vt:lpstr>Assumptions</vt:lpstr>
      <vt:lpstr>Assumptions (Cont.)</vt:lpstr>
      <vt:lpstr>SIR-V Model</vt:lpstr>
      <vt:lpstr>Table 1 Parameters setting up the model</vt:lpstr>
      <vt:lpstr>MODEL SIMULATION</vt:lpstr>
      <vt:lpstr>RESULT &amp; DISCUSSION</vt:lpstr>
      <vt:lpstr>Table 2 Estimation of model parameters utilizing dataset from website (after calibration)</vt:lpstr>
      <vt:lpstr>Comments</vt:lpstr>
      <vt:lpstr>Figure 1 Comparison of daily new cases in Johor between the actual data and model predictions (model fitting)</vt:lpstr>
      <vt:lpstr>PowerPoint Presentation</vt:lpstr>
      <vt:lpstr>Figure 2 Simulation, the forecast of the epidemic process.</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That Predicts The Effect Of Vaccination On Controlling  COVID‑19 In Johor</dc:title>
  <dc:creator>MUHAMMAD NAJIB BIN HASAN @ AHMAD</dc:creator>
  <cp:lastModifiedBy>Mardhiyyah Azmi</cp:lastModifiedBy>
  <cp:revision>54</cp:revision>
  <dcterms:created xsi:type="dcterms:W3CDTF">2021-08-08T01:01:00Z</dcterms:created>
  <dcterms:modified xsi:type="dcterms:W3CDTF">2021-08-17T03:12:16Z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3AF0BE9BEE2F479C908C7B3B43CB19EC</vt:lpwstr>
  </property>
  <property fmtid="{D5CDD505-2E9C-101B-9397-08002B2CF9AE}" pid="3" name="KSOProductBuildVer">
    <vt:lpwstr>1033-11.2.0.10258</vt:lpwstr>
  </property>
</Properties>
</file>