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6"/>
  </p:notesMasterIdLst>
  <p:sldIdLst>
    <p:sldId id="350" r:id="rId3"/>
    <p:sldId id="258" r:id="rId4"/>
    <p:sldId id="354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341" r:id="rId15"/>
    <p:sldId id="343" r:id="rId16"/>
    <p:sldId id="344" r:id="rId17"/>
    <p:sldId id="345" r:id="rId18"/>
    <p:sldId id="346" r:id="rId19"/>
    <p:sldId id="347" r:id="rId20"/>
    <p:sldId id="355" r:id="rId21"/>
    <p:sldId id="348" r:id="rId22"/>
    <p:sldId id="353" r:id="rId23"/>
    <p:sldId id="351" r:id="rId24"/>
    <p:sldId id="35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1331E-6B9F-406F-8A9A-C399B99CB6AF}" type="datetimeFigureOut">
              <a:rPr lang="en-MY" smtClean="0"/>
              <a:t>17/8/2021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B3280-8229-4A31-B521-E0E098C5A0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534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 is included as part of the requirement of presentation by module coordinator. I wont go through in details as they will be discussed in details in each chapters later.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51946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19848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 is included as part of the requirement of presentation by module coordinator. I wont go through in details as they will be discussed in details in each chapters later.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8002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 is included as part of the requirement of presentation by module coordinator. I wont go through in details as they will be discussed in details in each chapters later. 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 is included as part of the requirement of presentation by module coordinator. I wont go through in details as they will be discussed in details in each chapters later.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my title.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supervisor is prof </a:t>
            </a:r>
            <a:r>
              <a:rPr lang="en-US" dirty="0" err="1"/>
              <a:t>azizan</a:t>
            </a:r>
            <a:r>
              <a:rPr lang="en-US" dirty="0"/>
              <a:t> and co supervisor is prof Richard.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30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 is included as part of the requirement of presentation by module coordinator. I wont go through in details as they will be discussed in details in each chapters later.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17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6041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983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1073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692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9604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2670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3CA1-4E9B-4B7B-B693-1A4A8B877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6874D-3169-44AE-AD59-98AFBED8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91734-490F-4F5B-9DC8-135809F0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3097-5B2C-47EB-B356-1C12F8385F9D}" type="datetimeFigureOut">
              <a:rPr lang="en-MY" smtClean="0"/>
              <a:t>17/8/2021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616D-6719-484E-A507-B48D436B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1DB0-ECDE-492F-B152-12160280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E73-4D95-4E8A-9872-403A442BC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456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A36F-B662-4C4B-84B6-C3C2EBC2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CDBBC-1CBA-47EB-B30B-9677CE28E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9D330-430B-45AB-AA68-5BFD3862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3097-5B2C-47EB-B356-1C12F8385F9D}" type="datetimeFigureOut">
              <a:rPr lang="en-MY" smtClean="0"/>
              <a:t>17/8/2021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BE53-A8F3-497D-AEC2-BB5314A5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EFF2-F821-45D6-BBC3-E0CB80B4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E73-4D95-4E8A-9872-403A442BC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31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3E805-CDC7-4B02-8675-BA7DE57CE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B7AAF-9631-48AD-A249-B62AE0BA3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0BFB-ACA7-432A-85F2-882508A0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3097-5B2C-47EB-B356-1C12F8385F9D}" type="datetimeFigureOut">
              <a:rPr lang="en-MY" smtClean="0"/>
              <a:t>17/8/2021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51EE-F5A3-42F8-8ED6-C7638DA6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1FB06-3A71-4B8F-91DC-37D16AAB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E73-4D95-4E8A-9872-403A442BC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7317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810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097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9179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36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248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3279400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6691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670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683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7973-0AB9-4B2D-8E23-A4B2BA5F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18C1-FDC1-4DC2-94AA-9CB05F93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D3AE-7E1D-46E6-9B29-AF957A88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3097-5B2C-47EB-B356-1C12F8385F9D}" type="datetimeFigureOut">
              <a:rPr lang="en-MY" smtClean="0"/>
              <a:t>17/8/2021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2E5C-56D6-4A4E-A084-98260BCC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A16B3-99B0-4641-A493-F80F7D4D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E73-4D95-4E8A-9872-403A442BC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9364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Text + 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572311" y="4077900"/>
            <a:ext cx="41268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257612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9014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8706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624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5472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2201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6836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133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413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890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045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2A23-B7DE-491C-8812-827B8AAE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244B-5849-4CC0-BD3B-128708D5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9B913-81B5-49B1-AFFD-87A0E9B8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3097-5B2C-47EB-B356-1C12F8385F9D}" type="datetimeFigureOut">
              <a:rPr lang="en-MY" smtClean="0"/>
              <a:t>17/8/2021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E909-28B4-4DE4-8DCC-B9337465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BA22-D840-471A-AE67-215153C1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E73-4D95-4E8A-9872-403A442BC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68485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35969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1876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926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1392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487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834541" y="4963224"/>
            <a:ext cx="5106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333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12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7787154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4643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09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FF2A-370F-4986-A8CE-8ECAD7FF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3177-0D50-4D42-B18A-F57E474D1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AE22C-E0BA-45AF-91AA-2CED9F9AD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216DB-FFFF-424D-98FF-7B0DABCF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3097-5B2C-47EB-B356-1C12F8385F9D}" type="datetimeFigureOut">
              <a:rPr lang="en-MY" smtClean="0"/>
              <a:t>17/8/2021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3C500-F531-4044-8A2E-2B87F860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9ABBF-EEFF-4BBF-97D5-0B1D6257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E73-4D95-4E8A-9872-403A442BC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956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EAB5-B87A-467E-B51C-B15120EC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C1EE9-D3CE-46CA-90B2-857A71B4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A762B-5424-4AB9-A2CF-8063377DB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4F272-55F5-4546-B888-DBDA9700D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16811-44AC-4054-862D-322F0F8E2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65ABF-A02B-4125-842C-A8017FF5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3097-5B2C-47EB-B356-1C12F8385F9D}" type="datetimeFigureOut">
              <a:rPr lang="en-MY" smtClean="0"/>
              <a:t>17/8/2021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2569C-CCC2-4D03-8E0D-7328941E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2FB6F-E44A-4396-AB2F-7A6A3775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E73-4D95-4E8A-9872-403A442BC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977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98E7-9E6A-4167-BAC0-4029E921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1FDDA-7122-43D7-AA7F-D8E443FC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3097-5B2C-47EB-B356-1C12F8385F9D}" type="datetimeFigureOut">
              <a:rPr lang="en-MY" smtClean="0"/>
              <a:t>17/8/2021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F90C3-BCEB-4F58-90BA-D4D4C405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B28FC-9EB5-4D34-858D-08EA96AC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E73-4D95-4E8A-9872-403A442BC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622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9D235-F3C6-4952-993F-CA77B261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3097-5B2C-47EB-B356-1C12F8385F9D}" type="datetimeFigureOut">
              <a:rPr lang="en-MY" smtClean="0"/>
              <a:t>17/8/2021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72944-DE85-441B-9F0F-1850CF8F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AB4A5-8831-4ED1-95FE-7AC3B203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E73-4D95-4E8A-9872-403A442BC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199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1737-E8B7-4C6A-A406-C8B69BD9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AFBB-5602-4DE1-BAFA-8DC1D85E9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5E38D-DC5E-4281-9450-5B8E61FE3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3324F-1896-41C2-8CFC-B992AEA2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3097-5B2C-47EB-B356-1C12F8385F9D}" type="datetimeFigureOut">
              <a:rPr lang="en-MY" smtClean="0"/>
              <a:t>17/8/2021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A646-A8FA-4D93-8E4A-335E790C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A8283-23E5-4A81-B65F-E410C13E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E73-4D95-4E8A-9872-403A442BC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747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6CB0-5FED-4301-A6C1-AA54E974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86E2A-2A95-4223-8D84-184051373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52362-AEDA-4B3A-8BA1-9797A165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33B55-1BD2-4547-9308-8A06FDEE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3097-5B2C-47EB-B356-1C12F8385F9D}" type="datetimeFigureOut">
              <a:rPr lang="en-MY" smtClean="0"/>
              <a:t>17/8/2021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BF09D-254A-4806-90ED-3693AF5C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344B1-5E23-45C2-8201-4A43D205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E73-4D95-4E8A-9872-403A442BC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242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B3A-7B0B-4766-97AB-5E59C678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4D565-22FB-4689-BD94-2CA983583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F636-1096-44BA-BA05-E4FB15AB5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3097-5B2C-47EB-B356-1C12F8385F9D}" type="datetimeFigureOut">
              <a:rPr lang="en-MY" smtClean="0"/>
              <a:t>17/8/2021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4AF34-5A80-4375-9C21-C54D83891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3259-AFA4-470A-92D9-E7947FA10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EE73-4D95-4E8A-9872-403A442BC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82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70505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regarima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MoH-Malaysia/covid19-public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322186" y="1311533"/>
            <a:ext cx="6439342" cy="39064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MY" sz="4400" u="sng" dirty="0">
                <a:solidFill>
                  <a:schemeClr val="accent6"/>
                </a:solidFill>
              </a:rPr>
              <a:t>Models</a:t>
            </a:r>
            <a:br>
              <a:rPr lang="en-MY" sz="4400" dirty="0">
                <a:solidFill>
                  <a:schemeClr val="accent6"/>
                </a:solidFill>
              </a:rPr>
            </a:br>
            <a:r>
              <a:rPr lang="en-MY" sz="2800" dirty="0">
                <a:solidFill>
                  <a:schemeClr val="accent6"/>
                </a:solidFill>
              </a:rPr>
              <a:t>Probability models</a:t>
            </a:r>
            <a:br>
              <a:rPr lang="en-MY" sz="2800" dirty="0">
                <a:solidFill>
                  <a:schemeClr val="accent6"/>
                </a:solidFill>
              </a:rPr>
            </a:br>
            <a:r>
              <a:rPr lang="en-MY" sz="2800" dirty="0">
                <a:solidFill>
                  <a:srgbClr val="7030A0"/>
                </a:solidFill>
              </a:rPr>
              <a:t>Time series models</a:t>
            </a:r>
            <a:br>
              <a:rPr lang="en-MY" sz="2800" dirty="0">
                <a:solidFill>
                  <a:schemeClr val="accent6"/>
                </a:solidFill>
              </a:rPr>
            </a:br>
            <a:r>
              <a:rPr lang="en-MY" sz="2800" dirty="0">
                <a:solidFill>
                  <a:schemeClr val="accent6"/>
                </a:solidFill>
              </a:rPr>
              <a:t>Mechanistic / compartmental models</a:t>
            </a:r>
            <a:endParaRPr sz="4400" dirty="0">
              <a:solidFill>
                <a:schemeClr val="accent6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5371033"/>
            <a:ext cx="20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05A0B29-CFD4-4DDC-8ECD-5C93704C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28" y="510824"/>
            <a:ext cx="8923143" cy="5473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DE6CB-9F69-4046-8C5E-28D114CC4977}"/>
              </a:ext>
            </a:extLst>
          </p:cNvPr>
          <p:cNvSpPr txBox="1"/>
          <p:nvPr/>
        </p:nvSpPr>
        <p:spPr>
          <a:xfrm>
            <a:off x="4439548" y="6120672"/>
            <a:ext cx="406059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5: ACF and PACF of COVID-19 time series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7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3CE88D-992D-4C0E-995C-D656B022E8FA}"/>
              </a:ext>
            </a:extLst>
          </p:cNvPr>
          <p:cNvSpPr txBox="1"/>
          <p:nvPr/>
        </p:nvSpPr>
        <p:spPr>
          <a:xfrm>
            <a:off x="689668" y="1119930"/>
            <a:ext cx="6071857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en-US" sz="1100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COVID-19 time series stationarity test (differenced time series)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CF06EE-4BFC-4E07-B8C0-0D926066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78369"/>
              </p:ext>
            </p:extLst>
          </p:nvPr>
        </p:nvGraphicFramePr>
        <p:xfrm>
          <a:off x="689669" y="1622655"/>
          <a:ext cx="9133840" cy="388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592">
                  <a:extLst>
                    <a:ext uri="{9D8B030D-6E8A-4147-A177-3AD203B41FA5}">
                      <a16:colId xmlns:a16="http://schemas.microsoft.com/office/drawing/2014/main" val="3857365684"/>
                    </a:ext>
                  </a:extLst>
                </a:gridCol>
                <a:gridCol w="1750280">
                  <a:extLst>
                    <a:ext uri="{9D8B030D-6E8A-4147-A177-3AD203B41FA5}">
                      <a16:colId xmlns:a16="http://schemas.microsoft.com/office/drawing/2014/main" val="404339914"/>
                    </a:ext>
                  </a:extLst>
                </a:gridCol>
                <a:gridCol w="1742450">
                  <a:extLst>
                    <a:ext uri="{9D8B030D-6E8A-4147-A177-3AD203B41FA5}">
                      <a16:colId xmlns:a16="http://schemas.microsoft.com/office/drawing/2014/main" val="590848222"/>
                    </a:ext>
                  </a:extLst>
                </a:gridCol>
                <a:gridCol w="1588259">
                  <a:extLst>
                    <a:ext uri="{9D8B030D-6E8A-4147-A177-3AD203B41FA5}">
                      <a16:colId xmlns:a16="http://schemas.microsoft.com/office/drawing/2014/main" val="732514778"/>
                    </a:ext>
                  </a:extLst>
                </a:gridCol>
                <a:gridCol w="1588259">
                  <a:extLst>
                    <a:ext uri="{9D8B030D-6E8A-4147-A177-3AD203B41FA5}">
                      <a16:colId xmlns:a16="http://schemas.microsoft.com/office/drawing/2014/main" val="4052132985"/>
                    </a:ext>
                  </a:extLst>
                </a:gridCol>
              </a:tblGrid>
              <a:tr h="851440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</a:rPr>
                        <a:t>Kwiatkowski-Phillips-Schmidt-Shin (KPSS)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</a:rPr>
                        <a:t>KPSS level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</a:rPr>
                        <a:t>Truncation lag parameter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</a:rPr>
                        <a:t>Stationarity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51586"/>
                  </a:ext>
                </a:extLst>
              </a:tr>
              <a:tr h="68977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</a:rPr>
                        <a:t>0.58488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b="1" dirty="0">
                          <a:solidFill>
                            <a:schemeClr val="tx1"/>
                          </a:solidFill>
                          <a:effectLst/>
                        </a:rPr>
                        <a:t>&lt; 0.05</a:t>
                      </a:r>
                      <a:endParaRPr lang="en-MY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</a:rPr>
                        <a:t>non-stationary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234983"/>
                  </a:ext>
                </a:extLst>
              </a:tr>
              <a:tr h="6897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</a:rPr>
                        <a:t>0.01319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b="1" dirty="0">
                          <a:solidFill>
                            <a:schemeClr val="tx1"/>
                          </a:solidFill>
                          <a:effectLst/>
                        </a:rPr>
                        <a:t>&gt; 0.1 *</a:t>
                      </a:r>
                      <a:endParaRPr lang="en-MY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b="1" dirty="0">
                          <a:solidFill>
                            <a:schemeClr val="tx1"/>
                          </a:solidFill>
                          <a:effectLst/>
                        </a:rPr>
                        <a:t>stationary</a:t>
                      </a:r>
                      <a:endParaRPr lang="en-MY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24475"/>
                  </a:ext>
                </a:extLst>
              </a:tr>
              <a:tr h="961645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</a:rPr>
                        <a:t>Augmented Dickey–Fuller (ADF) t-statistic test for unit root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b="1" dirty="0">
                          <a:solidFill>
                            <a:schemeClr val="tx1"/>
                          </a:solidFill>
                          <a:effectLst/>
                        </a:rPr>
                        <a:t>Dickey-fuller</a:t>
                      </a:r>
                      <a:endParaRPr lang="en-MY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b="1" dirty="0">
                          <a:solidFill>
                            <a:schemeClr val="tx1"/>
                          </a:solidFill>
                          <a:effectLst/>
                        </a:rPr>
                        <a:t>Lag order</a:t>
                      </a:r>
                      <a:endParaRPr lang="en-MY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b="1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MY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b="1" dirty="0">
                          <a:solidFill>
                            <a:schemeClr val="tx1"/>
                          </a:solidFill>
                          <a:effectLst/>
                        </a:rPr>
                        <a:t>Stationarity</a:t>
                      </a:r>
                      <a:endParaRPr lang="en-MY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66401"/>
                  </a:ext>
                </a:extLst>
              </a:tr>
              <a:tr h="68977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</a:rPr>
                        <a:t>-3.8303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b="1" dirty="0">
                          <a:solidFill>
                            <a:schemeClr val="tx1"/>
                          </a:solidFill>
                          <a:effectLst/>
                        </a:rPr>
                        <a:t>&lt; 0.05</a:t>
                      </a:r>
                      <a:endParaRPr lang="en-MY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400" b="1" dirty="0">
                          <a:solidFill>
                            <a:schemeClr val="tx1"/>
                          </a:solidFill>
                          <a:effectLst/>
                        </a:rPr>
                        <a:t>stationary</a:t>
                      </a:r>
                      <a:endParaRPr lang="en-MY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6970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1CCDEC-95D1-46DD-834F-48F91EAD3A77}"/>
              </a:ext>
            </a:extLst>
          </p:cNvPr>
          <p:cNvSpPr txBox="1"/>
          <p:nvPr/>
        </p:nvSpPr>
        <p:spPr>
          <a:xfrm>
            <a:off x="857448" y="5540246"/>
            <a:ext cx="406059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Order of differencing = 2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4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6DE6CB-9F69-4046-8C5E-28D114CC4977}"/>
              </a:ext>
            </a:extLst>
          </p:cNvPr>
          <p:cNvSpPr txBox="1"/>
          <p:nvPr/>
        </p:nvSpPr>
        <p:spPr>
          <a:xfrm>
            <a:off x="4322102" y="6064147"/>
            <a:ext cx="5073568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6: ACF and PACF of COVID-19 time series (</a:t>
            </a:r>
            <a:r>
              <a:rPr lang="en-US" sz="1100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differenced)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9F06BAA-71D7-4E43-9D66-A03D4B5D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68" y="448710"/>
            <a:ext cx="8699907" cy="53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5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97;p50">
            <a:extLst>
              <a:ext uri="{FF2B5EF4-FFF2-40B4-BE49-F238E27FC236}">
                <a16:creationId xmlns:a16="http://schemas.microsoft.com/office/drawing/2014/main" id="{757F4316-B246-49AA-879D-8355A173AB65}"/>
              </a:ext>
            </a:extLst>
          </p:cNvPr>
          <p:cNvSpPr txBox="1">
            <a:spLocks/>
          </p:cNvSpPr>
          <p:nvPr/>
        </p:nvSpPr>
        <p:spPr>
          <a:xfrm flipH="1">
            <a:off x="3901155" y="906909"/>
            <a:ext cx="4389687" cy="44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867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800" kern="0" dirty="0">
                <a:solidFill>
                  <a:schemeClr val="tx1"/>
                </a:solidFill>
              </a:rPr>
              <a:t>MODEL SELECTION</a:t>
            </a:r>
            <a:endParaRPr lang="en-MY" sz="2800" kern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18832-A3F0-46C5-A8EF-6B9FDD6083CC}"/>
              </a:ext>
            </a:extLst>
          </p:cNvPr>
          <p:cNvSpPr txBox="1"/>
          <p:nvPr/>
        </p:nvSpPr>
        <p:spPr>
          <a:xfrm>
            <a:off x="2583855" y="1748195"/>
            <a:ext cx="2634600" cy="411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en-US" sz="1600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ARIMA models</a:t>
            </a:r>
            <a:endParaRPr lang="en-MY" sz="16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552BE7-D6C3-40A8-8F0B-E98633844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9419"/>
              </p:ext>
            </p:extLst>
          </p:nvPr>
        </p:nvGraphicFramePr>
        <p:xfrm>
          <a:off x="2677256" y="2332348"/>
          <a:ext cx="6837483" cy="3170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3184">
                  <a:extLst>
                    <a:ext uri="{9D8B030D-6E8A-4147-A177-3AD203B41FA5}">
                      <a16:colId xmlns:a16="http://schemas.microsoft.com/office/drawing/2014/main" val="1244003510"/>
                    </a:ext>
                  </a:extLst>
                </a:gridCol>
                <a:gridCol w="2404299">
                  <a:extLst>
                    <a:ext uri="{9D8B030D-6E8A-4147-A177-3AD203B41FA5}">
                      <a16:colId xmlns:a16="http://schemas.microsoft.com/office/drawing/2014/main" val="2479164319"/>
                    </a:ext>
                  </a:extLst>
                </a:gridCol>
              </a:tblGrid>
              <a:tr h="6593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Models</a:t>
                      </a:r>
                      <a:endParaRPr lang="en-MY" sz="16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AIC</a:t>
                      </a:r>
                      <a:endParaRPr lang="en-MY" sz="16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971820"/>
                  </a:ext>
                </a:extLst>
              </a:tr>
              <a:tr h="627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ARIMA (6,2,1) with </a:t>
                      </a:r>
                      <a:r>
                        <a:rPr lang="en-MY" sz="1600" b="1" dirty="0" err="1">
                          <a:solidFill>
                            <a:schemeClr val="tx1"/>
                          </a:solidFill>
                          <a:effectLst/>
                        </a:rPr>
                        <a:t>xreg</a:t>
                      </a:r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 (PCR), λ</a:t>
                      </a:r>
                      <a:r>
                        <a:rPr lang="en-MY" sz="1600" b="1" dirty="0">
                          <a:solidFill>
                            <a:schemeClr val="accent6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= 0.317</a:t>
                      </a:r>
                      <a:endParaRPr lang="en-MY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2341.76</a:t>
                      </a:r>
                      <a:endParaRPr lang="en-MY" sz="16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276236"/>
                  </a:ext>
                </a:extLst>
              </a:tr>
              <a:tr h="627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ARIMA (6,2,1) with </a:t>
                      </a:r>
                      <a:r>
                        <a:rPr lang="en-MY" sz="1600" b="0" dirty="0" err="1">
                          <a:solidFill>
                            <a:schemeClr val="tx1"/>
                          </a:solidFill>
                          <a:effectLst/>
                        </a:rPr>
                        <a:t>xreg</a:t>
                      </a: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 (PCR + RTK Ag), λ</a:t>
                      </a:r>
                      <a:r>
                        <a:rPr lang="en-MY" sz="1600" b="0" dirty="0">
                          <a:solidFill>
                            <a:schemeClr val="accent6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= 0.317</a:t>
                      </a:r>
                      <a:endParaRPr lang="en-MY" sz="16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2348.72</a:t>
                      </a:r>
                      <a:endParaRPr lang="en-MY" sz="16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329667"/>
                  </a:ext>
                </a:extLst>
              </a:tr>
              <a:tr h="6278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ARIMA (6,2,1) , λ</a:t>
                      </a:r>
                      <a:r>
                        <a:rPr lang="en-MY" sz="1600" b="0" dirty="0">
                          <a:solidFill>
                            <a:schemeClr val="accent6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= 0.317</a:t>
                      </a:r>
                      <a:endParaRPr lang="en-MY" sz="16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2354.28</a:t>
                      </a:r>
                      <a:endParaRPr lang="en-MY" sz="16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883283"/>
                  </a:ext>
                </a:extLst>
              </a:tr>
              <a:tr h="6278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ARIMA (5,2,1) , λ</a:t>
                      </a:r>
                      <a:r>
                        <a:rPr lang="en-MY" sz="1600" b="0" dirty="0">
                          <a:solidFill>
                            <a:schemeClr val="accent6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= 0.317</a:t>
                      </a:r>
                      <a:endParaRPr lang="en-MY" sz="16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2360.25</a:t>
                      </a:r>
                      <a:endParaRPr lang="en-MY" sz="16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2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16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97;p50">
            <a:extLst>
              <a:ext uri="{FF2B5EF4-FFF2-40B4-BE49-F238E27FC236}">
                <a16:creationId xmlns:a16="http://schemas.microsoft.com/office/drawing/2014/main" id="{757F4316-B246-49AA-879D-8355A173AB65}"/>
              </a:ext>
            </a:extLst>
          </p:cNvPr>
          <p:cNvSpPr txBox="1">
            <a:spLocks/>
          </p:cNvSpPr>
          <p:nvPr/>
        </p:nvSpPr>
        <p:spPr>
          <a:xfrm flipH="1">
            <a:off x="137221" y="413858"/>
            <a:ext cx="9587803" cy="44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867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800" kern="0" dirty="0">
                <a:solidFill>
                  <a:schemeClr val="tx1"/>
                </a:solidFill>
              </a:rPr>
              <a:t>RESIDUAL ANALYSIS OF  SELECTED MODEL</a:t>
            </a:r>
            <a:endParaRPr lang="en-MY" sz="2800" kern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18832-A3F0-46C5-A8EF-6B9FDD6083CC}"/>
              </a:ext>
            </a:extLst>
          </p:cNvPr>
          <p:cNvSpPr txBox="1"/>
          <p:nvPr/>
        </p:nvSpPr>
        <p:spPr>
          <a:xfrm>
            <a:off x="511175" y="6207389"/>
            <a:ext cx="4593080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7: Residuals from ARIMA (6,2,1) with </a:t>
            </a:r>
            <a:r>
              <a:rPr lang="en-US" sz="1100" b="1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xreg</a:t>
            </a: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(PCR)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8AB24B-1C4B-4A2F-A679-629F408A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6" y="2065947"/>
            <a:ext cx="6389395" cy="391669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CF0EACC-9AFD-4E00-9C4D-3FF63B529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343" y="3946202"/>
            <a:ext cx="3357835" cy="203644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270058F-FCBB-41E8-9F8D-75883B866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37758"/>
              </p:ext>
            </p:extLst>
          </p:nvPr>
        </p:nvGraphicFramePr>
        <p:xfrm>
          <a:off x="6717343" y="2831205"/>
          <a:ext cx="4918186" cy="916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5322">
                  <a:extLst>
                    <a:ext uri="{9D8B030D-6E8A-4147-A177-3AD203B41FA5}">
                      <a16:colId xmlns:a16="http://schemas.microsoft.com/office/drawing/2014/main" val="4226915752"/>
                    </a:ext>
                  </a:extLst>
                </a:gridCol>
                <a:gridCol w="1040235">
                  <a:extLst>
                    <a:ext uri="{9D8B030D-6E8A-4147-A177-3AD203B41FA5}">
                      <a16:colId xmlns:a16="http://schemas.microsoft.com/office/drawing/2014/main" val="27176104"/>
                    </a:ext>
                  </a:extLst>
                </a:gridCol>
                <a:gridCol w="923111">
                  <a:extLst>
                    <a:ext uri="{9D8B030D-6E8A-4147-A177-3AD203B41FA5}">
                      <a16:colId xmlns:a16="http://schemas.microsoft.com/office/drawing/2014/main" val="2136422086"/>
                    </a:ext>
                  </a:extLst>
                </a:gridCol>
                <a:gridCol w="729518">
                  <a:extLst>
                    <a:ext uri="{9D8B030D-6E8A-4147-A177-3AD203B41FA5}">
                      <a16:colId xmlns:a16="http://schemas.microsoft.com/office/drawing/2014/main" val="2655643444"/>
                    </a:ext>
                  </a:extLst>
                </a:gridCol>
              </a:tblGrid>
              <a:tr h="471480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 err="1">
                          <a:solidFill>
                            <a:schemeClr val="tx1"/>
                          </a:solidFill>
                          <a:effectLst/>
                        </a:rPr>
                        <a:t>Ljung</a:t>
                      </a:r>
                      <a:r>
                        <a:rPr lang="en-MY" sz="1100" dirty="0">
                          <a:solidFill>
                            <a:schemeClr val="tx1"/>
                          </a:solidFill>
                          <a:effectLst/>
                        </a:rPr>
                        <a:t>-Box test for independence</a:t>
                      </a:r>
                      <a:endParaRPr lang="en-MY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MY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endParaRPr lang="en-MY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MY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17241"/>
                  </a:ext>
                </a:extLst>
              </a:tr>
              <a:tr h="445098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tx1"/>
                          </a:solidFill>
                          <a:effectLst/>
                        </a:rPr>
                        <a:t>62.244</a:t>
                      </a:r>
                      <a:endParaRPr lang="en-MY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MY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0.1563</a:t>
                      </a:r>
                      <a:endParaRPr lang="en-MY" sz="11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9365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32F636F-4D00-445E-8884-16D2CD16A90F}"/>
              </a:ext>
            </a:extLst>
          </p:cNvPr>
          <p:cNvSpPr txBox="1"/>
          <p:nvPr/>
        </p:nvSpPr>
        <p:spPr>
          <a:xfrm>
            <a:off x="6717344" y="2384729"/>
            <a:ext cx="4993688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4: </a:t>
            </a:r>
            <a:r>
              <a:rPr lang="en-US" sz="1100" b="1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Ljung</a:t>
            </a: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-Box test for residuals from ARIMA (6,2,1) with </a:t>
            </a:r>
            <a:r>
              <a:rPr lang="en-US" sz="1100" b="1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xreg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4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97;p50">
            <a:extLst>
              <a:ext uri="{FF2B5EF4-FFF2-40B4-BE49-F238E27FC236}">
                <a16:creationId xmlns:a16="http://schemas.microsoft.com/office/drawing/2014/main" id="{757F4316-B246-49AA-879D-8355A173AB65}"/>
              </a:ext>
            </a:extLst>
          </p:cNvPr>
          <p:cNvSpPr txBox="1">
            <a:spLocks/>
          </p:cNvSpPr>
          <p:nvPr/>
        </p:nvSpPr>
        <p:spPr>
          <a:xfrm flipH="1">
            <a:off x="137221" y="413858"/>
            <a:ext cx="9587803" cy="44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867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800" kern="0" dirty="0">
                <a:solidFill>
                  <a:schemeClr val="tx1"/>
                </a:solidFill>
              </a:rPr>
              <a:t>SUMMARY OF  SELECTED MODEL</a:t>
            </a:r>
            <a:endParaRPr lang="en-MY" sz="2800" kern="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1A516-CEF4-4839-A39C-125C6B05F41C}"/>
              </a:ext>
            </a:extLst>
          </p:cNvPr>
          <p:cNvSpPr txBox="1"/>
          <p:nvPr/>
        </p:nvSpPr>
        <p:spPr>
          <a:xfrm>
            <a:off x="2442597" y="1221336"/>
            <a:ext cx="4318929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5: Model summary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8DCF1753-4D44-47DD-8243-14BEF97B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546" y="1733195"/>
            <a:ext cx="6011114" cy="149563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8B19D69-03FB-44A1-AFB0-9D93DE7A4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546" y="3429000"/>
            <a:ext cx="501084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5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339C996-E8DB-4C48-9B53-39A8E775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902" y="958442"/>
            <a:ext cx="8182195" cy="4941116"/>
          </a:xfrm>
          <a:prstGeom prst="rect">
            <a:avLst/>
          </a:prstGeom>
        </p:spPr>
      </p:pic>
      <p:sp>
        <p:nvSpPr>
          <p:cNvPr id="7" name="Google Shape;1497;p50">
            <a:extLst>
              <a:ext uri="{FF2B5EF4-FFF2-40B4-BE49-F238E27FC236}">
                <a16:creationId xmlns:a16="http://schemas.microsoft.com/office/drawing/2014/main" id="{757F4316-B246-49AA-879D-8355A173AB65}"/>
              </a:ext>
            </a:extLst>
          </p:cNvPr>
          <p:cNvSpPr txBox="1">
            <a:spLocks/>
          </p:cNvSpPr>
          <p:nvPr/>
        </p:nvSpPr>
        <p:spPr>
          <a:xfrm flipH="1">
            <a:off x="2751894" y="413858"/>
            <a:ext cx="6688209" cy="44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867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800" kern="0" dirty="0">
                <a:solidFill>
                  <a:schemeClr val="tx1"/>
                </a:solidFill>
              </a:rPr>
              <a:t>Model Fit</a:t>
            </a:r>
            <a:endParaRPr lang="en-MY" sz="2800" kern="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1A516-CEF4-4839-A39C-125C6B05F41C}"/>
              </a:ext>
            </a:extLst>
          </p:cNvPr>
          <p:cNvSpPr txBox="1"/>
          <p:nvPr/>
        </p:nvSpPr>
        <p:spPr>
          <a:xfrm>
            <a:off x="4221453" y="5995377"/>
            <a:ext cx="4318929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sz="1100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Model </a:t>
            </a:r>
            <a:r>
              <a:rPr lang="en-US" sz="1100" b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ARIMA </a:t>
            </a: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(6,2,1) with </a:t>
            </a:r>
            <a:r>
              <a:rPr lang="en-US" sz="1100" b="1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xreg</a:t>
            </a: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(PCR)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7C27515-8707-4625-AAA0-B6B1A926A832}"/>
              </a:ext>
            </a:extLst>
          </p:cNvPr>
          <p:cNvSpPr txBox="1"/>
          <p:nvPr/>
        </p:nvSpPr>
        <p:spPr>
          <a:xfrm>
            <a:off x="11528883" y="6364720"/>
            <a:ext cx="3661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Slab Regular"/>
                <a:ea typeface="Roboto Slab Regular"/>
                <a:cs typeface="Roboto Slab Regular"/>
                <a:sym typeface="Roboto Slab Regular"/>
              </a:rPr>
              <a:t>27</a:t>
            </a:r>
            <a:endParaRPr kumimoji="0" lang="en-MY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Google Shape;1497;p50">
            <a:extLst>
              <a:ext uri="{FF2B5EF4-FFF2-40B4-BE49-F238E27FC236}">
                <a16:creationId xmlns:a16="http://schemas.microsoft.com/office/drawing/2014/main" id="{757F4316-B246-49AA-879D-8355A173AB65}"/>
              </a:ext>
            </a:extLst>
          </p:cNvPr>
          <p:cNvSpPr txBox="1">
            <a:spLocks/>
          </p:cNvSpPr>
          <p:nvPr/>
        </p:nvSpPr>
        <p:spPr>
          <a:xfrm flipH="1">
            <a:off x="1875853" y="1741194"/>
            <a:ext cx="8488556" cy="44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867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xo 2"/>
                <a:sym typeface="Exo 2"/>
              </a:rPr>
              <a:t>MODEL ACCURACY</a:t>
            </a:r>
            <a:endParaRPr kumimoji="0" lang="en-MY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xo 2"/>
              <a:sym typeface="Exo 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18832-A3F0-46C5-A8EF-6B9FDD6083CC}"/>
              </a:ext>
            </a:extLst>
          </p:cNvPr>
          <p:cNvSpPr txBox="1"/>
          <p:nvPr/>
        </p:nvSpPr>
        <p:spPr>
          <a:xfrm>
            <a:off x="879351" y="2452871"/>
            <a:ext cx="8965971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5: Forecast accuracy (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n.ahead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30)</a:t>
            </a:r>
            <a:endParaRPr kumimoji="0" lang="en-MY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56A36A-29F8-4DFB-B3D3-B2EBE31E1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15317"/>
              </p:ext>
            </p:extLst>
          </p:nvPr>
        </p:nvGraphicFramePr>
        <p:xfrm>
          <a:off x="975997" y="3027475"/>
          <a:ext cx="10240006" cy="1578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5558">
                  <a:extLst>
                    <a:ext uri="{9D8B030D-6E8A-4147-A177-3AD203B41FA5}">
                      <a16:colId xmlns:a16="http://schemas.microsoft.com/office/drawing/2014/main" val="1819509924"/>
                    </a:ext>
                  </a:extLst>
                </a:gridCol>
                <a:gridCol w="5434603">
                  <a:extLst>
                    <a:ext uri="{9D8B030D-6E8A-4147-A177-3AD203B41FA5}">
                      <a16:colId xmlns:a16="http://schemas.microsoft.com/office/drawing/2014/main" val="236967720"/>
                    </a:ext>
                  </a:extLst>
                </a:gridCol>
                <a:gridCol w="1609325">
                  <a:extLst>
                    <a:ext uri="{9D8B030D-6E8A-4147-A177-3AD203B41FA5}">
                      <a16:colId xmlns:a16="http://schemas.microsoft.com/office/drawing/2014/main" val="4044356341"/>
                    </a:ext>
                  </a:extLst>
                </a:gridCol>
                <a:gridCol w="1270520">
                  <a:extLst>
                    <a:ext uri="{9D8B030D-6E8A-4147-A177-3AD203B41FA5}">
                      <a16:colId xmlns:a16="http://schemas.microsoft.com/office/drawing/2014/main" val="1713660199"/>
                    </a:ext>
                  </a:extLst>
                </a:gridCol>
              </a:tblGrid>
              <a:tr h="5260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accent6"/>
                          </a:solidFill>
                          <a:effectLst/>
                        </a:rPr>
                        <a:t>Model</a:t>
                      </a:r>
                      <a:endParaRPr lang="en-MY" sz="1100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accent6"/>
                          </a:solidFill>
                          <a:effectLst/>
                        </a:rPr>
                        <a:t>External regressors</a:t>
                      </a:r>
                      <a:endParaRPr lang="en-MY" sz="1100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accent6"/>
                          </a:solidFill>
                          <a:effectLst/>
                        </a:rPr>
                        <a:t>MAPE</a:t>
                      </a:r>
                      <a:endParaRPr lang="en-MY" sz="1100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accent6"/>
                          </a:solidFill>
                          <a:effectLst/>
                        </a:rPr>
                        <a:t>RMSE</a:t>
                      </a:r>
                      <a:endParaRPr lang="en-MY" sz="1100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54297"/>
                  </a:ext>
                </a:extLst>
              </a:tr>
              <a:tr h="5260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accent6"/>
                          </a:solidFill>
                          <a:effectLst/>
                        </a:rPr>
                        <a:t>ARIMA (6,2,1) with </a:t>
                      </a:r>
                      <a:r>
                        <a:rPr lang="en-MY" sz="1100" dirty="0" err="1">
                          <a:solidFill>
                            <a:schemeClr val="accent6"/>
                          </a:solidFill>
                          <a:effectLst/>
                        </a:rPr>
                        <a:t>xreg</a:t>
                      </a:r>
                      <a:endParaRPr lang="en-MY" sz="1100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MY" sz="1100" b="1" dirty="0" err="1">
                          <a:solidFill>
                            <a:schemeClr val="accent6"/>
                          </a:solidFill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aily</a:t>
                      </a:r>
                      <a:r>
                        <a:rPr lang="en-MY" sz="1100" b="1" dirty="0">
                          <a:solidFill>
                            <a:schemeClr val="accent6"/>
                          </a:solidFill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PCR tests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accent6"/>
                          </a:solidFill>
                          <a:effectLst/>
                        </a:rPr>
                        <a:t>10.28339</a:t>
                      </a:r>
                      <a:endParaRPr lang="en-MY" sz="1100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accent6"/>
                          </a:solidFill>
                          <a:effectLst/>
                        </a:rPr>
                        <a:t>2104.5034</a:t>
                      </a:r>
                      <a:endParaRPr lang="en-MY" sz="1100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9645"/>
                  </a:ext>
                </a:extLst>
              </a:tr>
              <a:tr h="5260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accent6"/>
                          </a:solidFill>
                          <a:effectLst/>
                        </a:rPr>
                        <a:t>ARIMA (6,2,1) with </a:t>
                      </a:r>
                      <a:r>
                        <a:rPr lang="en-MY" sz="1100" dirty="0" err="1">
                          <a:solidFill>
                            <a:schemeClr val="accent6"/>
                          </a:solidFill>
                          <a:effectLst/>
                        </a:rPr>
                        <a:t>xreg</a:t>
                      </a:r>
                      <a:endParaRPr lang="en-MY" sz="1100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MY" sz="1100" b="1" dirty="0" err="1">
                          <a:solidFill>
                            <a:schemeClr val="accent6"/>
                          </a:solidFill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aily</a:t>
                      </a:r>
                      <a:r>
                        <a:rPr lang="en-MY" sz="1100" b="1" dirty="0">
                          <a:solidFill>
                            <a:schemeClr val="accent6"/>
                          </a:solidFill>
                          <a:effectLst/>
                          <a:latin typeface="Tahom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PCR + RTK Ag tests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accent6"/>
                          </a:solidFill>
                          <a:effectLst/>
                        </a:rPr>
                        <a:t>10.15448</a:t>
                      </a:r>
                      <a:endParaRPr lang="en-MY" sz="1100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100" dirty="0">
                          <a:solidFill>
                            <a:schemeClr val="accent6"/>
                          </a:solidFill>
                          <a:effectLst/>
                        </a:rPr>
                        <a:t>2037.5127</a:t>
                      </a:r>
                      <a:endParaRPr lang="en-MY" sz="1100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27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554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66D6583-C547-4FE9-B403-509A2301F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75" y="473330"/>
            <a:ext cx="10951490" cy="5287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D27BF5-31D2-4C8B-BBC9-6BB3F067B848}"/>
              </a:ext>
            </a:extLst>
          </p:cNvPr>
          <p:cNvSpPr txBox="1"/>
          <p:nvPr/>
        </p:nvSpPr>
        <p:spPr>
          <a:xfrm>
            <a:off x="3462751" y="6072982"/>
            <a:ext cx="526649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9: Forecasted COVID-19 daily incidence vs observed incidence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55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D27BF5-31D2-4C8B-BBC9-6BB3F067B848}"/>
              </a:ext>
            </a:extLst>
          </p:cNvPr>
          <p:cNvSpPr txBox="1"/>
          <p:nvPr/>
        </p:nvSpPr>
        <p:spPr>
          <a:xfrm>
            <a:off x="3462751" y="6072982"/>
            <a:ext cx="5266496" cy="56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10: SEIR Model of COVID-19 Daily Observed and Forecast cases 01.04.21 – 13.08.21, Malaysia (MOH)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C76639AA-086E-4BBA-B14B-48C13F6C9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842962"/>
            <a:ext cx="102870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7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6110220" y="3947788"/>
            <a:ext cx="5802800" cy="95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Group 6</a:t>
            </a:r>
            <a:endParaRPr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5377343" y="1615474"/>
            <a:ext cx="6686025" cy="23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" sz="3200" b="1" dirty="0">
                <a:latin typeface="Roboto" panose="02000000000000000000" pitchFamily="2" charset="0"/>
                <a:ea typeface="Roboto" panose="02000000000000000000" pitchFamily="2" charset="0"/>
              </a:rPr>
              <a:t>FORECASTING DAILY CONFIRMED COVID-19 CASES IN MALAYSIA USING ARIMA MODEL WITH EXTERNAL REGRESSOR</a:t>
            </a:r>
            <a:endParaRPr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8" name="Google Shape;138;p28"/>
          <p:cNvCxnSpPr>
            <a:cxnSpLocks/>
          </p:cNvCxnSpPr>
          <p:nvPr/>
        </p:nvCxnSpPr>
        <p:spPr>
          <a:xfrm>
            <a:off x="7499758" y="4234667"/>
            <a:ext cx="480980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36;p28">
            <a:extLst>
              <a:ext uri="{FF2B5EF4-FFF2-40B4-BE49-F238E27FC236}">
                <a16:creationId xmlns:a16="http://schemas.microsoft.com/office/drawing/2014/main" id="{35294E6A-9192-4F90-B764-4BADE95CAFBF}"/>
              </a:ext>
            </a:extLst>
          </p:cNvPr>
          <p:cNvSpPr txBox="1">
            <a:spLocks/>
          </p:cNvSpPr>
          <p:nvPr/>
        </p:nvSpPr>
        <p:spPr>
          <a:xfrm>
            <a:off x="7843706" y="5146581"/>
            <a:ext cx="4069314" cy="119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tabLst/>
              <a:defRPr/>
            </a:pPr>
            <a:endParaRPr lang="en-US" sz="1600" b="1" kern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defTabSz="1219170">
              <a:lnSpc>
                <a:spcPct val="150000"/>
              </a:lnSpc>
              <a:buClr>
                <a:srgbClr val="434343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sym typeface="Roboto Condensed Light"/>
              </a:rPr>
              <a:t>NELSON LEAN</a:t>
            </a:r>
          </a:p>
          <a:p>
            <a:pPr marL="0" marR="0" lvl="0" indent="0" algn="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tabLst/>
              <a:defRPr/>
            </a:pPr>
            <a:r>
              <a:rPr lang="en-US" sz="1600" b="1" kern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SUNITA SARA GILL BINTI SHAMSUL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sym typeface="Roboto Condensed Light"/>
            </a:endParaRPr>
          </a:p>
          <a:p>
            <a:pPr marL="0" marR="0" lvl="0" indent="0" algn="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tabLst/>
              <a:defRPr/>
            </a:pPr>
            <a:r>
              <a:rPr lang="en-US" sz="1600" b="1" kern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SITI RASIDAH BT ABD GHANI</a:t>
            </a:r>
          </a:p>
        </p:txBody>
      </p:sp>
    </p:spTree>
    <p:extLst>
      <p:ext uri="{BB962C8B-B14F-4D97-AF65-F5344CB8AC3E}">
        <p14:creationId xmlns:p14="http://schemas.microsoft.com/office/powerpoint/2010/main" val="41225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D27BF5-31D2-4C8B-BBC9-6BB3F067B848}"/>
              </a:ext>
            </a:extLst>
          </p:cNvPr>
          <p:cNvSpPr txBox="1"/>
          <p:nvPr/>
        </p:nvSpPr>
        <p:spPr>
          <a:xfrm>
            <a:off x="3462751" y="6072982"/>
            <a:ext cx="526649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9: Forecasted COVID-19 daily incidence vs observed incidence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4CC69E6-6F81-499A-9A1A-A37CCF0E2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66"/>
            <a:ext cx="12192000" cy="61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7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263462" y="783026"/>
            <a:ext cx="6439342" cy="209988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MY" sz="3600" u="sng" dirty="0">
                <a:solidFill>
                  <a:schemeClr val="accent6"/>
                </a:solidFill>
              </a:rPr>
              <a:t>SEIRS Model</a:t>
            </a:r>
            <a:br>
              <a:rPr lang="en-MY" sz="3600" dirty="0">
                <a:solidFill>
                  <a:schemeClr val="accent6"/>
                </a:solidFill>
              </a:rPr>
            </a:br>
            <a:r>
              <a:rPr lang="en-MY" sz="2000" dirty="0">
                <a:solidFill>
                  <a:schemeClr val="accent6"/>
                </a:solidFill>
              </a:rPr>
              <a:t>https://shiny.bcgsc.ca/posepi2/</a:t>
            </a:r>
            <a:br>
              <a:rPr lang="en-MY" sz="2000" dirty="0">
                <a:solidFill>
                  <a:schemeClr val="accent6"/>
                </a:solidFill>
              </a:rPr>
            </a:br>
            <a:r>
              <a:rPr lang="en-MY" sz="2000" dirty="0">
                <a:solidFill>
                  <a:schemeClr val="accent6"/>
                </a:solidFill>
              </a:rPr>
              <a:t>https://alhill.shinyapps.io/COVID19seir/</a:t>
            </a:r>
            <a:endParaRPr sz="3600" dirty="0">
              <a:solidFill>
                <a:schemeClr val="accent6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5371033"/>
            <a:ext cx="20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C0F7C6C-B7E3-4AA0-A3FC-9CEB05EC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8" y="3217389"/>
            <a:ext cx="6571709" cy="29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28197" y="1035925"/>
            <a:ext cx="3100522" cy="9020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u="sng" dirty="0">
                <a:solidFill>
                  <a:schemeClr val="accent6"/>
                </a:solidFill>
              </a:rPr>
              <a:t>FBprophet</a:t>
            </a:r>
            <a:endParaRPr u="sng" dirty="0">
              <a:solidFill>
                <a:schemeClr val="accent6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5371033"/>
            <a:ext cx="20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4F5CE7-780D-4E41-A4F7-F3F25451D6CF}"/>
              </a:ext>
            </a:extLst>
          </p:cNvPr>
          <p:cNvSpPr txBox="1"/>
          <p:nvPr/>
        </p:nvSpPr>
        <p:spPr>
          <a:xfrm>
            <a:off x="448020" y="1795540"/>
            <a:ext cx="3880699" cy="326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chemeClr val="accent6"/>
                </a:solidFill>
                <a:effectLst/>
                <a:latin typeface="Lato"/>
              </a:rPr>
              <a:t>Prophet is a procedure for forecasting time series data based on an additive model where non-linear trends are fit with yearly, weekly, and daily seasonality, plus holiday effects.</a:t>
            </a:r>
            <a:endParaRPr lang="en-MY" sz="2000" b="1" dirty="0">
              <a:solidFill>
                <a:schemeClr val="accent6"/>
              </a:solidFill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A7DC32E-3C16-4D0D-8D9B-E5C2BB128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9" y="1204171"/>
            <a:ext cx="614222" cy="56558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397514" y="4184402"/>
            <a:ext cx="3368971" cy="13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Thank you.</a:t>
            </a:r>
            <a:endParaRPr dirty="0">
              <a:solidFill>
                <a:schemeClr val="accent6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5371033"/>
            <a:ext cx="20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A8461E-19B8-4DB6-8C8B-BBBF9D11663E}"/>
              </a:ext>
            </a:extLst>
          </p:cNvPr>
          <p:cNvSpPr txBox="1"/>
          <p:nvPr/>
        </p:nvSpPr>
        <p:spPr>
          <a:xfrm>
            <a:off x="530604" y="568762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3"/>
              </a:rPr>
              <a:t>https://otexts.com/fpp2/regarima.html</a:t>
            </a:r>
            <a:r>
              <a:rPr lang="en-MY" dirty="0"/>
              <a:t> - by </a:t>
            </a:r>
            <a:r>
              <a:rPr lang="en-MY" b="0" i="0" dirty="0">
                <a:solidFill>
                  <a:srgbClr val="202124"/>
                </a:solidFill>
                <a:effectLst/>
                <a:latin typeface="Google Sans"/>
              </a:rPr>
              <a:t>Rob J. Hyndman</a:t>
            </a:r>
            <a:endParaRPr lang="en-M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31"/>
          <p:cNvCxnSpPr/>
          <p:nvPr/>
        </p:nvCxnSpPr>
        <p:spPr>
          <a:xfrm>
            <a:off x="0" y="5371033"/>
            <a:ext cx="20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BD80110B-5854-43CA-B82D-90988330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27" y="1408249"/>
            <a:ext cx="10276945" cy="41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3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51;p30">
            <a:extLst>
              <a:ext uri="{FF2B5EF4-FFF2-40B4-BE49-F238E27FC236}">
                <a16:creationId xmlns:a16="http://schemas.microsoft.com/office/drawing/2014/main" id="{63418BA2-C9EE-4837-A00F-E3E57F9BC65C}"/>
              </a:ext>
            </a:extLst>
          </p:cNvPr>
          <p:cNvSpPr txBox="1">
            <a:spLocks/>
          </p:cNvSpPr>
          <p:nvPr/>
        </p:nvSpPr>
        <p:spPr>
          <a:xfrm>
            <a:off x="626448" y="1171198"/>
            <a:ext cx="2982670" cy="54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867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800" u="sng" kern="0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22" name="Google Shape;152;p30">
            <a:extLst>
              <a:ext uri="{FF2B5EF4-FFF2-40B4-BE49-F238E27FC236}">
                <a16:creationId xmlns:a16="http://schemas.microsoft.com/office/drawing/2014/main" id="{6C8D82E5-4533-4515-B6A5-2733F68CA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6447" y="1571863"/>
            <a:ext cx="10639968" cy="23720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q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Daily confirmed cases of COVID-19 data and daily COVID-19 test data collected from </a:t>
            </a:r>
            <a:r>
              <a:rPr lang="en-US" sz="2400" b="1" dirty="0">
                <a:solidFill>
                  <a:srgbClr val="FF0066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https://github.com/MoH-Malaysia/covid19-public</a:t>
            </a:r>
            <a:endParaRPr lang="en-US" sz="2400" b="1" dirty="0">
              <a:solidFill>
                <a:srgbClr val="FF00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q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Historical COVID-19 data from 25</a:t>
            </a:r>
            <a:r>
              <a:rPr lang="en-US" sz="2400" baseline="30000" dirty="0">
                <a:latin typeface="Roboto" panose="02000000000000000000" pitchFamily="2" charset="0"/>
                <a:ea typeface="Roboto" panose="02000000000000000000" pitchFamily="2" charset="0"/>
              </a:rPr>
              <a:t>th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January 2020 – 13</a:t>
            </a:r>
            <a:r>
              <a:rPr lang="en-US" sz="2400" baseline="30000" dirty="0">
                <a:latin typeface="Roboto" panose="02000000000000000000" pitchFamily="2" charset="0"/>
                <a:ea typeface="Roboto" panose="02000000000000000000" pitchFamily="2" charset="0"/>
              </a:rPr>
              <a:t>th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August 2021</a:t>
            </a:r>
          </a:p>
          <a:p>
            <a:pPr marL="742950" lvl="1" indent="-28575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q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Training data: 25</a:t>
            </a:r>
            <a:r>
              <a:rPr lang="en-US" sz="2400" baseline="30000" dirty="0">
                <a:latin typeface="Roboto" panose="02000000000000000000" pitchFamily="2" charset="0"/>
                <a:ea typeface="Roboto" panose="02000000000000000000" pitchFamily="2" charset="0"/>
              </a:rPr>
              <a:t>th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January 2020 – 14</a:t>
            </a:r>
            <a:r>
              <a:rPr lang="en-US" sz="2400" baseline="30000" dirty="0">
                <a:latin typeface="Roboto" panose="02000000000000000000" pitchFamily="2" charset="0"/>
                <a:ea typeface="Roboto" panose="02000000000000000000" pitchFamily="2" charset="0"/>
              </a:rPr>
              <a:t>th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July 2021 (537 data points)</a:t>
            </a:r>
          </a:p>
          <a:p>
            <a:pPr marL="742950" lvl="1" indent="-28575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q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Test data: 15</a:t>
            </a:r>
            <a:r>
              <a:rPr lang="en-US" sz="2400" baseline="30000" dirty="0">
                <a:latin typeface="Roboto" panose="02000000000000000000" pitchFamily="2" charset="0"/>
                <a:ea typeface="Roboto" panose="02000000000000000000" pitchFamily="2" charset="0"/>
              </a:rPr>
              <a:t>th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July 2021 – 13</a:t>
            </a:r>
            <a:r>
              <a:rPr lang="en-US" sz="2400" baseline="30000" dirty="0">
                <a:latin typeface="Roboto" panose="02000000000000000000" pitchFamily="2" charset="0"/>
                <a:ea typeface="Roboto" panose="02000000000000000000" pitchFamily="2" charset="0"/>
              </a:rPr>
              <a:t>th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August 2021(30 data points)</a:t>
            </a:r>
          </a:p>
          <a:p>
            <a:pPr marL="285750" indent="-28575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q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COVID-19 swab tests data (PCR / PCR + RTK Ag) as external regressors (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xreg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  <a:p>
            <a:pPr marL="285750" indent="-28575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q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q"/>
            </a:pP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400" b="1" dirty="0">
              <a:solidFill>
                <a:srgbClr val="FF00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564A16B-7179-46D7-B4DB-F5AD3F5E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51" y="5286137"/>
            <a:ext cx="2068105" cy="13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0949D18-5366-4BE5-870C-307D62F3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10" y="281973"/>
            <a:ext cx="11109779" cy="5791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73A737-59F9-4C28-9776-6C2EF02E90B3}"/>
              </a:ext>
            </a:extLst>
          </p:cNvPr>
          <p:cNvSpPr txBox="1"/>
          <p:nvPr/>
        </p:nvSpPr>
        <p:spPr>
          <a:xfrm>
            <a:off x="4065701" y="6264339"/>
            <a:ext cx="406059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</a:t>
            </a:r>
            <a:r>
              <a:rPr lang="en-US" sz="1100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time series (25.01.20 – 13.08.21) 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9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16A09E7-3DB0-40C3-BC4D-E956E7A9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82" y="214775"/>
            <a:ext cx="9970636" cy="6092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564063-7B3E-4DA5-B2AE-F27778CBD378}"/>
              </a:ext>
            </a:extLst>
          </p:cNvPr>
          <p:cNvSpPr txBox="1"/>
          <p:nvPr/>
        </p:nvSpPr>
        <p:spPr>
          <a:xfrm>
            <a:off x="3084190" y="6390699"/>
            <a:ext cx="6672207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2: </a:t>
            </a:r>
            <a:r>
              <a:rPr lang="en-US" sz="1100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against total COVID-19 daily tests (25.01.20 – 13.08.21) 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1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7200BE0-ED8E-40E3-97E4-6F0C7BB7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41" y="360727"/>
            <a:ext cx="9513918" cy="5780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77861-8B88-4C05-A81B-229827D61C31}"/>
              </a:ext>
            </a:extLst>
          </p:cNvPr>
          <p:cNvSpPr txBox="1"/>
          <p:nvPr/>
        </p:nvSpPr>
        <p:spPr>
          <a:xfrm>
            <a:off x="2810313" y="6256475"/>
            <a:ext cx="692091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sz="1100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against total COVID-19 daily tests and PCR tests (25.01.20 – 13.08.21) 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8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073364C0-43BC-4EDA-8C05-D02269BB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0" y="349755"/>
            <a:ext cx="11417417" cy="5644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F55547-2CC5-4AA5-AC7E-FCD3F4EE00FC}"/>
              </a:ext>
            </a:extLst>
          </p:cNvPr>
          <p:cNvSpPr txBox="1"/>
          <p:nvPr/>
        </p:nvSpPr>
        <p:spPr>
          <a:xfrm>
            <a:off x="2594219" y="1049920"/>
            <a:ext cx="175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lag0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= 0.896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194FA-32C0-4E1A-8D4B-26A568FDA4B5}"/>
              </a:ext>
            </a:extLst>
          </p:cNvPr>
          <p:cNvSpPr txBox="1"/>
          <p:nvPr/>
        </p:nvSpPr>
        <p:spPr>
          <a:xfrm>
            <a:off x="2773798" y="6164196"/>
            <a:ext cx="7343327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sz="1100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1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Cross-correlation function between COVID-19 daily incidence and daily COVID-19 PCR tests</a:t>
            </a:r>
            <a:endParaRPr lang="en-M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7E9375-CA50-4CC8-8199-906C23612065}"/>
              </a:ext>
            </a:extLst>
          </p:cNvPr>
          <p:cNvCxnSpPr>
            <a:cxnSpLocks/>
          </p:cNvCxnSpPr>
          <p:nvPr/>
        </p:nvCxnSpPr>
        <p:spPr>
          <a:xfrm>
            <a:off x="6375632" y="713064"/>
            <a:ext cx="0" cy="1858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3D69EA-E24D-4388-BA0B-6093E6ADA99C}"/>
              </a:ext>
            </a:extLst>
          </p:cNvPr>
          <p:cNvCxnSpPr>
            <a:cxnSpLocks/>
          </p:cNvCxnSpPr>
          <p:nvPr/>
        </p:nvCxnSpPr>
        <p:spPr>
          <a:xfrm>
            <a:off x="7660547" y="873853"/>
            <a:ext cx="0" cy="1858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A9A8E1-A3BF-4B65-99B0-B15B854111F7}"/>
              </a:ext>
            </a:extLst>
          </p:cNvPr>
          <p:cNvCxnSpPr>
            <a:cxnSpLocks/>
          </p:cNvCxnSpPr>
          <p:nvPr/>
        </p:nvCxnSpPr>
        <p:spPr>
          <a:xfrm>
            <a:off x="8945462" y="1051420"/>
            <a:ext cx="0" cy="1858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81B0D2-8D94-4226-A6A6-58C634768ED5}"/>
              </a:ext>
            </a:extLst>
          </p:cNvPr>
          <p:cNvCxnSpPr>
            <a:cxnSpLocks/>
          </p:cNvCxnSpPr>
          <p:nvPr/>
        </p:nvCxnSpPr>
        <p:spPr>
          <a:xfrm>
            <a:off x="10213599" y="1203820"/>
            <a:ext cx="0" cy="1858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9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3CE88D-992D-4C0E-995C-D656B022E8FA}"/>
              </a:ext>
            </a:extLst>
          </p:cNvPr>
          <p:cNvSpPr txBox="1"/>
          <p:nvPr/>
        </p:nvSpPr>
        <p:spPr>
          <a:xfrm>
            <a:off x="496723" y="1581324"/>
            <a:ext cx="5795020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1: COVID-19 time series stationarity test</a:t>
            </a:r>
            <a:endParaRPr lang="en-MY" sz="14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CF06EE-4BFC-4E07-B8C0-0D926066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5763"/>
              </p:ext>
            </p:extLst>
          </p:nvPr>
        </p:nvGraphicFramePr>
        <p:xfrm>
          <a:off x="496723" y="2084049"/>
          <a:ext cx="10081793" cy="319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869">
                  <a:extLst>
                    <a:ext uri="{9D8B030D-6E8A-4147-A177-3AD203B41FA5}">
                      <a16:colId xmlns:a16="http://schemas.microsoft.com/office/drawing/2014/main" val="3857365684"/>
                    </a:ext>
                  </a:extLst>
                </a:gridCol>
                <a:gridCol w="1700442">
                  <a:extLst>
                    <a:ext uri="{9D8B030D-6E8A-4147-A177-3AD203B41FA5}">
                      <a16:colId xmlns:a16="http://schemas.microsoft.com/office/drawing/2014/main" val="404339914"/>
                    </a:ext>
                  </a:extLst>
                </a:gridCol>
                <a:gridCol w="1923290">
                  <a:extLst>
                    <a:ext uri="{9D8B030D-6E8A-4147-A177-3AD203B41FA5}">
                      <a16:colId xmlns:a16="http://schemas.microsoft.com/office/drawing/2014/main" val="590848222"/>
                    </a:ext>
                  </a:extLst>
                </a:gridCol>
                <a:gridCol w="1753096">
                  <a:extLst>
                    <a:ext uri="{9D8B030D-6E8A-4147-A177-3AD203B41FA5}">
                      <a16:colId xmlns:a16="http://schemas.microsoft.com/office/drawing/2014/main" val="732514778"/>
                    </a:ext>
                  </a:extLst>
                </a:gridCol>
                <a:gridCol w="1753096">
                  <a:extLst>
                    <a:ext uri="{9D8B030D-6E8A-4147-A177-3AD203B41FA5}">
                      <a16:colId xmlns:a16="http://schemas.microsoft.com/office/drawing/2014/main" val="4052132985"/>
                    </a:ext>
                  </a:extLst>
                </a:gridCol>
              </a:tblGrid>
              <a:tr h="851440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Kwiatkowski-Phillips-Schmidt-Shin (KPSS)</a:t>
                      </a:r>
                      <a:endParaRPr lang="en-MY" sz="20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KPSS level</a:t>
                      </a:r>
                      <a:endParaRPr lang="en-MY" sz="20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Truncation lag parameter</a:t>
                      </a:r>
                      <a:endParaRPr lang="en-MY" sz="20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MY" sz="20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Stationarity</a:t>
                      </a:r>
                      <a:endParaRPr lang="en-MY" sz="20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51586"/>
                  </a:ext>
                </a:extLst>
              </a:tr>
              <a:tr h="68977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5.3209</a:t>
                      </a:r>
                      <a:endParaRPr lang="en-MY" sz="20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MY" sz="20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&lt;0.01</a:t>
                      </a:r>
                      <a:endParaRPr lang="en-MY" sz="2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non-stationary</a:t>
                      </a:r>
                      <a:endParaRPr lang="en-MY" sz="20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234983"/>
                  </a:ext>
                </a:extLst>
              </a:tr>
              <a:tr h="961645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Augmented Dickey–Fuller (ADF) t-statistic test for unit root</a:t>
                      </a:r>
                      <a:endParaRPr lang="en-MY" sz="20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Dickey-fuller</a:t>
                      </a:r>
                      <a:endParaRPr lang="en-MY" sz="2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Lag order</a:t>
                      </a:r>
                      <a:endParaRPr lang="en-MY" sz="2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MY" sz="2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Stationarity</a:t>
                      </a:r>
                      <a:endParaRPr lang="en-MY" sz="2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66401"/>
                  </a:ext>
                </a:extLst>
              </a:tr>
              <a:tr h="68977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-0.011906</a:t>
                      </a:r>
                      <a:endParaRPr lang="en-MY" sz="20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MY" sz="20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&gt; 0.1</a:t>
                      </a:r>
                      <a:endParaRPr lang="en-MY" sz="2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Non-Stationary</a:t>
                      </a:r>
                      <a:endParaRPr lang="en-MY" sz="20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69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65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779</Words>
  <Application>Microsoft Office PowerPoint</Application>
  <PresentationFormat>Widescreen</PresentationFormat>
  <Paragraphs>121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Exo 2</vt:lpstr>
      <vt:lpstr>Fira Sans Extra Condensed Medium</vt:lpstr>
      <vt:lpstr>Google Sans</vt:lpstr>
      <vt:lpstr>Lato</vt:lpstr>
      <vt:lpstr>Roboto Slab Regular</vt:lpstr>
      <vt:lpstr>Squada One</vt:lpstr>
      <vt:lpstr>Arial</vt:lpstr>
      <vt:lpstr>Calibri</vt:lpstr>
      <vt:lpstr>Calibri Light</vt:lpstr>
      <vt:lpstr>Roboto</vt:lpstr>
      <vt:lpstr>Roboto Condensed</vt:lpstr>
      <vt:lpstr>Roboto Condensed Light</vt:lpstr>
      <vt:lpstr>Tahoma</vt:lpstr>
      <vt:lpstr>Wingdings</vt:lpstr>
      <vt:lpstr>Office Theme</vt:lpstr>
      <vt:lpstr>Tech Newsletter by Slidesgo</vt:lpstr>
      <vt:lpstr>Models Probability models Time series models Mechanistic / compartmental models</vt:lpstr>
      <vt:lpstr>FORECASTING DAILY CONFIRMED COVID-19 CASES IN MALAYSIA USING ARIMA MODEL WITH EXTERNAL REGRESSOR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SEIRS Model https://shiny.bcgsc.ca/posepi2/ https://alhill.shinyapps.io/COVID19seir/</vt:lpstr>
      <vt:lpstr>FBprophet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DAILY CONFIRMED COVID-19 CASES IN MALAYSIA USING ARIMA MODEL WITH EXTERNAL REGRESSOR</dc:title>
  <dc:creator>.</dc:creator>
  <cp:lastModifiedBy>.</cp:lastModifiedBy>
  <cp:revision>44</cp:revision>
  <dcterms:created xsi:type="dcterms:W3CDTF">2021-08-16T13:55:20Z</dcterms:created>
  <dcterms:modified xsi:type="dcterms:W3CDTF">2021-08-18T07:50:16Z</dcterms:modified>
</cp:coreProperties>
</file>