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am 63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630</a:t>
            </a:r>
          </a:p>
        </p:txBody>
      </p:sp>
      <p:sp>
        <p:nvSpPr>
          <p:cNvPr id="152" name="Substance Abu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Substance Abuse</a:t>
            </a:r>
          </a:p>
        </p:txBody>
      </p:sp>
      <p:sp>
        <p:nvSpPr>
          <p:cNvPr id="153" name="Automate 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base Hierarchy"/>
          <p:cNvSpPr txBox="1"/>
          <p:nvPr>
            <p:ph type="title"/>
          </p:nvPr>
        </p:nvSpPr>
        <p:spPr>
          <a:xfrm>
            <a:off x="605348" y="409557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Database Hierarchy </a:t>
            </a:r>
          </a:p>
        </p:txBody>
      </p:sp>
      <p:pic>
        <p:nvPicPr>
          <p:cNvPr id="15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1280" y="1907193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2906582" y="5646456"/>
            <a:ext cx="2005396" cy="598599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9478898" y="3021679"/>
            <a:ext cx="2693737" cy="62852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Rectangle"/>
          <p:cNvSpPr/>
          <p:nvPr/>
        </p:nvSpPr>
        <p:spPr>
          <a:xfrm>
            <a:off x="17132003" y="3021679"/>
            <a:ext cx="3846896" cy="62852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Admin"/>
          <p:cNvSpPr txBox="1"/>
          <p:nvPr/>
        </p:nvSpPr>
        <p:spPr>
          <a:xfrm>
            <a:off x="1489577" y="2642944"/>
            <a:ext cx="9896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Admin</a:t>
            </a:r>
          </a:p>
        </p:txBody>
      </p:sp>
      <p:sp>
        <p:nvSpPr>
          <p:cNvPr id="161" name="Patient Table"/>
          <p:cNvSpPr txBox="1"/>
          <p:nvPr/>
        </p:nvSpPr>
        <p:spPr>
          <a:xfrm>
            <a:off x="2974306" y="5715072"/>
            <a:ext cx="186994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Table</a:t>
            </a:r>
          </a:p>
        </p:txBody>
      </p:sp>
      <p:sp>
        <p:nvSpPr>
          <p:cNvPr id="162" name="Doctors Table"/>
          <p:cNvSpPr txBox="1"/>
          <p:nvPr/>
        </p:nvSpPr>
        <p:spPr>
          <a:xfrm>
            <a:off x="9828765" y="3081290"/>
            <a:ext cx="199400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Doctors Table</a:t>
            </a:r>
          </a:p>
        </p:txBody>
      </p:sp>
      <p:sp>
        <p:nvSpPr>
          <p:cNvPr id="163" name="Insurance Company Table"/>
          <p:cNvSpPr txBox="1"/>
          <p:nvPr/>
        </p:nvSpPr>
        <p:spPr>
          <a:xfrm>
            <a:off x="17228327" y="3105260"/>
            <a:ext cx="36542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Insurance Company Table</a:t>
            </a:r>
          </a:p>
        </p:txBody>
      </p:sp>
      <p:sp>
        <p:nvSpPr>
          <p:cNvPr id="164" name="Line"/>
          <p:cNvSpPr/>
          <p:nvPr/>
        </p:nvSpPr>
        <p:spPr>
          <a:xfrm flipH="1" flipV="1">
            <a:off x="2650588" y="2873627"/>
            <a:ext cx="22980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RDB"/>
          <p:cNvSpPr txBox="1"/>
          <p:nvPr/>
        </p:nvSpPr>
        <p:spPr>
          <a:xfrm>
            <a:off x="5572629" y="2275650"/>
            <a:ext cx="7748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RDB</a:t>
            </a:r>
          </a:p>
        </p:txBody>
      </p:sp>
      <p:sp>
        <p:nvSpPr>
          <p:cNvPr id="166" name="Line"/>
          <p:cNvSpPr/>
          <p:nvPr/>
        </p:nvSpPr>
        <p:spPr>
          <a:xfrm>
            <a:off x="7064957" y="3377137"/>
            <a:ext cx="22980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Connection Line"/>
          <p:cNvSpPr/>
          <p:nvPr/>
        </p:nvSpPr>
        <p:spPr>
          <a:xfrm>
            <a:off x="7101558" y="1977589"/>
            <a:ext cx="9730854" cy="1091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90" fill="norm" stroke="1" extrusionOk="0">
                <a:moveTo>
                  <a:pt x="0" y="17790"/>
                </a:moveTo>
                <a:cubicBezTo>
                  <a:pt x="7051" y="1162"/>
                  <a:pt x="14251" y="-3810"/>
                  <a:pt x="21600" y="2875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>
            <a:off x="16815623" y="2160795"/>
            <a:ext cx="462891" cy="4628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Rectangle"/>
          <p:cNvSpPr/>
          <p:nvPr/>
        </p:nvSpPr>
        <p:spPr>
          <a:xfrm>
            <a:off x="15610467" y="5450298"/>
            <a:ext cx="1951673" cy="56830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Company 1"/>
          <p:cNvSpPr txBox="1"/>
          <p:nvPr/>
        </p:nvSpPr>
        <p:spPr>
          <a:xfrm>
            <a:off x="15741396" y="5503765"/>
            <a:ext cx="16898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1</a:t>
            </a:r>
          </a:p>
        </p:txBody>
      </p:sp>
      <p:sp>
        <p:nvSpPr>
          <p:cNvPr id="171" name="Rectangle"/>
          <p:cNvSpPr/>
          <p:nvPr/>
        </p:nvSpPr>
        <p:spPr>
          <a:xfrm>
            <a:off x="18442567" y="5450298"/>
            <a:ext cx="1951673" cy="56830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" name="Company 2"/>
          <p:cNvSpPr txBox="1"/>
          <p:nvPr/>
        </p:nvSpPr>
        <p:spPr>
          <a:xfrm>
            <a:off x="18573496" y="5503766"/>
            <a:ext cx="16898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2</a:t>
            </a:r>
          </a:p>
        </p:txBody>
      </p:sp>
      <p:sp>
        <p:nvSpPr>
          <p:cNvPr id="173" name="Rectangle"/>
          <p:cNvSpPr/>
          <p:nvPr/>
        </p:nvSpPr>
        <p:spPr>
          <a:xfrm>
            <a:off x="21236567" y="5437598"/>
            <a:ext cx="1951673" cy="56830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Company 3"/>
          <p:cNvSpPr txBox="1"/>
          <p:nvPr/>
        </p:nvSpPr>
        <p:spPr>
          <a:xfrm>
            <a:off x="21367496" y="5491066"/>
            <a:ext cx="16898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3</a:t>
            </a:r>
          </a:p>
        </p:txBody>
      </p:sp>
      <p:sp>
        <p:nvSpPr>
          <p:cNvPr id="175" name="Doctors"/>
          <p:cNvSpPr txBox="1"/>
          <p:nvPr/>
        </p:nvSpPr>
        <p:spPr>
          <a:xfrm>
            <a:off x="15583733" y="7315981"/>
            <a:ext cx="11923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Doctors</a:t>
            </a:r>
          </a:p>
        </p:txBody>
      </p:sp>
      <p:sp>
        <p:nvSpPr>
          <p:cNvPr id="176" name="Line"/>
          <p:cNvSpPr/>
          <p:nvPr/>
        </p:nvSpPr>
        <p:spPr>
          <a:xfrm>
            <a:off x="20796234" y="3842449"/>
            <a:ext cx="970602" cy="146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83" y="8302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>
            <a:off x="19177181" y="3842177"/>
            <a:ext cx="10732" cy="14271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>
            <a:off x="16389460" y="3819553"/>
            <a:ext cx="1018033" cy="1485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213"/>
                </a:lnTo>
                <a:lnTo>
                  <a:pt x="278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Rectangle"/>
          <p:cNvSpPr/>
          <p:nvPr/>
        </p:nvSpPr>
        <p:spPr>
          <a:xfrm>
            <a:off x="15572144" y="7335031"/>
            <a:ext cx="1305849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Patients"/>
          <p:cNvSpPr txBox="1"/>
          <p:nvPr/>
        </p:nvSpPr>
        <p:spPr>
          <a:xfrm>
            <a:off x="17464251" y="7315981"/>
            <a:ext cx="12207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Patients</a:t>
            </a:r>
          </a:p>
        </p:txBody>
      </p:sp>
      <p:sp>
        <p:nvSpPr>
          <p:cNvPr id="181" name="Rectangle"/>
          <p:cNvSpPr/>
          <p:nvPr/>
        </p:nvSpPr>
        <p:spPr>
          <a:xfrm>
            <a:off x="17466834" y="7335031"/>
            <a:ext cx="1305849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16905525" y="6103250"/>
            <a:ext cx="1083593" cy="1083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H="1">
            <a:off x="15799286" y="6130188"/>
            <a:ext cx="756012" cy="1098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H="1">
            <a:off x="4362075" y="4548973"/>
            <a:ext cx="1213531" cy="8616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H="1" flipV="1">
            <a:off x="12138693" y="3791529"/>
            <a:ext cx="3443736" cy="34437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Connection Line"/>
          <p:cNvSpPr/>
          <p:nvPr/>
        </p:nvSpPr>
        <p:spPr>
          <a:xfrm>
            <a:off x="16310578" y="7932746"/>
            <a:ext cx="1886427" cy="771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392"/>
                </a:moveTo>
                <a:cubicBezTo>
                  <a:pt x="14660" y="21600"/>
                  <a:pt x="7460" y="21469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7" name="Cone 1"/>
          <p:cNvSpPr/>
          <p:nvPr/>
        </p:nvSpPr>
        <p:spPr>
          <a:xfrm>
            <a:off x="18149588" y="7841021"/>
            <a:ext cx="81427" cy="12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7" y="17267"/>
                </a:lnTo>
                <a:cubicBezTo>
                  <a:pt x="73" y="17502"/>
                  <a:pt x="0" y="17745"/>
                  <a:pt x="0" y="17994"/>
                </a:cubicBezTo>
                <a:cubicBezTo>
                  <a:pt x="0" y="19987"/>
                  <a:pt x="4835" y="21600"/>
                  <a:pt x="10800" y="21600"/>
                </a:cubicBezTo>
                <a:cubicBezTo>
                  <a:pt x="16765" y="21600"/>
                  <a:pt x="21600" y="19987"/>
                  <a:pt x="21600" y="17994"/>
                </a:cubicBezTo>
                <a:cubicBezTo>
                  <a:pt x="21600" y="17745"/>
                  <a:pt x="21527" y="17502"/>
                  <a:pt x="21383" y="17267"/>
                </a:cubicBez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Cone 1"/>
          <p:cNvSpPr/>
          <p:nvPr/>
        </p:nvSpPr>
        <p:spPr>
          <a:xfrm>
            <a:off x="16262408" y="7823684"/>
            <a:ext cx="81427" cy="12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383" y="17267"/>
                </a:lnTo>
                <a:cubicBezTo>
                  <a:pt x="21527" y="17502"/>
                  <a:pt x="21600" y="17745"/>
                  <a:pt x="21600" y="17994"/>
                </a:cubicBezTo>
                <a:cubicBezTo>
                  <a:pt x="21600" y="19987"/>
                  <a:pt x="16765" y="21600"/>
                  <a:pt x="10800" y="21600"/>
                </a:cubicBezTo>
                <a:cubicBezTo>
                  <a:pt x="4835" y="21600"/>
                  <a:pt x="0" y="19987"/>
                  <a:pt x="0" y="17994"/>
                </a:cubicBezTo>
                <a:cubicBezTo>
                  <a:pt x="0" y="17745"/>
                  <a:pt x="73" y="17502"/>
                  <a:pt x="217" y="17267"/>
                </a:cubicBez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Insurance Contracts"/>
          <p:cNvSpPr txBox="1"/>
          <p:nvPr/>
        </p:nvSpPr>
        <p:spPr>
          <a:xfrm>
            <a:off x="12855010" y="3081609"/>
            <a:ext cx="29590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Insurance Contracts</a:t>
            </a:r>
          </a:p>
        </p:txBody>
      </p:sp>
      <p:pic>
        <p:nvPicPr>
          <p:cNvPr id="190" name="Circle Circle" descr="Circle Circ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320" y="2200527"/>
            <a:ext cx="1346201" cy="1346201"/>
          </a:xfrm>
          <a:prstGeom prst="rect">
            <a:avLst/>
          </a:prstGeom>
        </p:spPr>
      </p:pic>
      <p:sp>
        <p:nvSpPr>
          <p:cNvPr id="192" name="Rectangle"/>
          <p:cNvSpPr/>
          <p:nvPr/>
        </p:nvSpPr>
        <p:spPr>
          <a:xfrm>
            <a:off x="12873256" y="3094309"/>
            <a:ext cx="2922537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5829812" y="3328237"/>
            <a:ext cx="12207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C"/>
          <p:cNvSpPr txBox="1"/>
          <p:nvPr/>
        </p:nvSpPr>
        <p:spPr>
          <a:xfrm>
            <a:off x="16272990" y="2886507"/>
            <a:ext cx="3343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95" name="Rectangle"/>
          <p:cNvSpPr/>
          <p:nvPr/>
        </p:nvSpPr>
        <p:spPr>
          <a:xfrm>
            <a:off x="8387309" y="3906465"/>
            <a:ext cx="2433065" cy="4142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2226507" y="3288939"/>
            <a:ext cx="61273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MC"/>
          <p:cNvSpPr txBox="1"/>
          <p:nvPr/>
        </p:nvSpPr>
        <p:spPr>
          <a:xfrm>
            <a:off x="17542259" y="6384473"/>
            <a:ext cx="5998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MC</a:t>
            </a:r>
          </a:p>
        </p:txBody>
      </p:sp>
      <p:sp>
        <p:nvSpPr>
          <p:cNvPr id="198" name="Patient Metadata Table"/>
          <p:cNvSpPr txBox="1"/>
          <p:nvPr/>
        </p:nvSpPr>
        <p:spPr>
          <a:xfrm>
            <a:off x="1212627" y="6831434"/>
            <a:ext cx="32476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Metadata Table</a:t>
            </a:r>
          </a:p>
        </p:txBody>
      </p:sp>
      <p:sp>
        <p:nvSpPr>
          <p:cNvPr id="199" name="Patient Medication Table"/>
          <p:cNvSpPr txBox="1"/>
          <p:nvPr/>
        </p:nvSpPr>
        <p:spPr>
          <a:xfrm>
            <a:off x="1102594" y="7728941"/>
            <a:ext cx="3467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Medication Table</a:t>
            </a:r>
          </a:p>
        </p:txBody>
      </p:sp>
      <p:sp>
        <p:nvSpPr>
          <p:cNvPr id="200" name="Patient Log Journals Table"/>
          <p:cNvSpPr txBox="1"/>
          <p:nvPr/>
        </p:nvSpPr>
        <p:spPr>
          <a:xfrm>
            <a:off x="1060375" y="8626447"/>
            <a:ext cx="37216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Log Journals Table</a:t>
            </a:r>
          </a:p>
        </p:txBody>
      </p:sp>
      <p:sp>
        <p:nvSpPr>
          <p:cNvPr id="201" name="Reminders"/>
          <p:cNvSpPr txBox="1"/>
          <p:nvPr/>
        </p:nvSpPr>
        <p:spPr>
          <a:xfrm>
            <a:off x="2130071" y="9523954"/>
            <a:ext cx="15822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Reminders</a:t>
            </a:r>
          </a:p>
        </p:txBody>
      </p:sp>
      <p:sp>
        <p:nvSpPr>
          <p:cNvPr id="202" name="Doctor Metadata"/>
          <p:cNvSpPr txBox="1"/>
          <p:nvPr/>
        </p:nvSpPr>
        <p:spPr>
          <a:xfrm>
            <a:off x="8395004" y="3882914"/>
            <a:ext cx="241767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Doctor Metadata</a:t>
            </a:r>
          </a:p>
        </p:txBody>
      </p:sp>
      <p:sp>
        <p:nvSpPr>
          <p:cNvPr id="203" name="Rectangle"/>
          <p:cNvSpPr/>
          <p:nvPr/>
        </p:nvSpPr>
        <p:spPr>
          <a:xfrm>
            <a:off x="8514912" y="5174496"/>
            <a:ext cx="2305462" cy="4142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Patient Records"/>
          <p:cNvSpPr txBox="1"/>
          <p:nvPr/>
        </p:nvSpPr>
        <p:spPr>
          <a:xfrm>
            <a:off x="8520984" y="5150945"/>
            <a:ext cx="22933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Records</a:t>
            </a:r>
          </a:p>
        </p:txBody>
      </p:sp>
      <p:sp>
        <p:nvSpPr>
          <p:cNvPr id="205" name="Rectangle"/>
          <p:cNvSpPr/>
          <p:nvPr/>
        </p:nvSpPr>
        <p:spPr>
          <a:xfrm>
            <a:off x="1213346" y="6844134"/>
            <a:ext cx="3258283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1127371" y="7741641"/>
            <a:ext cx="3430234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1060756" y="8639147"/>
            <a:ext cx="3696209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2064710" y="9536654"/>
            <a:ext cx="1641552" cy="4359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406195" y="5950581"/>
            <a:ext cx="2330370" cy="385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77" y="152"/>
                </a:lnTo>
                <a:lnTo>
                  <a:pt x="0" y="21600"/>
                </a:lnTo>
                <a:lnTo>
                  <a:pt x="13775" y="21567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396043" y="8932002"/>
            <a:ext cx="5998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421443" y="7928702"/>
            <a:ext cx="5998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396043" y="7027002"/>
            <a:ext cx="5998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Connection Line"/>
          <p:cNvSpPr/>
          <p:nvPr/>
        </p:nvSpPr>
        <p:spPr>
          <a:xfrm>
            <a:off x="3862972" y="7891009"/>
            <a:ext cx="2222387" cy="1940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98" h="21600" fill="norm" stroke="1" extrusionOk="0">
                <a:moveTo>
                  <a:pt x="6413" y="0"/>
                </a:moveTo>
                <a:cubicBezTo>
                  <a:pt x="21600" y="4884"/>
                  <a:pt x="19462" y="12084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V="1">
            <a:off x="4855449" y="8183193"/>
            <a:ext cx="773419" cy="7734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5661406" y="5328153"/>
            <a:ext cx="1168699" cy="2853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>
            <a:off x="6828832" y="5339827"/>
            <a:ext cx="15822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V="1">
            <a:off x="11614803" y="3723785"/>
            <a:ext cx="1" cy="16639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H="1">
            <a:off x="11012210" y="4204209"/>
            <a:ext cx="6127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H="1">
            <a:off x="11012210" y="5381628"/>
            <a:ext cx="6127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4521215" y="6956944"/>
            <a:ext cx="1664658" cy="14011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>
            <a:off x="4966210" y="5887337"/>
            <a:ext cx="1053548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C"/>
          <p:cNvSpPr txBox="1"/>
          <p:nvPr/>
        </p:nvSpPr>
        <p:spPr>
          <a:xfrm>
            <a:off x="14821313" y="5491065"/>
            <a:ext cx="3343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23" name="Rectangle"/>
          <p:cNvSpPr/>
          <p:nvPr/>
        </p:nvSpPr>
        <p:spPr>
          <a:xfrm>
            <a:off x="2548721" y="10319626"/>
            <a:ext cx="3055021" cy="4142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4" name="Pre Admission Tasks"/>
          <p:cNvSpPr txBox="1"/>
          <p:nvPr/>
        </p:nvSpPr>
        <p:spPr>
          <a:xfrm>
            <a:off x="2610448" y="10290823"/>
            <a:ext cx="29315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 Admission Tasks</a:t>
            </a:r>
          </a:p>
        </p:txBody>
      </p:sp>
      <p:sp>
        <p:nvSpPr>
          <p:cNvPr id="225" name="Rectangle"/>
          <p:cNvSpPr/>
          <p:nvPr/>
        </p:nvSpPr>
        <p:spPr>
          <a:xfrm>
            <a:off x="2543240" y="10816390"/>
            <a:ext cx="1768732" cy="4142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6" name="Medication"/>
          <p:cNvSpPr txBox="1"/>
          <p:nvPr/>
        </p:nvSpPr>
        <p:spPr>
          <a:xfrm>
            <a:off x="2552059" y="10787587"/>
            <a:ext cx="17120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Medication 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2377890" y="9972080"/>
            <a:ext cx="1" cy="11601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ogin Credentials"/>
          <p:cNvSpPr txBox="1"/>
          <p:nvPr/>
        </p:nvSpPr>
        <p:spPr>
          <a:xfrm>
            <a:off x="19277404" y="7303281"/>
            <a:ext cx="24966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Login Credentials</a:t>
            </a:r>
          </a:p>
        </p:txBody>
      </p:sp>
      <p:sp>
        <p:nvSpPr>
          <p:cNvPr id="229" name="Rectangle"/>
          <p:cNvSpPr/>
          <p:nvPr/>
        </p:nvSpPr>
        <p:spPr>
          <a:xfrm>
            <a:off x="19244834" y="7335031"/>
            <a:ext cx="2575332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17590169" y="5956152"/>
            <a:ext cx="2074881" cy="12952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ogin Credentials"/>
          <p:cNvSpPr txBox="1"/>
          <p:nvPr/>
        </p:nvSpPr>
        <p:spPr>
          <a:xfrm>
            <a:off x="11060664" y="2286057"/>
            <a:ext cx="24966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Login Credentials</a:t>
            </a:r>
          </a:p>
        </p:txBody>
      </p:sp>
      <p:sp>
        <p:nvSpPr>
          <p:cNvPr id="232" name="Rectangle"/>
          <p:cNvSpPr/>
          <p:nvPr/>
        </p:nvSpPr>
        <p:spPr>
          <a:xfrm>
            <a:off x="11028094" y="2317807"/>
            <a:ext cx="2575331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3" name="Line"/>
          <p:cNvSpPr/>
          <p:nvPr/>
        </p:nvSpPr>
        <p:spPr>
          <a:xfrm flipV="1">
            <a:off x="10381654" y="2420839"/>
            <a:ext cx="597422" cy="5974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Login Credentials"/>
          <p:cNvSpPr txBox="1"/>
          <p:nvPr/>
        </p:nvSpPr>
        <p:spPr>
          <a:xfrm>
            <a:off x="1281664" y="4572057"/>
            <a:ext cx="24966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Login Credentials</a:t>
            </a:r>
          </a:p>
        </p:txBody>
      </p:sp>
      <p:sp>
        <p:nvSpPr>
          <p:cNvPr id="235" name="Rectangle"/>
          <p:cNvSpPr/>
          <p:nvPr/>
        </p:nvSpPr>
        <p:spPr>
          <a:xfrm>
            <a:off x="1249094" y="4603807"/>
            <a:ext cx="2575331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6" name="Line"/>
          <p:cNvSpPr/>
          <p:nvPr/>
        </p:nvSpPr>
        <p:spPr>
          <a:xfrm flipH="1" flipV="1">
            <a:off x="2838928" y="5136944"/>
            <a:ext cx="606794" cy="478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Star"/>
          <p:cNvSpPr/>
          <p:nvPr/>
        </p:nvSpPr>
        <p:spPr>
          <a:xfrm>
            <a:off x="3187427" y="2336775"/>
            <a:ext cx="480359" cy="46267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8" name="Double Arrow"/>
          <p:cNvSpPr/>
          <p:nvPr/>
        </p:nvSpPr>
        <p:spPr>
          <a:xfrm rot="5311201">
            <a:off x="8960944" y="4565238"/>
            <a:ext cx="620637" cy="352991"/>
          </a:xfrm>
          <a:prstGeom prst="leftRightArrow">
            <a:avLst>
              <a:gd name="adj1" fmla="val 19843"/>
              <a:gd name="adj2" fmla="val 3262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tient’s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Patient’s App</a:t>
            </a:r>
          </a:p>
        </p:txBody>
      </p:sp>
      <p:pic>
        <p:nvPicPr>
          <p:cNvPr id="244" name="Screen Shot 2021-10-17 at 5.33.27 AM.png" descr="Screen Shot 2021-10-17 at 5.33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815" y="2501344"/>
            <a:ext cx="7253781" cy="4057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21-10-17 at 5.34.42 AM.png" descr="Screen Shot 2021-10-17 at 5.34.4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401" y="1999654"/>
            <a:ext cx="6438901" cy="563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21-10-17 at 5.35.37 AM.png" descr="Screen Shot 2021-10-17 at 5.35.3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589" y="6734634"/>
            <a:ext cx="7010401" cy="464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21-10-17 at 5.47.10 AM.png" descr="Screen Shot 2021-10-17 at 5.47.10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21653" y="1996404"/>
            <a:ext cx="6032501" cy="506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21-10-17 at 5.48.30 AM.png" descr="Screen Shot 2021-10-17 at 5.48.30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13800" y="7857283"/>
            <a:ext cx="6756400" cy="584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Double Arrow"/>
          <p:cNvSpPr/>
          <p:nvPr/>
        </p:nvSpPr>
        <p:spPr>
          <a:xfrm>
            <a:off x="7531347" y="3704015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Double Arrow"/>
          <p:cNvSpPr/>
          <p:nvPr/>
        </p:nvSpPr>
        <p:spPr>
          <a:xfrm>
            <a:off x="14349400" y="3704015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Double Arrow"/>
          <p:cNvSpPr/>
          <p:nvPr/>
        </p:nvSpPr>
        <p:spPr>
          <a:xfrm rot="5367228">
            <a:off x="11493500" y="6848548"/>
            <a:ext cx="1397000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Double Arrow"/>
          <p:cNvSpPr/>
          <p:nvPr/>
        </p:nvSpPr>
        <p:spPr>
          <a:xfrm rot="5367228">
            <a:off x="3416289" y="5794774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53" name="Screen Shot 2021-10-17 at 5.50.39 AM.png" descr="Screen Shot 2021-10-17 at 5.50.39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117388" y="7594523"/>
            <a:ext cx="5537201" cy="542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Double Arrow"/>
          <p:cNvSpPr/>
          <p:nvPr/>
        </p:nvSpPr>
        <p:spPr>
          <a:xfrm rot="2074607">
            <a:off x="14401879" y="6637677"/>
            <a:ext cx="2212698" cy="1270001"/>
          </a:xfrm>
          <a:prstGeom prst="leftRightArrow">
            <a:avLst>
              <a:gd name="adj1" fmla="val 17695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ctor’s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Doctor’s App</a:t>
            </a:r>
          </a:p>
        </p:txBody>
      </p:sp>
      <p:pic>
        <p:nvPicPr>
          <p:cNvPr id="257" name="Screen Shot 2021-10-17 at 5.52.55 AM.png" descr="Screen Shot 2021-10-17 at 5.52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688" y="2890744"/>
            <a:ext cx="62992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Double Arrow"/>
          <p:cNvSpPr/>
          <p:nvPr/>
        </p:nvSpPr>
        <p:spPr>
          <a:xfrm>
            <a:off x="6221894" y="3873677"/>
            <a:ext cx="1777908" cy="665293"/>
          </a:xfrm>
          <a:prstGeom prst="leftRightArrow">
            <a:avLst>
              <a:gd name="adj1" fmla="val 17687"/>
              <a:gd name="adj2" fmla="val 8399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59" name="Screen Shot 2021-10-17 at 6.01.14 AM.png" descr="Screen Shot 2021-10-17 at 6.01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29700" y="3278094"/>
            <a:ext cx="4737101" cy="261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Double Arrow"/>
          <p:cNvSpPr/>
          <p:nvPr/>
        </p:nvSpPr>
        <p:spPr>
          <a:xfrm>
            <a:off x="14220721" y="4253548"/>
            <a:ext cx="1777908" cy="665293"/>
          </a:xfrm>
          <a:prstGeom prst="leftRightArrow">
            <a:avLst>
              <a:gd name="adj1" fmla="val 17687"/>
              <a:gd name="adj2" fmla="val 8399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61" name="Screen Shot 2021-10-17 at 6.08.14 AM.png" descr="Screen Shot 2021-10-17 at 6.08.1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65677" y="8305234"/>
            <a:ext cx="5626101" cy="584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Double Arrow"/>
          <p:cNvSpPr/>
          <p:nvPr/>
        </p:nvSpPr>
        <p:spPr>
          <a:xfrm rot="5379380">
            <a:off x="10170916" y="7319363"/>
            <a:ext cx="1777908" cy="665293"/>
          </a:xfrm>
          <a:prstGeom prst="leftRightArrow">
            <a:avLst>
              <a:gd name="adj1" fmla="val 17687"/>
              <a:gd name="adj2" fmla="val 8399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3" name="Oval"/>
          <p:cNvSpPr/>
          <p:nvPr/>
        </p:nvSpPr>
        <p:spPr>
          <a:xfrm>
            <a:off x="14745734" y="6672426"/>
            <a:ext cx="4208391" cy="148858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4" name="Double Arrow"/>
          <p:cNvSpPr/>
          <p:nvPr/>
        </p:nvSpPr>
        <p:spPr>
          <a:xfrm rot="5379380">
            <a:off x="16450507" y="5638639"/>
            <a:ext cx="1376114" cy="412470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" name="Access Patient Rehab Journal"/>
          <p:cNvSpPr txBox="1"/>
          <p:nvPr/>
        </p:nvSpPr>
        <p:spPr>
          <a:xfrm>
            <a:off x="14743609" y="7186036"/>
            <a:ext cx="421264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Patient Rehab Journal</a:t>
            </a:r>
          </a:p>
        </p:txBody>
      </p:sp>
      <p:sp>
        <p:nvSpPr>
          <p:cNvPr id="266" name="Oval"/>
          <p:cNvSpPr/>
          <p:nvPr/>
        </p:nvSpPr>
        <p:spPr>
          <a:xfrm>
            <a:off x="17108214" y="960948"/>
            <a:ext cx="4460528" cy="101270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7" name="Add Medication of the Patient"/>
          <p:cNvSpPr txBox="1"/>
          <p:nvPr/>
        </p:nvSpPr>
        <p:spPr>
          <a:xfrm>
            <a:off x="17251665" y="1236617"/>
            <a:ext cx="41736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 Medication of the Patient</a:t>
            </a:r>
          </a:p>
        </p:txBody>
      </p:sp>
      <p:sp>
        <p:nvSpPr>
          <p:cNvPr id="268" name="Double Arrow"/>
          <p:cNvSpPr/>
          <p:nvPr/>
        </p:nvSpPr>
        <p:spPr>
          <a:xfrm rot="5379380">
            <a:off x="18204352" y="2616340"/>
            <a:ext cx="1376114" cy="412470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9" name="Line"/>
          <p:cNvSpPr/>
          <p:nvPr/>
        </p:nvSpPr>
        <p:spPr>
          <a:xfrm flipH="1" flipV="1">
            <a:off x="20698827" y="1846462"/>
            <a:ext cx="1160690" cy="643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Automatic reminder"/>
          <p:cNvSpPr txBox="1"/>
          <p:nvPr/>
        </p:nvSpPr>
        <p:spPr>
          <a:xfrm>
            <a:off x="21292394" y="2376494"/>
            <a:ext cx="279075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Automatic reminder</a:t>
            </a:r>
          </a:p>
        </p:txBody>
      </p:sp>
      <p:sp>
        <p:nvSpPr>
          <p:cNvPr id="271" name="Oval"/>
          <p:cNvSpPr/>
          <p:nvPr/>
        </p:nvSpPr>
        <p:spPr>
          <a:xfrm>
            <a:off x="19984632" y="6064722"/>
            <a:ext cx="4208392" cy="148858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2" name="Double Arrow"/>
          <p:cNvSpPr/>
          <p:nvPr/>
        </p:nvSpPr>
        <p:spPr>
          <a:xfrm rot="1808036">
            <a:off x="19906735" y="5161052"/>
            <a:ext cx="2058556" cy="433042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3" name="Add reminders and…"/>
          <p:cNvSpPr txBox="1"/>
          <p:nvPr/>
        </p:nvSpPr>
        <p:spPr>
          <a:xfrm>
            <a:off x="20690558" y="6394182"/>
            <a:ext cx="279654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 reminders and </a:t>
            </a:r>
          </a:p>
          <a:p>
            <a:pPr/>
            <a:r>
              <a:t>pre-check in tasks</a:t>
            </a:r>
          </a:p>
        </p:txBody>
      </p:sp>
      <p:pic>
        <p:nvPicPr>
          <p:cNvPr id="274" name="Screen Shot 2021-10-17 at 6.17.11 AM.png" descr="Screen Shot 2021-10-17 at 6.17.1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7294" y="1723473"/>
            <a:ext cx="6858001" cy="496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 flipV="1">
            <a:off x="21092418" y="7483385"/>
            <a:ext cx="1" cy="14331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Automated task which will be…"/>
          <p:cNvSpPr txBox="1"/>
          <p:nvPr/>
        </p:nvSpPr>
        <p:spPr>
          <a:xfrm>
            <a:off x="19096345" y="8873013"/>
            <a:ext cx="4365652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Automated task which will be </a:t>
            </a:r>
          </a:p>
          <a:p>
            <a:pPr/>
            <a:r>
              <a:t>directly sent back to the doctor</a:t>
            </a:r>
          </a:p>
          <a:p>
            <a:pPr/>
            <a:r>
              <a:t>once its completed on the</a:t>
            </a:r>
          </a:p>
          <a:p>
            <a:pPr/>
            <a:r>
              <a:t>patient’s app.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Insurance’s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Insurance’s App</a:t>
            </a:r>
          </a:p>
        </p:txBody>
      </p:sp>
      <p:pic>
        <p:nvPicPr>
          <p:cNvPr id="279" name="Screen Shot 2021-10-17 at 6.19.43 AM.png" descr="Screen Shot 2021-10-17 at 6.19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162" y="2340723"/>
            <a:ext cx="5372101" cy="237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21-10-17 at 6.21.13 AM.png" descr="Screen Shot 2021-10-17 at 6.21.1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512" y="4510901"/>
            <a:ext cx="63373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rrow"/>
          <p:cNvSpPr/>
          <p:nvPr/>
        </p:nvSpPr>
        <p:spPr>
          <a:xfrm rot="5333498">
            <a:off x="2318949" y="4235446"/>
            <a:ext cx="943761" cy="439800"/>
          </a:xfrm>
          <a:prstGeom prst="rightArrow">
            <a:avLst>
              <a:gd name="adj1" fmla="val 26708"/>
              <a:gd name="adj2" fmla="val 12611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2" name="Screen Shot 2021-10-17 at 6.23.01 AM.png" descr="Screen Shot 2021-10-17 at 6.23.0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90665" y="5626959"/>
            <a:ext cx="6502401" cy="549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Oval"/>
          <p:cNvSpPr/>
          <p:nvPr/>
        </p:nvSpPr>
        <p:spPr>
          <a:xfrm>
            <a:off x="7030152" y="12085519"/>
            <a:ext cx="2811107" cy="110194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" name="Double Arrow"/>
          <p:cNvSpPr/>
          <p:nvPr/>
        </p:nvSpPr>
        <p:spPr>
          <a:xfrm rot="5379380">
            <a:off x="7747649" y="10991481"/>
            <a:ext cx="1376114" cy="412470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5" name="Add doctor and…"/>
          <p:cNvSpPr txBox="1"/>
          <p:nvPr/>
        </p:nvSpPr>
        <p:spPr>
          <a:xfrm>
            <a:off x="7246528" y="12171052"/>
            <a:ext cx="237835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 doctor and </a:t>
            </a:r>
          </a:p>
          <a:p>
            <a:pPr/>
            <a:r>
              <a:t>doctor metadata</a:t>
            </a:r>
          </a:p>
        </p:txBody>
      </p:sp>
      <p:sp>
        <p:nvSpPr>
          <p:cNvPr id="286" name="Double Arrow"/>
          <p:cNvSpPr/>
          <p:nvPr/>
        </p:nvSpPr>
        <p:spPr>
          <a:xfrm>
            <a:off x="12089917" y="3265179"/>
            <a:ext cx="2531820" cy="525990"/>
          </a:xfrm>
          <a:prstGeom prst="leftRightArrow">
            <a:avLst>
              <a:gd name="adj1" fmla="val 32000"/>
              <a:gd name="adj2" fmla="val 10623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7" name="Double Arrow"/>
          <p:cNvSpPr/>
          <p:nvPr/>
        </p:nvSpPr>
        <p:spPr>
          <a:xfrm rot="5425752">
            <a:off x="9394201" y="4726707"/>
            <a:ext cx="1660602" cy="577740"/>
          </a:xfrm>
          <a:prstGeom prst="leftRightArrow">
            <a:avLst>
              <a:gd name="adj1" fmla="val 32000"/>
              <a:gd name="adj2" fmla="val 9672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8" name="Double Arrow"/>
          <p:cNvSpPr/>
          <p:nvPr/>
        </p:nvSpPr>
        <p:spPr>
          <a:xfrm rot="9397236">
            <a:off x="5972099" y="4264963"/>
            <a:ext cx="2413650" cy="429187"/>
          </a:xfrm>
          <a:prstGeom prst="leftRightArrow">
            <a:avLst>
              <a:gd name="adj1" fmla="val 32000"/>
              <a:gd name="adj2" fmla="val 130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9" name="Screen Shot 2021-10-17 at 6.27.39 AM.png" descr="Screen Shot 2021-10-17 at 6.27.39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63476" y="2080373"/>
            <a:ext cx="41656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Oval"/>
          <p:cNvSpPr/>
          <p:nvPr/>
        </p:nvSpPr>
        <p:spPr>
          <a:xfrm>
            <a:off x="16346489" y="6885916"/>
            <a:ext cx="2811106" cy="110194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1" name="Double Arrow"/>
          <p:cNvSpPr/>
          <p:nvPr/>
        </p:nvSpPr>
        <p:spPr>
          <a:xfrm rot="5379380">
            <a:off x="17063986" y="5791878"/>
            <a:ext cx="1376114" cy="412471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Add patient and…"/>
          <p:cNvSpPr txBox="1"/>
          <p:nvPr/>
        </p:nvSpPr>
        <p:spPr>
          <a:xfrm>
            <a:off x="16540157" y="6971449"/>
            <a:ext cx="242377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 patient and </a:t>
            </a:r>
          </a:p>
          <a:p>
            <a:pPr/>
            <a:r>
              <a:t>patient metadata</a:t>
            </a:r>
          </a:p>
        </p:txBody>
      </p:sp>
      <p:pic>
        <p:nvPicPr>
          <p:cNvPr id="293" name="Screen Shot 2021-10-17 at 6.30.28 AM.png" descr="Screen Shot 2021-10-17 at 6.30.28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89742" y="200928"/>
            <a:ext cx="6324601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Metadata automatically updates…"/>
          <p:cNvSpPr txBox="1"/>
          <p:nvPr/>
        </p:nvSpPr>
        <p:spPr>
          <a:xfrm>
            <a:off x="15794178" y="9168216"/>
            <a:ext cx="500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Metadata automatically updates</a:t>
            </a:r>
          </a:p>
          <a:p>
            <a:pPr/>
            <a:r>
              <a:t>as doctors and medication is added</a:t>
            </a:r>
          </a:p>
          <a:p>
            <a:pPr/>
            <a:r>
              <a:t>on both doctor’s and patient’s App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17752347" y="8095387"/>
            <a:ext cx="1" cy="9780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298" name="Ammentorp, M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Ammentorp, Max</a:t>
            </a:r>
          </a:p>
          <a:p>
            <a:pPr/>
            <a:r>
              <a:t>Bhakta, Kishan</a:t>
            </a:r>
          </a:p>
          <a:p>
            <a:pPr/>
            <a:r>
              <a:t>Lanctot, Joshua</a:t>
            </a:r>
          </a:p>
          <a:p>
            <a:pPr/>
            <a:r>
              <a:t>Pathapati, Venkat</a:t>
            </a:r>
          </a:p>
          <a:p>
            <a:pPr/>
            <a:r>
              <a:t>Schall, Michael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