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BCA-69A2-7B16-0607-3F180FB3B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24935-9402-8804-E31B-0DCCE6F11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7EB07-D305-D519-3D7D-FDCA89C00572}"/>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0A524B5A-0132-6729-2C0E-6D0C988FC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40800-39E4-3131-2730-172648E713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4248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9E8-3AF5-1C5E-CE83-D21EF0731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61960-C752-1CC4-5D55-51541C617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62B4-658A-6704-3613-1B8C58C34647}"/>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A78AE4F8-C8C8-EE20-429D-A3C7A18E9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9D736-582F-60CB-8277-E525AAD22D3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50101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4605A-9112-9286-5DDA-3568B8426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779EE-67D7-45B8-7A24-B53745D9C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D1F73-1D6D-9A44-FB2B-EFEC8EE9DFE6}"/>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8F4F9104-1ED8-DF95-391B-7F7B87874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E14F6-79C7-CB44-79BA-4DACF1C31EFC}"/>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4315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0F51-00DB-3D33-A2BA-B9B1FDD25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B1DD4-9457-0BE4-E3CF-71E509D9B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E403E-9E0B-FD0A-9A83-6879266A713B}"/>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34103101-667F-306D-2755-613961392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E050-8711-F8A6-E425-1C22C98E3640}"/>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9068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6503-E2CE-8AB0-294F-181AD2157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B8E24-246E-8FF4-1DFA-F715874B9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9904B-53D3-6EAF-7CEC-D05B5782EEA6}"/>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09AAD21C-3F36-E68E-47F1-78741CF0E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14DC2-DCDD-500D-C9FD-0416A1178DD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76472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A3FE-9719-594E-8243-57AC4E591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C4033-7708-3B72-E171-39044936B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ACBC0-6E21-A917-B7F0-C845A8C2F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150A3-F420-DB1F-0785-3CE2DFB1A931}"/>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6" name="Footer Placeholder 5">
            <a:extLst>
              <a:ext uri="{FF2B5EF4-FFF2-40B4-BE49-F238E27FC236}">
                <a16:creationId xmlns:a16="http://schemas.microsoft.com/office/drawing/2014/main" id="{5CD44F24-C5DD-A307-79F6-B61AAAE29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FF001-1403-B0A9-6634-4995692750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8320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9550-261B-D847-3326-0067DC204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1A035-1969-90AA-836E-5F77FFCFF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A57DB-5743-38B9-2A89-F80CBDAAD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7A560-BF9A-5BE2-82AE-0576A6F69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D0E80-6071-A86D-86CB-97A275EB7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4DF24-D029-5644-DD2B-F3281E9F1A48}"/>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8" name="Footer Placeholder 7">
            <a:extLst>
              <a:ext uri="{FF2B5EF4-FFF2-40B4-BE49-F238E27FC236}">
                <a16:creationId xmlns:a16="http://schemas.microsoft.com/office/drawing/2014/main" id="{5688EAD7-C4AA-CB47-3AF6-8FBBFD8B4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4B458-B1C8-E720-C9D4-CE18343A2B2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205331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38D5-0C64-397C-17E4-E128EDCD4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1C321-3075-C76B-945F-14A3D55808DC}"/>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4" name="Footer Placeholder 3">
            <a:extLst>
              <a:ext uri="{FF2B5EF4-FFF2-40B4-BE49-F238E27FC236}">
                <a16:creationId xmlns:a16="http://schemas.microsoft.com/office/drawing/2014/main" id="{122547FA-313F-E890-589A-636D0749F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12E47-83F1-9107-84A7-2EA46AAD944E}"/>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71337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101E1-7D75-31E1-558D-E58133915166}"/>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3" name="Footer Placeholder 2">
            <a:extLst>
              <a:ext uri="{FF2B5EF4-FFF2-40B4-BE49-F238E27FC236}">
                <a16:creationId xmlns:a16="http://schemas.microsoft.com/office/drawing/2014/main" id="{010366F2-B181-966F-AA3A-932E818A99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DB08C-9A9E-679E-5486-DF44905DDC5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5992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E898-070D-55DE-7B2D-CC38A96CA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09922-1191-7D27-10A4-EB5587D62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0C87F5-26DB-31B2-C4BB-1AC37DACC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24E6C-A2B5-6525-1FAC-BD6023570F2A}"/>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6" name="Footer Placeholder 5">
            <a:extLst>
              <a:ext uri="{FF2B5EF4-FFF2-40B4-BE49-F238E27FC236}">
                <a16:creationId xmlns:a16="http://schemas.microsoft.com/office/drawing/2014/main" id="{F1B6180B-3C63-8142-B6BF-12A87AB6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1197A-F15B-EFBF-CE2E-C403E9F41E7B}"/>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9143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75B-7DDE-B977-A34C-AAEDFFB72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198E3-617A-B9F6-1258-301C0F31B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01470-13BA-B8CA-683F-BF55E38D4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55D83-5D24-0D4A-0228-74CF0A9E71E8}"/>
              </a:ext>
            </a:extLst>
          </p:cNvPr>
          <p:cNvSpPr>
            <a:spLocks noGrp="1"/>
          </p:cNvSpPr>
          <p:nvPr>
            <p:ph type="dt" sz="half" idx="10"/>
          </p:nvPr>
        </p:nvSpPr>
        <p:spPr/>
        <p:txBody>
          <a:bodyPr/>
          <a:lstStyle/>
          <a:p>
            <a:fld id="{56E108D0-6AE7-49B2-AFDE-F7842EC0DADF}" type="datetimeFigureOut">
              <a:rPr lang="en-US" smtClean="0"/>
              <a:t>2/27/2024</a:t>
            </a:fld>
            <a:endParaRPr lang="en-US"/>
          </a:p>
        </p:txBody>
      </p:sp>
      <p:sp>
        <p:nvSpPr>
          <p:cNvPr id="6" name="Footer Placeholder 5">
            <a:extLst>
              <a:ext uri="{FF2B5EF4-FFF2-40B4-BE49-F238E27FC236}">
                <a16:creationId xmlns:a16="http://schemas.microsoft.com/office/drawing/2014/main" id="{8241621A-53A6-8BD9-7A74-E2657A03B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819B3-E2A1-8359-4D49-F75E63F356A8}"/>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29016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26EB5-9A7A-D950-52D6-398EFB0F7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B96DD-3853-86F9-9456-F8A5EAD75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9537F-6605-9F35-979D-0E4CF06F5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108D0-6AE7-49B2-AFDE-F7842EC0DADF}" type="datetimeFigureOut">
              <a:rPr lang="en-US" smtClean="0"/>
              <a:t>2/27/2024</a:t>
            </a:fld>
            <a:endParaRPr lang="en-US"/>
          </a:p>
        </p:txBody>
      </p:sp>
      <p:sp>
        <p:nvSpPr>
          <p:cNvPr id="5" name="Footer Placeholder 4">
            <a:extLst>
              <a:ext uri="{FF2B5EF4-FFF2-40B4-BE49-F238E27FC236}">
                <a16:creationId xmlns:a16="http://schemas.microsoft.com/office/drawing/2014/main" id="{BB665EBD-5756-E60A-CE2A-EBEE6533B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BB29BF-3D52-E899-25F5-C2914A31A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D8640-0F92-4A7E-80BC-3E3749232416}" type="slidenum">
              <a:rPr lang="en-US" smtClean="0"/>
              <a:t>‹#›</a:t>
            </a:fld>
            <a:endParaRPr lang="en-US"/>
          </a:p>
        </p:txBody>
      </p:sp>
    </p:spTree>
    <p:extLst>
      <p:ext uri="{BB962C8B-B14F-4D97-AF65-F5344CB8AC3E}">
        <p14:creationId xmlns:p14="http://schemas.microsoft.com/office/powerpoint/2010/main" val="248846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dxscholar.library.pdx.edu/cgi/viewcontent.cgi?article=1003&amp;context=compsci_fac" TargetMode="External"/><Relationship Id="rId2" Type="http://schemas.openxmlformats.org/officeDocument/2006/relationships/hyperlink" Target="https://scholarship.libraries.rutgers.edu/esploro/outputs/technicalDocumentation/GADO-A-Genetic-Algorithm-for-Continuous/99103155023550464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74DE606-CC1A-54AE-C6AF-F6503A8C6E82}"/>
              </a:ext>
            </a:extLst>
          </p:cNvPr>
          <p:cNvPicPr>
            <a:picLocks noChangeAspect="1"/>
          </p:cNvPicPr>
          <p:nvPr/>
        </p:nvPicPr>
        <p:blipFill rotWithShape="1">
          <a:blip r:embed="rId2"/>
          <a:srcRect l="18061" t="16861" r="24465" b="5450"/>
          <a:stretch/>
        </p:blipFill>
        <p:spPr>
          <a:xfrm>
            <a:off x="1286753" y="1126489"/>
            <a:ext cx="7007290" cy="4922092"/>
          </a:xfrm>
          <a:prstGeom prst="rect">
            <a:avLst/>
          </a:prstGeom>
        </p:spPr>
      </p:pic>
      <p:grpSp>
        <p:nvGrpSpPr>
          <p:cNvPr id="19" name="Group 18">
            <a:extLst>
              <a:ext uri="{FF2B5EF4-FFF2-40B4-BE49-F238E27FC236}">
                <a16:creationId xmlns:a16="http://schemas.microsoft.com/office/drawing/2014/main" id="{9A4E2830-C6F0-D5A9-98F2-FE0258AC09F2}"/>
              </a:ext>
            </a:extLst>
          </p:cNvPr>
          <p:cNvGrpSpPr/>
          <p:nvPr/>
        </p:nvGrpSpPr>
        <p:grpSpPr>
          <a:xfrm>
            <a:off x="1159139" y="3620819"/>
            <a:ext cx="2668158" cy="2427762"/>
            <a:chOff x="2764004" y="3100820"/>
            <a:chExt cx="2668158" cy="2427762"/>
          </a:xfrm>
        </p:grpSpPr>
        <p:cxnSp>
          <p:nvCxnSpPr>
            <p:cNvPr id="7" name="Straight Arrow Connector 6">
              <a:extLst>
                <a:ext uri="{FF2B5EF4-FFF2-40B4-BE49-F238E27FC236}">
                  <a16:creationId xmlns:a16="http://schemas.microsoft.com/office/drawing/2014/main" id="{35FA21A6-733A-CEC7-6DE7-4AF10D25FF1B}"/>
                </a:ext>
              </a:extLst>
            </p:cNvPr>
            <p:cNvCxnSpPr/>
            <p:nvPr/>
          </p:nvCxnSpPr>
          <p:spPr>
            <a:xfrm>
              <a:off x="3355133" y="4369240"/>
              <a:ext cx="14859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83B792-BE30-3CD1-9AB7-156A770F7CBE}"/>
                </a:ext>
              </a:extLst>
            </p:cNvPr>
            <p:cNvCxnSpPr>
              <a:cxnSpLocks/>
            </p:cNvCxnSpPr>
            <p:nvPr/>
          </p:nvCxnSpPr>
          <p:spPr>
            <a:xfrm flipV="1">
              <a:off x="3355133" y="3521324"/>
              <a:ext cx="0" cy="8479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227C02-CD27-430A-A6A6-4C9D709C919E}"/>
                </a:ext>
              </a:extLst>
            </p:cNvPr>
            <p:cNvSpPr txBox="1"/>
            <p:nvPr/>
          </p:nvSpPr>
          <p:spPr>
            <a:xfrm>
              <a:off x="4878353" y="4184574"/>
              <a:ext cx="55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5F6CB6-BBBA-AD90-1958-D747C0249E44}"/>
                    </a:ext>
                  </a:extLst>
                </p:cNvPr>
                <p:cNvSpPr txBox="1"/>
                <p:nvPr/>
              </p:nvSpPr>
              <p:spPr>
                <a:xfrm>
                  <a:off x="2895601" y="3100820"/>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75F6CB6-BBBA-AD90-1958-D747C0249E44}"/>
                    </a:ext>
                  </a:extLst>
                </p:cNvPr>
                <p:cNvSpPr txBox="1">
                  <a:spLocks noRot="1" noChangeAspect="1" noMove="1" noResize="1" noEditPoints="1" noAdjustHandles="1" noChangeArrowheads="1" noChangeShapeType="1" noTextEdit="1"/>
                </p:cNvSpPr>
                <p:nvPr/>
              </p:nvSpPr>
              <p:spPr>
                <a:xfrm>
                  <a:off x="2895601" y="3100820"/>
                  <a:ext cx="553809" cy="5629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A74976-959A-680E-F15D-4DFDF29ED130}"/>
                    </a:ext>
                  </a:extLst>
                </p:cNvPr>
                <p:cNvSpPr txBox="1"/>
                <p:nvPr/>
              </p:nvSpPr>
              <p:spPr>
                <a:xfrm>
                  <a:off x="2764004" y="4965607"/>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Times New Roman" panose="02020603050405020304" pitchFamily="18" charset="0"/>
                          </a:rPr>
                          <m:t>−</m:t>
                        </m:r>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FDA74976-959A-680E-F15D-4DFDF29ED130}"/>
                    </a:ext>
                  </a:extLst>
                </p:cNvPr>
                <p:cNvSpPr txBox="1">
                  <a:spLocks noRot="1" noChangeAspect="1" noMove="1" noResize="1" noEditPoints="1" noAdjustHandles="1" noChangeArrowheads="1" noChangeShapeType="1" noTextEdit="1"/>
                </p:cNvSpPr>
                <p:nvPr/>
              </p:nvSpPr>
              <p:spPr>
                <a:xfrm>
                  <a:off x="2764004" y="4965607"/>
                  <a:ext cx="553809" cy="562975"/>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AEBB266-31B3-5FCE-479C-19DFC05DB3A2}"/>
                </a:ext>
              </a:extLst>
            </p:cNvPr>
            <p:cNvCxnSpPr>
              <a:cxnSpLocks/>
            </p:cNvCxnSpPr>
            <p:nvPr/>
          </p:nvCxnSpPr>
          <p:spPr>
            <a:xfrm>
              <a:off x="3355133" y="4369240"/>
              <a:ext cx="0" cy="80360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BA96F7A-121F-A6DB-176E-D15B46AD0E91}"/>
              </a:ext>
            </a:extLst>
          </p:cNvPr>
          <p:cNvCxnSpPr/>
          <p:nvPr/>
        </p:nvCxnSpPr>
        <p:spPr>
          <a:xfrm>
            <a:off x="5253135" y="3284376"/>
            <a:ext cx="326572" cy="75694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4A0E50-6A5E-A52F-9EE3-86D57FE25C83}"/>
              </a:ext>
            </a:extLst>
          </p:cNvPr>
          <p:cNvCxnSpPr>
            <a:cxnSpLocks/>
          </p:cNvCxnSpPr>
          <p:nvPr/>
        </p:nvCxnSpPr>
        <p:spPr>
          <a:xfrm flipV="1">
            <a:off x="5256239" y="3041780"/>
            <a:ext cx="472757" cy="20838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F558CF-AD1B-F164-6367-5D0427AC3061}"/>
              </a:ext>
            </a:extLst>
          </p:cNvPr>
          <p:cNvCxnSpPr>
            <a:cxnSpLocks/>
          </p:cNvCxnSpPr>
          <p:nvPr/>
        </p:nvCxnSpPr>
        <p:spPr>
          <a:xfrm flipH="1">
            <a:off x="3273488" y="2052737"/>
            <a:ext cx="591129" cy="33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AE04096-EEC9-09D7-6702-6F7EB919BF84}"/>
              </a:ext>
            </a:extLst>
          </p:cNvPr>
          <p:cNvSpPr txBox="1"/>
          <p:nvPr/>
        </p:nvSpPr>
        <p:spPr>
          <a:xfrm>
            <a:off x="3372474" y="1733548"/>
            <a:ext cx="984286" cy="369332"/>
          </a:xfrm>
          <a:prstGeom prst="rect">
            <a:avLst/>
          </a:prstGeom>
          <a:noFill/>
        </p:spPr>
        <p:txBody>
          <a:bodyPr wrap="square" rtlCol="0">
            <a:spAutoFit/>
          </a:bodyPr>
          <a:lstStyle/>
          <a:p>
            <a:pPr algn="ctr"/>
            <a:r>
              <a:rPr lang="en-US" dirty="0"/>
              <a:t>Home</a:t>
            </a:r>
          </a:p>
        </p:txBody>
      </p:sp>
      <p:cxnSp>
        <p:nvCxnSpPr>
          <p:cNvPr id="31" name="Straight Arrow Connector 30">
            <a:extLst>
              <a:ext uri="{FF2B5EF4-FFF2-40B4-BE49-F238E27FC236}">
                <a16:creationId xmlns:a16="http://schemas.microsoft.com/office/drawing/2014/main" id="{2F03F838-E0A8-7E72-91B1-05C6ED2AC121}"/>
              </a:ext>
            </a:extLst>
          </p:cNvPr>
          <p:cNvCxnSpPr/>
          <p:nvPr/>
        </p:nvCxnSpPr>
        <p:spPr>
          <a:xfrm flipV="1">
            <a:off x="5253135" y="2052737"/>
            <a:ext cx="2108718" cy="1197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FE1B060-1F41-34BF-F778-D164C30F5032}"/>
              </a:ext>
            </a:extLst>
          </p:cNvPr>
          <p:cNvCxnSpPr>
            <a:cxnSpLocks/>
          </p:cNvCxnSpPr>
          <p:nvPr/>
        </p:nvCxnSpPr>
        <p:spPr>
          <a:xfrm>
            <a:off x="6167535" y="2349101"/>
            <a:ext cx="0" cy="394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D3779C3-AF90-BBF1-3404-58AD8D095267}"/>
              </a:ext>
            </a:extLst>
          </p:cNvPr>
          <p:cNvSpPr txBox="1"/>
          <p:nvPr/>
        </p:nvSpPr>
        <p:spPr>
          <a:xfrm>
            <a:off x="4962448" y="1487327"/>
            <a:ext cx="2124035" cy="861774"/>
          </a:xfrm>
          <a:prstGeom prst="rect">
            <a:avLst/>
          </a:prstGeom>
          <a:noFill/>
        </p:spPr>
        <p:txBody>
          <a:bodyPr wrap="square" rtlCol="0">
            <a:spAutoFit/>
          </a:bodyPr>
          <a:lstStyle/>
          <a:p>
            <a:pPr algn="ctr"/>
            <a:r>
              <a:rPr lang="en-US" dirty="0"/>
              <a:t>Obstacle</a:t>
            </a:r>
            <a:br>
              <a:rPr lang="en-US" dirty="0"/>
            </a:br>
            <a:r>
              <a:rPr lang="en-US" sz="1600" dirty="0"/>
              <a:t>State pre-translated to Vehicle body frame</a:t>
            </a:r>
            <a:endParaRPr lang="en-US" dirty="0"/>
          </a:p>
        </p:txBody>
      </p:sp>
    </p:spTree>
    <p:extLst>
      <p:ext uri="{BB962C8B-B14F-4D97-AF65-F5344CB8AC3E}">
        <p14:creationId xmlns:p14="http://schemas.microsoft.com/office/powerpoint/2010/main" val="327542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box with a purple box and yellow lines&#10;&#10;Description automatically generated with medium confidence">
            <a:extLst>
              <a:ext uri="{FF2B5EF4-FFF2-40B4-BE49-F238E27FC236}">
                <a16:creationId xmlns:a16="http://schemas.microsoft.com/office/drawing/2014/main" id="{898273FD-2ABF-6D32-13C0-A43DEDB9B718}"/>
              </a:ext>
            </a:extLst>
          </p:cNvPr>
          <p:cNvPicPr>
            <a:picLocks noChangeAspect="1"/>
          </p:cNvPicPr>
          <p:nvPr/>
        </p:nvPicPr>
        <p:blipFill rotWithShape="1">
          <a:blip r:embed="rId2">
            <a:extLst>
              <a:ext uri="{28A0092B-C50C-407E-A947-70E740481C1C}">
                <a14:useLocalDpi xmlns:a14="http://schemas.microsoft.com/office/drawing/2010/main" val="0"/>
              </a:ext>
            </a:extLst>
          </a:blip>
          <a:srcRect t="11866" b="11866"/>
          <a:stretch/>
        </p:blipFill>
        <p:spPr>
          <a:xfrm>
            <a:off x="948465" y="1958187"/>
            <a:ext cx="5235394" cy="3551228"/>
          </a:xfrm>
          <a:prstGeom prst="rect">
            <a:avLst/>
          </a:prstGeom>
          <a:ln w="28575">
            <a:solidFill>
              <a:schemeClr val="tx1"/>
            </a:solidFill>
          </a:ln>
        </p:spPr>
      </p:pic>
      <p:pic>
        <p:nvPicPr>
          <p:cNvPr id="7" name="Picture 6" descr="A green oval with a red circle and pink and yellow strings&#10;&#10;Description automatically generated with medium confidence">
            <a:extLst>
              <a:ext uri="{FF2B5EF4-FFF2-40B4-BE49-F238E27FC236}">
                <a16:creationId xmlns:a16="http://schemas.microsoft.com/office/drawing/2014/main" id="{B2DD0A33-27E0-94E4-5443-08E240FF749C}"/>
              </a:ext>
            </a:extLst>
          </p:cNvPr>
          <p:cNvPicPr>
            <a:picLocks noChangeAspect="1"/>
          </p:cNvPicPr>
          <p:nvPr/>
        </p:nvPicPr>
        <p:blipFill rotWithShape="1">
          <a:blip r:embed="rId3">
            <a:extLst>
              <a:ext uri="{28A0092B-C50C-407E-A947-70E740481C1C}">
                <a14:useLocalDpi xmlns:a14="http://schemas.microsoft.com/office/drawing/2010/main" val="0"/>
              </a:ext>
            </a:extLst>
          </a:blip>
          <a:srcRect l="12697"/>
          <a:stretch/>
        </p:blipFill>
        <p:spPr>
          <a:xfrm>
            <a:off x="6342486" y="1958186"/>
            <a:ext cx="5149470" cy="3551228"/>
          </a:xfrm>
          <a:prstGeom prst="rect">
            <a:avLst/>
          </a:prstGeom>
          <a:ln w="28575">
            <a:solidFill>
              <a:schemeClr val="tx1"/>
            </a:solidFill>
          </a:ln>
        </p:spPr>
      </p:pic>
      <p:sp>
        <p:nvSpPr>
          <p:cNvPr id="8" name="TextBox 7">
            <a:extLst>
              <a:ext uri="{FF2B5EF4-FFF2-40B4-BE49-F238E27FC236}">
                <a16:creationId xmlns:a16="http://schemas.microsoft.com/office/drawing/2014/main" id="{CDB09363-D120-2D30-B050-C985C191F31C}"/>
              </a:ext>
            </a:extLst>
          </p:cNvPr>
          <p:cNvSpPr txBox="1"/>
          <p:nvPr/>
        </p:nvSpPr>
        <p:spPr>
          <a:xfrm flipH="1">
            <a:off x="1407040" y="1268962"/>
            <a:ext cx="3902077" cy="369332"/>
          </a:xfrm>
          <a:prstGeom prst="rect">
            <a:avLst/>
          </a:prstGeom>
          <a:noFill/>
        </p:spPr>
        <p:txBody>
          <a:bodyPr wrap="square" rtlCol="0">
            <a:spAutoFit/>
          </a:bodyPr>
          <a:lstStyle/>
          <a:p>
            <a:pPr algn="ctr"/>
            <a:r>
              <a:rPr lang="en-US" dirty="0" err="1"/>
              <a:t>Braitenberg</a:t>
            </a:r>
            <a:r>
              <a:rPr lang="en-US" dirty="0"/>
              <a:t> Vehicle Sensor Position</a:t>
            </a:r>
          </a:p>
        </p:txBody>
      </p:sp>
      <p:sp>
        <p:nvSpPr>
          <p:cNvPr id="9" name="TextBox 8">
            <a:extLst>
              <a:ext uri="{FF2B5EF4-FFF2-40B4-BE49-F238E27FC236}">
                <a16:creationId xmlns:a16="http://schemas.microsoft.com/office/drawing/2014/main" id="{D8B88932-C9C8-ED7C-9A66-0FCD8E60C34B}"/>
              </a:ext>
            </a:extLst>
          </p:cNvPr>
          <p:cNvSpPr txBox="1"/>
          <p:nvPr/>
        </p:nvSpPr>
        <p:spPr>
          <a:xfrm flipH="1">
            <a:off x="7135589" y="1268962"/>
            <a:ext cx="3902077" cy="369332"/>
          </a:xfrm>
          <a:prstGeom prst="rect">
            <a:avLst/>
          </a:prstGeom>
          <a:noFill/>
        </p:spPr>
        <p:txBody>
          <a:bodyPr wrap="square" rtlCol="0">
            <a:spAutoFit/>
          </a:bodyPr>
          <a:lstStyle/>
          <a:p>
            <a:pPr algn="ctr"/>
            <a:r>
              <a:rPr lang="en-US" dirty="0"/>
              <a:t>Ant Vehicle Sensor Position</a:t>
            </a:r>
          </a:p>
        </p:txBody>
      </p:sp>
    </p:spTree>
    <p:extLst>
      <p:ext uri="{BB962C8B-B14F-4D97-AF65-F5344CB8AC3E}">
        <p14:creationId xmlns:p14="http://schemas.microsoft.com/office/powerpoint/2010/main" val="16375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9575A7C-4FF6-FC42-ECA0-A41185AD998B}"/>
              </a:ext>
            </a:extLst>
          </p:cNvPr>
          <p:cNvSpPr>
            <a:spLocks noGrp="1" noChangeArrowheads="1"/>
          </p:cNvSpPr>
          <p:nvPr>
            <p:ph idx="1"/>
          </p:nvPr>
        </p:nvSpPr>
        <p:spPr bwMode="auto">
          <a:xfrm>
            <a:off x="790575" y="474346"/>
            <a:ext cx="1061085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means things are going well and need to start connecting to something that changes the agents.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Because the Genetic Program Woolley wrote for his MS Thesis for </a:t>
            </a:r>
            <a:r>
              <a:rPr kumimoji="0" lang="en-US" altLang="en-US" sz="1800" b="0" i="0" u="none" strike="noStrike" cap="none" normalizeH="0" baseline="0" dirty="0" err="1">
                <a:ln>
                  <a:noFill/>
                </a:ln>
                <a:solidFill>
                  <a:schemeClr val="tx1"/>
                </a:solidFill>
                <a:effectLst/>
                <a:latin typeface="Arial" panose="020B0604020202020204" pitchFamily="34" charset="0"/>
              </a:rPr>
              <a:t>Robocode</a:t>
            </a:r>
            <a:r>
              <a:rPr kumimoji="0" lang="en-US" altLang="en-US" sz="1800" b="0" i="0" u="none" strike="noStrike" cap="none" normalizeH="0" baseline="0" dirty="0">
                <a:ln>
                  <a:noFill/>
                </a:ln>
                <a:solidFill>
                  <a:schemeClr val="tx1"/>
                </a:solidFill>
                <a:effectLst/>
                <a:latin typeface="Arial" panose="020B0604020202020204" pitchFamily="34" charset="0"/>
              </a:rPr>
              <a:t> worked, I thought that would be easy because I just swap the xml parser for </a:t>
            </a:r>
            <a:r>
              <a:rPr kumimoji="0" lang="en-US" altLang="en-US" sz="1800" b="0" i="0" u="none" strike="noStrike" cap="none" normalizeH="0" baseline="0" dirty="0" err="1">
                <a:ln>
                  <a:noFill/>
                </a:ln>
                <a:solidFill>
                  <a:schemeClr val="tx1"/>
                </a:solidFill>
                <a:effectLst/>
                <a:latin typeface="Arial" panose="020B0604020202020204" pitchFamily="34" charset="0"/>
              </a:rPr>
              <a:t>json</a:t>
            </a:r>
            <a:r>
              <a:rPr kumimoji="0" lang="en-US" altLang="en-US" sz="1800" b="0" i="0" u="none" strike="noStrike" cap="none" normalizeH="0" baseline="0" dirty="0">
                <a:ln>
                  <a:noFill/>
                </a:ln>
                <a:solidFill>
                  <a:schemeClr val="tx1"/>
                </a:solidFill>
                <a:effectLst/>
                <a:latin typeface="Arial" panose="020B0604020202020204" pitchFamily="34" charset="0"/>
              </a:rPr>
              <a:t>.... not the case.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standard GA/GP workflow is: create population -&gt; run -&gt; get fitness -&gt; cross-over/mutation -&gt; new population -&gt; repeat..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Do we start with 1 entity and then go from there; start with 10 and fitness is defined as length of life and something with maintained energy level. And run the entire simulation, then perform the GA process above? Or take the population as the die, and one at a time toss them in and then pool the fitness response?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sample long-life evolutionary systems seem to be structured so that they only do mutation. So, if an entity is successful, it will asexually 'breed' a new one that is only subjected to a mutation operator. I don't think that this is all that we want....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Also, doesn't seem to be a lot academically: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https://scholarship.libraries.rutgers.edu/esploro/outputs/technicalDocumentation/GADO-A-Genetic-Algorithm-for-Continuous/991031550235504646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https://pdxscholar.library.pdx.edu/cgi/viewcontent.cgi?article=1003&amp;context=compsci_fac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1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AA440-67AA-2224-44DC-2F2CE98C8747}"/>
              </a:ext>
            </a:extLst>
          </p:cNvPr>
          <p:cNvSpPr>
            <a:spLocks noGrp="1"/>
          </p:cNvSpPr>
          <p:nvPr>
            <p:ph idx="1"/>
          </p:nvPr>
        </p:nvSpPr>
        <p:spPr/>
        <p:txBody>
          <a:bodyPr>
            <a:normAutofit fontScale="92500" lnSpcReduction="10000"/>
          </a:bodyPr>
          <a:lstStyle/>
          <a:p>
            <a:r>
              <a:rPr lang="en-US" dirty="0"/>
              <a:t>start with 5 randomly generated.</a:t>
            </a:r>
          </a:p>
          <a:p>
            <a:r>
              <a:rPr lang="en-US" dirty="0"/>
              <a:t>Each time one drops off food - record their genome.</a:t>
            </a:r>
          </a:p>
          <a:p>
            <a:r>
              <a:rPr lang="en-US" dirty="0"/>
              <a:t>At spawn time perform cross-over and mutation on those that have dropped off food</a:t>
            </a:r>
          </a:p>
          <a:p>
            <a:r>
              <a:rPr lang="en-US" dirty="0"/>
              <a:t> - design choices: selection from {since the last spawn, out of the last 5-10, out of all over lifetime, ranked by energy and lifetime}?</a:t>
            </a:r>
            <a:br>
              <a:rPr lang="en-US" dirty="0"/>
            </a:br>
            <a:endParaRPr lang="en-US" dirty="0"/>
          </a:p>
          <a:p>
            <a:r>
              <a:rPr lang="en-US" dirty="0"/>
              <a:t>If there hasn't been a spawn in a set time period, spawn a new agent anyway?</a:t>
            </a:r>
            <a:br>
              <a:rPr lang="en-US" dirty="0"/>
            </a:br>
            <a:endParaRPr lang="en-US" dirty="0"/>
          </a:p>
          <a:p>
            <a:r>
              <a:rPr lang="en-US" dirty="0"/>
              <a:t>If there is a colony collapse restart OR carry over best and restart?</a:t>
            </a:r>
          </a:p>
          <a:p>
            <a:endParaRPr lang="en-US" dirty="0"/>
          </a:p>
        </p:txBody>
      </p:sp>
    </p:spTree>
    <p:extLst>
      <p:ext uri="{BB962C8B-B14F-4D97-AF65-F5344CB8AC3E}">
        <p14:creationId xmlns:p14="http://schemas.microsoft.com/office/powerpoint/2010/main" val="30306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076A-9AF3-F328-AABF-629D21CFBB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33117F-A338-9250-E55F-1465550D7882}"/>
              </a:ext>
            </a:extLst>
          </p:cNvPr>
          <p:cNvSpPr>
            <a:spLocks noGrp="1"/>
          </p:cNvSpPr>
          <p:nvPr>
            <p:ph idx="1"/>
          </p:nvPr>
        </p:nvSpPr>
        <p:spPr/>
        <p:txBody>
          <a:bodyPr>
            <a:normAutofit fontScale="55000" lnSpcReduction="20000"/>
          </a:bodyPr>
          <a:lstStyle/>
          <a:p>
            <a:r>
              <a:rPr lang="en-US" dirty="0"/>
              <a:t>Life-Long System</a:t>
            </a:r>
          </a:p>
          <a:p>
            <a:endParaRPr lang="en-US" dirty="0"/>
          </a:p>
          <a:p>
            <a:r>
              <a:rPr lang="en-US" dirty="0"/>
              <a:t> Problem, most self-organizing happens at one layer. Need at least 2. Addressed with behavior tree and colony performance?</a:t>
            </a:r>
          </a:p>
          <a:p>
            <a:r>
              <a:rPr lang="en-US" dirty="0"/>
              <a:t>  i.e. individual learning and ?social learning?</a:t>
            </a:r>
          </a:p>
          <a:p>
            <a:r>
              <a:rPr lang="en-US" dirty="0"/>
              <a:t> </a:t>
            </a:r>
          </a:p>
          <a:p>
            <a:r>
              <a:rPr lang="en-US" dirty="0"/>
              <a:t> Qualia World isn't quite working, but the colony is. So can connect something.</a:t>
            </a:r>
          </a:p>
          <a:p>
            <a:r>
              <a:rPr lang="en-US" dirty="0"/>
              <a:t>    Genetic Programming worked with </a:t>
            </a:r>
            <a:r>
              <a:rPr lang="en-US" dirty="0" err="1"/>
              <a:t>Robocode</a:t>
            </a:r>
            <a:r>
              <a:rPr lang="en-US" dirty="0"/>
              <a:t>. Problem Genetic algorithm approaches are population based, not necessarily based on continuous spawning. How to do this?</a:t>
            </a:r>
          </a:p>
          <a:p>
            <a:r>
              <a:rPr lang="en-US" dirty="0"/>
              <a:t>	Examples found seem to only use mutation.</a:t>
            </a:r>
          </a:p>
          <a:p>
            <a:r>
              <a:rPr lang="en-US" dirty="0"/>
              <a:t>	Fitness eval (length of life) will be very sparse when agents do well. This matches the target domain of ASCE-BITS because feedback from humans has been shown to be sparse in the HRA version.</a:t>
            </a:r>
          </a:p>
          <a:p>
            <a:r>
              <a:rPr lang="en-US" dirty="0"/>
              <a:t>	</a:t>
            </a:r>
          </a:p>
          <a:p>
            <a:r>
              <a:rPr lang="en-US" dirty="0"/>
              <a:t>	</a:t>
            </a:r>
          </a:p>
          <a:p>
            <a:r>
              <a:rPr lang="en-US" dirty="0"/>
              <a:t> GADO: Genetic...</a:t>
            </a:r>
          </a:p>
          <a:p>
            <a:r>
              <a:rPr lang="en-US" dirty="0"/>
              <a:t> Does the Field of Computational life?</a:t>
            </a:r>
          </a:p>
          <a:p>
            <a:r>
              <a:rPr lang="en-US"/>
              <a:t>https://pdxscholar.library.pdf.edu/cgi/viewcontent.cgi?article=1003&amp;context=compsci_fac</a:t>
            </a:r>
          </a:p>
        </p:txBody>
      </p:sp>
    </p:spTree>
    <p:extLst>
      <p:ext uri="{BB962C8B-B14F-4D97-AF65-F5344CB8AC3E}">
        <p14:creationId xmlns:p14="http://schemas.microsoft.com/office/powerpoint/2010/main" val="590771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540</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 Peterson</dc:creator>
  <cp:lastModifiedBy>Bert Peterson</cp:lastModifiedBy>
  <cp:revision>3</cp:revision>
  <dcterms:created xsi:type="dcterms:W3CDTF">2023-10-20T16:24:01Z</dcterms:created>
  <dcterms:modified xsi:type="dcterms:W3CDTF">2024-02-27T15:57:18Z</dcterms:modified>
</cp:coreProperties>
</file>