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au"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548640" y="2286000"/>
            <a:ext cx="2432304" cy="1298448"/>
          </a:xfrm>
        </p:spPr>
        <p:txBody>
          <a:bodyPr/>
          <a:lstStyle/>
          <a:p>
            <a:r>
              <a:t>ARK Energy</a:t>
            </a:r>
          </a:p>
        </p:txBody>
      </p:sp>
      <p:sp>
        <p:nvSpPr>
          <p:cNvPr id="3" name="TextBox 2"/>
          <p:cNvSpPr txBox="1"/>
          <p:nvPr/>
        </p:nvSpPr>
        <p:spPr>
          <a:xfrm>
            <a:off x="411480" y="3761841"/>
            <a:ext cx="2595067" cy="370789"/>
          </a:xfrm>
          <a:prstGeom prst="rect">
            <a:avLst/>
          </a:prstGeom>
          <a:noFill/>
        </p:spPr>
        <p:txBody>
          <a:bodyPr wrap="none">
            <a:spAutoFit/>
          </a:bodyPr>
          <a:lstStyle/>
          <a:p>
            <a:r>
              <a:t>Generated at: 2024-05-03</a:t>
            </a:r>
          </a:p>
        </p:txBody>
      </p:sp>
      <p:pic>
        <p:nvPicPr>
          <p:cNvPr id="4" name="Picture 3" descr="180degreelogo.png"/>
          <p:cNvPicPr>
            <a:picLocks noChangeAspect="1"/>
          </p:cNvPicPr>
          <p:nvPr/>
        </p:nvPicPr>
        <p:blipFill>
          <a:blip r:embed="rId2"/>
          <a:stretch>
            <a:fillRect/>
          </a:stretch>
        </p:blipFill>
        <p:spPr>
          <a:xfrm>
            <a:off x="6817766" y="5943600"/>
            <a:ext cx="1828800" cy="522315"/>
          </a:xfrm>
          <a:prstGeom prst="rect">
            <a:avLst/>
          </a:prstGeom>
        </p:spPr>
      </p:pic>
      <p:pic>
        <p:nvPicPr>
          <p:cNvPr id="5" name="Picture 4" descr="Arkenergylogo.png"/>
          <p:cNvPicPr>
            <a:picLocks noChangeAspect="1"/>
          </p:cNvPicPr>
          <p:nvPr/>
        </p:nvPicPr>
        <p:blipFill>
          <a:blip r:embed="rId3"/>
          <a:stretch>
            <a:fillRect/>
          </a:stretch>
        </p:blipFill>
        <p:spPr>
          <a:xfrm>
            <a:off x="4726533" y="5943600"/>
            <a:ext cx="1828800" cy="353096"/>
          </a:xfrm>
          <a:prstGeom prst="rect">
            <a:avLst/>
          </a:prstGeom>
        </p:spPr>
      </p:pic>
      <p:sp>
        <p:nvSpPr>
          <p:cNvPr id="6" name="Rounded Rectangle 5"/>
          <p:cNvSpPr/>
          <p:nvPr/>
        </p:nvSpPr>
        <p:spPr>
          <a:xfrm>
            <a:off x="7599578" y="0"/>
            <a:ext cx="647395" cy="554126"/>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Home_button.png"/>
          <p:cNvPicPr>
            <a:picLocks noChangeAspect="1"/>
          </p:cNvPicPr>
          <p:nvPr/>
        </p:nvPicPr>
        <p:blipFill>
          <a:blip r:embed="rId4"/>
          <a:stretch>
            <a:fillRect/>
          </a:stretch>
        </p:blipFill>
        <p:spPr>
          <a:xfrm>
            <a:off x="7692847" y="46725"/>
            <a:ext cx="457200" cy="457200"/>
          </a:xfrm>
          <a:prstGeom prst="rect">
            <a:avLst/>
          </a:prstGeom>
        </p:spPr>
      </p:pic>
      <p:cxnSp>
        <p:nvCxnSpPr>
          <p:cNvPr id="8" name="Connector 7"/>
          <p:cNvCxnSpPr/>
          <p:nvPr/>
        </p:nvCxnSpPr>
        <p:spPr>
          <a:xfrm>
            <a:off x="3246120" y="914400"/>
            <a:ext cx="0" cy="4765852"/>
          </a:xfrm>
          <a:prstGeom prst="line">
            <a:avLst/>
          </a:prstGeom>
          <a:ln>
            <a:solidFill>
              <a:srgbClr val="94C554"/>
            </a:solidFill>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3913632" y="1961388"/>
            <a:ext cx="1444752" cy="672998"/>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3927348" y="2109520"/>
            <a:ext cx="1444752" cy="374904"/>
          </a:xfrm>
          <a:prstGeom prst="rect">
            <a:avLst/>
          </a:prstGeom>
          <a:noFill/>
        </p:spPr>
        <p:txBody>
          <a:bodyPr wrap="none">
            <a:spAutoFit/>
          </a:bodyPr>
          <a:lstStyle/>
          <a:p>
            <a:r>
              <a:t>Commodities</a:t>
            </a:r>
          </a:p>
        </p:txBody>
      </p:sp>
      <p:sp>
        <p:nvSpPr>
          <p:cNvPr id="11" name="Rounded Rectangle 10"/>
          <p:cNvSpPr/>
          <p:nvPr/>
        </p:nvSpPr>
        <p:spPr>
          <a:xfrm>
            <a:off x="5557723" y="1961388"/>
            <a:ext cx="1444752" cy="672998"/>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5910681" y="2113178"/>
            <a:ext cx="731520" cy="374904"/>
          </a:xfrm>
          <a:prstGeom prst="rect">
            <a:avLst/>
          </a:prstGeom>
          <a:noFill/>
        </p:spPr>
        <p:txBody>
          <a:bodyPr wrap="none">
            <a:spAutoFit/>
          </a:bodyPr>
          <a:lstStyle/>
          <a:p>
            <a:r>
              <a:t>News</a:t>
            </a:r>
          </a:p>
        </p:txBody>
      </p:sp>
      <p:sp>
        <p:nvSpPr>
          <p:cNvPr id="13" name="Rounded Rectangle 12"/>
          <p:cNvSpPr/>
          <p:nvPr/>
        </p:nvSpPr>
        <p:spPr>
          <a:xfrm>
            <a:off x="7202728" y="1961388"/>
            <a:ext cx="1444752" cy="672998"/>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263993" y="2115921"/>
            <a:ext cx="1396288" cy="374904"/>
          </a:xfrm>
          <a:prstGeom prst="rect">
            <a:avLst/>
          </a:prstGeom>
          <a:noFill/>
        </p:spPr>
        <p:txBody>
          <a:bodyPr wrap="none">
            <a:spAutoFit/>
          </a:bodyPr>
          <a:lstStyle/>
          <a:p>
            <a:r>
              <a:t>Competitors</a:t>
            </a:r>
          </a:p>
        </p:txBody>
      </p:sp>
      <p:sp>
        <p:nvSpPr>
          <p:cNvPr id="15" name="Rounded Rectangle 14"/>
          <p:cNvSpPr/>
          <p:nvPr/>
        </p:nvSpPr>
        <p:spPr>
          <a:xfrm>
            <a:off x="3913632" y="3090672"/>
            <a:ext cx="1444752" cy="672998"/>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161434" y="3239719"/>
            <a:ext cx="939088" cy="374904"/>
          </a:xfrm>
          <a:prstGeom prst="rect">
            <a:avLst/>
          </a:prstGeom>
          <a:noFill/>
        </p:spPr>
        <p:txBody>
          <a:bodyPr wrap="none">
            <a:spAutoFit/>
          </a:bodyPr>
          <a:lstStyle/>
          <a:p>
            <a:r>
              <a:t>Projects</a:t>
            </a:r>
          </a:p>
        </p:txBody>
      </p:sp>
      <p:sp>
        <p:nvSpPr>
          <p:cNvPr id="17" name="Rounded Rectangle 16"/>
          <p:cNvSpPr/>
          <p:nvPr/>
        </p:nvSpPr>
        <p:spPr>
          <a:xfrm>
            <a:off x="5557723" y="3090672"/>
            <a:ext cx="1444752" cy="672998"/>
          </a:xfrm>
          <a:prstGeom prst="roundRect">
            <a:avLst/>
          </a:prstGeom>
          <a:solidFill>
            <a:srgbClr val="94C554"/>
          </a:solidFill>
          <a:ln>
            <a:solidFill>
              <a:srgbClr val="94C5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5867704" y="3239719"/>
            <a:ext cx="823874" cy="374904"/>
          </a:xfrm>
          <a:prstGeom prst="rect">
            <a:avLst/>
          </a:prstGeom>
          <a:noFill/>
        </p:spPr>
        <p:txBody>
          <a:bodyPr wrap="none">
            <a:spAutoFit/>
          </a:bodyPr>
          <a:lstStyle/>
          <a:p>
            <a:r>
              <a:t>Grants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274320" y="182880"/>
            <a:ext cx="2743200" cy="1298448"/>
          </a:xfrm>
        </p:spPr>
        <p:txBody>
          <a:bodyPr/>
          <a:lstStyle/>
          <a:p>
            <a:pPr>
              <a:defRPr sz="2600"/>
            </a:pPr>
            <a:r>
              <a:t>Key Commodities</a:t>
            </a:r>
          </a:p>
        </p:txBody>
      </p:sp>
      <p:cxnSp>
        <p:nvCxnSpPr>
          <p:cNvPr id="3" name="Connector 2"/>
          <p:cNvCxnSpPr/>
          <p:nvPr/>
        </p:nvCxnSpPr>
        <p:spPr>
          <a:xfrm>
            <a:off x="3246120" y="457200"/>
            <a:ext cx="0" cy="5943600"/>
          </a:xfrm>
          <a:prstGeom prst="line">
            <a:avLst/>
          </a:prstGeom>
          <a:ln>
            <a:solidFill>
              <a:srgbClr val="94C554"/>
            </a:solidFill>
          </a:ln>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nvGraphicFramePr>
        <p:xfrm>
          <a:off x="365760" y="1188720"/>
          <a:ext cx="2560320" cy="3291840"/>
        </p:xfrm>
        <a:graphic>
          <a:graphicData uri="http://schemas.openxmlformats.org/drawingml/2006/table">
            <a:tbl>
              <a:tblPr firstRow="1" bandRow="1">
                <a:tableStyleId>{5C22544A-7EE6-4342-B048-85BDC9FD1C3A}</a:tableStyleId>
              </a:tblPr>
              <a:tblGrid>
                <a:gridCol w="1280160"/>
                <a:gridCol w="1280160"/>
              </a:tblGrid>
              <a:tr h="182880">
                <a:tc gridSpan="2">
                  <a:txBody>
                    <a:bodyPr/>
                    <a:lstStyle/>
                    <a:p>
                      <a:pPr algn="ctr"/>
                      <a:r>
                        <a:t>Ammonia</a:t>
                      </a:r>
                    </a:p>
                  </a:txBody>
                  <a:tcPr>
                    <a:solidFill>
                      <a:srgbClr val="94C554"/>
                    </a:solidFill>
                  </a:tcPr>
                </a:tc>
                <a:tc hMerge="1">
                  <a:txBody>
                    <a:bodyPr/>
                    <a:lstStyle/>
                    <a:p/>
                  </a:txBody>
                  <a:tcPr>
                    <a:solidFill>
                      <a:srgbClr val="94C554"/>
                    </a:solidFill>
                  </a:tcPr>
                </a:tc>
              </a:tr>
              <a:tr h="182880">
                <a:tc>
                  <a:txBody>
                    <a:bodyPr/>
                    <a:lstStyle/>
                    <a:p>
                      <a:pPr>
                        <a:defRPr sz="1100"/>
                      </a:pPr>
                      <a:r>
                        <a:t>Current Price (as of 2024-04-30)</a:t>
                      </a:r>
                    </a:p>
                  </a:txBody>
                  <a:tcPr>
                    <a:solidFill>
                      <a:srgbClr val="94C554"/>
                    </a:solidFill>
                  </a:tcPr>
                </a:tc>
                <a:tc>
                  <a:txBody>
                    <a:bodyPr/>
                    <a:lstStyle/>
                    <a:p/>
                  </a:txBody>
                  <a:tcPr>
                    <a:solidFill>
                      <a:srgbClr val="94C554"/>
                    </a:solidFill>
                  </a:tcPr>
                </a:tc>
              </a:tr>
              <a:tr h="182880">
                <a:tc>
                  <a:txBody>
                    <a:bodyPr/>
                    <a:lstStyle/>
                    <a:p>
                      <a:pPr>
                        <a:defRPr sz="1100"/>
                      </a:pPr>
                      <a:r>
                        <a:t>Prev Wk Price (as of 2024-04-30)</a:t>
                      </a:r>
                    </a:p>
                  </a:txBody>
                  <a:tcPr>
                    <a:solidFill>
                      <a:srgbClr val="94C554"/>
                    </a:solidFill>
                  </a:tcPr>
                </a:tc>
                <a:tc>
                  <a:txBody>
                    <a:bodyPr/>
                    <a:lstStyle/>
                    <a:p/>
                  </a:txBody>
                  <a:tcPr>
                    <a:solidFill>
                      <a:srgbClr val="94C554"/>
                    </a:solidFill>
                  </a:tcPr>
                </a:tc>
              </a:tr>
              <a:tr h="182880">
                <a:tc>
                  <a:txBody>
                    <a:bodyPr/>
                    <a:lstStyle/>
                    <a:p>
                      <a:pPr>
                        <a:defRPr sz="1100"/>
                      </a:pPr>
                      <a:r>
                        <a:t>Price (as of 2024-04-30)</a:t>
                      </a:r>
                    </a:p>
                  </a:txBody>
                  <a:tcPr>
                    <a:solidFill>
                      <a:srgbClr val="94C554"/>
                    </a:solidFill>
                  </a:tcPr>
                </a:tc>
                <a:tc>
                  <a:txBody>
                    <a:bodyPr/>
                    <a:lstStyle/>
                    <a:p/>
                  </a:txBody>
                  <a:tcPr>
                    <a:solidFill>
                      <a:srgbClr val="94C554"/>
                    </a:solidFill>
                  </a:tcPr>
                </a:tc>
              </a:tr>
              <a:tr h="182880">
                <a:tc>
                  <a:txBody>
                    <a:bodyPr/>
                    <a:lstStyle/>
                    <a:p>
                      <a:pPr>
                        <a:defRPr sz="1100"/>
                      </a:pPr>
                      <a:r>
                        <a:t>Change in Price (%)</a:t>
                      </a:r>
                    </a:p>
                  </a:txBody>
                  <a:tcPr>
                    <a:solidFill>
                      <a:srgbClr val="94C554"/>
                    </a:solidFill>
                  </a:tcPr>
                </a:tc>
                <a:tc>
                  <a:txBody>
                    <a:bodyPr/>
                    <a:lstStyle/>
                    <a:p/>
                  </a:txBody>
                  <a:tcPr>
                    <a:solidFill>
                      <a:srgbClr val="94C554"/>
                    </a:solidFill>
                  </a:tcPr>
                </a:tc>
              </a:tr>
              <a:tr h="182880">
                <a:tc>
                  <a:txBody>
                    <a:bodyPr/>
                    <a:lstStyle/>
                    <a:p>
                      <a:pPr>
                        <a:defRPr sz="1100"/>
                      </a:pPr>
                      <a:r>
                        <a:t>Market Cap (as of 2024-04-30)</a:t>
                      </a:r>
                    </a:p>
                  </a:txBody>
                  <a:tcPr>
                    <a:solidFill>
                      <a:srgbClr val="94C554"/>
                    </a:solidFill>
                  </a:tcPr>
                </a:tc>
                <a:tc>
                  <a:txBody>
                    <a:bodyPr/>
                    <a:lstStyle/>
                    <a:p/>
                  </a:txBody>
                  <a:tcPr>
                    <a:solidFill>
                      <a:srgbClr val="94C554"/>
                    </a:solidFill>
                  </a:tcPr>
                </a:tc>
              </a:tr>
              <a:tr h="182880">
                <a:tc>
                  <a:txBody>
                    <a:bodyPr/>
                    <a:lstStyle/>
                    <a:p>
                      <a:pPr>
                        <a:defRPr sz="1100"/>
                      </a:pPr>
                      <a:r>
                        <a:t>Number of Shares</a:t>
                      </a:r>
                    </a:p>
                  </a:txBody>
                  <a:tcPr>
                    <a:solidFill>
                      <a:srgbClr val="94C554"/>
                    </a:solidFill>
                  </a:tcPr>
                </a:tc>
                <a:tc>
                  <a:txBody>
                    <a:bodyPr/>
                    <a:lstStyle/>
                    <a:p/>
                  </a:txBody>
                  <a:tcPr>
                    <a:solidFill>
                      <a:srgbClr val="94C554"/>
                    </a:solidFill>
                  </a:tcPr>
                </a:tc>
              </a:tr>
              <a:tr h="182880">
                <a:tc gridSpan="2">
                  <a:txBody>
                    <a:bodyPr/>
                    <a:lstStyle/>
                    <a:p>
                      <a:pPr>
                        <a:defRPr sz="1100"/>
                      </a:pPr>
                      <a:r>
                        <a:t>Chart (1 year)</a:t>
                      </a:r>
                    </a:p>
                  </a:txBody>
                  <a:tcPr>
                    <a:solidFill>
                      <a:srgbClr val="94C554"/>
                    </a:solidFill>
                  </a:tcPr>
                </a:tc>
                <a:tc hMerge="1">
                  <a:txBody>
                    <a:bodyPr/>
                    <a:lstStyle/>
                    <a:p/>
                  </a:txBody>
                  <a:tcPr>
                    <a:solidFill>
                      <a:srgbClr val="94C554"/>
                    </a:solidFill>
                  </a:tcPr>
                </a:tc>
              </a:tr>
              <a:tr h="1828800">
                <a:tc gridSpan="2">
                  <a:txBody>
                    <a:bodyPr/>
                    <a:lstStyle/>
                    <a:p/>
                  </a:txBody>
                  <a:tcPr>
                    <a:solidFill>
                      <a:srgbClr val="94C554"/>
                    </a:solidFill>
                  </a:tcPr>
                </a:tc>
                <a:tc hMerge="1">
                  <a:txBody>
                    <a:bodyPr/>
                    <a:lstStyle/>
                    <a:p/>
                  </a:txBody>
                  <a:tcPr>
                    <a:solidFill>
                      <a:srgbClr val="94C554"/>
                    </a:solidFill>
                  </a:tcPr>
                </a:tc>
              </a:tr>
            </a:tbl>
          </a:graphicData>
        </a:graphic>
      </p:graphicFrame>
      <p:graphicFrame>
        <p:nvGraphicFramePr>
          <p:cNvPr id="5" name="Table 4"/>
          <p:cNvGraphicFramePr>
            <a:graphicFrameLocks noGrp="1"/>
          </p:cNvGraphicFramePr>
          <p:nvPr/>
        </p:nvGraphicFramePr>
        <p:xfrm>
          <a:off x="3566160" y="475488"/>
          <a:ext cx="5303520" cy="1371600"/>
        </p:xfrm>
        <a:graphic>
          <a:graphicData uri="http://schemas.openxmlformats.org/drawingml/2006/table">
            <a:tbl>
              <a:tblPr firstRow="1" bandRow="1">
                <a:tableStyleId>{5C22544A-7EE6-4342-B048-85BDC9FD1C3A}</a:tableStyleId>
              </a:tblPr>
              <a:tblGrid>
                <a:gridCol w="1767840"/>
                <a:gridCol w="1767840"/>
                <a:gridCol w="1767840"/>
              </a:tblGrid>
              <a:tr h="171450">
                <a:tc>
                  <a:txBody>
                    <a:bodyPr/>
                    <a:lstStyle/>
                    <a:p/>
                  </a:txBody>
                  <a:tcPr>
                    <a:solidFill>
                      <a:srgbClr val="94C554"/>
                    </a:solidFill>
                  </a:tcPr>
                </a:tc>
                <a:tc>
                  <a:txBody>
                    <a:bodyPr/>
                    <a:lstStyle/>
                    <a:p>
                      <a:pPr algn="ctr"/>
                      <a:r>
                        <a:t>Gold</a:t>
                      </a:r>
                    </a:p>
                  </a:txBody>
                  <a:tcPr>
                    <a:solidFill>
                      <a:srgbClr val="94C554"/>
                    </a:solidFill>
                  </a:tcPr>
                </a:tc>
                <a:tc>
                  <a:txBody>
                    <a:bodyPr/>
                    <a:lstStyle/>
                    <a:p>
                      <a:pPr algn="ctr"/>
                      <a:r>
                        <a:t>Oil</a:t>
                      </a:r>
                    </a:p>
                  </a:txBody>
                  <a:tcPr>
                    <a:solidFill>
                      <a:srgbClr val="94C554"/>
                    </a:solidFill>
                  </a:tcPr>
                </a:tc>
              </a:tr>
              <a:tr h="171450">
                <a:tc>
                  <a:txBody>
                    <a:bodyPr/>
                    <a:lstStyle/>
                    <a:p>
                      <a:pPr>
                        <a:defRPr sz="1000"/>
                      </a:pPr>
                      <a:r>
                        <a:t>Current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Prev Wk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Change in Price (%)</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Market Cap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Number of Shares</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Chart (1 year)</a:t>
                      </a:r>
                    </a:p>
                  </a:txBody>
                  <a:tcPr>
                    <a:solidFill>
                      <a:srgbClr val="94C554"/>
                    </a:solidFill>
                  </a:tcPr>
                </a:tc>
                <a:tc>
                  <a:txBody>
                    <a:bodyPr/>
                    <a:lstStyle/>
                    <a:p/>
                  </a:txBody>
                  <a:tcPr>
                    <a:solidFill>
                      <a:srgbClr val="94C554"/>
                    </a:solidFill>
                  </a:tcPr>
                </a:tc>
                <a:tc>
                  <a:txBody>
                    <a:bodyPr/>
                    <a:lstStyle/>
                    <a:p/>
                  </a:txBody>
                  <a:tcPr>
                    <a:solidFill>
                      <a:srgbClr val="94C554"/>
                    </a:solidFill>
                  </a:tcPr>
                </a:tc>
              </a:tr>
            </a:tbl>
          </a:graphicData>
        </a:graphic>
      </p:graphicFrame>
      <p:graphicFrame>
        <p:nvGraphicFramePr>
          <p:cNvPr id="6" name="Table 5"/>
          <p:cNvGraphicFramePr>
            <a:graphicFrameLocks noGrp="1"/>
          </p:cNvGraphicFramePr>
          <p:nvPr/>
        </p:nvGraphicFramePr>
        <p:xfrm>
          <a:off x="3566160" y="3474720"/>
          <a:ext cx="5303520" cy="1371600"/>
        </p:xfrm>
        <a:graphic>
          <a:graphicData uri="http://schemas.openxmlformats.org/drawingml/2006/table">
            <a:tbl>
              <a:tblPr firstRow="1" bandRow="1">
                <a:tableStyleId>{5C22544A-7EE6-4342-B048-85BDC9FD1C3A}</a:tableStyleId>
              </a:tblPr>
              <a:tblGrid>
                <a:gridCol w="1767840"/>
                <a:gridCol w="1767840"/>
                <a:gridCol w="1767840"/>
              </a:tblGrid>
              <a:tr h="171450">
                <a:tc>
                  <a:txBody>
                    <a:bodyPr/>
                    <a:lstStyle/>
                    <a:p/>
                  </a:txBody>
                  <a:tcPr>
                    <a:solidFill>
                      <a:srgbClr val="94C554"/>
                    </a:solidFill>
                  </a:tcPr>
                </a:tc>
                <a:tc>
                  <a:txBody>
                    <a:bodyPr/>
                    <a:lstStyle/>
                    <a:p>
                      <a:pPr algn="ctr"/>
                      <a:r>
                        <a:t>Steel</a:t>
                      </a:r>
                    </a:p>
                  </a:txBody>
                  <a:tcPr>
                    <a:solidFill>
                      <a:srgbClr val="94C554"/>
                    </a:solidFill>
                  </a:tcPr>
                </a:tc>
                <a:tc>
                  <a:txBody>
                    <a:bodyPr/>
                    <a:lstStyle/>
                    <a:p>
                      <a:pPr algn="ctr"/>
                      <a:r>
                        <a:t>Zinc</a:t>
                      </a:r>
                    </a:p>
                  </a:txBody>
                  <a:tcPr>
                    <a:solidFill>
                      <a:srgbClr val="94C554"/>
                    </a:solidFill>
                  </a:tcPr>
                </a:tc>
              </a:tr>
              <a:tr h="171450">
                <a:tc>
                  <a:txBody>
                    <a:bodyPr/>
                    <a:lstStyle/>
                    <a:p>
                      <a:pPr>
                        <a:defRPr sz="1000"/>
                      </a:pPr>
                      <a:r>
                        <a:t>Current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Prev Wk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Change in Price (%)</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Market Cap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Number of Shares</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Chart (1 year)</a:t>
                      </a:r>
                    </a:p>
                  </a:txBody>
                  <a:tcPr>
                    <a:solidFill>
                      <a:srgbClr val="94C554"/>
                    </a:solidFill>
                  </a:tcPr>
                </a:tc>
                <a:tc>
                  <a:txBody>
                    <a:bodyPr/>
                    <a:lstStyle/>
                    <a:p/>
                  </a:txBody>
                  <a:tcPr>
                    <a:solidFill>
                      <a:srgbClr val="94C554"/>
                    </a:solidFill>
                  </a:tcPr>
                </a:tc>
                <a:tc>
                  <a:txBody>
                    <a:bodyPr/>
                    <a:lstStyle/>
                    <a:p/>
                  </a:txBody>
                  <a:tcPr>
                    <a:solidFill>
                      <a:srgbClr val="94C554"/>
                    </a:solidFill>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News</a:t>
            </a:r>
          </a:p>
        </p:txBody>
      </p:sp>
      <p:graphicFrame>
        <p:nvGraphicFramePr>
          <p:cNvPr id="3" name="Table 2"/>
          <p:cNvGraphicFramePr>
            <a:graphicFrameLocks noGrp="1"/>
          </p:cNvGraphicFramePr>
          <p:nvPr/>
        </p:nvGraphicFramePr>
        <p:xfrm>
          <a:off x="457200" y="1554480"/>
          <a:ext cx="8229600" cy="5120640"/>
        </p:xfrm>
        <a:graphic>
          <a:graphicData uri="http://schemas.openxmlformats.org/drawingml/2006/table">
            <a:tbl>
              <a:tblPr firstRow="1" bandRow="1">
                <a:tableStyleId>{5C22544A-7EE6-4342-B048-85BDC9FD1C3A}</a:tableStyleId>
              </a:tblPr>
              <a:tblGrid>
                <a:gridCol w="2743200"/>
                <a:gridCol w="2743200"/>
                <a:gridCol w="2743200"/>
              </a:tblGrid>
              <a:tr h="548640">
                <a:tc>
                  <a:txBody>
                    <a:bodyPr/>
                    <a:lstStyle/>
                    <a:p>
                      <a:r>
                        <a:t>XX/XX/XXXX Title</a:t>
                      </a:r>
                    </a:p>
                  </a:txBody>
                  <a:tcPr>
                    <a:solidFill>
                      <a:srgbClr val="94C554"/>
                    </a:solidFill>
                  </a:tcPr>
                </a:tc>
                <a:tc>
                  <a:txBody>
                    <a:bodyPr/>
                    <a:lstStyle/>
                    <a:p>
                      <a:r>
                        <a:t>XX/XX/XXXX Title</a:t>
                      </a:r>
                    </a:p>
                  </a:txBody>
                  <a:tcPr>
                    <a:solidFill>
                      <a:srgbClr val="94C554"/>
                    </a:solidFill>
                  </a:tcPr>
                </a:tc>
                <a:tc>
                  <a:txBody>
                    <a:bodyPr/>
                    <a:lstStyle/>
                    <a:p>
                      <a:r>
                        <a:t>XX/XX/XXXX Title</a:t>
                      </a:r>
                    </a:p>
                  </a:txBody>
                  <a:tcPr>
                    <a:solidFill>
                      <a:srgbClr val="94C554"/>
                    </a:solidFill>
                  </a:tcPr>
                </a:tc>
              </a:tr>
              <a:tr h="2011680">
                <a:tc>
                  <a:txBody>
                    <a:bodyPr/>
                    <a:lstStyle/>
                    <a:p>
                      <a:r>
                        <a:t>Content</a:t>
                      </a:r>
                    </a:p>
                  </a:txBody>
                  <a:tcPr>
                    <a:solidFill>
                      <a:srgbClr val="FFFFFF"/>
                    </a:solidFill>
                  </a:tcPr>
                </a:tc>
                <a:tc>
                  <a:txBody>
                    <a:bodyPr/>
                    <a:lstStyle/>
                    <a:p>
                      <a:r>
                        <a:t>Content</a:t>
                      </a:r>
                    </a:p>
                  </a:txBody>
                  <a:tcPr>
                    <a:solidFill>
                      <a:srgbClr val="FFFFFF"/>
                    </a:solidFill>
                  </a:tcPr>
                </a:tc>
                <a:tc>
                  <a:txBody>
                    <a:bodyPr/>
                    <a:lstStyle/>
                    <a:p>
                      <a:r>
                        <a:t>Content</a:t>
                      </a:r>
                    </a:p>
                  </a:txBody>
                  <a:tcPr>
                    <a:solidFill>
                      <a:srgbClr val="FFFFFF"/>
                    </a:solidFill>
                  </a:tcPr>
                </a:tc>
              </a:tr>
              <a:tr h="548640">
                <a:tc>
                  <a:txBody>
                    <a:bodyPr/>
                    <a:lstStyle/>
                    <a:p>
                      <a:r>
                        <a:t>XX/XX/XXXX Title</a:t>
                      </a:r>
                    </a:p>
                  </a:txBody>
                  <a:tcPr>
                    <a:solidFill>
                      <a:srgbClr val="94C554"/>
                    </a:solidFill>
                  </a:tcPr>
                </a:tc>
                <a:tc>
                  <a:txBody>
                    <a:bodyPr/>
                    <a:lstStyle/>
                    <a:p>
                      <a:r>
                        <a:t>XX/XX/XXXX Title</a:t>
                      </a:r>
                    </a:p>
                  </a:txBody>
                  <a:tcPr>
                    <a:solidFill>
                      <a:srgbClr val="94C554"/>
                    </a:solidFill>
                  </a:tcPr>
                </a:tc>
                <a:tc>
                  <a:txBody>
                    <a:bodyPr/>
                    <a:lstStyle/>
                    <a:p>
                      <a:r>
                        <a:t>XX/XX/XXXX Title</a:t>
                      </a:r>
                    </a:p>
                  </a:txBody>
                  <a:tcPr>
                    <a:solidFill>
                      <a:srgbClr val="94C554"/>
                    </a:solidFill>
                  </a:tcPr>
                </a:tc>
              </a:tr>
              <a:tr h="2011680">
                <a:tc>
                  <a:txBody>
                    <a:bodyPr/>
                    <a:lstStyle/>
                    <a:p>
                      <a:r>
                        <a:t>Content</a:t>
                      </a:r>
                    </a:p>
                  </a:txBody>
                  <a:tcPr>
                    <a:solidFill>
                      <a:srgbClr val="FFFFFF"/>
                    </a:solidFill>
                  </a:tcPr>
                </a:tc>
                <a:tc>
                  <a:txBody>
                    <a:bodyPr/>
                    <a:lstStyle/>
                    <a:p>
                      <a:r>
                        <a:t>Content</a:t>
                      </a:r>
                    </a:p>
                  </a:txBody>
                  <a:tcPr>
                    <a:solidFill>
                      <a:srgbClr val="FFFFFF"/>
                    </a:solidFill>
                  </a:tcPr>
                </a:tc>
                <a:tc>
                  <a:txBody>
                    <a:bodyPr/>
                    <a:lstStyle/>
                    <a:p>
                      <a:r>
                        <a:t>Content</a:t>
                      </a:r>
                    </a:p>
                  </a:txBody>
                  <a:tcPr>
                    <a:solidFill>
                      <a:srgbClr val="FFFFFF"/>
                    </a:solidFill>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274320" y="182880"/>
            <a:ext cx="2743200" cy="1298448"/>
          </a:xfrm>
        </p:spPr>
        <p:txBody>
          <a:bodyPr/>
          <a:lstStyle/>
          <a:p>
            <a:pPr>
              <a:defRPr sz="2500"/>
            </a:pPr>
            <a:r>
              <a:t>Competitors/OEMs</a:t>
            </a:r>
          </a:p>
        </p:txBody>
      </p:sp>
      <p:cxnSp>
        <p:nvCxnSpPr>
          <p:cNvPr id="3" name="Connector 2"/>
          <p:cNvCxnSpPr/>
          <p:nvPr/>
        </p:nvCxnSpPr>
        <p:spPr>
          <a:xfrm>
            <a:off x="3246120" y="457200"/>
            <a:ext cx="0" cy="5943600"/>
          </a:xfrm>
          <a:prstGeom prst="line">
            <a:avLst/>
          </a:prstGeom>
          <a:ln>
            <a:solidFill>
              <a:srgbClr val="94C554"/>
            </a:solidFill>
          </a:ln>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nvGraphicFramePr>
        <p:xfrm>
          <a:off x="365760" y="1188720"/>
          <a:ext cx="2560320" cy="3310128"/>
        </p:xfrm>
        <a:graphic>
          <a:graphicData uri="http://schemas.openxmlformats.org/drawingml/2006/table">
            <a:tbl>
              <a:tblPr firstRow="1" bandRow="1">
                <a:tableStyleId>{5C22544A-7EE6-4342-B048-85BDC9FD1C3A}</a:tableStyleId>
              </a:tblPr>
              <a:tblGrid>
                <a:gridCol w="1280160"/>
                <a:gridCol w="1280160"/>
              </a:tblGrid>
              <a:tr h="164592">
                <a:tc gridSpan="2">
                  <a:txBody>
                    <a:bodyPr/>
                    <a:lstStyle/>
                    <a:p>
                      <a:pPr algn="ctr"/>
                      <a:r>
                        <a:t>Company Name (Ticker: XXX)</a:t>
                      </a:r>
                    </a:p>
                  </a:txBody>
                  <a:tcPr>
                    <a:solidFill>
                      <a:srgbClr val="94C554"/>
                    </a:solidFill>
                  </a:tcPr>
                </a:tc>
                <a:tc hMerge="1">
                  <a:txBody>
                    <a:bodyPr/>
                    <a:lstStyle/>
                    <a:p/>
                  </a:txBody>
                  <a:tcPr>
                    <a:solidFill>
                      <a:srgbClr val="94C554"/>
                    </a:solidFill>
                  </a:tcPr>
                </a:tc>
              </a:tr>
              <a:tr h="164592">
                <a:tc>
                  <a:txBody>
                    <a:bodyPr/>
                    <a:lstStyle/>
                    <a:p>
                      <a:pPr>
                        <a:defRPr sz="800"/>
                      </a:pPr>
                      <a:r>
                        <a:t>Primary Industry</a:t>
                      </a:r>
                    </a:p>
                  </a:txBody>
                  <a:tcPr>
                    <a:solidFill>
                      <a:srgbClr val="94C554"/>
                    </a:solidFill>
                  </a:tcPr>
                </a:tc>
                <a:tc>
                  <a:txBody>
                    <a:bodyPr/>
                    <a:lstStyle/>
                    <a:p/>
                  </a:txBody>
                  <a:tcPr>
                    <a:solidFill>
                      <a:srgbClr val="94C554"/>
                    </a:solidFill>
                  </a:tcPr>
                </a:tc>
              </a:tr>
              <a:tr h="164592">
                <a:tc>
                  <a:txBody>
                    <a:bodyPr/>
                    <a:lstStyle/>
                    <a:p>
                      <a:pPr>
                        <a:defRPr sz="800"/>
                      </a:pPr>
                      <a:r>
                        <a:t>Current Price (as of 2024-04-30)</a:t>
                      </a:r>
                    </a:p>
                  </a:txBody>
                  <a:tcPr>
                    <a:solidFill>
                      <a:srgbClr val="94C554"/>
                    </a:solidFill>
                  </a:tcPr>
                </a:tc>
                <a:tc>
                  <a:txBody>
                    <a:bodyPr/>
                    <a:lstStyle/>
                    <a:p/>
                  </a:txBody>
                  <a:tcPr>
                    <a:solidFill>
                      <a:srgbClr val="94C554"/>
                    </a:solidFill>
                  </a:tcPr>
                </a:tc>
              </a:tr>
              <a:tr h="164592">
                <a:tc>
                  <a:txBody>
                    <a:bodyPr/>
                    <a:lstStyle/>
                    <a:p>
                      <a:pPr>
                        <a:defRPr sz="800"/>
                      </a:pPr>
                      <a:r>
                        <a:t>Prev Wk Price (as of 2024-04-30)</a:t>
                      </a:r>
                    </a:p>
                  </a:txBody>
                  <a:tcPr>
                    <a:solidFill>
                      <a:srgbClr val="94C554"/>
                    </a:solidFill>
                  </a:tcPr>
                </a:tc>
                <a:tc>
                  <a:txBody>
                    <a:bodyPr/>
                    <a:lstStyle/>
                    <a:p/>
                  </a:txBody>
                  <a:tcPr>
                    <a:solidFill>
                      <a:srgbClr val="94C554"/>
                    </a:solidFill>
                  </a:tcPr>
                </a:tc>
              </a:tr>
              <a:tr h="164592">
                <a:tc>
                  <a:txBody>
                    <a:bodyPr/>
                    <a:lstStyle/>
                    <a:p>
                      <a:pPr>
                        <a:defRPr sz="800"/>
                      </a:pPr>
                      <a:r>
                        <a:t>Price (as of 2024-04-30)</a:t>
                      </a:r>
                    </a:p>
                  </a:txBody>
                  <a:tcPr>
                    <a:solidFill>
                      <a:srgbClr val="94C554"/>
                    </a:solidFill>
                  </a:tcPr>
                </a:tc>
                <a:tc>
                  <a:txBody>
                    <a:bodyPr/>
                    <a:lstStyle/>
                    <a:p/>
                  </a:txBody>
                  <a:tcPr>
                    <a:solidFill>
                      <a:srgbClr val="94C554"/>
                    </a:solidFill>
                  </a:tcPr>
                </a:tc>
              </a:tr>
              <a:tr h="164592">
                <a:tc>
                  <a:txBody>
                    <a:bodyPr/>
                    <a:lstStyle/>
                    <a:p>
                      <a:pPr>
                        <a:defRPr sz="800"/>
                      </a:pPr>
                      <a:r>
                        <a:t>Change in Price (%)</a:t>
                      </a:r>
                    </a:p>
                  </a:txBody>
                  <a:tcPr>
                    <a:solidFill>
                      <a:srgbClr val="94C554"/>
                    </a:solidFill>
                  </a:tcPr>
                </a:tc>
                <a:tc>
                  <a:txBody>
                    <a:bodyPr/>
                    <a:lstStyle/>
                    <a:p/>
                  </a:txBody>
                  <a:tcPr>
                    <a:solidFill>
                      <a:srgbClr val="94C554"/>
                    </a:solidFill>
                  </a:tcPr>
                </a:tc>
              </a:tr>
              <a:tr h="164592">
                <a:tc>
                  <a:txBody>
                    <a:bodyPr/>
                    <a:lstStyle/>
                    <a:p>
                      <a:pPr>
                        <a:defRPr sz="800"/>
                      </a:pPr>
                      <a:r>
                        <a:t>Market Cap (as of 2024-04-30)</a:t>
                      </a:r>
                    </a:p>
                  </a:txBody>
                  <a:tcPr>
                    <a:solidFill>
                      <a:srgbClr val="94C554"/>
                    </a:solidFill>
                  </a:tcPr>
                </a:tc>
                <a:tc>
                  <a:txBody>
                    <a:bodyPr/>
                    <a:lstStyle/>
                    <a:p/>
                  </a:txBody>
                  <a:tcPr>
                    <a:solidFill>
                      <a:srgbClr val="94C554"/>
                    </a:solidFill>
                  </a:tcPr>
                </a:tc>
              </a:tr>
              <a:tr h="164592">
                <a:tc>
                  <a:txBody>
                    <a:bodyPr/>
                    <a:lstStyle/>
                    <a:p>
                      <a:pPr>
                        <a:defRPr sz="800"/>
                      </a:pPr>
                      <a:r>
                        <a:t>Number of Shares</a:t>
                      </a:r>
                    </a:p>
                  </a:txBody>
                  <a:tcPr>
                    <a:solidFill>
                      <a:srgbClr val="94C554"/>
                    </a:solidFill>
                  </a:tcPr>
                </a:tc>
                <a:tc>
                  <a:txBody>
                    <a:bodyPr/>
                    <a:lstStyle/>
                    <a:p/>
                  </a:txBody>
                  <a:tcPr>
                    <a:solidFill>
                      <a:srgbClr val="94C554"/>
                    </a:solidFill>
                  </a:tcPr>
                </a:tc>
              </a:tr>
              <a:tr h="164592">
                <a:tc gridSpan="2">
                  <a:txBody>
                    <a:bodyPr/>
                    <a:lstStyle/>
                    <a:p>
                      <a:pPr>
                        <a:defRPr sz="800"/>
                      </a:pPr>
                      <a:r>
                        <a:t>Chart (1 year)</a:t>
                      </a:r>
                    </a:p>
                  </a:txBody>
                  <a:tcPr>
                    <a:solidFill>
                      <a:srgbClr val="94C554"/>
                    </a:solidFill>
                  </a:tcPr>
                </a:tc>
                <a:tc hMerge="1">
                  <a:txBody>
                    <a:bodyPr/>
                    <a:lstStyle/>
                    <a:p/>
                  </a:txBody>
                  <a:tcPr>
                    <a:solidFill>
                      <a:srgbClr val="94C554"/>
                    </a:solidFill>
                  </a:tcPr>
                </a:tc>
              </a:tr>
              <a:tr h="1828800">
                <a:tc gridSpan="2">
                  <a:txBody>
                    <a:bodyPr/>
                    <a:lstStyle/>
                    <a:p/>
                  </a:txBody>
                  <a:tcPr>
                    <a:solidFill>
                      <a:srgbClr val="94C554"/>
                    </a:solidFill>
                  </a:tcPr>
                </a:tc>
                <a:tc hMerge="1">
                  <a:txBody>
                    <a:bodyPr/>
                    <a:lstStyle/>
                    <a:p/>
                  </a:txBody>
                  <a:tcPr>
                    <a:solidFill>
                      <a:srgbClr val="94C554"/>
                    </a:solidFill>
                  </a:tcPr>
                </a:tc>
              </a:tr>
            </a:tbl>
          </a:graphicData>
        </a:graphic>
      </p:graphicFrame>
      <p:graphicFrame>
        <p:nvGraphicFramePr>
          <p:cNvPr id="5" name="Table 4"/>
          <p:cNvGraphicFramePr>
            <a:graphicFrameLocks noGrp="1"/>
          </p:cNvGraphicFramePr>
          <p:nvPr/>
        </p:nvGraphicFramePr>
        <p:xfrm>
          <a:off x="3566160" y="182880"/>
          <a:ext cx="5303520" cy="1371600"/>
        </p:xfrm>
        <a:graphic>
          <a:graphicData uri="http://schemas.openxmlformats.org/drawingml/2006/table">
            <a:tbl>
              <a:tblPr firstRow="1" bandRow="1">
                <a:tableStyleId>{5C22544A-7EE6-4342-B048-85BDC9FD1C3A}</a:tableStyleId>
              </a:tblPr>
              <a:tblGrid>
                <a:gridCol w="1767840"/>
                <a:gridCol w="1767840"/>
                <a:gridCol w="1767840"/>
              </a:tblGrid>
              <a:tr h="171450">
                <a:tc>
                  <a:txBody>
                    <a:bodyPr/>
                    <a:lstStyle/>
                    <a:p/>
                  </a:txBody>
                  <a:tcPr>
                    <a:solidFill>
                      <a:srgbClr val="94C554"/>
                    </a:solidFill>
                  </a:tcPr>
                </a:tc>
                <a:tc>
                  <a:txBody>
                    <a:bodyPr/>
                    <a:lstStyle/>
                    <a:p>
                      <a:pPr algn="ctr">
                        <a:defRPr sz="1600"/>
                      </a:pPr>
                      <a:r>
                        <a:t>Heavy Electrical Equipment</a:t>
                      </a:r>
                    </a:p>
                  </a:txBody>
                  <a:tcPr>
                    <a:solidFill>
                      <a:srgbClr val="94C554"/>
                    </a:solidFill>
                  </a:tcPr>
                </a:tc>
                <a:tc>
                  <a:txBody>
                    <a:bodyPr/>
                    <a:lstStyle/>
                    <a:p>
                      <a:pPr algn="ctr">
                        <a:defRPr sz="1600"/>
                      </a:pPr>
                      <a:r>
                        <a:t>Automobile Manufactures</a:t>
                      </a:r>
                    </a:p>
                  </a:txBody>
                  <a:tcPr>
                    <a:solidFill>
                      <a:srgbClr val="94C554"/>
                    </a:solidFill>
                  </a:tcPr>
                </a:tc>
              </a:tr>
              <a:tr h="171450">
                <a:tc>
                  <a:txBody>
                    <a:bodyPr/>
                    <a:lstStyle/>
                    <a:p>
                      <a:pPr>
                        <a:defRPr sz="1000"/>
                      </a:pPr>
                      <a:r>
                        <a:t>Current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Prev Wk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Change in Price (%)</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Market Cap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Number of Shares</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Chart (1 year)</a:t>
                      </a:r>
                    </a:p>
                  </a:txBody>
                  <a:tcPr>
                    <a:solidFill>
                      <a:srgbClr val="94C554"/>
                    </a:solidFill>
                  </a:tcPr>
                </a:tc>
                <a:tc>
                  <a:txBody>
                    <a:bodyPr/>
                    <a:lstStyle/>
                    <a:p/>
                  </a:txBody>
                  <a:tcPr>
                    <a:solidFill>
                      <a:srgbClr val="94C554"/>
                    </a:solidFill>
                  </a:tcPr>
                </a:tc>
                <a:tc>
                  <a:txBody>
                    <a:bodyPr/>
                    <a:lstStyle/>
                    <a:p/>
                  </a:txBody>
                  <a:tcPr>
                    <a:solidFill>
                      <a:srgbClr val="94C554"/>
                    </a:solidFill>
                  </a:tcPr>
                </a:tc>
              </a:tr>
            </a:tbl>
          </a:graphicData>
        </a:graphic>
      </p:graphicFrame>
      <p:graphicFrame>
        <p:nvGraphicFramePr>
          <p:cNvPr id="6" name="Table 5"/>
          <p:cNvGraphicFramePr>
            <a:graphicFrameLocks noGrp="1"/>
          </p:cNvGraphicFramePr>
          <p:nvPr/>
        </p:nvGraphicFramePr>
        <p:xfrm>
          <a:off x="3566160" y="3291840"/>
          <a:ext cx="5303520" cy="1371600"/>
        </p:xfrm>
        <a:graphic>
          <a:graphicData uri="http://schemas.openxmlformats.org/drawingml/2006/table">
            <a:tbl>
              <a:tblPr firstRow="1" bandRow="1">
                <a:tableStyleId>{5C22544A-7EE6-4342-B048-85BDC9FD1C3A}</a:tableStyleId>
              </a:tblPr>
              <a:tblGrid>
                <a:gridCol w="1767840"/>
                <a:gridCol w="1767840"/>
                <a:gridCol w="1767840"/>
              </a:tblGrid>
              <a:tr h="171450">
                <a:tc>
                  <a:txBody>
                    <a:bodyPr/>
                    <a:lstStyle/>
                    <a:p/>
                  </a:txBody>
                  <a:tcPr>
                    <a:solidFill>
                      <a:srgbClr val="94C554"/>
                    </a:solidFill>
                  </a:tcPr>
                </a:tc>
                <a:tc>
                  <a:txBody>
                    <a:bodyPr/>
                    <a:lstStyle/>
                    <a:p>
                      <a:pPr algn="ctr"/>
                      <a:r>
                        <a:t>Construction Machinery</a:t>
                      </a:r>
                    </a:p>
                  </a:txBody>
                  <a:tcPr>
                    <a:solidFill>
                      <a:srgbClr val="94C554"/>
                    </a:solidFill>
                  </a:tcPr>
                </a:tc>
                <a:tc>
                  <a:txBody>
                    <a:bodyPr/>
                    <a:lstStyle/>
                    <a:p>
                      <a:pPr algn="ctr"/>
                      <a:r>
                        <a:t>Electric Components and Equipment</a:t>
                      </a:r>
                    </a:p>
                  </a:txBody>
                  <a:tcPr>
                    <a:solidFill>
                      <a:srgbClr val="94C554"/>
                    </a:solidFill>
                  </a:tcPr>
                </a:tc>
              </a:tr>
              <a:tr h="171450">
                <a:tc>
                  <a:txBody>
                    <a:bodyPr/>
                    <a:lstStyle/>
                    <a:p>
                      <a:pPr>
                        <a:defRPr sz="1000"/>
                      </a:pPr>
                      <a:r>
                        <a:t>Current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Prev Wk 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Price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Change in Price (%)</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Market Cap (as of 2024-04-30)</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Number of Shares</a:t>
                      </a:r>
                    </a:p>
                  </a:txBody>
                  <a:tcPr>
                    <a:solidFill>
                      <a:srgbClr val="94C554"/>
                    </a:solidFill>
                  </a:tcPr>
                </a:tc>
                <a:tc>
                  <a:txBody>
                    <a:bodyPr/>
                    <a:lstStyle/>
                    <a:p/>
                  </a:txBody>
                  <a:tcPr>
                    <a:solidFill>
                      <a:srgbClr val="94C554"/>
                    </a:solidFill>
                  </a:tcPr>
                </a:tc>
                <a:tc>
                  <a:txBody>
                    <a:bodyPr/>
                    <a:lstStyle/>
                    <a:p/>
                  </a:txBody>
                  <a:tcPr>
                    <a:solidFill>
                      <a:srgbClr val="94C554"/>
                    </a:solidFill>
                  </a:tcPr>
                </a:tc>
              </a:tr>
              <a:tr h="171450">
                <a:tc>
                  <a:txBody>
                    <a:bodyPr/>
                    <a:lstStyle/>
                    <a:p>
                      <a:pPr>
                        <a:defRPr sz="1000"/>
                      </a:pPr>
                      <a:r>
                        <a:t>Chart (1 year)</a:t>
                      </a:r>
                    </a:p>
                  </a:txBody>
                  <a:tcPr>
                    <a:solidFill>
                      <a:srgbClr val="94C554"/>
                    </a:solidFill>
                  </a:tcPr>
                </a:tc>
                <a:tc>
                  <a:txBody>
                    <a:bodyPr/>
                    <a:lstStyle/>
                    <a:p/>
                  </a:txBody>
                  <a:tcPr>
                    <a:solidFill>
                      <a:srgbClr val="94C554"/>
                    </a:solidFill>
                  </a:tcPr>
                </a:tc>
                <a:tc>
                  <a:txBody>
                    <a:bodyPr/>
                    <a:lstStyle/>
                    <a:p/>
                  </a:txBody>
                  <a:tcPr>
                    <a:solidFill>
                      <a:srgbClr val="94C554"/>
                    </a:solid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11480" y="73152"/>
            <a:ext cx="1572768" cy="1298448"/>
          </a:xfrm>
        </p:spPr>
        <p:txBody>
          <a:bodyPr/>
          <a:lstStyle/>
          <a:p>
            <a:pPr>
              <a:defRPr sz="2800"/>
            </a:pPr>
            <a:r>
              <a:t>Projects</a:t>
            </a:r>
          </a:p>
        </p:txBody>
      </p:sp>
      <p:graphicFrame>
        <p:nvGraphicFramePr>
          <p:cNvPr id="3" name="Table 2"/>
          <p:cNvGraphicFramePr>
            <a:graphicFrameLocks noGrp="1"/>
          </p:cNvGraphicFramePr>
          <p:nvPr/>
        </p:nvGraphicFramePr>
        <p:xfrm>
          <a:off x="411480" y="1371600"/>
          <a:ext cx="8229600" cy="5486400"/>
        </p:xfrm>
        <a:graphic>
          <a:graphicData uri="http://schemas.openxmlformats.org/drawingml/2006/table">
            <a:tbl>
              <a:tblPr firstRow="1" bandRow="1">
                <a:tableStyleId>{5C22544A-7EE6-4342-B048-85BDC9FD1C3A}</a:tableStyleId>
              </a:tblPr>
              <a:tblGrid>
                <a:gridCol w="2286000"/>
                <a:gridCol w="5943600"/>
              </a:tblGrid>
              <a:tr h="914400">
                <a:tc>
                  <a:txBody>
                    <a:bodyPr/>
                    <a:lstStyle/>
                    <a:p>
                      <a:r>
                        <a:t>XX/XX/XXXX Title</a:t>
                      </a:r>
                    </a:p>
                  </a:txBody>
                  <a:tcPr>
                    <a:solidFill>
                      <a:srgbClr val="94C554"/>
                    </a:solidFill>
                  </a:tcPr>
                </a:tc>
                <a:tc>
                  <a:txBody>
                    <a:bodyPr/>
                    <a:lstStyle/>
                    <a:p>
                      <a:r>
                        <a:t>Content</a:t>
                      </a:r>
                    </a:p>
                  </a:txBody>
                  <a:tcPr>
                    <a:solidFill>
                      <a:srgbClr val="94C554"/>
                    </a:solidFill>
                  </a:tcPr>
                </a:tc>
              </a:tr>
              <a:tr h="914400">
                <a:tc>
                  <a:txBody>
                    <a:bodyPr/>
                    <a:lstStyle/>
                    <a:p>
                      <a:r>
                        <a:t>XX/XX/XXXX Title</a:t>
                      </a:r>
                    </a:p>
                  </a:txBody>
                  <a:tcPr>
                    <a:solidFill>
                      <a:srgbClr val="FFFFFF"/>
                    </a:solidFill>
                  </a:tcPr>
                </a:tc>
                <a:tc>
                  <a:txBody>
                    <a:bodyPr/>
                    <a:lstStyle/>
                    <a:p>
                      <a:r>
                        <a:t>Content</a:t>
                      </a:r>
                    </a:p>
                  </a:txBody>
                  <a:tcPr>
                    <a:solidFill>
                      <a:srgbClr val="FFFFFF"/>
                    </a:solidFill>
                  </a:tcPr>
                </a:tc>
              </a:tr>
              <a:tr h="914400">
                <a:tc>
                  <a:txBody>
                    <a:bodyPr/>
                    <a:lstStyle/>
                    <a:p>
                      <a:r>
                        <a:t>XX/XX/XXXX Title</a:t>
                      </a:r>
                    </a:p>
                  </a:txBody>
                  <a:tcPr>
                    <a:solidFill>
                      <a:srgbClr val="94C554"/>
                    </a:solidFill>
                  </a:tcPr>
                </a:tc>
                <a:tc>
                  <a:txBody>
                    <a:bodyPr/>
                    <a:lstStyle/>
                    <a:p>
                      <a:r>
                        <a:t>Content</a:t>
                      </a:r>
                    </a:p>
                  </a:txBody>
                  <a:tcPr>
                    <a:solidFill>
                      <a:srgbClr val="94C554"/>
                    </a:solidFill>
                  </a:tcPr>
                </a:tc>
              </a:tr>
              <a:tr h="914400">
                <a:tc>
                  <a:txBody>
                    <a:bodyPr/>
                    <a:lstStyle/>
                    <a:p>
                      <a:r>
                        <a:t>XX/XX/XXXX Title</a:t>
                      </a:r>
                    </a:p>
                  </a:txBody>
                  <a:tcPr>
                    <a:solidFill>
                      <a:srgbClr val="FFFFFF"/>
                    </a:solidFill>
                  </a:tcPr>
                </a:tc>
                <a:tc>
                  <a:txBody>
                    <a:bodyPr/>
                    <a:lstStyle/>
                    <a:p>
                      <a:r>
                        <a:t>Content</a:t>
                      </a:r>
                    </a:p>
                  </a:txBody>
                  <a:tcPr>
                    <a:solidFill>
                      <a:srgbClr val="FFFFFF"/>
                    </a:solidFill>
                  </a:tcPr>
                </a:tc>
              </a:tr>
              <a:tr h="914400">
                <a:tc>
                  <a:txBody>
                    <a:bodyPr/>
                    <a:lstStyle/>
                    <a:p>
                      <a:r>
                        <a:t>XX/XX/XXXX Title</a:t>
                      </a:r>
                    </a:p>
                  </a:txBody>
                  <a:tcPr>
                    <a:solidFill>
                      <a:srgbClr val="94C554"/>
                    </a:solidFill>
                  </a:tcPr>
                </a:tc>
                <a:tc>
                  <a:txBody>
                    <a:bodyPr/>
                    <a:lstStyle/>
                    <a:p>
                      <a:r>
                        <a:t>Content</a:t>
                      </a:r>
                    </a:p>
                  </a:txBody>
                  <a:tcPr>
                    <a:solidFill>
                      <a:srgbClr val="94C554"/>
                    </a:solidFill>
                  </a:tcPr>
                </a:tc>
              </a:tr>
              <a:tr h="914400">
                <a:tc>
                  <a:txBody>
                    <a:bodyPr/>
                    <a:lstStyle/>
                    <a:p/>
                  </a:txBody>
                  <a:tcPr>
                    <a:solidFill>
                      <a:srgbClr val="FFFFFF"/>
                    </a:solidFill>
                  </a:tcPr>
                </a:tc>
                <a:tc>
                  <a:txBody>
                    <a:bodyPr/>
                    <a:lstStyle/>
                    <a:p/>
                  </a:txBody>
                  <a:tcPr>
                    <a:solidFill>
                      <a:srgbClr val="FFFFFF"/>
                    </a:solid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11480" y="73152"/>
            <a:ext cx="1572768" cy="1298448"/>
          </a:xfrm>
        </p:spPr>
        <p:txBody>
          <a:bodyPr/>
          <a:lstStyle/>
          <a:p>
            <a:pPr>
              <a:defRPr sz="2800"/>
            </a:pPr>
            <a:r>
              <a:t>Grants</a:t>
            </a:r>
          </a:p>
        </p:txBody>
      </p:sp>
      <p:sp>
        <p:nvSpPr>
          <p:cNvPr id="3" name="Rectangle 2"/>
          <p:cNvSpPr/>
          <p:nvPr/>
        </p:nvSpPr>
        <p:spPr>
          <a:xfrm>
            <a:off x="640080" y="1133856"/>
            <a:ext cx="3707891" cy="198424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40080" y="3108960"/>
            <a:ext cx="3707891" cy="493776"/>
          </a:xfrm>
          <a:prstGeom prst="rect">
            <a:avLst/>
          </a:prstGeom>
          <a:solidFill>
            <a:srgbClr val="94C5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3355848" y="3182112"/>
            <a:ext cx="813816" cy="32004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68096" y="1280160"/>
            <a:ext cx="1444752" cy="374904"/>
          </a:xfrm>
          <a:prstGeom prst="rect">
            <a:avLst/>
          </a:prstGeom>
          <a:noFill/>
        </p:spPr>
        <p:txBody>
          <a:bodyPr wrap="none">
            <a:spAutoFit/>
          </a:bodyPr>
          <a:lstStyle/>
          <a:p>
            <a:r>
              <a:t>GRANT NAME</a:t>
            </a:r>
          </a:p>
        </p:txBody>
      </p:sp>
      <p:sp>
        <p:nvSpPr>
          <p:cNvPr id="7" name="TextBox 6"/>
          <p:cNvSpPr txBox="1"/>
          <p:nvPr/>
        </p:nvSpPr>
        <p:spPr>
          <a:xfrm>
            <a:off x="3355848" y="3171139"/>
            <a:ext cx="804672" cy="365760"/>
          </a:xfrm>
          <a:prstGeom prst="rect">
            <a:avLst/>
          </a:prstGeom>
          <a:noFill/>
        </p:spPr>
        <p:txBody>
          <a:bodyPr wrap="none">
            <a:spAutoFit/>
          </a:bodyPr>
          <a:lstStyle/>
          <a:p>
            <a:r>
              <a:t>APPLY</a:t>
            </a:r>
          </a:p>
        </p:txBody>
      </p:sp>
      <p:cxnSp>
        <p:nvCxnSpPr>
          <p:cNvPr id="8" name="Connector 7"/>
          <p:cNvCxnSpPr/>
          <p:nvPr/>
        </p:nvCxnSpPr>
        <p:spPr>
          <a:xfrm>
            <a:off x="640080" y="1115568"/>
            <a:ext cx="0" cy="2487168"/>
          </a:xfrm>
          <a:prstGeom prst="line">
            <a:avLst/>
          </a:prstGeom>
          <a:ln w="73152">
            <a:solidFill>
              <a:srgbClr val="94C554"/>
            </a:solidFill>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798771" y="1133856"/>
            <a:ext cx="3707891" cy="198424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798771" y="3108960"/>
            <a:ext cx="3707891" cy="493776"/>
          </a:xfrm>
          <a:prstGeom prst="rect">
            <a:avLst/>
          </a:prstGeom>
          <a:solidFill>
            <a:srgbClr val="94C5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ectangle 10"/>
          <p:cNvSpPr/>
          <p:nvPr/>
        </p:nvSpPr>
        <p:spPr>
          <a:xfrm>
            <a:off x="7498079" y="3182112"/>
            <a:ext cx="813816" cy="32004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919472" y="1252728"/>
            <a:ext cx="1444752" cy="374904"/>
          </a:xfrm>
          <a:prstGeom prst="rect">
            <a:avLst/>
          </a:prstGeom>
          <a:noFill/>
        </p:spPr>
        <p:txBody>
          <a:bodyPr wrap="none">
            <a:spAutoFit/>
          </a:bodyPr>
          <a:lstStyle/>
          <a:p>
            <a:r>
              <a:t>GRANT NAME</a:t>
            </a:r>
          </a:p>
        </p:txBody>
      </p:sp>
      <p:sp>
        <p:nvSpPr>
          <p:cNvPr id="13" name="TextBox 12"/>
          <p:cNvSpPr txBox="1"/>
          <p:nvPr/>
        </p:nvSpPr>
        <p:spPr>
          <a:xfrm>
            <a:off x="7498079" y="3163824"/>
            <a:ext cx="804672" cy="365760"/>
          </a:xfrm>
          <a:prstGeom prst="rect">
            <a:avLst/>
          </a:prstGeom>
          <a:noFill/>
        </p:spPr>
        <p:txBody>
          <a:bodyPr wrap="none">
            <a:spAutoFit/>
          </a:bodyPr>
          <a:lstStyle/>
          <a:p>
            <a:r>
              <a:t>APPLY</a:t>
            </a:r>
          </a:p>
        </p:txBody>
      </p:sp>
      <p:cxnSp>
        <p:nvCxnSpPr>
          <p:cNvPr id="14" name="Connector 13"/>
          <p:cNvCxnSpPr/>
          <p:nvPr/>
        </p:nvCxnSpPr>
        <p:spPr>
          <a:xfrm>
            <a:off x="4791456" y="1115568"/>
            <a:ext cx="0" cy="2487168"/>
          </a:xfrm>
          <a:prstGeom prst="line">
            <a:avLst/>
          </a:prstGeom>
          <a:ln w="73152">
            <a:solidFill>
              <a:srgbClr val="94C554"/>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40080" y="3858768"/>
            <a:ext cx="3707891" cy="198424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ectangle 15"/>
          <p:cNvSpPr/>
          <p:nvPr/>
        </p:nvSpPr>
        <p:spPr>
          <a:xfrm>
            <a:off x="640080" y="5843016"/>
            <a:ext cx="3707891" cy="493776"/>
          </a:xfrm>
          <a:prstGeom prst="rect">
            <a:avLst/>
          </a:prstGeom>
          <a:solidFill>
            <a:srgbClr val="94C5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ectangle 16"/>
          <p:cNvSpPr/>
          <p:nvPr/>
        </p:nvSpPr>
        <p:spPr>
          <a:xfrm>
            <a:off x="3355848" y="5925312"/>
            <a:ext cx="813816" cy="32004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768096" y="4142232"/>
            <a:ext cx="3575304" cy="1197864"/>
          </a:xfrm>
          <a:prstGeom prst="rect">
            <a:avLst/>
          </a:prstGeom>
          <a:noFill/>
        </p:spPr>
        <p:txBody>
          <a:bodyPr wrap="none">
            <a:spAutoFit/>
          </a:bodyPr>
          <a:lstStyle/>
          <a:p>
            <a:r>
              <a:t>GRANT NAME</a:t>
            </a:r>
          </a:p>
        </p:txBody>
      </p:sp>
      <p:sp>
        <p:nvSpPr>
          <p:cNvPr id="19" name="TextBox 18"/>
          <p:cNvSpPr txBox="1"/>
          <p:nvPr/>
        </p:nvSpPr>
        <p:spPr>
          <a:xfrm>
            <a:off x="3355848" y="5896051"/>
            <a:ext cx="804672" cy="365760"/>
          </a:xfrm>
          <a:prstGeom prst="rect">
            <a:avLst/>
          </a:prstGeom>
          <a:noFill/>
        </p:spPr>
        <p:txBody>
          <a:bodyPr wrap="none">
            <a:spAutoFit/>
          </a:bodyPr>
          <a:lstStyle/>
          <a:p>
            <a:r>
              <a:t>APPLY</a:t>
            </a:r>
          </a:p>
        </p:txBody>
      </p:sp>
      <p:cxnSp>
        <p:nvCxnSpPr>
          <p:cNvPr id="20" name="Connector 19"/>
          <p:cNvCxnSpPr/>
          <p:nvPr/>
        </p:nvCxnSpPr>
        <p:spPr>
          <a:xfrm>
            <a:off x="640080" y="3858768"/>
            <a:ext cx="0" cy="2478024"/>
          </a:xfrm>
          <a:prstGeom prst="line">
            <a:avLst/>
          </a:prstGeom>
          <a:ln w="73152">
            <a:solidFill>
              <a:srgbClr val="94C554"/>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791456" y="3858768"/>
            <a:ext cx="3707891" cy="198424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ectangle 21"/>
          <p:cNvSpPr/>
          <p:nvPr/>
        </p:nvSpPr>
        <p:spPr>
          <a:xfrm>
            <a:off x="4791456" y="5843016"/>
            <a:ext cx="3707891" cy="493776"/>
          </a:xfrm>
          <a:prstGeom prst="rect">
            <a:avLst/>
          </a:prstGeom>
          <a:solidFill>
            <a:srgbClr val="94C5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ectangle 22"/>
          <p:cNvSpPr/>
          <p:nvPr/>
        </p:nvSpPr>
        <p:spPr>
          <a:xfrm>
            <a:off x="7498079" y="5925312"/>
            <a:ext cx="813816" cy="32004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4919472" y="4142232"/>
            <a:ext cx="3575304" cy="1197864"/>
          </a:xfrm>
          <a:prstGeom prst="rect">
            <a:avLst/>
          </a:prstGeom>
          <a:noFill/>
        </p:spPr>
        <p:txBody>
          <a:bodyPr wrap="none">
            <a:spAutoFit/>
          </a:bodyPr>
          <a:lstStyle/>
          <a:p>
            <a:r>
              <a:t>GRANT NAME</a:t>
            </a:r>
          </a:p>
        </p:txBody>
      </p:sp>
      <p:sp>
        <p:nvSpPr>
          <p:cNvPr id="25" name="TextBox 24"/>
          <p:cNvSpPr txBox="1"/>
          <p:nvPr/>
        </p:nvSpPr>
        <p:spPr>
          <a:xfrm>
            <a:off x="7498079" y="5896051"/>
            <a:ext cx="804672" cy="365760"/>
          </a:xfrm>
          <a:prstGeom prst="rect">
            <a:avLst/>
          </a:prstGeom>
          <a:noFill/>
        </p:spPr>
        <p:txBody>
          <a:bodyPr wrap="none">
            <a:spAutoFit/>
          </a:bodyPr>
          <a:lstStyle/>
          <a:p>
            <a:r>
              <a:t>APPLY</a:t>
            </a:r>
          </a:p>
        </p:txBody>
      </p:sp>
      <p:cxnSp>
        <p:nvCxnSpPr>
          <p:cNvPr id="26" name="Connector 25"/>
          <p:cNvCxnSpPr/>
          <p:nvPr/>
        </p:nvCxnSpPr>
        <p:spPr>
          <a:xfrm>
            <a:off x="4791456" y="3840480"/>
            <a:ext cx="0" cy="2496312"/>
          </a:xfrm>
          <a:prstGeom prst="line">
            <a:avLst/>
          </a:prstGeom>
          <a:ln w="73152">
            <a:solidFill>
              <a:srgbClr val="94C554"/>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Disclaimer</a:t>
            </a:r>
          </a:p>
        </p:txBody>
      </p:sp>
      <p:sp>
        <p:nvSpPr>
          <p:cNvPr id="3" name="TextBox 2"/>
          <p:cNvSpPr txBox="1"/>
          <p:nvPr/>
        </p:nvSpPr>
        <p:spPr>
          <a:xfrm>
            <a:off x="457200" y="914400"/>
            <a:ext cx="8229600" cy="5943600"/>
          </a:xfrm>
          <a:prstGeom prst="rect">
            <a:avLst/>
          </a:prstGeom>
          <a:noFill/>
        </p:spPr>
        <p:txBody>
          <a:bodyPr wrap="square">
            <a:spAutoFit/>
          </a:bodyPr>
          <a:lstStyle/>
          <a:p/>
          <a:p>
            <a:pPr algn="l">
              <a:spcBef>
                <a:spcPts val="0"/>
              </a:spcBef>
              <a:spcAft>
                <a:spcPts val="0"/>
              </a:spcAft>
            </a:pPr>
            <a:r>
              <a:t>1. Information Collection: The data collected through this project is sourced from publicly available websites and sources related to the ammonia and renewable energy sectors in Australia. It is intended to provide insights and analysis into these industries.</a:t>
            </a:r>
          </a:p>
          <a:p>
            <a:pPr algn="l">
              <a:spcBef>
                <a:spcPts val="0"/>
              </a:spcBef>
              <a:spcAft>
                <a:spcPts val="0"/>
              </a:spcAft>
            </a:pPr>
            <a:r>
              <a:t>2. Non-Commercial Use: The data and insights obtained from this project are not to be used for commercial purposes, including but not limited to selling or distributing the data for profit without explicit authorization.</a:t>
            </a:r>
          </a:p>
          <a:p>
            <a:pPr algn="l">
              <a:spcBef>
                <a:spcPts val="0"/>
              </a:spcBef>
              <a:spcAft>
                <a:spcPts val="0"/>
              </a:spcAft>
            </a:pPr>
            <a:r>
              <a:t>3. Accuracy and Reliability: While efforts are made to ensure the accuracy and reliability of the data collected, we do not guarantee its completeness or correctness. Users should independently verify the data before making any decisions or relying on it for business or investment purposes.</a:t>
            </a:r>
          </a:p>
          <a:p>
            <a:pPr algn="l">
              <a:spcBef>
                <a:spcPts val="0"/>
              </a:spcBef>
              <a:spcAft>
                <a:spcPts val="0"/>
              </a:spcAft>
            </a:pPr>
            <a:r>
              <a:t>4. No Endorsement: The inclusion of any specific data or information in this project does not constitute an endorsement or recommendation of any particular company, product, or service mentioned in the scraped data.</a:t>
            </a:r>
          </a:p>
          <a:p>
            <a:pPr algn="l">
              <a:spcBef>
                <a:spcPts val="0"/>
              </a:spcBef>
              <a:spcAft>
                <a:spcPts val="0"/>
              </a:spcAft>
            </a:pPr>
            <a:r>
              <a:t>5. No Liability: We disclaim any liability for damages, losses, or legal consequences arising from the use or misuse of the data collected through this project. Users assume all risks associated with their use of the information.</a:t>
            </a:r>
          </a:p>
          <a:p>
            <a:pPr algn="l"/>
            <a:r>
              <a:t>By using this program, you acknowledge that you have read, understood, and agree to be bound by this disclaimer.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rPr>
                <a:hlinkClick r:id="rId2"/>
              </a:rPr>
              <a:t>Google Hyperlink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