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.au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2432304" cy="1298448"/>
          </a:xfrm>
        </p:spPr>
        <p:txBody>
          <a:bodyPr/>
          <a:lstStyle/>
          <a:p>
            <a:r>
              <a:t>ARK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989" y="3761841"/>
            <a:ext cx="2595067" cy="370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Generated at: 2024-05-02</a:t>
            </a:r>
          </a:p>
        </p:txBody>
      </p:sp>
      <p:pic>
        <p:nvPicPr>
          <p:cNvPr id="4" name="Picture 3" descr="180degre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66" y="5943600"/>
            <a:ext cx="1828800" cy="522315"/>
          </a:xfrm>
          <a:prstGeom prst="rect">
            <a:avLst/>
          </a:prstGeom>
        </p:spPr>
      </p:pic>
      <p:pic>
        <p:nvPicPr>
          <p:cNvPr id="5" name="Picture 4" descr="Arkenergy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33" y="5943600"/>
            <a:ext cx="1828800" cy="353096"/>
          </a:xfrm>
          <a:prstGeom prst="rect">
            <a:avLst/>
          </a:prstGeom>
        </p:spPr>
      </p:pic>
      <p:pic>
        <p:nvPicPr>
          <p:cNvPr id="6" name="Picture 5" descr="Home_butt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847" y="46725"/>
            <a:ext cx="457200" cy="457200"/>
          </a:xfrm>
          <a:prstGeom prst="rect">
            <a:avLst/>
          </a:prstGeom>
        </p:spPr>
      </p:pic>
      <p:cxnSp>
        <p:nvCxnSpPr>
          <p:cNvPr id="7" name="Connector 6"/>
          <p:cNvCxnSpPr/>
          <p:nvPr/>
        </p:nvCxnSpPr>
        <p:spPr>
          <a:xfrm>
            <a:off x="3585362" y="914400"/>
            <a:ext cx="0" cy="4765852"/>
          </a:xfrm>
          <a:prstGeom prst="line">
            <a:avLst/>
          </a:prstGeom>
          <a:ln>
            <a:solidFill>
              <a:srgbClr val="94C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599578" y="0"/>
            <a:ext cx="647395" cy="554126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913632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927348" y="2109520"/>
            <a:ext cx="1444752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Commodities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57723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10681" y="2113178"/>
            <a:ext cx="731520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News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02728" y="1961388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263993" y="2115921"/>
            <a:ext cx="1396288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Competitors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13632" y="3090672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61434" y="3239719"/>
            <a:ext cx="939088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Projects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57723" y="3090672"/>
            <a:ext cx="1444752" cy="672998"/>
          </a:xfrm>
          <a:prstGeom prst="roundRect">
            <a:avLst/>
          </a:prstGeom>
          <a:solidFill>
            <a:srgbClr val="94C554"/>
          </a:solidFill>
          <a:ln>
            <a:solidFill>
              <a:srgbClr val="94C5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867704" y="3239719"/>
            <a:ext cx="823874" cy="3749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Commodities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71450">
                <a:tc gridSpan="2">
                  <a:txBody>
                    <a:bodyPr/>
                    <a:lstStyle/>
                    <a:p>
                      <a:r>
                        <a:t>Ammonia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Current Price (as of 2024-05-02)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Prev Wk Price (as of 2024-05-02)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Price (as of 2024-05-02)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Change in Price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Market Cap (as of 2024-05-02)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Number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1450">
                <a:tc gridSpan="2">
                  <a:txBody>
                    <a:bodyPr/>
                    <a:lstStyle/>
                    <a:p>
                      <a:r>
                        <a:t>Chart (1 year)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A1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B1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C1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A3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B3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C3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Company Name (Ticker: XXX)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Competitors/OEMs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8640" y="1188720"/>
          <a:ext cx="4114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685800">
                <a:tc gridSpan="2"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Primary Industry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Current Price (as of 2024-05-02)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Prev Wk Price (as of 2024-05-02)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Price (as of 2024-05-02)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Change in Price (%)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Market Cap (as of 2024-05-02)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Number of Shares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  <a:tr h="685800">
                <a:tc gridSpan="2"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Chart (1 year)</a:t>
                      </a:r>
                    </a:p>
                  </a:txBody>
                  <a:tcPr>
                    <a:solidFill>
                      <a:srgbClr val="94C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</a:p>
                  </a:txBody>
                  <a:tcPr>
                    <a:solidFill>
                      <a:srgbClr val="94C5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 Hyperlink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