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9" r:id="rId4"/>
    <p:sldId id="261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F5F87-2520-4B99-8C80-07353655C26C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5A219-C5E7-4958-BE49-D81AEAA544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3068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4EA3-1F58-461D-B49F-DB2174B2E8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FDEA-68FF-46F5-99EE-013B139EA1B6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C57E0D1-0A1D-4E15-8B99-D7E6172C53C1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0C84-4706-42D2-B246-1C30DE84FD54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B33F19-55F8-450D-ADA9-E7A9C9C6B012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2D3-9399-4CC5-8107-E80DAE31E1C1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7B30-802D-4CA7-B1E4-6070BD5AAA17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0645-46BD-49A2-809D-1E5AC0219DAF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2347-6255-48C8-900F-60B655EB0E36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B1EF-1A82-4EC5-8751-5F9A5D4C2574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2E5F-C2F1-4A34-AF14-CD0284DE2D3B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62ABE90-D941-4E21-B7DF-624C859C5834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mn178.github.io/online-tools/keccak_256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761D-58FD-488A-896D-7ACF9D893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attack</a:t>
            </a:r>
            <a:r>
              <a:rPr lang="de-CH" dirty="0"/>
              <a:t>, </a:t>
            </a:r>
            <a:r>
              <a:rPr lang="de-CH" dirty="0" err="1"/>
              <a:t>or</a:t>
            </a:r>
            <a:r>
              <a:rPr lang="de-CH" dirty="0"/>
              <a:t> not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attack</a:t>
            </a:r>
            <a:r>
              <a:rPr lang="de-CH" dirty="0"/>
              <a:t>...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1242A-E226-4519-A96E-4BBDDD7A2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185475"/>
          </a:xfrm>
        </p:spPr>
        <p:txBody>
          <a:bodyPr>
            <a:normAutofit fontScale="92500" lnSpcReduction="10000"/>
          </a:bodyPr>
          <a:lstStyle/>
          <a:p>
            <a:r>
              <a:rPr lang="de-CH" dirty="0"/>
              <a:t>…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question</a:t>
            </a:r>
            <a:r>
              <a:rPr lang="de-CH" dirty="0"/>
              <a:t>.</a:t>
            </a:r>
          </a:p>
          <a:p>
            <a:r>
              <a:rPr lang="de-CH" dirty="0"/>
              <a:t> Group Project </a:t>
            </a:r>
            <a:r>
              <a:rPr lang="de-CH" dirty="0" err="1"/>
              <a:t>by</a:t>
            </a:r>
            <a:r>
              <a:rPr lang="de-CH" dirty="0"/>
              <a:t> Jeremias </a:t>
            </a:r>
            <a:r>
              <a:rPr lang="de-CH" dirty="0" err="1"/>
              <a:t>Lenzi</a:t>
            </a:r>
            <a:r>
              <a:rPr lang="de-CH" dirty="0"/>
              <a:t> &amp; Ramazan Maliqi</a:t>
            </a:r>
          </a:p>
          <a:p>
            <a:r>
              <a:rPr lang="de-CH" sz="3900" dirty="0"/>
              <a:t>-----------------------------------------</a:t>
            </a:r>
            <a:endParaRPr lang="de-CH" dirty="0"/>
          </a:p>
          <a:p>
            <a:r>
              <a:rPr lang="de-CH" dirty="0"/>
              <a:t>Smart </a:t>
            </a:r>
            <a:r>
              <a:rPr lang="de-CH" dirty="0" err="1"/>
              <a:t>Contracts</a:t>
            </a:r>
            <a:r>
              <a:rPr lang="de-CH" dirty="0"/>
              <a:t> and </a:t>
            </a:r>
            <a:r>
              <a:rPr lang="de-CH" dirty="0" err="1"/>
              <a:t>Decentralized</a:t>
            </a:r>
            <a:r>
              <a:rPr lang="de-CH" dirty="0"/>
              <a:t> Blockchain </a:t>
            </a:r>
            <a:r>
              <a:rPr lang="de-CH" dirty="0" err="1"/>
              <a:t>Applications</a:t>
            </a:r>
            <a:endParaRPr lang="de-CH" dirty="0"/>
          </a:p>
          <a:p>
            <a:r>
              <a:rPr lang="de-CH" dirty="0"/>
              <a:t>University </a:t>
            </a:r>
            <a:r>
              <a:rPr lang="de-CH" dirty="0" err="1"/>
              <a:t>of</a:t>
            </a:r>
            <a:r>
              <a:rPr lang="de-CH" dirty="0"/>
              <a:t> Basel, Prof. Dr. Fabian </a:t>
            </a:r>
            <a:r>
              <a:rPr lang="de-CH" dirty="0" err="1"/>
              <a:t>Schär</a:t>
            </a:r>
            <a:r>
              <a:rPr lang="de-CH" dirty="0"/>
              <a:t>, 10. </a:t>
            </a:r>
            <a:r>
              <a:rPr lang="de-CH" dirty="0" err="1"/>
              <a:t>December</a:t>
            </a:r>
            <a:r>
              <a:rPr lang="de-CH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32941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2F48A7-9DB7-43CF-9EC0-897F6599BC6F}"/>
              </a:ext>
            </a:extLst>
          </p:cNvPr>
          <p:cNvSpPr/>
          <p:nvPr/>
        </p:nvSpPr>
        <p:spPr>
          <a:xfrm flipH="1">
            <a:off x="5074079" y="2095500"/>
            <a:ext cx="7032195" cy="3895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1A0F9-B948-48BF-AF7F-E7992C7E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situation</a:t>
            </a:r>
            <a:endParaRPr lang="en-CH" dirty="0"/>
          </a:p>
        </p:txBody>
      </p:sp>
      <p:pic>
        <p:nvPicPr>
          <p:cNvPr id="1026" name="Picture 2" descr="Bildergebnis für treasure icon&quot;">
            <a:extLst>
              <a:ext uri="{FF2B5EF4-FFF2-40B4-BE49-F238E27FC236}">
                <a16:creationId xmlns:a16="http://schemas.microsoft.com/office/drawing/2014/main" id="{C122075C-6041-4485-8B89-F650D68F2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54" y="2408153"/>
            <a:ext cx="1395412" cy="139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1DA027-E65E-4A13-9FC8-032066552165}"/>
              </a:ext>
            </a:extLst>
          </p:cNvPr>
          <p:cNvSpPr/>
          <p:nvPr/>
        </p:nvSpPr>
        <p:spPr>
          <a:xfrm>
            <a:off x="232235" y="3970253"/>
            <a:ext cx="216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big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jackpot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sitting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around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on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endParaRPr lang="de-CH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52E03A-95BC-4ABB-AC48-C438BDCF6139}"/>
              </a:ext>
            </a:extLst>
          </p:cNvPr>
          <p:cNvSpPr/>
          <p:nvPr/>
        </p:nvSpPr>
        <p:spPr>
          <a:xfrm>
            <a:off x="2653158" y="3971925"/>
            <a:ext cx="216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We’re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somewhat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poor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students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want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get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it!</a:t>
            </a:r>
            <a:endParaRPr lang="de-CH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Discriminate, discrimination, oppress, people, poor, prejudice ">
            <a:extLst>
              <a:ext uri="{FF2B5EF4-FFF2-40B4-BE49-F238E27FC236}">
                <a16:creationId xmlns:a16="http://schemas.microsoft.com/office/drawing/2014/main" id="{231B9716-B133-47AE-B374-285A1DA59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452" y="2408153"/>
            <a:ext cx="1395412" cy="139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ldergebnis für coordination icon&quot;">
            <a:extLst>
              <a:ext uri="{FF2B5EF4-FFF2-40B4-BE49-F238E27FC236}">
                <a16:creationId xmlns:a16="http://schemas.microsoft.com/office/drawing/2014/main" id="{8A8D3AFE-0DD5-4909-A1F6-624BBA3BE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031" y="2408153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CC0867-8032-4CEA-A514-7F6AA2A32F28}"/>
              </a:ext>
            </a:extLst>
          </p:cNvPr>
          <p:cNvSpPr/>
          <p:nvPr/>
        </p:nvSpPr>
        <p:spPr>
          <a:xfrm>
            <a:off x="5074081" y="3971925"/>
            <a:ext cx="216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Coordination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among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attackers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needed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succeed</a:t>
            </a:r>
            <a:endParaRPr lang="de-CH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4" name="Picture 6" descr="Bildergebnis für expensive icon&quot;">
            <a:extLst>
              <a:ext uri="{FF2B5EF4-FFF2-40B4-BE49-F238E27FC236}">
                <a16:creationId xmlns:a16="http://schemas.microsoft.com/office/drawing/2014/main" id="{169809FE-D1CE-4CCE-80B4-4761778CC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76" y="2511731"/>
            <a:ext cx="1188256" cy="118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8BA2BB-0200-4B43-ADC0-41008EC2B5AD}"/>
              </a:ext>
            </a:extLst>
          </p:cNvPr>
          <p:cNvSpPr/>
          <p:nvPr/>
        </p:nvSpPr>
        <p:spPr>
          <a:xfrm>
            <a:off x="7495004" y="3970253"/>
            <a:ext cx="216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There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COSTS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associated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attack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. Poor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students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!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C15F7D-222E-4B70-9F39-0960FB029617}"/>
              </a:ext>
            </a:extLst>
          </p:cNvPr>
          <p:cNvSpPr/>
          <p:nvPr/>
        </p:nvSpPr>
        <p:spPr>
          <a:xfrm>
            <a:off x="9915928" y="3970253"/>
            <a:ext cx="216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We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do not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know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how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many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attackers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are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</a:rPr>
              <a:t>sufficient</a:t>
            </a:r>
            <a:endParaRPr lang="de-CH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6" name="Picture 8" descr="Bildergebnis für question icon&quot;">
            <a:extLst>
              <a:ext uri="{FF2B5EF4-FFF2-40B4-BE49-F238E27FC236}">
                <a16:creationId xmlns:a16="http://schemas.microsoft.com/office/drawing/2014/main" id="{5F267C9E-91B8-4B58-A742-6EADF9E07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082" y="2511731"/>
            <a:ext cx="1291834" cy="129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CA3844D-523E-4B11-AF29-E842211FA665}"/>
              </a:ext>
            </a:extLst>
          </p:cNvPr>
          <p:cNvSpPr/>
          <p:nvPr/>
        </p:nvSpPr>
        <p:spPr>
          <a:xfrm flipH="1">
            <a:off x="116071" y="2095499"/>
            <a:ext cx="4927661" cy="38957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819EAB1-541E-4F16-85C2-73867FFC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125966C-9296-42C5-86BD-247BEB66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9148DB-166B-4CFB-90EE-A053E8EAD0F4}"/>
              </a:ext>
            </a:extLst>
          </p:cNvPr>
          <p:cNvSpPr/>
          <p:nvPr/>
        </p:nvSpPr>
        <p:spPr>
          <a:xfrm>
            <a:off x="1293222" y="5991223"/>
            <a:ext cx="2160000" cy="431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>
                <a:solidFill>
                  <a:srgbClr val="00B050"/>
                </a:solidFill>
              </a:rPr>
              <a:t>COOL!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05FA93-6BA1-4FA1-849A-8EE8E5289416}"/>
              </a:ext>
            </a:extLst>
          </p:cNvPr>
          <p:cNvSpPr/>
          <p:nvPr/>
        </p:nvSpPr>
        <p:spPr>
          <a:xfrm>
            <a:off x="7658780" y="5991223"/>
            <a:ext cx="2160000" cy="431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>
                <a:solidFill>
                  <a:srgbClr val="FF0000"/>
                </a:solidFill>
              </a:rPr>
              <a:t>NOT COOL!</a:t>
            </a:r>
          </a:p>
        </p:txBody>
      </p:sp>
    </p:spTree>
    <p:extLst>
      <p:ext uri="{BB962C8B-B14F-4D97-AF65-F5344CB8AC3E}">
        <p14:creationId xmlns:p14="http://schemas.microsoft.com/office/powerpoint/2010/main" val="425187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12D1-78C5-47F3-AD9F-20F8ED84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Situation </a:t>
            </a:r>
            <a:r>
              <a:rPr lang="de-CH" dirty="0" err="1"/>
              <a:t>summarised</a:t>
            </a:r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CCF0D-31D3-42F5-86D4-26C17C7AE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047" y="1974011"/>
            <a:ext cx="6719905" cy="445693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FBC4F-B39E-4478-BA1F-7E10FA82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E0F31-5C2D-4CD3-9F03-FD9CC399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9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4AF6-2428-441B-BD6D-0143FA5B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Some</a:t>
            </a:r>
            <a:r>
              <a:rPr lang="de-CH" dirty="0"/>
              <a:t> Theory First: Commit-</a:t>
            </a:r>
            <a:r>
              <a:rPr lang="de-CH" dirty="0" err="1"/>
              <a:t>reveal</a:t>
            </a:r>
            <a:endParaRPr lang="de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567080-483E-430E-BD4A-44D04AA89AC7}"/>
              </a:ext>
            </a:extLst>
          </p:cNvPr>
          <p:cNvSpPr/>
          <p:nvPr/>
        </p:nvSpPr>
        <p:spPr>
          <a:xfrm>
            <a:off x="1307987" y="3127959"/>
            <a:ext cx="6299821" cy="1508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de-C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de-CH" sz="32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</a:p>
          <a:p>
            <a:r>
              <a:rPr lang="de-CH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 </a:t>
            </a:r>
            <a:r>
              <a:rPr lang="de-CH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= </a:t>
            </a:r>
            <a:r>
              <a:rPr lang="de-CH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player’s</a:t>
            </a:r>
            <a:r>
              <a:rPr lang="de-CH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CH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bet</a:t>
            </a:r>
            <a:r>
              <a:rPr lang="de-CH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in ETH (</a:t>
            </a:r>
            <a:r>
              <a:rPr lang="de-CH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has</a:t>
            </a:r>
            <a:r>
              <a:rPr lang="de-CH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CH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to</a:t>
            </a:r>
            <a:r>
              <a:rPr lang="de-CH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CH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be</a:t>
            </a:r>
            <a:r>
              <a:rPr lang="de-CH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an </a:t>
            </a:r>
            <a:r>
              <a:rPr lang="de-CH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uint</a:t>
            </a:r>
            <a:r>
              <a:rPr lang="de-CH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CH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between</a:t>
            </a:r>
            <a:r>
              <a:rPr lang="de-CH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1 and 9)</a:t>
            </a:r>
          </a:p>
          <a:p>
            <a:r>
              <a:rPr lang="de-CH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 = </a:t>
            </a:r>
            <a:r>
              <a:rPr lang="de-CH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player’s</a:t>
            </a:r>
            <a:r>
              <a:rPr lang="de-CH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decision</a:t>
            </a:r>
            <a:r>
              <a:rPr lang="de-CH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</a:t>
            </a:r>
            <a:r>
              <a:rPr lang="de-CH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attack</a:t>
            </a:r>
            <a:r>
              <a:rPr lang="de-CH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(0 </a:t>
            </a:r>
            <a:r>
              <a:rPr lang="de-CH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if</a:t>
            </a:r>
            <a:r>
              <a:rPr lang="de-CH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no</a:t>
            </a:r>
            <a:r>
              <a:rPr lang="de-CH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attack</a:t>
            </a:r>
            <a:r>
              <a:rPr lang="de-CH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planned</a:t>
            </a:r>
            <a:r>
              <a:rPr lang="de-CH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de-CH" dirty="0" err="1">
                <a:solidFill>
                  <a:schemeClr val="bg1">
                    <a:lumMod val="50000"/>
                  </a:schemeClr>
                </a:solidFill>
              </a:rPr>
              <a:t>password</a:t>
            </a:r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de-CH" dirty="0" err="1">
                <a:solidFill>
                  <a:schemeClr val="bg1">
                    <a:lumMod val="50000"/>
                  </a:schemeClr>
                </a:solidFill>
              </a:rPr>
              <a:t>player’s</a:t>
            </a:r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 personal </a:t>
            </a:r>
            <a:r>
              <a:rPr lang="de-CH" dirty="0" err="1">
                <a:solidFill>
                  <a:schemeClr val="bg1">
                    <a:lumMod val="50000"/>
                  </a:schemeClr>
                </a:solidFill>
              </a:rPr>
              <a:t>password</a:t>
            </a:r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 (e.g. </a:t>
            </a:r>
            <a:r>
              <a:rPr lang="de-CH" dirty="0" err="1">
                <a:solidFill>
                  <a:schemeClr val="bg1">
                    <a:lumMod val="50000"/>
                  </a:schemeClr>
                </a:solidFill>
              </a:rPr>
              <a:t>wewillwin</a:t>
            </a:r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8B389-7621-4D7B-960E-A1C94C05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C70DF-44B1-4956-A4AE-B6EC6BAD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8666539-549C-4BAB-A1EE-4FFB291DF057}"/>
              </a:ext>
            </a:extLst>
          </p:cNvPr>
          <p:cNvSpPr/>
          <p:nvPr/>
        </p:nvSpPr>
        <p:spPr>
          <a:xfrm rot="16200000">
            <a:off x="2487187" y="1582872"/>
            <a:ext cx="174092" cy="287082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0C4DC0-8EF9-4D49-9A08-0420E68E22FF}"/>
              </a:ext>
            </a:extLst>
          </p:cNvPr>
          <p:cNvCxnSpPr>
            <a:cxnSpLocks/>
          </p:cNvCxnSpPr>
          <p:nvPr/>
        </p:nvCxnSpPr>
        <p:spPr>
          <a:xfrm>
            <a:off x="4151376" y="2510028"/>
            <a:ext cx="43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0E47D-6611-49E8-90FB-032ED696505B}"/>
              </a:ext>
            </a:extLst>
          </p:cNvPr>
          <p:cNvSpPr/>
          <p:nvPr/>
        </p:nvSpPr>
        <p:spPr>
          <a:xfrm>
            <a:off x="4611717" y="2258568"/>
            <a:ext cx="3331847" cy="5029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Commit = Hash </a:t>
            </a:r>
            <a:r>
              <a:rPr lang="de-CH" dirty="0" err="1">
                <a:solidFill>
                  <a:sysClr val="windowText" lastClr="000000"/>
                </a:solidFill>
              </a:rPr>
              <a:t>gets</a:t>
            </a:r>
            <a:r>
              <a:rPr lang="de-CH" dirty="0">
                <a:solidFill>
                  <a:sysClr val="windowText" lastClr="000000"/>
                </a:solidFill>
              </a:rPr>
              <a:t> </a:t>
            </a:r>
            <a:r>
              <a:rPr lang="de-CH" dirty="0" err="1">
                <a:solidFill>
                  <a:sysClr val="windowText" lastClr="000000"/>
                </a:solidFill>
              </a:rPr>
              <a:t>stored</a:t>
            </a:r>
            <a:endParaRPr lang="de-CH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937C4A-67E0-4DBB-B4B0-AFAB07D1A52C}"/>
              </a:ext>
            </a:extLst>
          </p:cNvPr>
          <p:cNvSpPr/>
          <p:nvPr/>
        </p:nvSpPr>
        <p:spPr>
          <a:xfrm>
            <a:off x="8494776" y="2258568"/>
            <a:ext cx="3331847" cy="502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Commit </a:t>
            </a:r>
            <a:r>
              <a:rPr lang="de-CH" dirty="0" err="1">
                <a:solidFill>
                  <a:sysClr val="windowText" lastClr="000000"/>
                </a:solidFill>
              </a:rPr>
              <a:t>is</a:t>
            </a:r>
            <a:r>
              <a:rPr lang="de-CH" dirty="0">
                <a:solidFill>
                  <a:sysClr val="windowText" lastClr="000000"/>
                </a:solidFill>
              </a:rPr>
              <a:t> </a:t>
            </a:r>
            <a:r>
              <a:rPr lang="de-CH" dirty="0" err="1">
                <a:solidFill>
                  <a:sysClr val="windowText" lastClr="000000"/>
                </a:solidFill>
              </a:rPr>
              <a:t>linked</a:t>
            </a:r>
            <a:r>
              <a:rPr lang="de-CH" dirty="0">
                <a:solidFill>
                  <a:sysClr val="windowText" lastClr="000000"/>
                </a:solidFill>
              </a:rPr>
              <a:t> </a:t>
            </a:r>
            <a:r>
              <a:rPr lang="de-CH" dirty="0" err="1">
                <a:solidFill>
                  <a:sysClr val="windowText" lastClr="000000"/>
                </a:solidFill>
              </a:rPr>
              <a:t>to</a:t>
            </a:r>
            <a:r>
              <a:rPr lang="de-CH" dirty="0">
                <a:solidFill>
                  <a:sysClr val="windowText" lastClr="000000"/>
                </a:solidFill>
              </a:rPr>
              <a:t> </a:t>
            </a:r>
            <a:r>
              <a:rPr lang="de-CH" dirty="0" err="1">
                <a:solidFill>
                  <a:sysClr val="windowText" lastClr="000000"/>
                </a:solidFill>
              </a:rPr>
              <a:t>player</a:t>
            </a:r>
            <a:endParaRPr lang="de-CH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189CA1-9B33-44CA-87F4-17B3EAB10707}"/>
              </a:ext>
            </a:extLst>
          </p:cNvPr>
          <p:cNvSpPr/>
          <p:nvPr/>
        </p:nvSpPr>
        <p:spPr>
          <a:xfrm>
            <a:off x="997091" y="2258568"/>
            <a:ext cx="3154285" cy="50292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>
                <a:solidFill>
                  <a:schemeClr val="bg1">
                    <a:lumMod val="50000"/>
                  </a:schemeClr>
                </a:solidFill>
              </a:rPr>
              <a:t>Keccak256-hash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5A0849-8E79-4588-89C5-4B9589FB5B0B}"/>
              </a:ext>
            </a:extLst>
          </p:cNvPr>
          <p:cNvSpPr/>
          <p:nvPr/>
        </p:nvSpPr>
        <p:spPr>
          <a:xfrm>
            <a:off x="997091" y="5332836"/>
            <a:ext cx="3154285" cy="50292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>
                <a:solidFill>
                  <a:schemeClr val="bg1">
                    <a:lumMod val="50000"/>
                  </a:schemeClr>
                </a:solidFill>
              </a:rPr>
              <a:t>Plain </a:t>
            </a:r>
            <a:r>
              <a:rPr lang="de-CH" sz="32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de-CH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1200" dirty="0">
                <a:solidFill>
                  <a:schemeClr val="bg1">
                    <a:lumMod val="50000"/>
                  </a:schemeClr>
                </a:solidFill>
              </a:rPr>
              <a:t>(«31password»)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F768DA-DA7C-4D3B-A517-DEAA729E8BD3}"/>
              </a:ext>
            </a:extLst>
          </p:cNvPr>
          <p:cNvCxnSpPr>
            <a:cxnSpLocks/>
          </p:cNvCxnSpPr>
          <p:nvPr/>
        </p:nvCxnSpPr>
        <p:spPr>
          <a:xfrm>
            <a:off x="4151376" y="5586985"/>
            <a:ext cx="43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DC21A53-6EBB-48D4-8B42-C554959D737B}"/>
              </a:ext>
            </a:extLst>
          </p:cNvPr>
          <p:cNvSpPr/>
          <p:nvPr/>
        </p:nvSpPr>
        <p:spPr>
          <a:xfrm>
            <a:off x="4611717" y="5332836"/>
            <a:ext cx="3331847" cy="5029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ysClr val="windowText" lastClr="000000"/>
                </a:solidFill>
              </a:rPr>
              <a:t>Reveal</a:t>
            </a:r>
            <a:r>
              <a:rPr lang="de-CH" dirty="0">
                <a:solidFill>
                  <a:sysClr val="windowText" lastClr="000000"/>
                </a:solidFill>
              </a:rPr>
              <a:t> = do </a:t>
            </a:r>
            <a:r>
              <a:rPr lang="de-CH" dirty="0" err="1">
                <a:solidFill>
                  <a:sysClr val="windowText" lastClr="000000"/>
                </a:solidFill>
              </a:rPr>
              <a:t>they</a:t>
            </a:r>
            <a:r>
              <a:rPr lang="de-CH" dirty="0">
                <a:solidFill>
                  <a:sysClr val="windowText" lastClr="000000"/>
                </a:solidFill>
              </a:rPr>
              <a:t> </a:t>
            </a:r>
            <a:r>
              <a:rPr lang="de-CH" dirty="0" err="1">
                <a:solidFill>
                  <a:sysClr val="windowText" lastClr="000000"/>
                </a:solidFill>
              </a:rPr>
              <a:t>really</a:t>
            </a:r>
            <a:r>
              <a:rPr lang="de-CH" dirty="0">
                <a:solidFill>
                  <a:sysClr val="windowText" lastClr="000000"/>
                </a:solidFill>
              </a:rPr>
              <a:t> </a:t>
            </a:r>
            <a:r>
              <a:rPr lang="de-CH" dirty="0" err="1">
                <a:solidFill>
                  <a:sysClr val="windowText" lastClr="000000"/>
                </a:solidFill>
              </a:rPr>
              <a:t>match</a:t>
            </a:r>
            <a:endParaRPr lang="de-CH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05C47-F440-4AC5-924E-6EFDF36E013B}"/>
              </a:ext>
            </a:extLst>
          </p:cNvPr>
          <p:cNvSpPr/>
          <p:nvPr/>
        </p:nvSpPr>
        <p:spPr>
          <a:xfrm>
            <a:off x="8494776" y="5332836"/>
            <a:ext cx="3331847" cy="502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ysClr val="windowText" lastClr="000000"/>
                </a:solidFill>
              </a:rPr>
              <a:t>Player’s</a:t>
            </a:r>
            <a:r>
              <a:rPr lang="de-CH" dirty="0">
                <a:solidFill>
                  <a:sysClr val="windowText" lastClr="000000"/>
                </a:solidFill>
              </a:rPr>
              <a:t> </a:t>
            </a:r>
            <a:r>
              <a:rPr lang="de-CH" dirty="0" err="1">
                <a:solidFill>
                  <a:sysClr val="windowText" lastClr="000000"/>
                </a:solidFill>
              </a:rPr>
              <a:t>decision</a:t>
            </a:r>
            <a:r>
              <a:rPr lang="de-CH" dirty="0">
                <a:solidFill>
                  <a:sysClr val="windowText" lastClr="000000"/>
                </a:solidFill>
              </a:rPr>
              <a:t> </a:t>
            </a:r>
            <a:r>
              <a:rPr lang="de-CH" dirty="0" err="1">
                <a:solidFill>
                  <a:sysClr val="windowText" lastClr="000000"/>
                </a:solidFill>
              </a:rPr>
              <a:t>is</a:t>
            </a:r>
            <a:r>
              <a:rPr lang="de-CH" dirty="0">
                <a:solidFill>
                  <a:sysClr val="windowText" lastClr="000000"/>
                </a:solidFill>
              </a:rPr>
              <a:t> </a:t>
            </a:r>
            <a:r>
              <a:rPr lang="de-CH" dirty="0" err="1">
                <a:solidFill>
                  <a:sysClr val="windowText" lastClr="000000"/>
                </a:solidFill>
              </a:rPr>
              <a:t>public</a:t>
            </a:r>
            <a:endParaRPr lang="de-CH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5E7ABB-33CE-4316-9317-A8ADF3195C40}"/>
              </a:ext>
            </a:extLst>
          </p:cNvPr>
          <p:cNvSpPr/>
          <p:nvPr/>
        </p:nvSpPr>
        <p:spPr>
          <a:xfrm>
            <a:off x="179097" y="1869948"/>
            <a:ext cx="796275" cy="128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600" dirty="0">
                <a:solidFill>
                  <a:schemeClr val="tx1"/>
                </a:solidFill>
              </a:rPr>
              <a:t>1. </a:t>
            </a:r>
            <a:r>
              <a:rPr lang="de-CH" dirty="0" err="1">
                <a:solidFill>
                  <a:schemeClr val="tx1"/>
                </a:solidFill>
              </a:rPr>
              <a:t>Step</a:t>
            </a:r>
            <a:endParaRPr lang="de-CH" sz="36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958D6D-FD8C-4D52-A4F2-ED4CC5C0AA31}"/>
              </a:ext>
            </a:extLst>
          </p:cNvPr>
          <p:cNvSpPr/>
          <p:nvPr/>
        </p:nvSpPr>
        <p:spPr>
          <a:xfrm>
            <a:off x="179097" y="4944216"/>
            <a:ext cx="819529" cy="128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600" dirty="0">
                <a:solidFill>
                  <a:schemeClr val="tx1"/>
                </a:solidFill>
              </a:rPr>
              <a:t>2. </a:t>
            </a:r>
            <a:r>
              <a:rPr lang="de-CH" dirty="0" err="1">
                <a:solidFill>
                  <a:schemeClr val="tx1"/>
                </a:solidFill>
              </a:rPr>
              <a:t>Step</a:t>
            </a:r>
            <a:endParaRPr lang="de-CH" sz="36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E2B05F-95C9-4494-911B-D32393ED43F2}"/>
              </a:ext>
            </a:extLst>
          </p:cNvPr>
          <p:cNvSpPr/>
          <p:nvPr/>
        </p:nvSpPr>
        <p:spPr>
          <a:xfrm>
            <a:off x="975372" y="6450713"/>
            <a:ext cx="34195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>
                <a:hlinkClick r:id="rId2"/>
              </a:rPr>
              <a:t>https://emn178.github.io/online-tools/keccak_256.html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277245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4AF6-2428-441B-BD6D-0143FA5B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blockchain</a:t>
            </a:r>
            <a:r>
              <a:rPr lang="de-CH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567080-483E-430E-BD4A-44D04AA89AC7}"/>
              </a:ext>
            </a:extLst>
          </p:cNvPr>
          <p:cNvSpPr/>
          <p:nvPr/>
        </p:nvSpPr>
        <p:spPr>
          <a:xfrm>
            <a:off x="219851" y="3265065"/>
            <a:ext cx="11750215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 err="1">
                <a:solidFill>
                  <a:schemeClr val="bg1">
                    <a:lumMod val="50000"/>
                  </a:schemeClr>
                </a:solidFill>
              </a:rPr>
              <a:t>Let’s</a:t>
            </a:r>
            <a:r>
              <a:rPr lang="de-CH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3200" dirty="0" err="1">
                <a:solidFill>
                  <a:schemeClr val="bg1">
                    <a:lumMod val="50000"/>
                  </a:schemeClr>
                </a:solidFill>
              </a:rPr>
              <a:t>gamble</a:t>
            </a:r>
            <a:r>
              <a:rPr lang="de-CH" sz="3200" dirty="0">
                <a:solidFill>
                  <a:schemeClr val="bg1">
                    <a:lumMod val="50000"/>
                  </a:schemeClr>
                </a:solidFill>
              </a:rPr>
              <a:t> on </a:t>
            </a:r>
            <a:r>
              <a:rPr lang="de-CH" sz="3200" dirty="0" err="1">
                <a:solidFill>
                  <a:schemeClr val="bg1">
                    <a:lumMod val="50000"/>
                  </a:schemeClr>
                </a:solidFill>
              </a:rPr>
              <a:t>Rinkeby</a:t>
            </a:r>
            <a:r>
              <a:rPr lang="de-CH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3200" dirty="0" err="1">
                <a:solidFill>
                  <a:schemeClr val="bg1">
                    <a:lumMod val="50000"/>
                  </a:schemeClr>
                </a:solidFill>
              </a:rPr>
              <a:t>testnet</a:t>
            </a:r>
            <a:r>
              <a:rPr lang="de-CH" sz="3200" dirty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  <a:p>
            <a:pPr algn="ctr"/>
            <a:endParaRPr lang="de-CH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8B389-7621-4D7B-960E-A1C94C05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Contract | Coordination Game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C70DF-44B1-4956-A4AE-B6EC6BAD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2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4AF6-2428-441B-BD6D-0143FA5B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Areas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concern</a:t>
            </a:r>
            <a:endParaRPr lang="de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567080-483E-430E-BD4A-44D04AA89AC7}"/>
              </a:ext>
            </a:extLst>
          </p:cNvPr>
          <p:cNvSpPr/>
          <p:nvPr/>
        </p:nvSpPr>
        <p:spPr>
          <a:xfrm>
            <a:off x="219851" y="2276475"/>
            <a:ext cx="11750215" cy="381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Dynamic </a:t>
            </a:r>
            <a:r>
              <a:rPr lang="de-CH" sz="2800" dirty="0" err="1">
                <a:solidFill>
                  <a:schemeClr val="bg1">
                    <a:lumMod val="50000"/>
                  </a:schemeClr>
                </a:solidFill>
              </a:rPr>
              <a:t>cost</a:t>
            </a:r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1">
                    <a:lumMod val="50000"/>
                  </a:schemeClr>
                </a:solidFill>
              </a:rPr>
              <a:t>attack</a:t>
            </a:r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1">
                    <a:lumMod val="50000"/>
                  </a:schemeClr>
                </a:solidFill>
              </a:rPr>
              <a:t>along</a:t>
            </a:r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1">
                    <a:lumMod val="50000"/>
                  </a:schemeClr>
                </a:solidFill>
              </a:rPr>
              <a:t>number</a:t>
            </a:r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 Ether in </a:t>
            </a:r>
            <a:r>
              <a:rPr lang="de-CH" sz="28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1">
                    <a:lumMod val="50000"/>
                  </a:schemeClr>
                </a:solidFill>
              </a:rPr>
              <a:t>jackpot</a:t>
            </a:r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1">
                    <a:lumMod val="50000"/>
                  </a:schemeClr>
                </a:solidFill>
              </a:rPr>
              <a:t>disincentivize</a:t>
            </a:r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 multiple </a:t>
            </a:r>
            <a:r>
              <a:rPr lang="de-CH" sz="2800" dirty="0" err="1">
                <a:solidFill>
                  <a:schemeClr val="bg1">
                    <a:lumMod val="50000"/>
                  </a:schemeClr>
                </a:solidFill>
              </a:rPr>
              <a:t>attacks</a:t>
            </a:r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de-CH" sz="2800" dirty="0" err="1">
                <a:solidFill>
                  <a:schemeClr val="bg1">
                    <a:lumMod val="50000"/>
                  </a:schemeClr>
                </a:solidFill>
              </a:rPr>
              <a:t>single</a:t>
            </a:r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1">
                    <a:lumMod val="50000"/>
                  </a:schemeClr>
                </a:solidFill>
              </a:rPr>
              <a:t>person</a:t>
            </a:r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 different </a:t>
            </a:r>
            <a:r>
              <a:rPr lang="de-CH" sz="2800" dirty="0" err="1">
                <a:solidFill>
                  <a:schemeClr val="bg1">
                    <a:lumMod val="50000"/>
                  </a:schemeClr>
                </a:solidFill>
              </a:rPr>
              <a:t>accounts</a:t>
            </a:r>
            <a:endParaRPr lang="de-CH" sz="28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Who </a:t>
            </a:r>
            <a:r>
              <a:rPr lang="de-CH" sz="2800" dirty="0" err="1">
                <a:solidFill>
                  <a:schemeClr val="bg1">
                    <a:lumMod val="50000"/>
                  </a:schemeClr>
                </a:solidFill>
              </a:rPr>
              <a:t>provides</a:t>
            </a:r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 initial </a:t>
            </a:r>
            <a:r>
              <a:rPr lang="de-CH" sz="2800" dirty="0" err="1">
                <a:solidFill>
                  <a:schemeClr val="bg1">
                    <a:lumMod val="50000"/>
                  </a:schemeClr>
                </a:solidFill>
              </a:rPr>
              <a:t>jackpot</a:t>
            </a:r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? </a:t>
            </a:r>
            <a:r>
              <a:rPr lang="de-CH" sz="2800" dirty="0" err="1">
                <a:solidFill>
                  <a:schemeClr val="bg1">
                    <a:lumMod val="50000"/>
                  </a:schemeClr>
                </a:solidFill>
              </a:rPr>
              <a:t>Would</a:t>
            </a:r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 such a </a:t>
            </a:r>
            <a:r>
              <a:rPr lang="de-CH" sz="2800" dirty="0" err="1">
                <a:solidFill>
                  <a:schemeClr val="bg1">
                    <a:lumMod val="50000"/>
                  </a:schemeClr>
                </a:solidFill>
              </a:rPr>
              <a:t>contract</a:t>
            </a:r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1">
                    <a:lumMod val="50000"/>
                  </a:schemeClr>
                </a:solidFill>
              </a:rPr>
              <a:t>used</a:t>
            </a:r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de-CH" sz="28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 wild?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0F7E9-A388-4F1C-9AF1-F36CC144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Contract | Coordination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E511B-3722-4CDB-9FCC-25B3628D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4B3C7D-42C1-4958-B956-23A97087C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Thank</a:t>
            </a:r>
            <a:r>
              <a:rPr lang="de-CH" dirty="0"/>
              <a:t> </a:t>
            </a:r>
            <a:r>
              <a:rPr lang="de-CH" dirty="0" err="1"/>
              <a:t>you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80219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buntu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282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Ubuntu</vt:lpstr>
      <vt:lpstr>Wingdings</vt:lpstr>
      <vt:lpstr>Banded</vt:lpstr>
      <vt:lpstr>To attack, or not to attack...</vt:lpstr>
      <vt:lpstr>situation</vt:lpstr>
      <vt:lpstr>Situation summarised</vt:lpstr>
      <vt:lpstr>Some Theory First: Commit-reveal</vt:lpstr>
      <vt:lpstr>How does it work on the blockchain?</vt:lpstr>
      <vt:lpstr>Areas of concern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attack or not to attack...</dc:title>
  <dc:creator>Ramazan Maliqi</dc:creator>
  <cp:lastModifiedBy>Ramazan Maliqi</cp:lastModifiedBy>
  <cp:revision>29</cp:revision>
  <dcterms:created xsi:type="dcterms:W3CDTF">2019-11-24T21:24:53Z</dcterms:created>
  <dcterms:modified xsi:type="dcterms:W3CDTF">2019-12-02T19:03:46Z</dcterms:modified>
</cp:coreProperties>
</file>