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3" r:id="rId4"/>
    <p:sldId id="264" r:id="rId5"/>
    <p:sldId id="265" r:id="rId6"/>
    <p:sldId id="266" r:id="rId7"/>
    <p:sldId id="267" r:id="rId8"/>
    <p:sldId id="268" r:id="rId9"/>
    <p:sldId id="270" r:id="rId10"/>
    <p:sldId id="269" r:id="rId11"/>
    <p:sldId id="271" r:id="rId12"/>
    <p:sldId id="25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17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F243FD-25A4-4CAD-A77F-06598B1B7B9C}" type="datetimeFigureOut">
              <a:rPr lang="en-US" smtClean="0"/>
              <a:t>12/15/2014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4C832-FF2F-420C-AB29-70F799A8AA34}" type="slidenum">
              <a:rPr lang="en-US" smtClean="0"/>
              <a:t>‹#›</a:t>
            </a:fld>
            <a:endParaRPr lang="en-US"/>
          </a:p>
        </p:txBody>
      </p:sp>
    </p:spTree>
    <p:extLst>
      <p:ext uri="{BB962C8B-B14F-4D97-AF65-F5344CB8AC3E}">
        <p14:creationId xmlns:p14="http://schemas.microsoft.com/office/powerpoint/2010/main" val="1543342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F243FD-25A4-4CAD-A77F-06598B1B7B9C}" type="datetimeFigureOut">
              <a:rPr lang="en-US" smtClean="0"/>
              <a:t>12/15/2014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4C832-FF2F-420C-AB29-70F799A8AA34}" type="slidenum">
              <a:rPr lang="en-US" smtClean="0"/>
              <a:t>‹#›</a:t>
            </a:fld>
            <a:endParaRPr lang="en-US"/>
          </a:p>
        </p:txBody>
      </p:sp>
    </p:spTree>
    <p:extLst>
      <p:ext uri="{BB962C8B-B14F-4D97-AF65-F5344CB8AC3E}">
        <p14:creationId xmlns:p14="http://schemas.microsoft.com/office/powerpoint/2010/main" val="736037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F243FD-25A4-4CAD-A77F-06598B1B7B9C}" type="datetimeFigureOut">
              <a:rPr lang="en-US" smtClean="0"/>
              <a:t>12/15/2014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4C832-FF2F-420C-AB29-70F799A8AA34}" type="slidenum">
              <a:rPr lang="en-US" smtClean="0"/>
              <a:t>‹#›</a:t>
            </a:fld>
            <a:endParaRPr lang="en-US"/>
          </a:p>
        </p:txBody>
      </p:sp>
    </p:spTree>
    <p:extLst>
      <p:ext uri="{BB962C8B-B14F-4D97-AF65-F5344CB8AC3E}">
        <p14:creationId xmlns:p14="http://schemas.microsoft.com/office/powerpoint/2010/main" val="3711879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F243FD-25A4-4CAD-A77F-06598B1B7B9C}" type="datetimeFigureOut">
              <a:rPr lang="en-US" smtClean="0"/>
              <a:t>12/15/2014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4C832-FF2F-420C-AB29-70F799A8AA34}" type="slidenum">
              <a:rPr lang="en-US" smtClean="0"/>
              <a:t>‹#›</a:t>
            </a:fld>
            <a:endParaRPr lang="en-US"/>
          </a:p>
        </p:txBody>
      </p:sp>
    </p:spTree>
    <p:extLst>
      <p:ext uri="{BB962C8B-B14F-4D97-AF65-F5344CB8AC3E}">
        <p14:creationId xmlns:p14="http://schemas.microsoft.com/office/powerpoint/2010/main" val="3283408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F243FD-25A4-4CAD-A77F-06598B1B7B9C}" type="datetimeFigureOut">
              <a:rPr lang="en-US" smtClean="0"/>
              <a:t>12/15/2014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4C832-FF2F-420C-AB29-70F799A8AA34}" type="slidenum">
              <a:rPr lang="en-US" smtClean="0"/>
              <a:t>‹#›</a:t>
            </a:fld>
            <a:endParaRPr lang="en-US"/>
          </a:p>
        </p:txBody>
      </p:sp>
    </p:spTree>
    <p:extLst>
      <p:ext uri="{BB962C8B-B14F-4D97-AF65-F5344CB8AC3E}">
        <p14:creationId xmlns:p14="http://schemas.microsoft.com/office/powerpoint/2010/main" val="2360052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F243FD-25A4-4CAD-A77F-06598B1B7B9C}" type="datetimeFigureOut">
              <a:rPr lang="en-US" smtClean="0"/>
              <a:t>12/15/2014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4C832-FF2F-420C-AB29-70F799A8AA34}" type="slidenum">
              <a:rPr lang="en-US" smtClean="0"/>
              <a:t>‹#›</a:t>
            </a:fld>
            <a:endParaRPr lang="en-US"/>
          </a:p>
        </p:txBody>
      </p:sp>
    </p:spTree>
    <p:extLst>
      <p:ext uri="{BB962C8B-B14F-4D97-AF65-F5344CB8AC3E}">
        <p14:creationId xmlns:p14="http://schemas.microsoft.com/office/powerpoint/2010/main" val="289551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F243FD-25A4-4CAD-A77F-06598B1B7B9C}" type="datetimeFigureOut">
              <a:rPr lang="en-US" smtClean="0"/>
              <a:t>12/15/2014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14C832-FF2F-420C-AB29-70F799A8AA34}" type="slidenum">
              <a:rPr lang="en-US" smtClean="0"/>
              <a:t>‹#›</a:t>
            </a:fld>
            <a:endParaRPr lang="en-US"/>
          </a:p>
        </p:txBody>
      </p:sp>
    </p:spTree>
    <p:extLst>
      <p:ext uri="{BB962C8B-B14F-4D97-AF65-F5344CB8AC3E}">
        <p14:creationId xmlns:p14="http://schemas.microsoft.com/office/powerpoint/2010/main" val="2368558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F243FD-25A4-4CAD-A77F-06598B1B7B9C}" type="datetimeFigureOut">
              <a:rPr lang="en-US" smtClean="0"/>
              <a:t>12/15/2014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14C832-FF2F-420C-AB29-70F799A8AA34}" type="slidenum">
              <a:rPr lang="en-US" smtClean="0"/>
              <a:t>‹#›</a:t>
            </a:fld>
            <a:endParaRPr lang="en-US"/>
          </a:p>
        </p:txBody>
      </p:sp>
    </p:spTree>
    <p:extLst>
      <p:ext uri="{BB962C8B-B14F-4D97-AF65-F5344CB8AC3E}">
        <p14:creationId xmlns:p14="http://schemas.microsoft.com/office/powerpoint/2010/main" val="2178609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243FD-25A4-4CAD-A77F-06598B1B7B9C}" type="datetimeFigureOut">
              <a:rPr lang="en-US" smtClean="0"/>
              <a:t>12/15/2014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14C832-FF2F-420C-AB29-70F799A8AA34}" type="slidenum">
              <a:rPr lang="en-US" smtClean="0"/>
              <a:t>‹#›</a:t>
            </a:fld>
            <a:endParaRPr lang="en-US"/>
          </a:p>
        </p:txBody>
      </p:sp>
    </p:spTree>
    <p:extLst>
      <p:ext uri="{BB962C8B-B14F-4D97-AF65-F5344CB8AC3E}">
        <p14:creationId xmlns:p14="http://schemas.microsoft.com/office/powerpoint/2010/main" val="1083744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F243FD-25A4-4CAD-A77F-06598B1B7B9C}" type="datetimeFigureOut">
              <a:rPr lang="en-US" smtClean="0"/>
              <a:t>12/15/2014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4C832-FF2F-420C-AB29-70F799A8AA34}" type="slidenum">
              <a:rPr lang="en-US" smtClean="0"/>
              <a:t>‹#›</a:t>
            </a:fld>
            <a:endParaRPr lang="en-US"/>
          </a:p>
        </p:txBody>
      </p:sp>
    </p:spTree>
    <p:extLst>
      <p:ext uri="{BB962C8B-B14F-4D97-AF65-F5344CB8AC3E}">
        <p14:creationId xmlns:p14="http://schemas.microsoft.com/office/powerpoint/2010/main" val="2463782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F243FD-25A4-4CAD-A77F-06598B1B7B9C}" type="datetimeFigureOut">
              <a:rPr lang="en-US" smtClean="0"/>
              <a:t>12/15/2014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4C832-FF2F-420C-AB29-70F799A8AA34}" type="slidenum">
              <a:rPr lang="en-US" smtClean="0"/>
              <a:t>‹#›</a:t>
            </a:fld>
            <a:endParaRPr lang="en-US"/>
          </a:p>
        </p:txBody>
      </p:sp>
    </p:spTree>
    <p:extLst>
      <p:ext uri="{BB962C8B-B14F-4D97-AF65-F5344CB8AC3E}">
        <p14:creationId xmlns:p14="http://schemas.microsoft.com/office/powerpoint/2010/main" val="320062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F243FD-25A4-4CAD-A77F-06598B1B7B9C}" type="datetimeFigureOut">
              <a:rPr lang="en-US" smtClean="0"/>
              <a:t>12/15/2014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14C832-FF2F-420C-AB29-70F799A8AA34}" type="slidenum">
              <a:rPr lang="en-US" smtClean="0"/>
              <a:t>‹#›</a:t>
            </a:fld>
            <a:endParaRPr lang="en-US"/>
          </a:p>
        </p:txBody>
      </p:sp>
    </p:spTree>
    <p:extLst>
      <p:ext uri="{BB962C8B-B14F-4D97-AF65-F5344CB8AC3E}">
        <p14:creationId xmlns:p14="http://schemas.microsoft.com/office/powerpoint/2010/main" val="2148400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cs.iit.edu/~culotta/pubs/ehsan14using.pdf" TargetMode="External"/><Relationship Id="rId3" Type="http://schemas.openxmlformats.org/officeDocument/2006/relationships/hyperlink" Target="http://www.cs.umd.edu/~golbeck/pubs/Golbeck%20et%20al.%20-%202011%20-%20Predicting%20Personality%20from%20Twitter.pdf" TargetMode="External"/><Relationship Id="rId7" Type="http://schemas.openxmlformats.org/officeDocument/2006/relationships/hyperlink" Target="http://aritter.github.io/acl2014_li.pdf" TargetMode="External"/><Relationship Id="rId2" Type="http://schemas.openxmlformats.org/officeDocument/2006/relationships/hyperlink" Target="https://www.onlineprivacyfoundation.org/research_/PredictingdarkTriadPersonalityTraitsfromTwitter.pdf" TargetMode="External"/><Relationship Id="rId1" Type="http://schemas.openxmlformats.org/officeDocument/2006/relationships/slideLayout" Target="../slideLayouts/slideLayout2.xml"/><Relationship Id="rId6" Type="http://schemas.openxmlformats.org/officeDocument/2006/relationships/hyperlink" Target="http://www.academia.edu/6422757/Gender_Prediction_on_Twitter_Using_Stream_Algorithms_with_N-Gram_Character_Features" TargetMode="External"/><Relationship Id="rId5" Type="http://schemas.openxmlformats.org/officeDocument/2006/relationships/hyperlink" Target="http://www.cs.uic.edu/~jalowibd/uploads/ASONAM_2013_LangIndep.pdf" TargetMode="External"/><Relationship Id="rId4" Type="http://schemas.openxmlformats.org/officeDocument/2006/relationships/hyperlink" Target="http://cnets.indiana.edu/wp-content/uploads/conover_prediction_socialcom_pdfexpress_ok_version.pdf" TargetMode="External"/><Relationship Id="rId9" Type="http://schemas.openxmlformats.org/officeDocument/2006/relationships/hyperlink" Target="http://www.plosone.org/article/fetchObject.action?uri=info:doi/10.1371/journal.pone.0084997&amp;representation=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Twitter Ideas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72947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Populate Sampling Lists</a:t>
            </a:r>
            <a:endParaRPr lang="en-US" dirty="0"/>
          </a:p>
        </p:txBody>
      </p:sp>
      <p:sp>
        <p:nvSpPr>
          <p:cNvPr id="3" name="Content Placeholder 2"/>
          <p:cNvSpPr>
            <a:spLocks noGrp="1"/>
          </p:cNvSpPr>
          <p:nvPr>
            <p:ph idx="1"/>
          </p:nvPr>
        </p:nvSpPr>
        <p:spPr/>
        <p:txBody>
          <a:bodyPr/>
          <a:lstStyle/>
          <a:p>
            <a:r>
              <a:rPr lang="en-US" dirty="0" smtClean="0"/>
              <a:t>Can easily automate a process where users who are pulled are shot a link by direct message.  Sampling can be as tight or not as our search terms, attribute inferences.</a:t>
            </a:r>
          </a:p>
          <a:p>
            <a:r>
              <a:rPr lang="en-US" dirty="0" smtClean="0"/>
              <a:t>Might integrate snowball sampling</a:t>
            </a:r>
          </a:p>
          <a:p>
            <a:r>
              <a:rPr lang="en-US" dirty="0" smtClean="0"/>
              <a:t>Can keep list and use for longitudinal panel</a:t>
            </a:r>
            <a:endParaRPr lang="en-US" dirty="0"/>
          </a:p>
        </p:txBody>
      </p:sp>
    </p:spTree>
    <p:extLst>
      <p:ext uri="{BB962C8B-B14F-4D97-AF65-F5344CB8AC3E}">
        <p14:creationId xmlns:p14="http://schemas.microsoft.com/office/powerpoint/2010/main" val="741533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73"/>
            <a:ext cx="8229600" cy="895927"/>
          </a:xfrm>
        </p:spPr>
        <p:txBody>
          <a:bodyPr/>
          <a:lstStyle/>
          <a:p>
            <a:r>
              <a:rPr lang="en-US" dirty="0" smtClean="0"/>
              <a:t>Sampling Examples</a:t>
            </a:r>
            <a:endParaRPr lang="en-US" dirty="0"/>
          </a:p>
        </p:txBody>
      </p:sp>
      <p:sp>
        <p:nvSpPr>
          <p:cNvPr id="3" name="Content Placeholder 2"/>
          <p:cNvSpPr>
            <a:spLocks noGrp="1"/>
          </p:cNvSpPr>
          <p:nvPr>
            <p:ph idx="1"/>
          </p:nvPr>
        </p:nvSpPr>
        <p:spPr>
          <a:xfrm>
            <a:off x="457200" y="838200"/>
            <a:ext cx="8229600" cy="5791200"/>
          </a:xfrm>
        </p:spPr>
        <p:txBody>
          <a:bodyPr>
            <a:normAutofit fontScale="77500" lnSpcReduction="20000"/>
          </a:bodyPr>
          <a:lstStyle/>
          <a:p>
            <a:r>
              <a:rPr lang="en-US" dirty="0" smtClean="0"/>
              <a:t>Using rough classifiers to find likely HNW individuals, sample them AND their f/f’s with </a:t>
            </a:r>
            <a:r>
              <a:rPr lang="en-US" dirty="0" err="1" smtClean="0"/>
              <a:t>homophily</a:t>
            </a:r>
            <a:r>
              <a:rPr lang="en-US" dirty="0" smtClean="0"/>
              <a:t> hypothesis that HNW hang out together</a:t>
            </a:r>
          </a:p>
          <a:p>
            <a:r>
              <a:rPr lang="en-US" dirty="0"/>
              <a:t>S</a:t>
            </a:r>
            <a:r>
              <a:rPr lang="en-US" dirty="0" smtClean="0"/>
              <a:t>ample influential opinion leaders (real people ones, not celebrities)</a:t>
            </a:r>
          </a:p>
          <a:p>
            <a:r>
              <a:rPr lang="en-US" dirty="0" smtClean="0"/>
              <a:t>Sample quotas of various demographic AND bank combinations on demand for diagnostics/benchmarks</a:t>
            </a:r>
          </a:p>
          <a:p>
            <a:r>
              <a:rPr lang="en-US" dirty="0" smtClean="0"/>
              <a:t>Sample two equally sized groups of </a:t>
            </a:r>
            <a:r>
              <a:rPr lang="en-US" dirty="0" err="1" smtClean="0"/>
              <a:t>Complimenters</a:t>
            </a:r>
            <a:r>
              <a:rPr lang="en-US" dirty="0" smtClean="0"/>
              <a:t> and Complainers</a:t>
            </a:r>
          </a:p>
          <a:p>
            <a:r>
              <a:rPr lang="en-US" dirty="0" smtClean="0"/>
              <a:t>Sample just those who explicitly complain about account issues for Ops study, count by bank</a:t>
            </a:r>
          </a:p>
          <a:p>
            <a:r>
              <a:rPr lang="en-US" dirty="0" smtClean="0"/>
              <a:t>Independently evaluate efficacy of Twitter-based customer service by sampling those told by bank to direct message them</a:t>
            </a:r>
          </a:p>
          <a:p>
            <a:r>
              <a:rPr lang="en-US" dirty="0" smtClean="0"/>
              <a:t>Sample complainers/</a:t>
            </a:r>
            <a:r>
              <a:rPr lang="en-US" dirty="0" err="1" smtClean="0"/>
              <a:t>complimenters</a:t>
            </a:r>
            <a:r>
              <a:rPr lang="en-US" dirty="0" smtClean="0"/>
              <a:t> and those who got that tweet in their timeline to see impact beyond tweet activities</a:t>
            </a:r>
            <a:endParaRPr lang="en-US" dirty="0"/>
          </a:p>
        </p:txBody>
      </p:sp>
    </p:spTree>
    <p:extLst>
      <p:ext uri="{BB962C8B-B14F-4D97-AF65-F5344CB8AC3E}">
        <p14:creationId xmlns:p14="http://schemas.microsoft.com/office/powerpoint/2010/main" val="1389679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Infer Node Attributes</a:t>
            </a:r>
            <a:br>
              <a:rPr lang="en-US" dirty="0" smtClean="0"/>
            </a:br>
            <a:r>
              <a:rPr lang="en-US" dirty="0" smtClean="0"/>
              <a:t>-Some useful papers-</a:t>
            </a:r>
            <a:endParaRPr lang="en-US" dirty="0"/>
          </a:p>
        </p:txBody>
      </p:sp>
      <p:sp>
        <p:nvSpPr>
          <p:cNvPr id="3" name="Content Placeholder 2"/>
          <p:cNvSpPr>
            <a:spLocks noGrp="1"/>
          </p:cNvSpPr>
          <p:nvPr>
            <p:ph idx="1"/>
          </p:nvPr>
        </p:nvSpPr>
        <p:spPr>
          <a:xfrm>
            <a:off x="457200" y="1600200"/>
            <a:ext cx="8229600" cy="5029200"/>
          </a:xfrm>
        </p:spPr>
        <p:txBody>
          <a:bodyPr>
            <a:normAutofit fontScale="62500" lnSpcReduction="20000"/>
          </a:bodyPr>
          <a:lstStyle/>
          <a:p>
            <a:r>
              <a:rPr lang="en-US" dirty="0">
                <a:hlinkClick r:id="rId2"/>
              </a:rPr>
              <a:t>http://www.cs.jhu.edu/~delip/smuc.pdf</a:t>
            </a:r>
          </a:p>
          <a:p>
            <a:r>
              <a:rPr lang="en-US" dirty="0" smtClean="0">
                <a:hlinkClick r:id="rId2"/>
              </a:rPr>
              <a:t>https://www.onlineprivacyfoundation.org/research_/PredictingdarkTriadPersonalityTraitsfromTwitter.pdf</a:t>
            </a:r>
            <a:endParaRPr lang="en-US" dirty="0" smtClean="0"/>
          </a:p>
          <a:p>
            <a:r>
              <a:rPr lang="en-US" dirty="0">
                <a:hlinkClick r:id="rId3"/>
              </a:rPr>
              <a:t>http://www.cs.umd.edu/~golbeck/pubs/Golbeck%20et%20al.%20-%202011%20-%</a:t>
            </a:r>
            <a:r>
              <a:rPr lang="en-US" dirty="0" smtClean="0">
                <a:hlinkClick r:id="rId3"/>
              </a:rPr>
              <a:t>20Predicting%20Personality%20from%20Twitter.pdf</a:t>
            </a:r>
            <a:endParaRPr lang="en-US" dirty="0" smtClean="0"/>
          </a:p>
          <a:p>
            <a:r>
              <a:rPr lang="en-US" dirty="0">
                <a:hlinkClick r:id="rId4"/>
              </a:rPr>
              <a:t>http://</a:t>
            </a:r>
            <a:r>
              <a:rPr lang="en-US" dirty="0" smtClean="0">
                <a:hlinkClick r:id="rId4"/>
              </a:rPr>
              <a:t>cnets.indiana.edu/wp-content/uploads/conover_prediction_socialcom_pdfexpress_ok_version.pdf</a:t>
            </a:r>
            <a:endParaRPr lang="en-US" dirty="0" smtClean="0"/>
          </a:p>
          <a:p>
            <a:r>
              <a:rPr lang="en-US" dirty="0">
                <a:hlinkClick r:id="rId5"/>
              </a:rPr>
              <a:t>http://www.cs.uic.edu/~</a:t>
            </a:r>
            <a:r>
              <a:rPr lang="en-US" dirty="0" smtClean="0">
                <a:hlinkClick r:id="rId5"/>
              </a:rPr>
              <a:t>jalowibd/uploads/ASONAM_2013_LangIndep.pdf</a:t>
            </a:r>
            <a:endParaRPr lang="en-US" dirty="0" smtClean="0"/>
          </a:p>
          <a:p>
            <a:r>
              <a:rPr lang="en-US" dirty="0">
                <a:hlinkClick r:id="rId6"/>
              </a:rPr>
              <a:t>http://</a:t>
            </a:r>
            <a:r>
              <a:rPr lang="en-US" dirty="0" smtClean="0">
                <a:hlinkClick r:id="rId6"/>
              </a:rPr>
              <a:t>www.academia.edu/6422757/Gender_Prediction_on_Twitter_Using_Stream_Algorithms_with_N-Gram_Character_Features</a:t>
            </a:r>
            <a:endParaRPr lang="en-US" dirty="0" smtClean="0"/>
          </a:p>
          <a:p>
            <a:r>
              <a:rPr lang="en-US" dirty="0">
                <a:hlinkClick r:id="rId7"/>
              </a:rPr>
              <a:t>http://</a:t>
            </a:r>
            <a:r>
              <a:rPr lang="en-US" dirty="0" smtClean="0">
                <a:hlinkClick r:id="rId7"/>
              </a:rPr>
              <a:t>aritter.github.io/acl2014_li.pdf</a:t>
            </a:r>
            <a:endParaRPr lang="en-US" dirty="0" smtClean="0"/>
          </a:p>
          <a:p>
            <a:r>
              <a:rPr lang="en-US" dirty="0">
                <a:hlinkClick r:id="rId8"/>
              </a:rPr>
              <a:t>http://cs.iit.edu/~</a:t>
            </a:r>
            <a:r>
              <a:rPr lang="en-US" dirty="0" smtClean="0">
                <a:hlinkClick r:id="rId8"/>
              </a:rPr>
              <a:t>culotta/pubs/ehsan14using.pdf</a:t>
            </a:r>
            <a:endParaRPr lang="en-US" dirty="0" smtClean="0"/>
          </a:p>
          <a:p>
            <a:r>
              <a:rPr lang="en-US" dirty="0">
                <a:hlinkClick r:id="rId9"/>
              </a:rPr>
              <a:t>http://</a:t>
            </a:r>
            <a:r>
              <a:rPr lang="en-US" dirty="0" smtClean="0">
                <a:hlinkClick r:id="rId9"/>
              </a:rPr>
              <a:t>www.plosone.org/article/fetchObject.action?uri=info%3Adoi%2F10.1371%2Fjournal.pone.0084997&amp;representation=PDF</a:t>
            </a:r>
            <a:endParaRPr lang="en-US" dirty="0" smtClean="0"/>
          </a:p>
          <a:p>
            <a:endParaRPr lang="en-US" dirty="0" smtClean="0"/>
          </a:p>
          <a:p>
            <a:endParaRPr lang="en-US" dirty="0"/>
          </a:p>
        </p:txBody>
      </p:sp>
    </p:spTree>
    <p:extLst>
      <p:ext uri="{BB962C8B-B14F-4D97-AF65-F5344CB8AC3E}">
        <p14:creationId xmlns:p14="http://schemas.microsoft.com/office/powerpoint/2010/main" val="1745501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Verbs</a:t>
            </a:r>
            <a:endParaRPr lang="en-US" dirty="0"/>
          </a:p>
        </p:txBody>
      </p:sp>
      <p:sp>
        <p:nvSpPr>
          <p:cNvPr id="3" name="Content Placeholder 2"/>
          <p:cNvSpPr>
            <a:spLocks noGrp="1"/>
          </p:cNvSpPr>
          <p:nvPr>
            <p:ph idx="1"/>
          </p:nvPr>
        </p:nvSpPr>
        <p:spPr/>
        <p:txBody>
          <a:bodyPr/>
          <a:lstStyle/>
          <a:p>
            <a:r>
              <a:rPr lang="en-US" dirty="0" smtClean="0"/>
              <a:t>‘Count Tweets’</a:t>
            </a:r>
          </a:p>
          <a:p>
            <a:r>
              <a:rPr lang="en-US" dirty="0"/>
              <a:t>Project Networks</a:t>
            </a:r>
          </a:p>
          <a:p>
            <a:r>
              <a:rPr lang="en-US" dirty="0" smtClean="0"/>
              <a:t>Quantify Impact</a:t>
            </a:r>
          </a:p>
          <a:p>
            <a:r>
              <a:rPr lang="en-US" dirty="0" smtClean="0"/>
              <a:t>Content Analyze</a:t>
            </a:r>
          </a:p>
          <a:p>
            <a:r>
              <a:rPr lang="en-US" dirty="0" smtClean="0"/>
              <a:t>Infer Node Attributes</a:t>
            </a:r>
          </a:p>
          <a:p>
            <a:r>
              <a:rPr lang="en-US" dirty="0" smtClean="0"/>
              <a:t>Populate Sampling Lists</a:t>
            </a:r>
            <a:endParaRPr lang="en-US" dirty="0"/>
          </a:p>
        </p:txBody>
      </p:sp>
    </p:spTree>
    <p:extLst>
      <p:ext uri="{BB962C8B-B14F-4D97-AF65-F5344CB8AC3E}">
        <p14:creationId xmlns:p14="http://schemas.microsoft.com/office/powerpoint/2010/main" val="210776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Counting Tweets</a:t>
            </a:r>
            <a:endParaRPr lang="en-US" dirty="0"/>
          </a:p>
        </p:txBody>
      </p:sp>
      <p:sp>
        <p:nvSpPr>
          <p:cNvPr id="3" name="Content Placeholder 2"/>
          <p:cNvSpPr>
            <a:spLocks noGrp="1"/>
          </p:cNvSpPr>
          <p:nvPr>
            <p:ph idx="1"/>
          </p:nvPr>
        </p:nvSpPr>
        <p:spPr>
          <a:xfrm>
            <a:off x="457200" y="990600"/>
            <a:ext cx="8229600" cy="5715000"/>
          </a:xfrm>
        </p:spPr>
        <p:txBody>
          <a:bodyPr>
            <a:normAutofit fontScale="77500" lnSpcReduction="20000"/>
          </a:bodyPr>
          <a:lstStyle/>
          <a:p>
            <a:r>
              <a:rPr lang="en-US" dirty="0" smtClean="0"/>
              <a:t>Using well-thought out search terms and some classifiers, count how many tweets of various sorts are made over time</a:t>
            </a:r>
          </a:p>
          <a:p>
            <a:r>
              <a:rPr lang="en-US" dirty="0" smtClean="0"/>
              <a:t>Examples:</a:t>
            </a:r>
            <a:endParaRPr lang="en-US" dirty="0"/>
          </a:p>
          <a:p>
            <a:pPr lvl="1"/>
            <a:r>
              <a:rPr lang="en-US" dirty="0" smtClean="0"/>
              <a:t>Number of tweets complaining about </a:t>
            </a:r>
            <a:r>
              <a:rPr lang="en-US" dirty="0" err="1" smtClean="0"/>
              <a:t>Iberiabank</a:t>
            </a:r>
            <a:r>
              <a:rPr lang="en-US" dirty="0" smtClean="0"/>
              <a:t> vs. Bank of America vs. BB&amp;T over the month of December</a:t>
            </a:r>
          </a:p>
          <a:p>
            <a:pPr lvl="1"/>
            <a:r>
              <a:rPr lang="en-US" dirty="0"/>
              <a:t>N</a:t>
            </a:r>
            <a:r>
              <a:rPr lang="en-US" dirty="0" smtClean="0"/>
              <a:t>egative tweets peak on the second Tuesday of the month whereas positive tweets happen at the end of the month</a:t>
            </a:r>
          </a:p>
          <a:p>
            <a:pPr lvl="1"/>
            <a:r>
              <a:rPr lang="en-US" dirty="0" smtClean="0"/>
              <a:t>Builders (as classified through various means) complain a lot more than Savers but also compliment a lot more</a:t>
            </a:r>
          </a:p>
          <a:p>
            <a:pPr lvl="1"/>
            <a:r>
              <a:rPr lang="en-US" dirty="0" smtClean="0"/>
              <a:t>Balance sheet managers make up 20% of the complainers about </a:t>
            </a:r>
            <a:r>
              <a:rPr lang="en-US" dirty="0" err="1" smtClean="0"/>
              <a:t>TDBank</a:t>
            </a:r>
            <a:r>
              <a:rPr lang="en-US" dirty="0" smtClean="0"/>
              <a:t> but 45% of the complainers about SunTrust</a:t>
            </a:r>
          </a:p>
          <a:p>
            <a:pPr lvl="1"/>
            <a:r>
              <a:rPr lang="en-US" dirty="0" smtClean="0"/>
              <a:t>Coinciding with new checking account regulations that kicked in Q2, there has been a secular increase in negative tweets that mention “check”, “checking”, “debit”</a:t>
            </a:r>
          </a:p>
          <a:p>
            <a:pPr lvl="1"/>
            <a:r>
              <a:rPr lang="en-US" dirty="0" smtClean="0"/>
              <a:t>80% of complaining tweets directly address the bank with @</a:t>
            </a:r>
          </a:p>
          <a:p>
            <a:pPr marL="514350" indent="-457200"/>
            <a:r>
              <a:rPr lang="en-US" dirty="0" smtClean="0"/>
              <a:t>This slides quickly into content analysis and attribute inference</a:t>
            </a:r>
          </a:p>
        </p:txBody>
      </p:sp>
    </p:spTree>
    <p:extLst>
      <p:ext uri="{BB962C8B-B14F-4D97-AF65-F5344CB8AC3E}">
        <p14:creationId xmlns:p14="http://schemas.microsoft.com/office/powerpoint/2010/main" val="1836264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Project Networks and Quantify Impact</a:t>
            </a:r>
            <a:endParaRPr lang="en-US" dirty="0"/>
          </a:p>
        </p:txBody>
      </p:sp>
      <p:sp>
        <p:nvSpPr>
          <p:cNvPr id="3" name="Content Placeholder 2"/>
          <p:cNvSpPr>
            <a:spLocks noGrp="1"/>
          </p:cNvSpPr>
          <p:nvPr>
            <p:ph idx="1"/>
          </p:nvPr>
        </p:nvSpPr>
        <p:spPr>
          <a:xfrm>
            <a:off x="457200" y="914400"/>
            <a:ext cx="8229600" cy="5715000"/>
          </a:xfrm>
        </p:spPr>
        <p:txBody>
          <a:bodyPr>
            <a:normAutofit fontScale="85000" lnSpcReduction="20000"/>
          </a:bodyPr>
          <a:lstStyle/>
          <a:p>
            <a:r>
              <a:rPr lang="en-US" dirty="0" smtClean="0"/>
              <a:t>Use friend and follower lists to build pictures of networks</a:t>
            </a:r>
          </a:p>
          <a:p>
            <a:pPr lvl="1"/>
            <a:r>
              <a:rPr lang="en-US" dirty="0" smtClean="0"/>
              <a:t>May be static or dynamic</a:t>
            </a:r>
          </a:p>
          <a:p>
            <a:r>
              <a:rPr lang="en-US" dirty="0" smtClean="0"/>
              <a:t>“Multi-dimensional buzz metrics”</a:t>
            </a:r>
          </a:p>
          <a:p>
            <a:r>
              <a:rPr lang="en-US" dirty="0" smtClean="0"/>
              <a:t>Two Approaches</a:t>
            </a:r>
          </a:p>
          <a:p>
            <a:pPr lvl="1"/>
            <a:r>
              <a:rPr lang="en-US" dirty="0" smtClean="0"/>
              <a:t>Use a combination of tweeter network characteristics, </a:t>
            </a:r>
            <a:r>
              <a:rPr lang="en-US" dirty="0" err="1" smtClean="0"/>
              <a:t>allometrics</a:t>
            </a:r>
            <a:r>
              <a:rPr lang="en-US" dirty="0" smtClean="0"/>
              <a:t> (retweets, favorites) of tweets, and inferred tweeter attributes to create more fine-grained measures of negative or positive buzz</a:t>
            </a:r>
          </a:p>
          <a:p>
            <a:pPr lvl="2"/>
            <a:r>
              <a:rPr lang="en-US" dirty="0" smtClean="0"/>
              <a:t>Almost like calculating </a:t>
            </a:r>
            <a:r>
              <a:rPr lang="en-US" dirty="0" err="1" smtClean="0"/>
              <a:t>Klout</a:t>
            </a:r>
            <a:r>
              <a:rPr lang="en-US" dirty="0" smtClean="0"/>
              <a:t> scores of the people who are tweeting positively or negatively</a:t>
            </a:r>
          </a:p>
          <a:p>
            <a:pPr lvl="1"/>
            <a:r>
              <a:rPr lang="en-US" dirty="0" smtClean="0"/>
              <a:t>Over time show that tweets of some quality predict tweets made by followers at later time points</a:t>
            </a:r>
          </a:p>
          <a:p>
            <a:pPr lvl="2"/>
            <a:r>
              <a:rPr lang="en-US" dirty="0" smtClean="0"/>
              <a:t>More dynamic and theoretical</a:t>
            </a:r>
          </a:p>
          <a:p>
            <a:r>
              <a:rPr lang="en-US" dirty="0" smtClean="0"/>
              <a:t>This is comfortably un-nuanced with Twitter (if you like)</a:t>
            </a:r>
          </a:p>
        </p:txBody>
      </p:sp>
    </p:spTree>
    <p:extLst>
      <p:ext uri="{BB962C8B-B14F-4D97-AF65-F5344CB8AC3E}">
        <p14:creationId xmlns:p14="http://schemas.microsoft.com/office/powerpoint/2010/main" val="2897292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1143000"/>
          </a:xfrm>
        </p:spPr>
        <p:txBody>
          <a:bodyPr>
            <a:normAutofit fontScale="90000"/>
          </a:bodyPr>
          <a:lstStyle/>
          <a:p>
            <a:r>
              <a:rPr lang="en-US" dirty="0" smtClean="0"/>
              <a:t>Project Network and Quantify Impact Examples</a:t>
            </a:r>
            <a:endParaRPr lang="en-US" dirty="0"/>
          </a:p>
        </p:txBody>
      </p:sp>
      <p:sp>
        <p:nvSpPr>
          <p:cNvPr id="3" name="Content Placeholder 2"/>
          <p:cNvSpPr>
            <a:spLocks noGrp="1"/>
          </p:cNvSpPr>
          <p:nvPr>
            <p:ph idx="1"/>
          </p:nvPr>
        </p:nvSpPr>
        <p:spPr>
          <a:xfrm>
            <a:off x="0" y="1143000"/>
            <a:ext cx="9144000" cy="5943600"/>
          </a:xfrm>
        </p:spPr>
        <p:txBody>
          <a:bodyPr>
            <a:normAutofit fontScale="55000" lnSpcReduction="20000"/>
          </a:bodyPr>
          <a:lstStyle/>
          <a:p>
            <a:r>
              <a:rPr lang="en-US" dirty="0" smtClean="0"/>
              <a:t>Citibank and Wells Fargo have similar absolute numbers of promoters and detractors but Citibank suffers from their detractors being exceptionally well connected (long follower lists).</a:t>
            </a:r>
          </a:p>
          <a:p>
            <a:r>
              <a:rPr lang="en-US" dirty="0" smtClean="0"/>
              <a:t>Two kinds of complaints get traction in the form of retweets. Quotidian, easy-to-empathize-with, issues are retweeted reliably by first degree users (5%), but no further.  Sensational horror stories may be retweeted in daisy chain fashion (basically go viral) with the distribution following an exponential decay look. </a:t>
            </a:r>
          </a:p>
          <a:p>
            <a:r>
              <a:rPr lang="en-US" dirty="0" smtClean="0"/>
              <a:t>If a friend of someone complains about their bank, they are 2.5x more likely to also complain in the next week and after that 1.3x more likely to complain in the remainder of that month if they share that bank.  If they do not share that bank, they are 3x more likely to compliment their bank over the next day but that effect quickly diminishes.</a:t>
            </a:r>
          </a:p>
          <a:p>
            <a:r>
              <a:rPr lang="en-US" dirty="0" err="1" smtClean="0"/>
              <a:t>CapitalOne</a:t>
            </a:r>
            <a:r>
              <a:rPr lang="en-US" dirty="0" smtClean="0"/>
              <a:t> has to deal with a double-edged sword in that their customers tend to be undifferentiated (they complain and promote equally across customers) and tend to have high eigenvector centrality and they don’t clique much so anything they say goes far fast to diverse audiences.  </a:t>
            </a:r>
            <a:r>
              <a:rPr lang="en-US" dirty="0" err="1" smtClean="0"/>
              <a:t>Zions</a:t>
            </a:r>
            <a:r>
              <a:rPr lang="en-US" dirty="0" smtClean="0"/>
              <a:t> Bancorporation has a different blessing/curse, their customers are also undifferentiated, are also well connected, but they tend to form cliques with each other so complaining heat gets concentrated (pushing churn) but it hits a minimum of potential new business.</a:t>
            </a:r>
          </a:p>
          <a:p>
            <a:r>
              <a:rPr lang="en-US" dirty="0" smtClean="0"/>
              <a:t>It is important to please Savers because they tend to have high eigenvector power (they are connected to people who have few other connections) and the people they have power over tend to be Builders.  Nearly half of Builders can be described as being in a “Saver cul-de-sac”.</a:t>
            </a:r>
          </a:p>
          <a:p>
            <a:r>
              <a:rPr lang="en-US" dirty="0" smtClean="0"/>
              <a:t>Every friend that a customer follows who complains increases the probability by 40% that the customer will follow a </a:t>
            </a:r>
            <a:r>
              <a:rPr lang="en-US" dirty="0"/>
              <a:t>Critical Consumer Advocate Celebrity </a:t>
            </a:r>
            <a:r>
              <a:rPr lang="en-US" dirty="0" smtClean="0"/>
              <a:t>in the next week.</a:t>
            </a:r>
          </a:p>
          <a:p>
            <a:pPr lvl="1"/>
            <a:endParaRPr lang="en-US" dirty="0"/>
          </a:p>
        </p:txBody>
      </p:sp>
    </p:spTree>
    <p:extLst>
      <p:ext uri="{BB962C8B-B14F-4D97-AF65-F5344CB8AC3E}">
        <p14:creationId xmlns:p14="http://schemas.microsoft.com/office/powerpoint/2010/main" val="2848977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Analysis</a:t>
            </a:r>
            <a:endParaRPr lang="en-US" dirty="0"/>
          </a:p>
        </p:txBody>
      </p:sp>
      <p:sp>
        <p:nvSpPr>
          <p:cNvPr id="3" name="Content Placeholder 2"/>
          <p:cNvSpPr>
            <a:spLocks noGrp="1"/>
          </p:cNvSpPr>
          <p:nvPr>
            <p:ph idx="1"/>
          </p:nvPr>
        </p:nvSpPr>
        <p:spPr>
          <a:xfrm>
            <a:off x="457200" y="1219200"/>
            <a:ext cx="8229600" cy="5410200"/>
          </a:xfrm>
        </p:spPr>
        <p:txBody>
          <a:bodyPr>
            <a:normAutofit fontScale="85000" lnSpcReduction="20000"/>
          </a:bodyPr>
          <a:lstStyle/>
          <a:p>
            <a:r>
              <a:rPr lang="en-US" dirty="0" smtClean="0"/>
              <a:t>Deeper ‘tweet counting’</a:t>
            </a:r>
          </a:p>
          <a:p>
            <a:r>
              <a:rPr lang="en-US" dirty="0" smtClean="0"/>
              <a:t>Either bottoms up inductive grounded approach or hypothesis driven deductive category construction and coding</a:t>
            </a:r>
          </a:p>
          <a:p>
            <a:pPr lvl="1"/>
            <a:r>
              <a:rPr lang="en-US" dirty="0" smtClean="0"/>
              <a:t>Can go more qualitative</a:t>
            </a:r>
          </a:p>
          <a:p>
            <a:r>
              <a:rPr lang="en-US" dirty="0" smtClean="0"/>
              <a:t>Granular coding to show coincidences</a:t>
            </a:r>
          </a:p>
          <a:p>
            <a:r>
              <a:rPr lang="en-US" dirty="0" smtClean="0"/>
              <a:t>Can be automated over time, either in house or with off-the-shelf classifiers</a:t>
            </a:r>
          </a:p>
          <a:p>
            <a:r>
              <a:rPr lang="en-US" dirty="0" smtClean="0"/>
              <a:t>May be good place to bring in research teams for content area familiarity, or even members</a:t>
            </a:r>
          </a:p>
          <a:p>
            <a:r>
              <a:rPr lang="en-US" dirty="0" smtClean="0"/>
              <a:t>May code for not just verbal content but also nonverbal tone/style etc.</a:t>
            </a:r>
          </a:p>
          <a:p>
            <a:r>
              <a:rPr lang="en-US" dirty="0" smtClean="0"/>
              <a:t>Some potential for serendipitous discoveries.</a:t>
            </a:r>
          </a:p>
        </p:txBody>
      </p:sp>
    </p:spTree>
    <p:extLst>
      <p:ext uri="{BB962C8B-B14F-4D97-AF65-F5344CB8AC3E}">
        <p14:creationId xmlns:p14="http://schemas.microsoft.com/office/powerpoint/2010/main" val="4018178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73"/>
            <a:ext cx="8229600" cy="667327"/>
          </a:xfrm>
        </p:spPr>
        <p:txBody>
          <a:bodyPr>
            <a:normAutofit fontScale="90000"/>
          </a:bodyPr>
          <a:lstStyle/>
          <a:p>
            <a:r>
              <a:rPr lang="en-US" dirty="0" smtClean="0"/>
              <a:t>Content Analysis Examples</a:t>
            </a:r>
            <a:endParaRPr lang="en-US" dirty="0"/>
          </a:p>
        </p:txBody>
      </p:sp>
      <p:sp>
        <p:nvSpPr>
          <p:cNvPr id="3" name="Content Placeholder 2"/>
          <p:cNvSpPr>
            <a:spLocks noGrp="1"/>
          </p:cNvSpPr>
          <p:nvPr>
            <p:ph idx="1"/>
          </p:nvPr>
        </p:nvSpPr>
        <p:spPr>
          <a:xfrm>
            <a:off x="0" y="609600"/>
            <a:ext cx="9144000" cy="6248400"/>
          </a:xfrm>
        </p:spPr>
        <p:txBody>
          <a:bodyPr>
            <a:normAutofit fontScale="62500" lnSpcReduction="20000"/>
          </a:bodyPr>
          <a:lstStyle/>
          <a:p>
            <a:r>
              <a:rPr lang="en-US" dirty="0" smtClean="0"/>
              <a:t>After looking at many positive tweets, we started the importance of satisfaction being about comparison to past bad experiences.  24% of positively </a:t>
            </a:r>
            <a:r>
              <a:rPr lang="en-US" dirty="0" err="1" smtClean="0"/>
              <a:t>valenced</a:t>
            </a:r>
            <a:r>
              <a:rPr lang="en-US" dirty="0" smtClean="0"/>
              <a:t> tweets mentioned how much better an experience was than at a past named bank.</a:t>
            </a:r>
          </a:p>
          <a:p>
            <a:r>
              <a:rPr lang="en-US" dirty="0" smtClean="0"/>
              <a:t>Positive tweets tend to be less detailed and more often solely emotional/phatic.  Negative tweets tend to give more concrete details.</a:t>
            </a:r>
          </a:p>
          <a:p>
            <a:r>
              <a:rPr lang="en-US" dirty="0" smtClean="0"/>
              <a:t>While obviously anger and annoyance appear in complaining tweets (over 83%), 12% mention personal shame/disappointment at not yet making the decision to go to another bank.</a:t>
            </a:r>
          </a:p>
          <a:p>
            <a:r>
              <a:rPr lang="en-US" dirty="0" smtClean="0"/>
              <a:t>Descriptions of confusion are more likely to be included in negative tweets from Savers and Builders than </a:t>
            </a:r>
            <a:r>
              <a:rPr lang="en-US" dirty="0" err="1" smtClean="0"/>
              <a:t>Transactors</a:t>
            </a:r>
            <a:r>
              <a:rPr lang="en-US" dirty="0" smtClean="0"/>
              <a:t>.</a:t>
            </a:r>
          </a:p>
          <a:p>
            <a:r>
              <a:rPr lang="en-US" dirty="0" smtClean="0"/>
              <a:t>Complaints about mortgage issues tend to be more desperate while checking issues to be more angry.</a:t>
            </a:r>
          </a:p>
          <a:p>
            <a:r>
              <a:rPr lang="en-US" dirty="0" smtClean="0"/>
              <a:t>Complaining tweets only very rarely cite a specific branch, location, or person (1.5%).  Complaints tend to be brand general.  Compliments often cite a person specifically (15%).  Compliments sometimes cite a specific branch (3%).  75% of compliments citing a person can be attributed to Builders.  Of those person specific Builder compliments, 52% can be coded as referring to how well the employee guided them to the right product.</a:t>
            </a:r>
          </a:p>
          <a:p>
            <a:r>
              <a:rPr lang="en-US" dirty="0" smtClean="0"/>
              <a:t>19% of complaints referred to the channel through which a problem was dealt with.  30% cited confusion with many options.  60% cited unhappiness being forced to use either the phone or face to face.  10% cited unhappiness with having to go online.</a:t>
            </a:r>
          </a:p>
        </p:txBody>
      </p:sp>
    </p:spTree>
    <p:extLst>
      <p:ext uri="{BB962C8B-B14F-4D97-AF65-F5344CB8AC3E}">
        <p14:creationId xmlns:p14="http://schemas.microsoft.com/office/powerpoint/2010/main" val="3059277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Infer Node Attributes</a:t>
            </a:r>
            <a:endParaRPr lang="en-US" dirty="0"/>
          </a:p>
        </p:txBody>
      </p:sp>
      <p:sp>
        <p:nvSpPr>
          <p:cNvPr id="3" name="Content Placeholder 2"/>
          <p:cNvSpPr>
            <a:spLocks noGrp="1"/>
          </p:cNvSpPr>
          <p:nvPr>
            <p:ph idx="1"/>
          </p:nvPr>
        </p:nvSpPr>
        <p:spPr>
          <a:xfrm>
            <a:off x="76200" y="685800"/>
            <a:ext cx="8991600" cy="6172200"/>
          </a:xfrm>
        </p:spPr>
        <p:txBody>
          <a:bodyPr>
            <a:normAutofit fontScale="77500" lnSpcReduction="20000"/>
          </a:bodyPr>
          <a:lstStyle/>
          <a:p>
            <a:r>
              <a:rPr lang="en-US" dirty="0" smtClean="0"/>
              <a:t>More in-depth than content analysis in terms of data used</a:t>
            </a:r>
          </a:p>
          <a:p>
            <a:pPr lvl="1"/>
            <a:r>
              <a:rPr lang="en-US" dirty="0" smtClean="0"/>
              <a:t>Larger corpus of tweet history</a:t>
            </a:r>
          </a:p>
          <a:p>
            <a:pPr lvl="1"/>
            <a:r>
              <a:rPr lang="en-US" dirty="0" smtClean="0"/>
              <a:t>Friends/follower list (network characteristics)</a:t>
            </a:r>
          </a:p>
          <a:p>
            <a:r>
              <a:rPr lang="en-US" dirty="0" smtClean="0"/>
              <a:t>Age, gender, race, political orientation, personality characteristics, region commonly done</a:t>
            </a:r>
          </a:p>
          <a:p>
            <a:pPr lvl="1"/>
            <a:r>
              <a:rPr lang="en-US" dirty="0" smtClean="0"/>
              <a:t>Some infer edge attributes such as spouse relationship</a:t>
            </a:r>
          </a:p>
          <a:p>
            <a:r>
              <a:rPr lang="en-US" dirty="0" smtClean="0"/>
              <a:t>Have not seen SES or wealth done</a:t>
            </a:r>
          </a:p>
          <a:p>
            <a:r>
              <a:rPr lang="en-US" dirty="0" smtClean="0"/>
              <a:t>Requires some sort of validated training data with the attributes we want to infer already known to create algorithm</a:t>
            </a:r>
          </a:p>
          <a:p>
            <a:pPr lvl="1"/>
            <a:r>
              <a:rPr lang="en-US" dirty="0" smtClean="0"/>
              <a:t>May be able to buy a la carte data or classifiers</a:t>
            </a:r>
          </a:p>
          <a:p>
            <a:pPr lvl="1"/>
            <a:r>
              <a:rPr lang="en-US" dirty="0" smtClean="0"/>
              <a:t>Have seen some methods that use a lot of geocoded county data (such as we have with Mat’s Tableau work with zip codes)</a:t>
            </a:r>
          </a:p>
          <a:p>
            <a:pPr lvl="1"/>
            <a:r>
              <a:rPr lang="en-US" dirty="0" smtClean="0"/>
              <a:t>Could build in-house with our own surveys</a:t>
            </a:r>
          </a:p>
          <a:p>
            <a:pPr lvl="2"/>
            <a:r>
              <a:rPr lang="en-US" dirty="0" smtClean="0"/>
              <a:t>May be especially unique IP when it comes to SES and banking/consumer variables</a:t>
            </a:r>
          </a:p>
          <a:p>
            <a:pPr lvl="2"/>
            <a:r>
              <a:rPr lang="en-US" dirty="0" smtClean="0"/>
              <a:t>This would be by far the most ambitious pursuit</a:t>
            </a:r>
          </a:p>
          <a:p>
            <a:pPr lvl="2"/>
            <a:r>
              <a:rPr lang="en-US" dirty="0" smtClean="0"/>
              <a:t>Could gradually do by asking survey participants for twitter handle and then scraping from there</a:t>
            </a:r>
          </a:p>
        </p:txBody>
      </p:sp>
    </p:spTree>
    <p:extLst>
      <p:ext uri="{BB962C8B-B14F-4D97-AF65-F5344CB8AC3E}">
        <p14:creationId xmlns:p14="http://schemas.microsoft.com/office/powerpoint/2010/main" val="1473388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Attribute Examples</a:t>
            </a:r>
            <a:endParaRPr lang="en-US" dirty="0"/>
          </a:p>
        </p:txBody>
      </p:sp>
      <p:sp>
        <p:nvSpPr>
          <p:cNvPr id="3" name="Content Placeholder 2"/>
          <p:cNvSpPr>
            <a:spLocks noGrp="1"/>
          </p:cNvSpPr>
          <p:nvPr>
            <p:ph idx="1"/>
          </p:nvPr>
        </p:nvSpPr>
        <p:spPr/>
        <p:txBody>
          <a:bodyPr>
            <a:normAutofit lnSpcReduction="10000"/>
          </a:bodyPr>
          <a:lstStyle/>
          <a:p>
            <a:r>
              <a:rPr lang="en-US" dirty="0" smtClean="0"/>
              <a:t>Classify users into Builders/Planners/Savers etc.</a:t>
            </a:r>
          </a:p>
          <a:p>
            <a:pPr lvl="1"/>
            <a:r>
              <a:rPr lang="en-US" dirty="0" smtClean="0"/>
              <a:t>Roughly by crossing demographics</a:t>
            </a:r>
          </a:p>
          <a:p>
            <a:pPr lvl="1"/>
            <a:r>
              <a:rPr lang="en-US" dirty="0" smtClean="0"/>
              <a:t>Finely with surveys</a:t>
            </a:r>
          </a:p>
          <a:p>
            <a:r>
              <a:rPr lang="en-US" dirty="0" smtClean="0"/>
              <a:t>Classify users into Cheaters/Buyers/Sleepers etc. (?, more prediction)</a:t>
            </a:r>
          </a:p>
          <a:p>
            <a:r>
              <a:rPr lang="en-US" dirty="0" smtClean="0"/>
              <a:t>Classify into small business owner or not</a:t>
            </a:r>
          </a:p>
          <a:p>
            <a:r>
              <a:rPr lang="en-US" dirty="0" smtClean="0"/>
              <a:t>Classify into HNW or not</a:t>
            </a:r>
          </a:p>
          <a:p>
            <a:r>
              <a:rPr lang="en-US" dirty="0" smtClean="0"/>
              <a:t>Classify by recent life events</a:t>
            </a:r>
          </a:p>
        </p:txBody>
      </p:sp>
    </p:spTree>
    <p:extLst>
      <p:ext uri="{BB962C8B-B14F-4D97-AF65-F5344CB8AC3E}">
        <p14:creationId xmlns:p14="http://schemas.microsoft.com/office/powerpoint/2010/main" val="1146268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731</TotalTime>
  <Words>1350</Words>
  <Application>Microsoft Office PowerPoint</Application>
  <PresentationFormat>On-screen Show (4:3)</PresentationFormat>
  <Paragraphs>96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Twitter Ideas</vt:lpstr>
      <vt:lpstr>5 Verbs</vt:lpstr>
      <vt:lpstr>Counting Tweets</vt:lpstr>
      <vt:lpstr>Project Networks and Quantify Impact</vt:lpstr>
      <vt:lpstr>Project Network and Quantify Impact Examples</vt:lpstr>
      <vt:lpstr>Content Analysis</vt:lpstr>
      <vt:lpstr>Content Analysis Examples</vt:lpstr>
      <vt:lpstr>Infer Node Attributes</vt:lpstr>
      <vt:lpstr>Node Attribute Examples</vt:lpstr>
      <vt:lpstr>Populate Sampling Lists</vt:lpstr>
      <vt:lpstr>Sampling Examples</vt:lpstr>
      <vt:lpstr>Infer Node Attributes -Some useful papers-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30</cp:revision>
  <dcterms:created xsi:type="dcterms:W3CDTF">2014-09-25T20:09:40Z</dcterms:created>
  <dcterms:modified xsi:type="dcterms:W3CDTF">2014-12-15T14:29:36Z</dcterms:modified>
</cp:coreProperties>
</file>