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301" r:id="rId4"/>
    <p:sldId id="304" r:id="rId5"/>
    <p:sldId id="302" r:id="rId6"/>
    <p:sldId id="257" r:id="rId7"/>
    <p:sldId id="261" r:id="rId8"/>
    <p:sldId id="264" r:id="rId9"/>
    <p:sldId id="266" r:id="rId10"/>
    <p:sldId id="274" r:id="rId11"/>
    <p:sldId id="277" r:id="rId12"/>
    <p:sldId id="284" r:id="rId13"/>
    <p:sldId id="305" r:id="rId14"/>
    <p:sldId id="290" r:id="rId15"/>
    <p:sldId id="292" r:id="rId16"/>
    <p:sldId id="300" r:id="rId17"/>
    <p:sldId id="296" r:id="rId18"/>
    <p:sldId id="298" r:id="rId19"/>
    <p:sldId id="303" r:id="rId20"/>
    <p:sldId id="293" r:id="rId21"/>
    <p:sldId id="294" r:id="rId22"/>
    <p:sldId id="295" r:id="rId23"/>
    <p:sldId id="299" r:id="rId24"/>
    <p:sldId id="268" r:id="rId25"/>
    <p:sldId id="281" r:id="rId26"/>
    <p:sldId id="271" r:id="rId27"/>
    <p:sldId id="27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29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97156194-3D05-4B16-A4A4-CCC93B932111}"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F093D-5737-4A47-927D-96668D3B43E5}"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56194-3D05-4B16-A4A4-CCC93B932111}"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F093D-5737-4A47-927D-96668D3B43E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56194-3D05-4B16-A4A4-CCC93B932111}"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F093D-5737-4A47-927D-96668D3B43E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56194-3D05-4B16-A4A4-CCC93B932111}"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F093D-5737-4A47-927D-96668D3B43E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97156194-3D05-4B16-A4A4-CCC93B932111}" type="datetimeFigureOut">
              <a:rPr lang="en-IN" smtClean="0"/>
              <a:t>01-03-2022</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5A0F093D-5737-4A47-927D-96668D3B43E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156194-3D05-4B16-A4A4-CCC93B932111}"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0F093D-5737-4A47-927D-96668D3B43E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156194-3D05-4B16-A4A4-CCC93B932111}" type="datetimeFigureOut">
              <a:rPr lang="en-IN" smtClean="0"/>
              <a:t>01-03-2022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0F093D-5737-4A47-927D-96668D3B43E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156194-3D05-4B16-A4A4-CCC93B932111}"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0F093D-5737-4A47-927D-96668D3B43E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56194-3D05-4B16-A4A4-CCC93B932111}" type="datetimeFigureOut">
              <a:rPr lang="en-IN" smtClean="0"/>
              <a:t>01-03-2022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0F093D-5737-4A47-927D-96668D3B43E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156194-3D05-4B16-A4A4-CCC93B932111}"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0F093D-5737-4A47-927D-96668D3B43E5}"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97156194-3D05-4B16-A4A4-CCC93B932111}"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0F093D-5737-4A47-927D-96668D3B43E5}"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97156194-3D05-4B16-A4A4-CCC93B932111}" type="datetimeFigureOut">
              <a:rPr lang="en-IN" smtClean="0"/>
              <a:t>01-03-2022</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5A0F093D-5737-4A47-927D-96668D3B43E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5760"/>
            <a:ext cx="8492480" cy="1800200"/>
          </a:xfrm>
        </p:spPr>
        <p:txBody>
          <a:bodyPr>
            <a:normAutofit/>
          </a:bodyPr>
          <a:lstStyle/>
          <a:p>
            <a:r>
              <a:rPr lang="en-GB" sz="5400" dirty="0" smtClean="0"/>
              <a:t>DIY Team Project</a:t>
            </a:r>
            <a:endParaRPr lang="en-IN" sz="5400" dirty="0"/>
          </a:p>
        </p:txBody>
      </p:sp>
      <p:sp>
        <p:nvSpPr>
          <p:cNvPr id="3" name="Subtitle 2"/>
          <p:cNvSpPr>
            <a:spLocks noGrp="1"/>
          </p:cNvSpPr>
          <p:nvPr>
            <p:ph type="subTitle" idx="1"/>
          </p:nvPr>
        </p:nvSpPr>
        <p:spPr>
          <a:xfrm>
            <a:off x="107504" y="2996952"/>
            <a:ext cx="8348464" cy="1800200"/>
          </a:xfrm>
        </p:spPr>
        <p:txBody>
          <a:bodyPr>
            <a:noAutofit/>
          </a:bodyPr>
          <a:lstStyle/>
          <a:p>
            <a:r>
              <a:rPr lang="en-GB" sz="2800" b="1" dirty="0" smtClean="0"/>
              <a:t>Device to Control Milk Spilling</a:t>
            </a:r>
          </a:p>
          <a:p>
            <a:r>
              <a:rPr lang="en-GB" sz="2800" b="1" dirty="0" smtClean="0"/>
              <a:t>By VNTP</a:t>
            </a:r>
          </a:p>
          <a:p>
            <a:pPr algn="l"/>
            <a:endParaRPr lang="en-GB" sz="2400" dirty="0" smtClean="0"/>
          </a:p>
          <a:p>
            <a:pPr algn="l"/>
            <a:r>
              <a:rPr lang="en-GB" sz="2400" dirty="0" smtClean="0"/>
              <a:t>	      </a:t>
            </a:r>
          </a:p>
          <a:p>
            <a:pPr algn="l"/>
            <a:r>
              <a:rPr lang="en-GB" sz="2400" dirty="0"/>
              <a:t>	 </a:t>
            </a:r>
            <a:r>
              <a:rPr lang="en-GB" sz="2400" dirty="0" smtClean="0"/>
              <a:t>      				</a:t>
            </a:r>
            <a:r>
              <a:rPr lang="en-GB" sz="2800" dirty="0" smtClean="0"/>
              <a:t>Group </a:t>
            </a:r>
            <a:r>
              <a:rPr lang="en-GB" sz="2800" dirty="0"/>
              <a:t>Members: </a:t>
            </a:r>
          </a:p>
          <a:p>
            <a:pPr algn="l"/>
            <a:r>
              <a:rPr lang="en-GB" sz="2400" dirty="0" smtClean="0"/>
              <a:t>	</a:t>
            </a:r>
            <a:r>
              <a:rPr lang="en-GB" sz="2400" dirty="0"/>
              <a:t> </a:t>
            </a:r>
            <a:r>
              <a:rPr lang="en-GB" sz="2400" dirty="0" smtClean="0"/>
              <a:t>     </a:t>
            </a:r>
            <a:r>
              <a:rPr lang="en-GB" sz="2000" dirty="0" smtClean="0"/>
              <a:t> 			Tanya </a:t>
            </a:r>
            <a:r>
              <a:rPr lang="en-GB" sz="2000" dirty="0" err="1" smtClean="0"/>
              <a:t>Kumari</a:t>
            </a:r>
            <a:r>
              <a:rPr lang="en-GB" sz="2000" dirty="0" smtClean="0"/>
              <a:t> (21CE10074), </a:t>
            </a:r>
          </a:p>
          <a:p>
            <a:pPr algn="l"/>
            <a:r>
              <a:rPr lang="en-GB" sz="2000" dirty="0" smtClean="0"/>
              <a:t>	</a:t>
            </a:r>
            <a:r>
              <a:rPr lang="en-GB" sz="2000" dirty="0"/>
              <a:t> </a:t>
            </a:r>
            <a:r>
              <a:rPr lang="en-GB" sz="2000" dirty="0" smtClean="0"/>
              <a:t>        			</a:t>
            </a:r>
            <a:r>
              <a:rPr lang="en-GB" sz="2000" dirty="0" err="1" smtClean="0"/>
              <a:t>Prathamesh</a:t>
            </a:r>
            <a:r>
              <a:rPr lang="en-GB" sz="2000" dirty="0" smtClean="0"/>
              <a:t> </a:t>
            </a:r>
            <a:r>
              <a:rPr lang="en-GB" sz="2000" dirty="0" err="1" smtClean="0"/>
              <a:t>Belavagi</a:t>
            </a:r>
            <a:r>
              <a:rPr lang="en-GB" sz="2000" dirty="0" smtClean="0"/>
              <a:t> (21CE10014),</a:t>
            </a:r>
            <a:r>
              <a:rPr lang="en-GB" sz="2000" dirty="0"/>
              <a:t>	</a:t>
            </a:r>
            <a:r>
              <a:rPr lang="en-GB" sz="2000" dirty="0" smtClean="0"/>
              <a:t>		             	             Nikhil </a:t>
            </a:r>
            <a:r>
              <a:rPr lang="en-GB" sz="2000" dirty="0" err="1" smtClean="0"/>
              <a:t>Atram</a:t>
            </a:r>
            <a:r>
              <a:rPr lang="en-GB" sz="2000" dirty="0"/>
              <a:t> (</a:t>
            </a:r>
            <a:r>
              <a:rPr lang="en-GB" sz="2000" dirty="0" smtClean="0"/>
              <a:t>21AE10025),</a:t>
            </a:r>
          </a:p>
          <a:p>
            <a:pPr algn="l"/>
            <a:r>
              <a:rPr lang="en-GB" sz="2000" dirty="0"/>
              <a:t>	 </a:t>
            </a:r>
            <a:r>
              <a:rPr lang="en-GB" sz="2000" dirty="0" smtClean="0"/>
              <a:t>                                      Vedic </a:t>
            </a:r>
            <a:r>
              <a:rPr lang="en-GB" sz="2000" dirty="0" err="1" smtClean="0"/>
              <a:t>Dutta</a:t>
            </a:r>
            <a:r>
              <a:rPr lang="en-GB" sz="2000" dirty="0" smtClean="0"/>
              <a:t> (21CH10077)</a:t>
            </a:r>
            <a:endParaRPr lang="en-IN" sz="2000" dirty="0"/>
          </a:p>
        </p:txBody>
      </p:sp>
    </p:spTree>
    <p:extLst>
      <p:ext uri="{BB962C8B-B14F-4D97-AF65-F5344CB8AC3E}">
        <p14:creationId xmlns:p14="http://schemas.microsoft.com/office/powerpoint/2010/main" val="2630920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76056" y="836712"/>
            <a:ext cx="3240361" cy="2585323"/>
          </a:xfrm>
          <a:prstGeom prst="rect">
            <a:avLst/>
          </a:prstGeom>
          <a:noFill/>
        </p:spPr>
        <p:txBody>
          <a:bodyPr wrap="square" rtlCol="0">
            <a:spAutoFit/>
          </a:bodyPr>
          <a:lstStyle/>
          <a:p>
            <a:r>
              <a:rPr lang="en-GB" dirty="0" smtClean="0"/>
              <a:t>Dimensions: 9mm (outer radius), 7mm (inner radius), 100mm (height), </a:t>
            </a:r>
          </a:p>
          <a:p>
            <a:r>
              <a:rPr lang="en-GB" dirty="0" smtClean="0"/>
              <a:t>Base: 30mm(radius), </a:t>
            </a:r>
            <a:r>
              <a:rPr lang="en-IN" dirty="0" smtClean="0"/>
              <a:t>groove of 9mm width</a:t>
            </a:r>
          </a:p>
          <a:p>
            <a:endParaRPr lang="en-GB" dirty="0"/>
          </a:p>
          <a:p>
            <a:r>
              <a:rPr lang="en-GB" dirty="0" smtClean="0"/>
              <a:t>It holds the whole structure straight, and the screw passes through it first.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92696"/>
            <a:ext cx="4248472"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933056"/>
            <a:ext cx="424847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148064" y="3952904"/>
            <a:ext cx="3240361" cy="2308324"/>
          </a:xfrm>
          <a:prstGeom prst="rect">
            <a:avLst/>
          </a:prstGeom>
          <a:noFill/>
        </p:spPr>
        <p:txBody>
          <a:bodyPr wrap="square" rtlCol="0">
            <a:spAutoFit/>
          </a:bodyPr>
          <a:lstStyle/>
          <a:p>
            <a:r>
              <a:rPr lang="en-GB" dirty="0" smtClean="0"/>
              <a:t>Dimensions: 6mm (outer radius), 4mm (inner radius), 100mm (height), </a:t>
            </a:r>
          </a:p>
          <a:p>
            <a:endParaRPr lang="en-GB" dirty="0"/>
          </a:p>
          <a:p>
            <a:r>
              <a:rPr lang="en-GB" dirty="0" smtClean="0"/>
              <a:t>It holds the sensor casing, and the holes allow the user to adjust height at small intervals of distance, for great accuracy.</a:t>
            </a:r>
          </a:p>
        </p:txBody>
      </p:sp>
    </p:spTree>
    <p:extLst>
      <p:ext uri="{BB962C8B-B14F-4D97-AF65-F5344CB8AC3E}">
        <p14:creationId xmlns:p14="http://schemas.microsoft.com/office/powerpoint/2010/main" val="4093532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8" y="1556792"/>
            <a:ext cx="3312370"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355975" y="1556792"/>
            <a:ext cx="3240361" cy="3139321"/>
          </a:xfrm>
          <a:prstGeom prst="rect">
            <a:avLst/>
          </a:prstGeom>
          <a:noFill/>
        </p:spPr>
        <p:txBody>
          <a:bodyPr wrap="square" rtlCol="0">
            <a:spAutoFit/>
          </a:bodyPr>
          <a:lstStyle/>
          <a:p>
            <a:r>
              <a:rPr lang="en-GB" dirty="0" smtClean="0"/>
              <a:t>Dimensions: 10mm (arm), </a:t>
            </a:r>
          </a:p>
          <a:p>
            <a:r>
              <a:rPr lang="en-GB" dirty="0" smtClean="0"/>
              <a:t>Base: 17.5 mm(radius),</a:t>
            </a:r>
          </a:p>
          <a:p>
            <a:endParaRPr lang="en-GB" dirty="0"/>
          </a:p>
          <a:p>
            <a:endParaRPr lang="en-GB" dirty="0" smtClean="0"/>
          </a:p>
          <a:p>
            <a:endParaRPr lang="en-GB" dirty="0"/>
          </a:p>
          <a:p>
            <a:r>
              <a:rPr lang="en-GB" dirty="0" smtClean="0"/>
              <a:t> It keeps the height of the two cylinders fixed, by passing through the two cylinders through the screw holes. The arm’s length has been adjusted so that it passes through both sides.</a:t>
            </a:r>
            <a:endParaRPr lang="en-GB" dirty="0"/>
          </a:p>
        </p:txBody>
      </p:sp>
    </p:spTree>
    <p:extLst>
      <p:ext uri="{BB962C8B-B14F-4D97-AF65-F5344CB8AC3E}">
        <p14:creationId xmlns:p14="http://schemas.microsoft.com/office/powerpoint/2010/main" val="3738816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4664"/>
            <a:ext cx="2315703" cy="26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501008"/>
            <a:ext cx="4320480" cy="26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75856" y="505633"/>
            <a:ext cx="4752528" cy="1477328"/>
          </a:xfrm>
          <a:prstGeom prst="rect">
            <a:avLst/>
          </a:prstGeom>
          <a:noFill/>
        </p:spPr>
        <p:txBody>
          <a:bodyPr wrap="square" rtlCol="0">
            <a:spAutoFit/>
          </a:bodyPr>
          <a:lstStyle/>
          <a:p>
            <a:r>
              <a:rPr lang="en-GB" dirty="0" smtClean="0"/>
              <a:t>Dimensions: same as standard micro-servo motor (28mm x 17mm x 3mm)</a:t>
            </a:r>
          </a:p>
          <a:p>
            <a:endParaRPr lang="en-GB" dirty="0"/>
          </a:p>
          <a:p>
            <a:r>
              <a:rPr lang="en-GB" dirty="0" smtClean="0"/>
              <a:t>It is fixed to the stove through the holes provided for screws, and it holds the servo motor at place.</a:t>
            </a:r>
          </a:p>
        </p:txBody>
      </p:sp>
      <p:sp>
        <p:nvSpPr>
          <p:cNvPr id="5" name="TextBox 4"/>
          <p:cNvSpPr txBox="1"/>
          <p:nvPr/>
        </p:nvSpPr>
        <p:spPr>
          <a:xfrm>
            <a:off x="5076055" y="3588225"/>
            <a:ext cx="3240361" cy="2031325"/>
          </a:xfrm>
          <a:prstGeom prst="rect">
            <a:avLst/>
          </a:prstGeom>
          <a:noFill/>
        </p:spPr>
        <p:txBody>
          <a:bodyPr wrap="square" rtlCol="0">
            <a:spAutoFit/>
          </a:bodyPr>
          <a:lstStyle/>
          <a:p>
            <a:r>
              <a:rPr lang="en-GB" dirty="0" smtClean="0"/>
              <a:t>Dimensions: front face same as the case for circuit elements (180mm x 80mm), with height being 8mm.</a:t>
            </a:r>
          </a:p>
          <a:p>
            <a:endParaRPr lang="en-GB" dirty="0" smtClean="0"/>
          </a:p>
          <a:p>
            <a:r>
              <a:rPr lang="en-GB" dirty="0" smtClean="0"/>
              <a:t>It acts as a protective covering for the circuit elements case. </a:t>
            </a:r>
            <a:endParaRPr lang="en-GB" dirty="0"/>
          </a:p>
        </p:txBody>
      </p:sp>
    </p:spTree>
    <p:extLst>
      <p:ext uri="{BB962C8B-B14F-4D97-AF65-F5344CB8AC3E}">
        <p14:creationId xmlns:p14="http://schemas.microsoft.com/office/powerpoint/2010/main" val="3822356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412776"/>
            <a:ext cx="4752528" cy="321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85216" y="1609089"/>
            <a:ext cx="3240361" cy="2862322"/>
          </a:xfrm>
          <a:prstGeom prst="rect">
            <a:avLst/>
          </a:prstGeom>
          <a:noFill/>
        </p:spPr>
        <p:txBody>
          <a:bodyPr wrap="square" rtlCol="0">
            <a:spAutoFit/>
          </a:bodyPr>
          <a:lstStyle/>
          <a:p>
            <a:r>
              <a:rPr lang="en-GB" dirty="0" smtClean="0"/>
              <a:t>Dimensions: 180mm (length), 80mm (breadth), 20mm (height).</a:t>
            </a:r>
          </a:p>
          <a:p>
            <a:endParaRPr lang="en-GB" dirty="0"/>
          </a:p>
          <a:p>
            <a:r>
              <a:rPr lang="en-GB" dirty="0" smtClean="0"/>
              <a:t>It has separate positions for the </a:t>
            </a:r>
            <a:r>
              <a:rPr lang="en-GB" dirty="0" err="1" smtClean="0"/>
              <a:t>Arduino</a:t>
            </a:r>
            <a:r>
              <a:rPr lang="en-GB" dirty="0" smtClean="0"/>
              <a:t>, Breadboard and Speaker to stay. It also has holes to withdraw cables from the same. It is the central control system in the whole device.</a:t>
            </a:r>
          </a:p>
          <a:p>
            <a:endParaRPr lang="en-GB" dirty="0" smtClean="0"/>
          </a:p>
        </p:txBody>
      </p:sp>
    </p:spTree>
    <p:extLst>
      <p:ext uri="{BB962C8B-B14F-4D97-AF65-F5344CB8AC3E}">
        <p14:creationId xmlns:p14="http://schemas.microsoft.com/office/powerpoint/2010/main" val="403334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620688"/>
            <a:ext cx="4392488" cy="2339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60" y="3501008"/>
            <a:ext cx="4482188" cy="2721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148064" y="620688"/>
            <a:ext cx="3600399" cy="1600438"/>
          </a:xfrm>
          <a:prstGeom prst="rect">
            <a:avLst/>
          </a:prstGeom>
          <a:noFill/>
        </p:spPr>
        <p:txBody>
          <a:bodyPr wrap="square" rtlCol="0">
            <a:spAutoFit/>
          </a:bodyPr>
          <a:lstStyle/>
          <a:p>
            <a:r>
              <a:rPr lang="en-GB" sz="1400" dirty="0" smtClean="0"/>
              <a:t>Dimensions: </a:t>
            </a:r>
          </a:p>
          <a:p>
            <a:r>
              <a:rPr lang="en-GB" sz="1400" dirty="0" smtClean="0"/>
              <a:t>Length of the larger section: 45.1mm</a:t>
            </a:r>
          </a:p>
          <a:p>
            <a:r>
              <a:rPr lang="en-GB" sz="1400" dirty="0" smtClean="0"/>
              <a:t>Radius of the two holes: 8.25 mm</a:t>
            </a:r>
          </a:p>
          <a:p>
            <a:r>
              <a:rPr lang="en-GB" sz="1400" dirty="0" smtClean="0"/>
              <a:t>The two holes are separated from each other by 26mm.</a:t>
            </a:r>
          </a:p>
          <a:p>
            <a:endParaRPr lang="en-GB" sz="1400" dirty="0"/>
          </a:p>
          <a:p>
            <a:r>
              <a:rPr lang="en-GB" sz="1400" dirty="0" smtClean="0"/>
              <a:t>It holds the sensor over the utensil.</a:t>
            </a:r>
            <a:endParaRPr lang="en-IN" sz="1400" dirty="0"/>
          </a:p>
        </p:txBody>
      </p:sp>
      <p:sp>
        <p:nvSpPr>
          <p:cNvPr id="7" name="TextBox 6"/>
          <p:cNvSpPr txBox="1"/>
          <p:nvPr/>
        </p:nvSpPr>
        <p:spPr>
          <a:xfrm>
            <a:off x="5148064" y="4149080"/>
            <a:ext cx="3528391" cy="1323439"/>
          </a:xfrm>
          <a:prstGeom prst="rect">
            <a:avLst/>
          </a:prstGeom>
          <a:noFill/>
        </p:spPr>
        <p:txBody>
          <a:bodyPr wrap="square" rtlCol="0">
            <a:spAutoFit/>
          </a:bodyPr>
          <a:lstStyle/>
          <a:p>
            <a:r>
              <a:rPr lang="en-GB" sz="1600" dirty="0" smtClean="0"/>
              <a:t>Dimensions:</a:t>
            </a:r>
          </a:p>
          <a:p>
            <a:r>
              <a:rPr lang="en-GB" sz="1600" dirty="0" smtClean="0"/>
              <a:t>(Same as the larger section of the case above)</a:t>
            </a:r>
          </a:p>
          <a:p>
            <a:endParaRPr lang="en-GB" sz="1600" dirty="0"/>
          </a:p>
          <a:p>
            <a:r>
              <a:rPr lang="en-GB" sz="1600" dirty="0" smtClean="0"/>
              <a:t>It covers the case above from the top.</a:t>
            </a:r>
            <a:endParaRPr lang="en-IN" sz="1600" dirty="0"/>
          </a:p>
        </p:txBody>
      </p:sp>
    </p:spTree>
    <p:extLst>
      <p:ext uri="{BB962C8B-B14F-4D97-AF65-F5344CB8AC3E}">
        <p14:creationId xmlns:p14="http://schemas.microsoft.com/office/powerpoint/2010/main" val="1021910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616" y="2132856"/>
            <a:ext cx="4392488" cy="2721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20072" y="2477767"/>
            <a:ext cx="3240361" cy="2031325"/>
          </a:xfrm>
          <a:prstGeom prst="rect">
            <a:avLst/>
          </a:prstGeom>
          <a:noFill/>
        </p:spPr>
        <p:txBody>
          <a:bodyPr wrap="square" rtlCol="0">
            <a:spAutoFit/>
          </a:bodyPr>
          <a:lstStyle/>
          <a:p>
            <a:r>
              <a:rPr lang="en-GB" dirty="0" smtClean="0"/>
              <a:t>Dimensions: 60.1mm(diameter)</a:t>
            </a:r>
            <a:endParaRPr lang="en-IN" dirty="0" smtClean="0"/>
          </a:p>
          <a:p>
            <a:endParaRPr lang="en-GB" dirty="0"/>
          </a:p>
          <a:p>
            <a:r>
              <a:rPr lang="en-GB" dirty="0" smtClean="0"/>
              <a:t>It is fixed to the top of the usual knob, and contains holes to attach to the chord. It moves in correspondence with the motor.	</a:t>
            </a:r>
          </a:p>
        </p:txBody>
      </p:sp>
    </p:spTree>
    <p:extLst>
      <p:ext uri="{BB962C8B-B14F-4D97-AF65-F5344CB8AC3E}">
        <p14:creationId xmlns:p14="http://schemas.microsoft.com/office/powerpoint/2010/main" val="3888058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95" y="517840"/>
            <a:ext cx="2726061" cy="2626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775" y="548680"/>
            <a:ext cx="5141665" cy="265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5" y="3262206"/>
            <a:ext cx="2448273" cy="26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3284984"/>
            <a:ext cx="2315703" cy="26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113" y="3284984"/>
            <a:ext cx="2952328" cy="26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267744" y="148508"/>
            <a:ext cx="4248472" cy="369332"/>
          </a:xfrm>
          <a:prstGeom prst="rect">
            <a:avLst/>
          </a:prstGeom>
          <a:noFill/>
        </p:spPr>
        <p:txBody>
          <a:bodyPr wrap="square" rtlCol="0">
            <a:spAutoFit/>
          </a:bodyPr>
          <a:lstStyle/>
          <a:p>
            <a:pPr algn="ctr"/>
            <a:r>
              <a:rPr lang="en-GB" dirty="0" smtClean="0"/>
              <a:t>Summary</a:t>
            </a:r>
            <a:endParaRPr lang="en-IN" dirty="0"/>
          </a:p>
        </p:txBody>
      </p:sp>
    </p:spTree>
    <p:extLst>
      <p:ext uri="{BB962C8B-B14F-4D97-AF65-F5344CB8AC3E}">
        <p14:creationId xmlns:p14="http://schemas.microsoft.com/office/powerpoint/2010/main" val="863278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368" y="3645023"/>
            <a:ext cx="3667584" cy="235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408" y="3635096"/>
            <a:ext cx="4392488" cy="2339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08" y="728308"/>
            <a:ext cx="3520844" cy="2721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3668" y="723724"/>
            <a:ext cx="4392488" cy="2721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10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908720"/>
            <a:ext cx="7056784" cy="4832092"/>
          </a:xfrm>
          <a:prstGeom prst="rect">
            <a:avLst/>
          </a:prstGeom>
          <a:noFill/>
        </p:spPr>
        <p:txBody>
          <a:bodyPr wrap="square" rtlCol="0">
            <a:spAutoFit/>
          </a:bodyPr>
          <a:lstStyle/>
          <a:p>
            <a:r>
              <a:rPr lang="en-GB" sz="2000" dirty="0" smtClean="0"/>
              <a:t>Working principle</a:t>
            </a:r>
            <a:r>
              <a:rPr lang="en-GB" dirty="0" smtClean="0"/>
              <a:t>: </a:t>
            </a:r>
          </a:p>
          <a:p>
            <a:endParaRPr lang="en-GB" dirty="0"/>
          </a:p>
          <a:p>
            <a:r>
              <a:rPr lang="en-GB" dirty="0" smtClean="0"/>
              <a:t>The inner cylinder remains partially inside the outer cylinder, and the screw holds it fixed at the adjusted height position.  </a:t>
            </a:r>
          </a:p>
          <a:p>
            <a:endParaRPr lang="en-GB" dirty="0"/>
          </a:p>
          <a:p>
            <a:r>
              <a:rPr lang="en-GB" dirty="0" smtClean="0"/>
              <a:t>In normal conditions, the knob, and the motor, have a particular specified state, corresponding the gas being on. As the milk rises to a certain height, which would normally ensue spilling, the sensor sends a signal to the </a:t>
            </a:r>
            <a:r>
              <a:rPr lang="en-GB" dirty="0" err="1" smtClean="0"/>
              <a:t>Arduino</a:t>
            </a:r>
            <a:r>
              <a:rPr lang="en-GB" dirty="0" smtClean="0"/>
              <a:t> UNO, which then sends a signal to the motor to rotate clockwise. This leads to switching off of the gas supply. </a:t>
            </a:r>
          </a:p>
          <a:p>
            <a:endParaRPr lang="en-GB" dirty="0"/>
          </a:p>
          <a:p>
            <a:r>
              <a:rPr lang="en-GB" dirty="0" smtClean="0"/>
              <a:t>Simultaneously, a signal is sent to the speaker as well, which alerts the user that the milk has reached the spilling point, so that the user can take subsequent action as appropriate. This eliminates the need of monitoring on the part of the user for the whole time.</a:t>
            </a:r>
          </a:p>
          <a:p>
            <a:endParaRPr lang="en-GB" dirty="0"/>
          </a:p>
          <a:p>
            <a:endParaRPr lang="en-GB" dirty="0" smtClean="0"/>
          </a:p>
        </p:txBody>
      </p:sp>
    </p:spTree>
    <p:extLst>
      <p:ext uri="{BB962C8B-B14F-4D97-AF65-F5344CB8AC3E}">
        <p14:creationId xmlns:p14="http://schemas.microsoft.com/office/powerpoint/2010/main" val="415160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0160" y="692696"/>
            <a:ext cx="7488832" cy="1477328"/>
          </a:xfrm>
          <a:prstGeom prst="rect">
            <a:avLst/>
          </a:prstGeom>
        </p:spPr>
        <p:txBody>
          <a:bodyPr wrap="square">
            <a:spAutoFit/>
          </a:bodyPr>
          <a:lstStyle/>
          <a:p>
            <a:r>
              <a:rPr lang="en-GB" dirty="0"/>
              <a:t>However, there might arise be a problem. If the user is not able to reach the point at the appropriate time, the gas may leak again, owing to the turning of the sensor now in the anticlockwise direction. </a:t>
            </a:r>
          </a:p>
          <a:p>
            <a:endParaRPr lang="en-GB" dirty="0"/>
          </a:p>
          <a:p>
            <a:r>
              <a:rPr lang="en-GB" dirty="0"/>
              <a:t>This problem is resolved by the use of cords, as is explained problem.</a:t>
            </a:r>
            <a:endParaRPr lang="en-IN" dirty="0"/>
          </a:p>
        </p:txBody>
      </p:sp>
    </p:spTree>
    <p:extLst>
      <p:ext uri="{BB962C8B-B14F-4D97-AF65-F5344CB8AC3E}">
        <p14:creationId xmlns:p14="http://schemas.microsoft.com/office/powerpoint/2010/main" val="387953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y Milk Overflows on Boiling but Water Doesn&amp;#39;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60" y="1196752"/>
            <a:ext cx="7946830" cy="4472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366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972" y="462562"/>
            <a:ext cx="8280920" cy="954107"/>
          </a:xfrm>
          <a:prstGeom prst="rect">
            <a:avLst/>
          </a:prstGeom>
          <a:noFill/>
        </p:spPr>
        <p:txBody>
          <a:bodyPr wrap="square" rtlCol="0">
            <a:spAutoFit/>
          </a:bodyPr>
          <a:lstStyle/>
          <a:p>
            <a:r>
              <a:rPr lang="en-GB" sz="2000" dirty="0" smtClean="0"/>
              <a:t>The problem of gas leakage resolved:</a:t>
            </a:r>
          </a:p>
          <a:p>
            <a:endParaRPr lang="en-GB" dirty="0"/>
          </a:p>
          <a:p>
            <a:endParaRPr lang="en-GB"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17128"/>
            <a:ext cx="2448272" cy="196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32" y="1317127"/>
            <a:ext cx="2513408" cy="1946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1560" y="3573016"/>
            <a:ext cx="7848872" cy="2585323"/>
          </a:xfrm>
          <a:prstGeom prst="rect">
            <a:avLst/>
          </a:prstGeom>
          <a:noFill/>
        </p:spPr>
        <p:txBody>
          <a:bodyPr wrap="square" rtlCol="0">
            <a:spAutoFit/>
          </a:bodyPr>
          <a:lstStyle/>
          <a:p>
            <a:r>
              <a:rPr lang="en-GB" dirty="0" smtClean="0"/>
              <a:t>Once both the bars become horizontal, the gas stops, and the milk starts to go down. </a:t>
            </a:r>
          </a:p>
          <a:p>
            <a:endParaRPr lang="en-GB" dirty="0"/>
          </a:p>
          <a:p>
            <a:r>
              <a:rPr lang="en-GB" dirty="0" smtClean="0"/>
              <a:t>Thus, the distance increases, triggering a signal which prompts the motor to rotate anticlockwise again to reach the initial state where the gas was on, and the milk was yet to reach the brim.</a:t>
            </a:r>
          </a:p>
          <a:p>
            <a:endParaRPr lang="en-GB" dirty="0"/>
          </a:p>
          <a:p>
            <a:r>
              <a:rPr lang="en-GB" dirty="0" smtClean="0"/>
              <a:t>Under such circumstances, one might expect that the under rigid conditions, the knob moves correspondingly, so the gas starts up once again. </a:t>
            </a:r>
            <a:endParaRPr lang="en-IN" dirty="0"/>
          </a:p>
        </p:txBody>
      </p:sp>
    </p:spTree>
    <p:extLst>
      <p:ext uri="{BB962C8B-B14F-4D97-AF65-F5344CB8AC3E}">
        <p14:creationId xmlns:p14="http://schemas.microsoft.com/office/powerpoint/2010/main" val="3145099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8280920" cy="1754326"/>
          </a:xfrm>
          <a:prstGeom prst="rect">
            <a:avLst/>
          </a:prstGeom>
          <a:noFill/>
        </p:spPr>
        <p:txBody>
          <a:bodyPr wrap="square" rtlCol="0">
            <a:spAutoFit/>
          </a:bodyPr>
          <a:lstStyle/>
          <a:p>
            <a:r>
              <a:rPr lang="en-GB" dirty="0" smtClean="0"/>
              <a:t>However, we exploit the property of a string here, which is, tension in a slack string is 0.</a:t>
            </a:r>
          </a:p>
          <a:p>
            <a:endParaRPr lang="en-GB" dirty="0"/>
          </a:p>
          <a:p>
            <a:r>
              <a:rPr lang="en-GB" dirty="0" smtClean="0"/>
              <a:t>The use of this property to solve our problem can be shown mathematically.</a:t>
            </a:r>
          </a:p>
          <a:p>
            <a:endParaRPr lang="en-GB" dirty="0"/>
          </a:p>
          <a:p>
            <a:endParaRPr lang="en-GB" dirty="0" smtClean="0"/>
          </a:p>
          <a:p>
            <a:endParaRPr lang="en-IN"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2295525"/>
            <a:ext cx="818515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79425" y="4869160"/>
            <a:ext cx="8125023" cy="1415772"/>
          </a:xfrm>
          <a:prstGeom prst="rect">
            <a:avLst/>
          </a:prstGeom>
          <a:noFill/>
        </p:spPr>
        <p:txBody>
          <a:bodyPr wrap="square" rtlCol="0">
            <a:spAutoFit/>
          </a:bodyPr>
          <a:lstStyle/>
          <a:p>
            <a:r>
              <a:rPr lang="en-GB" dirty="0" smtClean="0"/>
              <a:t>Let us think of all the lengths in terms of vectors. Then, by law of vector addition, we get</a:t>
            </a:r>
          </a:p>
          <a:p>
            <a:r>
              <a:rPr lang="en-GB" b="1" dirty="0" smtClean="0"/>
              <a:t>L=L</a:t>
            </a:r>
            <a:r>
              <a:rPr lang="en-GB" sz="1600" b="1" dirty="0" smtClean="0"/>
              <a:t>0+r0 =&gt; |L|=|L0+r| &lt;= |L0|+|r0| = initial length </a:t>
            </a:r>
            <a:r>
              <a:rPr lang="en-GB" sz="1600" dirty="0" smtClean="0"/>
              <a:t>(using triangle inequality, and the fact that |r|=|r0|.)</a:t>
            </a:r>
          </a:p>
          <a:p>
            <a:endParaRPr lang="en-GB" sz="1600" dirty="0"/>
          </a:p>
        </p:txBody>
      </p:sp>
    </p:spTree>
    <p:extLst>
      <p:ext uri="{BB962C8B-B14F-4D97-AF65-F5344CB8AC3E}">
        <p14:creationId xmlns:p14="http://schemas.microsoft.com/office/powerpoint/2010/main" val="761904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9" y="694437"/>
            <a:ext cx="8496944" cy="1754326"/>
          </a:xfrm>
          <a:prstGeom prst="rect">
            <a:avLst/>
          </a:prstGeom>
          <a:noFill/>
        </p:spPr>
        <p:txBody>
          <a:bodyPr wrap="square" rtlCol="0">
            <a:spAutoFit/>
          </a:bodyPr>
          <a:lstStyle/>
          <a:p>
            <a:r>
              <a:rPr lang="en-GB" dirty="0"/>
              <a:t>The equality holds only for horizontal position of both bars. Thus, in any other condition, the string becomes slack, thus preventing the subsequent motion of the knob. </a:t>
            </a:r>
            <a:endParaRPr lang="en-IN" dirty="0"/>
          </a:p>
          <a:p>
            <a:endParaRPr lang="en-GB" dirty="0" smtClean="0"/>
          </a:p>
          <a:p>
            <a:r>
              <a:rPr lang="en-GB" dirty="0" smtClean="0"/>
              <a:t>In </a:t>
            </a:r>
            <a:r>
              <a:rPr lang="en-GB" dirty="0"/>
              <a:t>case the motion of the knob is desired, a second string is attached to the other side of the knob and the motor arm. </a:t>
            </a:r>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924944"/>
            <a:ext cx="3691876" cy="272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078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Rectangle 2"/>
          <p:cNvSpPr/>
          <p:nvPr/>
        </p:nvSpPr>
        <p:spPr>
          <a:xfrm>
            <a:off x="2771800" y="181670"/>
            <a:ext cx="3923928" cy="1231106"/>
          </a:xfrm>
          <a:prstGeom prst="rect">
            <a:avLst/>
          </a:prstGeom>
        </p:spPr>
        <p:txBody>
          <a:bodyPr wrap="square">
            <a:spAutoFit/>
          </a:bodyPr>
          <a:lstStyle/>
          <a:p>
            <a:endParaRPr lang="en-GB" dirty="0"/>
          </a:p>
          <a:p>
            <a:pPr algn="ctr"/>
            <a:r>
              <a:rPr lang="en-GB" sz="2800" dirty="0" smtClean="0"/>
              <a:t>A Schematic:</a:t>
            </a:r>
          </a:p>
          <a:p>
            <a:pPr algn="ctr"/>
            <a:r>
              <a:rPr lang="en-GB" sz="2800" dirty="0" smtClean="0"/>
              <a:t> </a:t>
            </a:r>
            <a:r>
              <a:rPr lang="en-GB" sz="2800" dirty="0"/>
              <a:t>(Figure not to scale)</a:t>
            </a:r>
            <a:endParaRPr lang="en-IN" sz="2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496944" cy="488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11138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19256" cy="1080120"/>
          </a:xfrm>
        </p:spPr>
        <p:txBody>
          <a:bodyPr>
            <a:normAutofit fontScale="90000"/>
          </a:bodyPr>
          <a:lstStyle/>
          <a:p>
            <a:pPr algn="ctr"/>
            <a:r>
              <a:rPr lang="en-GB" dirty="0" smtClean="0"/>
              <a:t>Parts needed for the project:</a:t>
            </a:r>
            <a:br>
              <a:rPr lang="en-GB" dirty="0" smtClean="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32550920"/>
              </p:ext>
            </p:extLst>
          </p:nvPr>
        </p:nvGraphicFramePr>
        <p:xfrm>
          <a:off x="1475656" y="1046154"/>
          <a:ext cx="6144345" cy="5437234"/>
        </p:xfrm>
        <a:graphic>
          <a:graphicData uri="http://schemas.openxmlformats.org/drawingml/2006/table">
            <a:tbl>
              <a:tblPr firstRow="1" bandRow="1">
                <a:tableStyleId>{5C22544A-7EE6-4342-B048-85BDC9FD1C3A}</a:tableStyleId>
              </a:tblPr>
              <a:tblGrid>
                <a:gridCol w="360040"/>
                <a:gridCol w="970235"/>
                <a:gridCol w="781621"/>
                <a:gridCol w="1395751"/>
                <a:gridCol w="1233844"/>
                <a:gridCol w="1402854"/>
              </a:tblGrid>
              <a:tr h="622887">
                <a:tc>
                  <a:txBody>
                    <a:bodyPr/>
                    <a:lstStyle/>
                    <a:p>
                      <a:r>
                        <a:rPr lang="en-GB" sz="1000" dirty="0" smtClean="0"/>
                        <a:t>Sl. No.</a:t>
                      </a:r>
                      <a:endParaRPr lang="en-IN" sz="1000" dirty="0"/>
                    </a:p>
                  </a:txBody>
                  <a:tcPr/>
                </a:tc>
                <a:tc>
                  <a:txBody>
                    <a:bodyPr/>
                    <a:lstStyle/>
                    <a:p>
                      <a:r>
                        <a:rPr lang="en-GB" sz="1000" dirty="0" smtClean="0"/>
                        <a:t>Part Name</a:t>
                      </a:r>
                      <a:endParaRPr lang="en-IN" sz="1000" dirty="0"/>
                    </a:p>
                  </a:txBody>
                  <a:tcPr/>
                </a:tc>
                <a:tc>
                  <a:txBody>
                    <a:bodyPr/>
                    <a:lstStyle/>
                    <a:p>
                      <a:r>
                        <a:rPr lang="en-GB" sz="1000" dirty="0" smtClean="0"/>
                        <a:t>Quantity required</a:t>
                      </a:r>
                      <a:endParaRPr lang="en-IN" sz="1000" dirty="0"/>
                    </a:p>
                  </a:txBody>
                  <a:tcPr/>
                </a:tc>
                <a:tc>
                  <a:txBody>
                    <a:bodyPr/>
                    <a:lstStyle/>
                    <a:p>
                      <a:r>
                        <a:rPr lang="en-GB" sz="1000" dirty="0" smtClean="0"/>
                        <a:t>Description</a:t>
                      </a:r>
                      <a:endParaRPr lang="en-IN" sz="1000" dirty="0"/>
                    </a:p>
                  </a:txBody>
                  <a:tcPr/>
                </a:tc>
                <a:tc>
                  <a:txBody>
                    <a:bodyPr/>
                    <a:lstStyle/>
                    <a:p>
                      <a:r>
                        <a:rPr lang="en-GB" sz="1100" dirty="0" smtClean="0"/>
                        <a:t>Technical</a:t>
                      </a:r>
                      <a:r>
                        <a:rPr lang="en-GB" sz="1100" baseline="0" dirty="0" smtClean="0"/>
                        <a:t> specifications</a:t>
                      </a:r>
                      <a:endParaRPr lang="en-IN" sz="1100" dirty="0"/>
                    </a:p>
                  </a:txBody>
                  <a:tcPr/>
                </a:tc>
                <a:tc>
                  <a:txBody>
                    <a:bodyPr/>
                    <a:lstStyle/>
                    <a:p>
                      <a:r>
                        <a:rPr lang="en-GB" sz="1100" dirty="0" smtClean="0"/>
                        <a:t>Approximate cost (in</a:t>
                      </a:r>
                      <a:r>
                        <a:rPr lang="en-GB" sz="1100" baseline="0" dirty="0" smtClean="0"/>
                        <a:t> rupees)</a:t>
                      </a:r>
                      <a:endParaRPr lang="en-IN" sz="1100" dirty="0"/>
                    </a:p>
                  </a:txBody>
                  <a:tcPr/>
                </a:tc>
              </a:tr>
              <a:tr h="555602">
                <a:tc>
                  <a:txBody>
                    <a:bodyPr/>
                    <a:lstStyle/>
                    <a:p>
                      <a:r>
                        <a:rPr lang="en-GB" sz="900" dirty="0" smtClean="0"/>
                        <a:t>1</a:t>
                      </a:r>
                      <a:endParaRPr lang="en-IN" sz="900" dirty="0"/>
                    </a:p>
                  </a:txBody>
                  <a:tcPr/>
                </a:tc>
                <a:tc>
                  <a:txBody>
                    <a:bodyPr/>
                    <a:lstStyle/>
                    <a:p>
                      <a:r>
                        <a:rPr lang="en-GB" sz="1000" dirty="0" err="1" smtClean="0"/>
                        <a:t>Arduino</a:t>
                      </a:r>
                      <a:r>
                        <a:rPr lang="en-GB" sz="1000" dirty="0" smtClean="0"/>
                        <a:t> Uno </a:t>
                      </a:r>
                      <a:endParaRPr lang="en-IN" sz="1000" dirty="0"/>
                    </a:p>
                  </a:txBody>
                  <a:tcPr/>
                </a:tc>
                <a:tc>
                  <a:txBody>
                    <a:bodyPr/>
                    <a:lstStyle/>
                    <a:p>
                      <a:r>
                        <a:rPr lang="en-GB" sz="900" dirty="0" smtClean="0"/>
                        <a:t>1</a:t>
                      </a:r>
                      <a:endParaRPr lang="en-IN" sz="900" dirty="0"/>
                    </a:p>
                  </a:txBody>
                  <a:tcPr/>
                </a:tc>
                <a:tc>
                  <a:txBody>
                    <a:bodyPr/>
                    <a:lstStyle/>
                    <a:p>
                      <a:r>
                        <a:rPr lang="en-GB" sz="900" dirty="0" smtClean="0"/>
                        <a:t>Central</a:t>
                      </a:r>
                      <a:r>
                        <a:rPr lang="en-GB" sz="900" baseline="0" dirty="0" smtClean="0"/>
                        <a:t> circuit board to store the logic</a:t>
                      </a:r>
                      <a:endParaRPr lang="en-IN" sz="900" dirty="0"/>
                    </a:p>
                  </a:txBody>
                  <a:tcPr/>
                </a:tc>
                <a:tc>
                  <a:txBody>
                    <a:bodyPr/>
                    <a:lstStyle/>
                    <a:p>
                      <a:r>
                        <a:rPr lang="en-GB" sz="1050" dirty="0" smtClean="0"/>
                        <a:t>R3</a:t>
                      </a:r>
                      <a:endParaRPr lang="en-IN" sz="1050" dirty="0"/>
                    </a:p>
                  </a:txBody>
                  <a:tcPr/>
                </a:tc>
                <a:tc>
                  <a:txBody>
                    <a:bodyPr/>
                    <a:lstStyle/>
                    <a:p>
                      <a:r>
                        <a:rPr lang="en-GB" sz="1200" dirty="0" smtClean="0"/>
                        <a:t>400</a:t>
                      </a:r>
                      <a:endParaRPr lang="en-IN" sz="1200" dirty="0"/>
                    </a:p>
                  </a:txBody>
                  <a:tcPr/>
                </a:tc>
              </a:tr>
              <a:tr h="433370">
                <a:tc>
                  <a:txBody>
                    <a:bodyPr/>
                    <a:lstStyle/>
                    <a:p>
                      <a:r>
                        <a:rPr lang="en-GB" sz="900" dirty="0" smtClean="0"/>
                        <a:t>2</a:t>
                      </a:r>
                      <a:endParaRPr lang="en-IN" sz="900" dirty="0"/>
                    </a:p>
                  </a:txBody>
                  <a:tcPr/>
                </a:tc>
                <a:tc>
                  <a:txBody>
                    <a:bodyPr/>
                    <a:lstStyle/>
                    <a:p>
                      <a:r>
                        <a:rPr lang="en-GB" sz="1000" dirty="0" smtClean="0"/>
                        <a:t>Breadboard</a:t>
                      </a:r>
                      <a:endParaRPr lang="en-IN" sz="1000" dirty="0"/>
                    </a:p>
                  </a:txBody>
                  <a:tcPr/>
                </a:tc>
                <a:tc>
                  <a:txBody>
                    <a:bodyPr/>
                    <a:lstStyle/>
                    <a:p>
                      <a:r>
                        <a:rPr lang="en-GB" sz="900" dirty="0" smtClean="0"/>
                        <a:t>1</a:t>
                      </a:r>
                      <a:endParaRPr lang="en-IN" sz="900" dirty="0"/>
                    </a:p>
                  </a:txBody>
                  <a:tcPr/>
                </a:tc>
                <a:tc>
                  <a:txBody>
                    <a:bodyPr/>
                    <a:lstStyle/>
                    <a:p>
                      <a:r>
                        <a:rPr lang="en-GB" sz="900" dirty="0" smtClean="0"/>
                        <a:t>Board</a:t>
                      </a:r>
                      <a:r>
                        <a:rPr lang="en-GB" sz="900" baseline="0" dirty="0" smtClean="0"/>
                        <a:t> with interconnected ports</a:t>
                      </a:r>
                      <a:endParaRPr lang="en-IN" sz="900" dirty="0"/>
                    </a:p>
                  </a:txBody>
                  <a:tcPr/>
                </a:tc>
                <a:tc>
                  <a:txBody>
                    <a:bodyPr/>
                    <a:lstStyle/>
                    <a:p>
                      <a:r>
                        <a:rPr lang="en-GB" sz="1050" dirty="0" smtClean="0"/>
                        <a:t>Small</a:t>
                      </a:r>
                      <a:endParaRPr lang="en-IN" sz="1050" dirty="0"/>
                    </a:p>
                  </a:txBody>
                  <a:tcPr/>
                </a:tc>
                <a:tc>
                  <a:txBody>
                    <a:bodyPr/>
                    <a:lstStyle/>
                    <a:p>
                      <a:r>
                        <a:rPr lang="en-GB" sz="1200" dirty="0" smtClean="0"/>
                        <a:t>60</a:t>
                      </a:r>
                      <a:endParaRPr lang="en-IN" sz="1200" dirty="0"/>
                    </a:p>
                  </a:txBody>
                  <a:tcPr/>
                </a:tc>
              </a:tr>
              <a:tr h="555602">
                <a:tc>
                  <a:txBody>
                    <a:bodyPr/>
                    <a:lstStyle/>
                    <a:p>
                      <a:r>
                        <a:rPr lang="en-GB" sz="900" dirty="0" smtClean="0"/>
                        <a:t>3</a:t>
                      </a:r>
                      <a:endParaRPr lang="en-IN" sz="900" dirty="0"/>
                    </a:p>
                  </a:txBody>
                  <a:tcPr/>
                </a:tc>
                <a:tc>
                  <a:txBody>
                    <a:bodyPr/>
                    <a:lstStyle/>
                    <a:p>
                      <a:r>
                        <a:rPr lang="en-GB" sz="1000" dirty="0" err="1" smtClean="0"/>
                        <a:t>Piezo</a:t>
                      </a:r>
                      <a:r>
                        <a:rPr lang="en-GB" sz="1000" baseline="0" dirty="0" smtClean="0"/>
                        <a:t> Speaker</a:t>
                      </a:r>
                      <a:endParaRPr lang="en-IN" sz="1000" dirty="0"/>
                    </a:p>
                  </a:txBody>
                  <a:tcPr/>
                </a:tc>
                <a:tc>
                  <a:txBody>
                    <a:bodyPr/>
                    <a:lstStyle/>
                    <a:p>
                      <a:r>
                        <a:rPr lang="en-GB" sz="900" dirty="0" smtClean="0"/>
                        <a:t>1</a:t>
                      </a:r>
                      <a:endParaRPr lang="en-IN" sz="900" dirty="0"/>
                    </a:p>
                  </a:txBody>
                  <a:tcPr/>
                </a:tc>
                <a:tc>
                  <a:txBody>
                    <a:bodyPr/>
                    <a:lstStyle/>
                    <a:p>
                      <a:r>
                        <a:rPr lang="en-GB" sz="900" dirty="0" smtClean="0"/>
                        <a:t>Produces sound depending</a:t>
                      </a:r>
                      <a:r>
                        <a:rPr lang="en-GB" sz="900" baseline="0" dirty="0" smtClean="0"/>
                        <a:t> on signal</a:t>
                      </a:r>
                      <a:endParaRPr lang="en-IN" sz="900" dirty="0"/>
                    </a:p>
                  </a:txBody>
                  <a:tcPr/>
                </a:tc>
                <a:tc>
                  <a:txBody>
                    <a:bodyPr/>
                    <a:lstStyle/>
                    <a:p>
                      <a:r>
                        <a:rPr lang="en-GB" sz="1050" dirty="0" smtClean="0"/>
                        <a:t>20mm</a:t>
                      </a:r>
                      <a:endParaRPr lang="en-IN" sz="1050" dirty="0"/>
                    </a:p>
                  </a:txBody>
                  <a:tcPr/>
                </a:tc>
                <a:tc>
                  <a:txBody>
                    <a:bodyPr/>
                    <a:lstStyle/>
                    <a:p>
                      <a:r>
                        <a:rPr lang="en-GB" sz="1200" dirty="0" smtClean="0"/>
                        <a:t>50</a:t>
                      </a:r>
                      <a:endParaRPr lang="en-IN" sz="1200" dirty="0"/>
                    </a:p>
                  </a:txBody>
                  <a:tcPr/>
                </a:tc>
              </a:tr>
              <a:tr h="433370">
                <a:tc>
                  <a:txBody>
                    <a:bodyPr/>
                    <a:lstStyle/>
                    <a:p>
                      <a:r>
                        <a:rPr lang="en-GB" sz="900" dirty="0" smtClean="0"/>
                        <a:t>4</a:t>
                      </a:r>
                      <a:endParaRPr lang="en-IN" sz="900" dirty="0"/>
                    </a:p>
                  </a:txBody>
                  <a:tcPr/>
                </a:tc>
                <a:tc>
                  <a:txBody>
                    <a:bodyPr/>
                    <a:lstStyle/>
                    <a:p>
                      <a:r>
                        <a:rPr lang="en-GB" sz="1000" dirty="0" smtClean="0"/>
                        <a:t>Servo motor</a:t>
                      </a:r>
                      <a:endParaRPr lang="en-IN" sz="1000" dirty="0"/>
                    </a:p>
                  </a:txBody>
                  <a:tcPr/>
                </a:tc>
                <a:tc>
                  <a:txBody>
                    <a:bodyPr/>
                    <a:lstStyle/>
                    <a:p>
                      <a:r>
                        <a:rPr lang="en-GB" sz="900" dirty="0" smtClean="0"/>
                        <a:t>1</a:t>
                      </a:r>
                      <a:endParaRPr lang="en-IN" sz="900" dirty="0"/>
                    </a:p>
                  </a:txBody>
                  <a:tcPr/>
                </a:tc>
                <a:tc>
                  <a:txBody>
                    <a:bodyPr/>
                    <a:lstStyle/>
                    <a:p>
                      <a:r>
                        <a:rPr lang="en-GB" sz="900" dirty="0" smtClean="0"/>
                        <a:t>Rotates arm</a:t>
                      </a:r>
                      <a:r>
                        <a:rPr lang="en-GB" sz="900" baseline="0" dirty="0" smtClean="0"/>
                        <a:t> depending on the signal</a:t>
                      </a:r>
                      <a:endParaRPr lang="en-IN" sz="900" dirty="0"/>
                    </a:p>
                  </a:txBody>
                  <a:tcPr/>
                </a:tc>
                <a:tc>
                  <a:txBody>
                    <a:bodyPr/>
                    <a:lstStyle/>
                    <a:p>
                      <a:r>
                        <a:rPr lang="en-GB" sz="1050" dirty="0" smtClean="0"/>
                        <a:t>Micro</a:t>
                      </a:r>
                      <a:endParaRPr lang="en-IN" sz="1050" dirty="0"/>
                    </a:p>
                  </a:txBody>
                  <a:tcPr/>
                </a:tc>
                <a:tc>
                  <a:txBody>
                    <a:bodyPr/>
                    <a:lstStyle/>
                    <a:p>
                      <a:r>
                        <a:rPr lang="en-GB" sz="1200" dirty="0" smtClean="0"/>
                        <a:t>100</a:t>
                      </a:r>
                      <a:endParaRPr lang="en-IN" sz="1200" dirty="0"/>
                    </a:p>
                  </a:txBody>
                  <a:tcPr/>
                </a:tc>
              </a:tr>
              <a:tr h="496339">
                <a:tc>
                  <a:txBody>
                    <a:bodyPr/>
                    <a:lstStyle/>
                    <a:p>
                      <a:r>
                        <a:rPr lang="en-GB" sz="900" dirty="0" smtClean="0"/>
                        <a:t>5</a:t>
                      </a:r>
                      <a:endParaRPr lang="en-IN" sz="900" dirty="0"/>
                    </a:p>
                  </a:txBody>
                  <a:tcPr/>
                </a:tc>
                <a:tc>
                  <a:txBody>
                    <a:bodyPr/>
                    <a:lstStyle/>
                    <a:p>
                      <a:r>
                        <a:rPr lang="en-GB" sz="1000" dirty="0" smtClean="0"/>
                        <a:t>Wires</a:t>
                      </a:r>
                      <a:endParaRPr lang="en-IN" sz="1000" dirty="0"/>
                    </a:p>
                  </a:txBody>
                  <a:tcPr/>
                </a:tc>
                <a:tc>
                  <a:txBody>
                    <a:bodyPr/>
                    <a:lstStyle/>
                    <a:p>
                      <a:r>
                        <a:rPr lang="en-GB" sz="900" dirty="0" smtClean="0"/>
                        <a:t>10</a:t>
                      </a:r>
                      <a:endParaRPr lang="en-IN" sz="900" dirty="0"/>
                    </a:p>
                  </a:txBody>
                  <a:tcPr/>
                </a:tc>
                <a:tc>
                  <a:txBody>
                    <a:bodyPr/>
                    <a:lstStyle/>
                    <a:p>
                      <a:r>
                        <a:rPr lang="en-GB" sz="900" dirty="0" smtClean="0"/>
                        <a:t>For connection between the various circuit components</a:t>
                      </a:r>
                      <a:endParaRPr lang="en-IN" sz="900" dirty="0"/>
                    </a:p>
                  </a:txBody>
                  <a:tcPr/>
                </a:tc>
                <a:tc>
                  <a:txBody>
                    <a:bodyPr/>
                    <a:lstStyle/>
                    <a:p>
                      <a:r>
                        <a:rPr lang="en-GB" sz="1050" dirty="0" smtClean="0"/>
                        <a:t>20cm</a:t>
                      </a:r>
                      <a:endParaRPr lang="en-IN" sz="1050" dirty="0"/>
                    </a:p>
                  </a:txBody>
                  <a:tcPr/>
                </a:tc>
                <a:tc>
                  <a:txBody>
                    <a:bodyPr/>
                    <a:lstStyle/>
                    <a:p>
                      <a:r>
                        <a:rPr lang="en-GB" sz="1200" dirty="0" smtClean="0"/>
                        <a:t>20</a:t>
                      </a:r>
                      <a:endParaRPr lang="en-IN" sz="1200" dirty="0"/>
                    </a:p>
                  </a:txBody>
                  <a:tcPr/>
                </a:tc>
              </a:tr>
              <a:tr h="555602">
                <a:tc>
                  <a:txBody>
                    <a:bodyPr/>
                    <a:lstStyle/>
                    <a:p>
                      <a:r>
                        <a:rPr lang="en-GB" sz="900" dirty="0" smtClean="0"/>
                        <a:t>6</a:t>
                      </a:r>
                      <a:endParaRPr lang="en-IN" sz="900" dirty="0"/>
                    </a:p>
                  </a:txBody>
                  <a:tcPr/>
                </a:tc>
                <a:tc>
                  <a:txBody>
                    <a:bodyPr/>
                    <a:lstStyle/>
                    <a:p>
                      <a:r>
                        <a:rPr lang="en-GB" sz="1000" dirty="0" smtClean="0"/>
                        <a:t>Cord</a:t>
                      </a:r>
                      <a:endParaRPr lang="en-IN" sz="1000" dirty="0"/>
                    </a:p>
                  </a:txBody>
                  <a:tcPr/>
                </a:tc>
                <a:tc>
                  <a:txBody>
                    <a:bodyPr/>
                    <a:lstStyle/>
                    <a:p>
                      <a:r>
                        <a:rPr lang="en-GB" sz="900" dirty="0" smtClean="0"/>
                        <a:t>1</a:t>
                      </a:r>
                      <a:endParaRPr lang="en-IN" sz="900" dirty="0"/>
                    </a:p>
                  </a:txBody>
                  <a:tcPr/>
                </a:tc>
                <a:tc>
                  <a:txBody>
                    <a:bodyPr/>
                    <a:lstStyle/>
                    <a:p>
                      <a:r>
                        <a:rPr lang="en-GB" sz="900" dirty="0" smtClean="0"/>
                        <a:t>To attach motor</a:t>
                      </a:r>
                      <a:r>
                        <a:rPr lang="en-GB" sz="900" baseline="0" dirty="0" smtClean="0"/>
                        <a:t> arm with the knob</a:t>
                      </a:r>
                      <a:endParaRPr lang="en-IN" sz="900" dirty="0"/>
                    </a:p>
                  </a:txBody>
                  <a:tcPr/>
                </a:tc>
                <a:tc>
                  <a:txBody>
                    <a:bodyPr/>
                    <a:lstStyle/>
                    <a:p>
                      <a:r>
                        <a:rPr lang="en-GB" sz="1050" dirty="0" smtClean="0"/>
                        <a:t>Nylon,</a:t>
                      </a:r>
                      <a:r>
                        <a:rPr lang="en-GB" sz="1050" baseline="0" dirty="0" smtClean="0"/>
                        <a:t> Thin</a:t>
                      </a:r>
                      <a:endParaRPr lang="en-IN" sz="1050" dirty="0"/>
                    </a:p>
                  </a:txBody>
                  <a:tcPr/>
                </a:tc>
                <a:tc>
                  <a:txBody>
                    <a:bodyPr/>
                    <a:lstStyle/>
                    <a:p>
                      <a:r>
                        <a:rPr lang="en-GB" sz="1200" dirty="0" smtClean="0"/>
                        <a:t>20</a:t>
                      </a:r>
                      <a:endParaRPr lang="en-IN" sz="1200" dirty="0"/>
                    </a:p>
                  </a:txBody>
                  <a:tcPr/>
                </a:tc>
              </a:tr>
              <a:tr h="800066">
                <a:tc>
                  <a:txBody>
                    <a:bodyPr/>
                    <a:lstStyle/>
                    <a:p>
                      <a:r>
                        <a:rPr lang="en-GB" sz="900" dirty="0" smtClean="0"/>
                        <a:t>7</a:t>
                      </a:r>
                      <a:endParaRPr lang="en-IN" sz="900" dirty="0"/>
                    </a:p>
                  </a:txBody>
                  <a:tcPr/>
                </a:tc>
                <a:tc>
                  <a:txBody>
                    <a:bodyPr/>
                    <a:lstStyle/>
                    <a:p>
                      <a:r>
                        <a:rPr lang="en-GB" sz="1000" dirty="0" smtClean="0"/>
                        <a:t>Ultrasound Distance</a:t>
                      </a:r>
                      <a:r>
                        <a:rPr lang="en-GB" sz="1000" baseline="0" dirty="0" smtClean="0"/>
                        <a:t> Sensor</a:t>
                      </a:r>
                      <a:endParaRPr lang="en-IN" sz="1000" dirty="0"/>
                    </a:p>
                  </a:txBody>
                  <a:tcPr/>
                </a:tc>
                <a:tc>
                  <a:txBody>
                    <a:bodyPr/>
                    <a:lstStyle/>
                    <a:p>
                      <a:r>
                        <a:rPr lang="en-GB" sz="900" dirty="0" smtClean="0"/>
                        <a:t>1</a:t>
                      </a:r>
                      <a:endParaRPr lang="en-IN" sz="900" dirty="0"/>
                    </a:p>
                  </a:txBody>
                  <a:tcPr/>
                </a:tc>
                <a:tc>
                  <a:txBody>
                    <a:bodyPr/>
                    <a:lstStyle/>
                    <a:p>
                      <a:r>
                        <a:rPr lang="en-GB" sz="900" dirty="0" smtClean="0"/>
                        <a:t>To measure</a:t>
                      </a:r>
                      <a:r>
                        <a:rPr lang="en-GB" sz="900" baseline="0" dirty="0" smtClean="0"/>
                        <a:t> the level of milk</a:t>
                      </a:r>
                      <a:endParaRPr lang="en-IN" sz="900" dirty="0"/>
                    </a:p>
                  </a:txBody>
                  <a:tcPr/>
                </a:tc>
                <a:tc>
                  <a:txBody>
                    <a:bodyPr/>
                    <a:lstStyle/>
                    <a:p>
                      <a:r>
                        <a:rPr lang="en-GB" sz="1100" dirty="0" smtClean="0"/>
                        <a:t>HC-SR04</a:t>
                      </a:r>
                      <a:endParaRPr lang="en-IN" sz="1100" dirty="0"/>
                    </a:p>
                  </a:txBody>
                  <a:tcPr/>
                </a:tc>
                <a:tc>
                  <a:txBody>
                    <a:bodyPr/>
                    <a:lstStyle/>
                    <a:p>
                      <a:r>
                        <a:rPr lang="en-GB" sz="1100" dirty="0" smtClean="0"/>
                        <a:t>60</a:t>
                      </a:r>
                      <a:endParaRPr lang="en-IN" sz="1100" dirty="0"/>
                    </a:p>
                  </a:txBody>
                  <a:tcPr/>
                </a:tc>
              </a:tr>
              <a:tr h="977815">
                <a:tc>
                  <a:txBody>
                    <a:bodyPr/>
                    <a:lstStyle/>
                    <a:p>
                      <a:r>
                        <a:rPr lang="en-GB" sz="900" dirty="0" smtClean="0"/>
                        <a:t>8</a:t>
                      </a:r>
                      <a:endParaRPr lang="en-IN" sz="900" dirty="0"/>
                    </a:p>
                  </a:txBody>
                  <a:tcPr/>
                </a:tc>
                <a:tc>
                  <a:txBody>
                    <a:bodyPr/>
                    <a:lstStyle/>
                    <a:p>
                      <a:r>
                        <a:rPr lang="en-GB" sz="1000" dirty="0" smtClean="0"/>
                        <a:t>3D</a:t>
                      </a:r>
                      <a:r>
                        <a:rPr lang="en-GB" sz="1000" baseline="0" dirty="0" smtClean="0"/>
                        <a:t> printed parts as specified above</a:t>
                      </a:r>
                      <a:endParaRPr lang="en-IN" sz="1000" dirty="0"/>
                    </a:p>
                  </a:txBody>
                  <a:tcPr/>
                </a:tc>
                <a:tc>
                  <a:txBody>
                    <a:bodyPr/>
                    <a:lstStyle/>
                    <a:p>
                      <a:endParaRPr lang="en-IN" sz="900" dirty="0"/>
                    </a:p>
                  </a:txBody>
                  <a:tcPr/>
                </a:tc>
                <a:tc>
                  <a:txBody>
                    <a:bodyPr/>
                    <a:lstStyle/>
                    <a:p>
                      <a:r>
                        <a:rPr lang="en-GB" sz="900" dirty="0" smtClean="0"/>
                        <a:t>To support the whole circuit,</a:t>
                      </a:r>
                      <a:r>
                        <a:rPr lang="en-GB" sz="900" baseline="0" dirty="0" smtClean="0"/>
                        <a:t> and act as mechanical parts</a:t>
                      </a:r>
                      <a:endParaRPr lang="en-IN" sz="900" dirty="0"/>
                    </a:p>
                  </a:txBody>
                  <a:tcPr/>
                </a:tc>
                <a:tc>
                  <a:txBody>
                    <a:bodyPr/>
                    <a:lstStyle/>
                    <a:p>
                      <a:endParaRPr lang="en-IN" sz="1600" dirty="0"/>
                    </a:p>
                  </a:txBody>
                  <a:tcPr/>
                </a:tc>
                <a:tc>
                  <a:txBody>
                    <a:bodyPr/>
                    <a:lstStyle/>
                    <a:p>
                      <a:endParaRPr lang="en-IN" sz="1600" dirty="0"/>
                    </a:p>
                  </a:txBody>
                  <a:tcPr/>
                </a:tc>
              </a:tr>
            </a:tbl>
          </a:graphicData>
        </a:graphic>
      </p:graphicFrame>
    </p:spTree>
    <p:extLst>
      <p:ext uri="{BB962C8B-B14F-4D97-AF65-F5344CB8AC3E}">
        <p14:creationId xmlns:p14="http://schemas.microsoft.com/office/powerpoint/2010/main" val="923455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6178698"/>
          </a:xfrm>
        </p:spPr>
        <p:txBody>
          <a:bodyPr>
            <a:normAutofit/>
          </a:bodyPr>
          <a:lstStyle/>
          <a:p>
            <a:r>
              <a:rPr lang="en-GB" sz="2800" b="1" dirty="0" smtClean="0"/>
              <a:t>Software to be used in the project</a:t>
            </a:r>
            <a:r>
              <a:rPr lang="en-GB" sz="2800" dirty="0" smtClean="0"/>
              <a:t>:</a:t>
            </a:r>
            <a:br>
              <a:rPr lang="en-GB" sz="2800" dirty="0" smtClean="0"/>
            </a:br>
            <a:r>
              <a:rPr lang="en-GB" sz="2800" dirty="0"/>
              <a:t/>
            </a:r>
            <a:br>
              <a:rPr lang="en-GB" sz="2800" dirty="0"/>
            </a:br>
            <a:r>
              <a:rPr lang="en-GB" sz="2800" dirty="0" smtClean="0"/>
              <a:t>1) </a:t>
            </a:r>
            <a:r>
              <a:rPr lang="en-GB" sz="2800" dirty="0" err="1" smtClean="0"/>
              <a:t>FreeCAD</a:t>
            </a:r>
            <a:r>
              <a:rPr lang="en-GB" sz="2800" dirty="0" smtClean="0"/>
              <a:t>: It is an open source software to build models for 3D printing. It has a handy interface, and is user friendly. The </a:t>
            </a:r>
            <a:r>
              <a:rPr lang="en-GB" sz="2800" dirty="0" err="1" smtClean="0"/>
              <a:t>FreeCAD</a:t>
            </a:r>
            <a:r>
              <a:rPr lang="en-GB" sz="2800" dirty="0" smtClean="0"/>
              <a:t> software will be used to build the mechanical parts of the project. The version used is 0.19.</a:t>
            </a:r>
            <a:br>
              <a:rPr lang="en-GB" sz="2800" dirty="0" smtClean="0"/>
            </a:br>
            <a:r>
              <a:rPr lang="en-GB" sz="2800" dirty="0" smtClean="0"/>
              <a:t/>
            </a:r>
            <a:br>
              <a:rPr lang="en-GB" sz="2800" dirty="0" smtClean="0"/>
            </a:br>
            <a:r>
              <a:rPr lang="en-GB" sz="2800" dirty="0" smtClean="0"/>
              <a:t>2) </a:t>
            </a:r>
            <a:r>
              <a:rPr lang="en-GB" sz="2800" dirty="0" err="1" smtClean="0"/>
              <a:t>TinkerCad</a:t>
            </a:r>
            <a:r>
              <a:rPr lang="en-GB" sz="2800" dirty="0" smtClean="0"/>
              <a:t>: It is a free website used to simulate circuits. It has a </a:t>
            </a:r>
            <a:r>
              <a:rPr lang="en-GB" sz="2800" dirty="0" err="1" smtClean="0"/>
              <a:t>codeblocks</a:t>
            </a:r>
            <a:r>
              <a:rPr lang="en-GB" sz="2800" dirty="0" smtClean="0"/>
              <a:t> feature, which makes it very easy to use. It will be used to make the circuit board.</a:t>
            </a:r>
            <a:endParaRPr lang="en-IN" sz="2800" dirty="0"/>
          </a:p>
        </p:txBody>
      </p:sp>
    </p:spTree>
    <p:extLst>
      <p:ext uri="{BB962C8B-B14F-4D97-AF65-F5344CB8AC3E}">
        <p14:creationId xmlns:p14="http://schemas.microsoft.com/office/powerpoint/2010/main" val="1237201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6898778"/>
          </a:xfrm>
        </p:spPr>
        <p:txBody>
          <a:bodyPr>
            <a:normAutofit/>
          </a:bodyPr>
          <a:lstStyle/>
          <a:p>
            <a:r>
              <a:rPr lang="en-GB" b="1" dirty="0" smtClean="0"/>
              <a:t>Work sharing</a:t>
            </a:r>
            <a:r>
              <a:rPr lang="en-GB" dirty="0" smtClean="0"/>
              <a:t>:</a:t>
            </a:r>
            <a:br>
              <a:rPr lang="en-GB" dirty="0" smtClean="0"/>
            </a:br>
            <a:r>
              <a:rPr lang="en-GB" dirty="0" smtClean="0"/>
              <a:t/>
            </a:r>
            <a:br>
              <a:rPr lang="en-GB" dirty="0" smtClean="0"/>
            </a:br>
            <a:r>
              <a:rPr lang="en-GB" dirty="0" smtClean="0"/>
              <a:t>1</a:t>
            </a:r>
            <a:r>
              <a:rPr lang="en-GB" dirty="0"/>
              <a:t>) Circuit parts design (</a:t>
            </a:r>
            <a:r>
              <a:rPr lang="en-GB" dirty="0" err="1"/>
              <a:t>TinkerCad</a:t>
            </a:r>
            <a:r>
              <a:rPr lang="en-GB" dirty="0"/>
              <a:t>):</a:t>
            </a:r>
            <a:br>
              <a:rPr lang="en-GB" dirty="0"/>
            </a:br>
            <a:r>
              <a:rPr lang="en-GB" dirty="0" err="1"/>
              <a:t>Prathamesh</a:t>
            </a:r>
            <a:r>
              <a:rPr lang="en-GB" dirty="0"/>
              <a:t> </a:t>
            </a:r>
            <a:r>
              <a:rPr lang="en-GB" dirty="0" err="1"/>
              <a:t>Belavagi</a:t>
            </a:r>
            <a:r>
              <a:rPr lang="en-GB" dirty="0"/>
              <a:t>, Tanya </a:t>
            </a:r>
            <a:r>
              <a:rPr lang="en-GB" dirty="0" err="1"/>
              <a:t>Kumari</a:t>
            </a:r>
            <a:r>
              <a:rPr lang="en-GB" dirty="0" smtClean="0"/>
              <a:t/>
            </a:r>
            <a:br>
              <a:rPr lang="en-GB" dirty="0" smtClean="0"/>
            </a:br>
            <a:r>
              <a:rPr lang="en-GB" dirty="0" smtClean="0"/>
              <a:t/>
            </a:r>
            <a:br>
              <a:rPr lang="en-GB" dirty="0" smtClean="0"/>
            </a:br>
            <a:r>
              <a:rPr lang="en-GB" sz="3200" dirty="0" smtClean="0"/>
              <a:t>2) </a:t>
            </a:r>
            <a:r>
              <a:rPr lang="en-GB" sz="3200" b="1" dirty="0" smtClean="0"/>
              <a:t>Mechanical parts design</a:t>
            </a:r>
            <a:r>
              <a:rPr lang="en-GB" sz="3200" dirty="0" smtClean="0"/>
              <a:t> (</a:t>
            </a:r>
            <a:r>
              <a:rPr lang="en-GB" sz="3200" dirty="0" err="1" smtClean="0"/>
              <a:t>FreeCAD</a:t>
            </a:r>
            <a:r>
              <a:rPr lang="en-GB" sz="3200" dirty="0" smtClean="0"/>
              <a:t>): </a:t>
            </a:r>
            <a:br>
              <a:rPr lang="en-GB" sz="3200" dirty="0" smtClean="0"/>
            </a:br>
            <a:r>
              <a:rPr lang="en-GB" sz="3200" dirty="0"/>
              <a:t>Nikhil </a:t>
            </a:r>
            <a:r>
              <a:rPr lang="en-GB" sz="3200" dirty="0" err="1" smtClean="0"/>
              <a:t>Atram</a:t>
            </a:r>
            <a:r>
              <a:rPr lang="en-GB" sz="3200" dirty="0" smtClean="0"/>
              <a:t>, </a:t>
            </a:r>
            <a:r>
              <a:rPr lang="en-GB" sz="3200" dirty="0"/>
              <a:t>Vedic </a:t>
            </a:r>
            <a:r>
              <a:rPr lang="en-GB" sz="3200" dirty="0" err="1" smtClean="0"/>
              <a:t>Dutta</a:t>
            </a:r>
            <a:r>
              <a:rPr lang="en-GB" sz="3200" dirty="0" smtClean="0"/>
              <a:t>. </a:t>
            </a:r>
            <a:br>
              <a:rPr lang="en-GB" sz="3200" dirty="0" smtClean="0"/>
            </a:br>
            <a:r>
              <a:rPr lang="en-GB" sz="3200" dirty="0" smtClean="0"/>
              <a:t/>
            </a:r>
            <a:br>
              <a:rPr lang="en-GB" sz="3200" dirty="0" smtClean="0"/>
            </a:br>
            <a:r>
              <a:rPr lang="en-GB" sz="3600" dirty="0" smtClean="0"/>
              <a:t/>
            </a:r>
            <a:br>
              <a:rPr lang="en-GB" sz="3600" dirty="0" smtClean="0"/>
            </a:br>
            <a:endParaRPr lang="en-IN" sz="3600" dirty="0"/>
          </a:p>
        </p:txBody>
      </p:sp>
    </p:spTree>
    <p:extLst>
      <p:ext uri="{BB962C8B-B14F-4D97-AF65-F5344CB8AC3E}">
        <p14:creationId xmlns:p14="http://schemas.microsoft.com/office/powerpoint/2010/main" val="535563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3049408"/>
          </a:xfrm>
        </p:spPr>
        <p:txBody>
          <a:bodyPr/>
          <a:lstStyle/>
          <a:p>
            <a:pPr algn="ctr"/>
            <a:r>
              <a:rPr lang="en-GB" dirty="0" smtClean="0"/>
              <a:t>Thank you</a:t>
            </a:r>
            <a:endParaRPr lang="en-IN" dirty="0"/>
          </a:p>
        </p:txBody>
      </p:sp>
    </p:spTree>
    <p:extLst>
      <p:ext uri="{BB962C8B-B14F-4D97-AF65-F5344CB8AC3E}">
        <p14:creationId xmlns:p14="http://schemas.microsoft.com/office/powerpoint/2010/main" val="1619328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496944" cy="3946450"/>
          </a:xfrm>
        </p:spPr>
        <p:txBody>
          <a:bodyPr>
            <a:normAutofit/>
          </a:bodyPr>
          <a:lstStyle/>
          <a:p>
            <a:pPr algn="ctr"/>
            <a:r>
              <a:rPr lang="en-GB" sz="3100" b="1" dirty="0" smtClean="0">
                <a:latin typeface="Arial Black" pitchFamily="34" charset="0"/>
              </a:rPr>
              <a:t>Motivation</a:t>
            </a:r>
            <a:r>
              <a:rPr lang="en-GB" sz="3100" b="1" dirty="0" smtClean="0"/>
              <a:t/>
            </a:r>
            <a:br>
              <a:rPr lang="en-GB" sz="3100" b="1" dirty="0" smtClean="0"/>
            </a:br>
            <a:r>
              <a:rPr lang="en-GB" sz="2700" dirty="0" smtClean="0"/>
              <a:t/>
            </a:r>
            <a:br>
              <a:rPr lang="en-GB" sz="2700" dirty="0" smtClean="0"/>
            </a:br>
            <a:r>
              <a:rPr lang="en-GB" sz="2000" dirty="0" smtClean="0">
                <a:latin typeface="Arial" pitchFamily="34" charset="0"/>
                <a:cs typeface="Arial" pitchFamily="34" charset="0"/>
              </a:rPr>
              <a:t>Milk is one of the most important consumables used in daily life. While it is an essential for every household on a daily basis, it encounters many challenges to handle for processing. This is due to the composition of milk.</a:t>
            </a:r>
            <a:br>
              <a:rPr lang="en-GB" sz="2000" dirty="0" smtClean="0">
                <a:latin typeface="Arial" pitchFamily="34" charset="0"/>
                <a:cs typeface="Arial" pitchFamily="34" charset="0"/>
              </a:rPr>
            </a:br>
            <a:r>
              <a:rPr lang="en-GB" sz="2000" dirty="0" smtClean="0">
                <a:latin typeface="Arial" pitchFamily="34" charset="0"/>
                <a:cs typeface="Arial" pitchFamily="34" charset="0"/>
              </a:rPr>
              <a:t>Milk is made up of approximately 88% water, 5% lactose, 3% fat, 3 % protein, and 1%  minerals. </a:t>
            </a:r>
            <a:br>
              <a:rPr lang="en-GB" sz="2000" dirty="0" smtClean="0">
                <a:latin typeface="Arial" pitchFamily="34" charset="0"/>
                <a:cs typeface="Arial" pitchFamily="34" charset="0"/>
              </a:rPr>
            </a:br>
            <a:endParaRPr lang="en-IN" dirty="0">
              <a:latin typeface="Arial" pitchFamily="34" charset="0"/>
              <a:cs typeface="Arial" pitchFamily="34" charset="0"/>
            </a:endParaRPr>
          </a:p>
        </p:txBody>
      </p:sp>
    </p:spTree>
    <p:extLst>
      <p:ext uri="{BB962C8B-B14F-4D97-AF65-F5344CB8AC3E}">
        <p14:creationId xmlns:p14="http://schemas.microsoft.com/office/powerpoint/2010/main" val="2216523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899592" y="751344"/>
            <a:ext cx="7416824" cy="4247317"/>
          </a:xfrm>
          <a:prstGeom prst="rect">
            <a:avLst/>
          </a:prstGeom>
        </p:spPr>
        <p:txBody>
          <a:bodyPr wrap="square">
            <a:spAutoFit/>
          </a:bodyPr>
          <a:lstStyle/>
          <a:p>
            <a:r>
              <a:rPr lang="en-GB" dirty="0">
                <a:latin typeface="Arial" pitchFamily="34" charset="0"/>
                <a:cs typeface="Arial" pitchFamily="34" charset="0"/>
              </a:rPr>
              <a:t>The boiling temperature of milk is 100 C, which is same as that of water. While boiling milk filled to the brim, a thin layer of cream is present at the top. The water being lighter than the milk, rises up as water vapour, but is stopped by the layer. The layer does not break easily, and this may be attributed to the surface tension properties of the liquid. </a:t>
            </a:r>
            <a:br>
              <a:rPr lang="en-GB" dirty="0">
                <a:latin typeface="Arial" pitchFamily="34" charset="0"/>
                <a:cs typeface="Arial" pitchFamily="34" charset="0"/>
              </a:rPr>
            </a:br>
            <a:endParaRPr lang="en-GB" dirty="0" smtClean="0">
              <a:latin typeface="Arial" pitchFamily="34" charset="0"/>
              <a:cs typeface="Arial" pitchFamily="34" charset="0"/>
            </a:endParaRPr>
          </a:p>
          <a:p>
            <a:endParaRPr lang="en-GB" dirty="0">
              <a:latin typeface="Arial" pitchFamily="34" charset="0"/>
              <a:cs typeface="Arial" pitchFamily="34" charset="0"/>
            </a:endParaRPr>
          </a:p>
          <a:p>
            <a:r>
              <a:rPr lang="en-GB" dirty="0" smtClean="0">
                <a:latin typeface="Arial" pitchFamily="34" charset="0"/>
                <a:cs typeface="Arial" pitchFamily="34" charset="0"/>
              </a:rPr>
              <a:t>Now</a:t>
            </a:r>
            <a:r>
              <a:rPr lang="en-GB" dirty="0">
                <a:latin typeface="Arial" pitchFamily="34" charset="0"/>
                <a:cs typeface="Arial" pitchFamily="34" charset="0"/>
              </a:rPr>
              <a:t>, the building up of the pressure due to the water vapour trying to rise prompts the cream surface to rise to a point above the brim, beyond which the layer eventually breaks. This reveals a large amount of milk out, as the large size of the container’s mouth gives rise to a large volume of the milk spilling out despite the small height of the layer.</a:t>
            </a:r>
            <a:br>
              <a:rPr lang="en-GB" dirty="0">
                <a:latin typeface="Arial" pitchFamily="34" charset="0"/>
                <a:cs typeface="Arial" pitchFamily="34" charset="0"/>
              </a:rPr>
            </a:br>
            <a:endParaRPr lang="en-IN" dirty="0"/>
          </a:p>
        </p:txBody>
      </p:sp>
    </p:spTree>
    <p:extLst>
      <p:ext uri="{BB962C8B-B14F-4D97-AF65-F5344CB8AC3E}">
        <p14:creationId xmlns:p14="http://schemas.microsoft.com/office/powerpoint/2010/main" val="120861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4090466"/>
          </a:xfrm>
        </p:spPr>
        <p:txBody>
          <a:bodyPr>
            <a:normAutofit/>
          </a:bodyPr>
          <a:lstStyle/>
          <a:p>
            <a:r>
              <a:rPr lang="en-GB" sz="2400" dirty="0" smtClean="0"/>
              <a:t>This leads to a wastage of this particularly precious fluid. </a:t>
            </a:r>
            <a:br>
              <a:rPr lang="en-GB" sz="2400" dirty="0" smtClean="0"/>
            </a:br>
            <a:r>
              <a:rPr lang="en-GB" sz="2400" dirty="0"/>
              <a:t/>
            </a:r>
            <a:br>
              <a:rPr lang="en-GB" sz="2400" dirty="0"/>
            </a:br>
            <a:r>
              <a:rPr lang="en-GB" sz="2400" b="1" dirty="0" smtClean="0"/>
              <a:t>Available Methods:</a:t>
            </a:r>
            <a:r>
              <a:rPr lang="en-GB" sz="2400" dirty="0"/>
              <a:t/>
            </a:r>
            <a:br>
              <a:rPr lang="en-GB" sz="2400" dirty="0"/>
            </a:br>
            <a:r>
              <a:rPr lang="en-GB" sz="2400" dirty="0" smtClean="0"/>
              <a:t>a) Using solid object such as spatula over the container</a:t>
            </a:r>
            <a:br>
              <a:rPr lang="en-GB" sz="2400" dirty="0" smtClean="0"/>
            </a:br>
            <a:r>
              <a:rPr lang="en-GB" sz="2400" dirty="0" smtClean="0"/>
              <a:t>b) Putting water in the container</a:t>
            </a:r>
            <a:br>
              <a:rPr lang="en-GB" sz="2400" dirty="0" smtClean="0"/>
            </a:br>
            <a:r>
              <a:rPr lang="en-GB" sz="2400" dirty="0" smtClean="0"/>
              <a:t>c) Applying butter on the container’s inner neck.</a:t>
            </a:r>
            <a:br>
              <a:rPr lang="en-GB" sz="2400" dirty="0" smtClean="0"/>
            </a:br>
            <a:endParaRPr lang="en-IN" sz="2400" dirty="0"/>
          </a:p>
        </p:txBody>
      </p:sp>
    </p:spTree>
    <p:extLst>
      <p:ext uri="{BB962C8B-B14F-4D97-AF65-F5344CB8AC3E}">
        <p14:creationId xmlns:p14="http://schemas.microsoft.com/office/powerpoint/2010/main" val="3028658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539552" y="548680"/>
            <a:ext cx="8183880" cy="5328592"/>
          </a:xfrm>
        </p:spPr>
        <p:txBody>
          <a:bodyPr>
            <a:normAutofit fontScale="92500" lnSpcReduction="20000"/>
          </a:bodyPr>
          <a:lstStyle/>
          <a:p>
            <a:pPr marL="0" indent="0">
              <a:buNone/>
            </a:pPr>
            <a:r>
              <a:rPr lang="en-GB" dirty="0" smtClean="0"/>
              <a:t>			</a:t>
            </a:r>
            <a:r>
              <a:rPr lang="en-GB" sz="3500" b="1" dirty="0" smtClean="0"/>
              <a:t>Summary:</a:t>
            </a:r>
          </a:p>
          <a:p>
            <a:endParaRPr lang="en-GB" dirty="0" smtClean="0"/>
          </a:p>
          <a:p>
            <a:endParaRPr lang="en-GB" dirty="0"/>
          </a:p>
          <a:p>
            <a:endParaRPr lang="en-GB" dirty="0" smtClean="0"/>
          </a:p>
          <a:p>
            <a:endParaRPr lang="en-GB" dirty="0" smtClean="0"/>
          </a:p>
          <a:p>
            <a:r>
              <a:rPr lang="en-GB" dirty="0" smtClean="0"/>
              <a:t>Milk is an important everyday commodity, but can be lost to spilling off utensils if left unattended.</a:t>
            </a:r>
          </a:p>
          <a:p>
            <a:r>
              <a:rPr lang="en-GB" dirty="0" smtClean="0"/>
              <a:t>Traditional methods available for the same problem mostly contain challenges of their own.</a:t>
            </a:r>
          </a:p>
          <a:p>
            <a:r>
              <a:rPr lang="en-GB" dirty="0" smtClean="0"/>
              <a:t>Most of the methods also require monitoring by the user.</a:t>
            </a:r>
          </a:p>
          <a:p>
            <a:endParaRPr lang="en-GB" dirty="0"/>
          </a:p>
          <a:p>
            <a:pPr marL="0" indent="0">
              <a:buNone/>
            </a:pPr>
            <a:endParaRPr lang="en-GB" b="1" i="1" dirty="0" smtClean="0"/>
          </a:p>
          <a:p>
            <a:pPr marL="0" indent="0">
              <a:buNone/>
            </a:pPr>
            <a:endParaRPr lang="en-GB" b="1" i="1" dirty="0"/>
          </a:p>
          <a:p>
            <a:pPr marL="0" indent="0">
              <a:buNone/>
            </a:pPr>
            <a:endParaRPr lang="en-GB" b="1" i="1" dirty="0" smtClean="0"/>
          </a:p>
          <a:p>
            <a:pPr marL="0" indent="0">
              <a:buNone/>
            </a:pPr>
            <a:r>
              <a:rPr lang="en-GB" b="1" i="1" dirty="0" smtClean="0"/>
              <a:t>Our work address this problem effectively without any of the said challenges!</a:t>
            </a:r>
            <a:endParaRPr lang="en-IN" b="1" i="1" dirty="0"/>
          </a:p>
        </p:txBody>
      </p:sp>
    </p:spTree>
    <p:extLst>
      <p:ext uri="{BB962C8B-B14F-4D97-AF65-F5344CB8AC3E}">
        <p14:creationId xmlns:p14="http://schemas.microsoft.com/office/powerpoint/2010/main" val="143471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539552" y="1563787"/>
            <a:ext cx="8219256" cy="3730426"/>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solidFill>
                  <a:schemeClr val="accent1">
                    <a:lumMod val="60000"/>
                    <a:lumOff val="40000"/>
                  </a:schemeClr>
                </a:solidFill>
              </a:rPr>
              <a:t>Parts:</a:t>
            </a:r>
            <a:br>
              <a:rPr lang="en-GB" dirty="0" smtClean="0">
                <a:solidFill>
                  <a:schemeClr val="accent1">
                    <a:lumMod val="60000"/>
                    <a:lumOff val="40000"/>
                  </a:schemeClr>
                </a:solidFill>
              </a:rPr>
            </a:br>
            <a:r>
              <a:rPr lang="en-GB" dirty="0" smtClean="0">
                <a:solidFill>
                  <a:schemeClr val="accent1">
                    <a:lumMod val="60000"/>
                    <a:lumOff val="40000"/>
                  </a:schemeClr>
                </a:solidFill>
              </a:rPr>
              <a:t>A) Electronic (electric circuit):</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1258400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5b74e504-237e-4ef7-9c1d-ebd48d27b4a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60648"/>
            <a:ext cx="6893197" cy="6224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6010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5170586"/>
          </a:xfrm>
        </p:spPr>
        <p:txBody>
          <a:bodyPr>
            <a:normAutofit/>
          </a:bodyPr>
          <a:lstStyle/>
          <a:p>
            <a:r>
              <a:rPr lang="en-GB" dirty="0" smtClean="0">
                <a:solidFill>
                  <a:schemeClr val="accent1">
                    <a:lumMod val="60000"/>
                    <a:lumOff val="40000"/>
                  </a:schemeClr>
                </a:solidFill>
              </a:rPr>
              <a:t>Parts:</a:t>
            </a:r>
            <a:br>
              <a:rPr lang="en-GB" dirty="0" smtClean="0">
                <a:solidFill>
                  <a:schemeClr val="accent1">
                    <a:lumMod val="60000"/>
                    <a:lumOff val="40000"/>
                  </a:schemeClr>
                </a:solidFill>
              </a:rPr>
            </a:br>
            <a:r>
              <a:rPr lang="en-GB" dirty="0" smtClean="0">
                <a:solidFill>
                  <a:schemeClr val="accent1">
                    <a:lumMod val="60000"/>
                    <a:lumOff val="40000"/>
                  </a:schemeClr>
                </a:solidFill>
              </a:rPr>
              <a:t>B) </a:t>
            </a:r>
            <a:r>
              <a:rPr lang="en-GB" sz="3600" dirty="0" smtClean="0">
                <a:solidFill>
                  <a:schemeClr val="accent1">
                    <a:lumMod val="60000"/>
                    <a:lumOff val="40000"/>
                  </a:schemeClr>
                </a:solidFill>
              </a:rPr>
              <a:t>Mechanical (moulded in plastic):</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914929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284</TotalTime>
  <Words>1032</Words>
  <Application>Microsoft Office PowerPoint</Application>
  <PresentationFormat>On-screen Show (4:3)</PresentationFormat>
  <Paragraphs>148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Thatch</vt:lpstr>
      <vt:lpstr>DIY Team Project</vt:lpstr>
      <vt:lpstr>PowerPoint Presentation</vt:lpstr>
      <vt:lpstr>Motivation  Milk is one of the most important consumables used in daily life. While it is an essential for every household on a daily basis, it encounters many challenges to handle for processing. This is due to the composition of milk. Milk is made up of approximately 88% water, 5% lactose, 3% fat, 3 % protein, and 1%  minerals.  </vt:lpstr>
      <vt:lpstr>PowerPoint Presentation</vt:lpstr>
      <vt:lpstr>This leads to a wastage of this particularly precious fluid.   Available Methods: a) Using solid object such as spatula over the container b) Putting water in the container c) Applying butter on the container’s inner neck. </vt:lpstr>
      <vt:lpstr>PowerPoint Presentation</vt:lpstr>
      <vt:lpstr>PowerPoint Presentation</vt:lpstr>
      <vt:lpstr>PowerPoint Presentation</vt:lpstr>
      <vt:lpstr>Parts: B) Mechanical (moulded in plastic):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Parts needed for the project: </vt:lpstr>
      <vt:lpstr>Software to be used in the project:  1) FreeCAD: It is an open source software to build models for 3D printing. It has a handy interface, and is user friendly. The FreeCAD software will be used to build the mechanical parts of the project. The version used is 0.19.  2) TinkerCad: It is a free website used to simulate circuits. It has a codeblocks feature, which makes it very easy to use. It will be used to make the circuit board.</vt:lpstr>
      <vt:lpstr>Work sharing:  1) Circuit parts design (TinkerCad): Prathamesh Belavagi, Tanya Kumari  2) Mechanical parts design (FreeCAD):  Nikhil Atram, Vedic Dutta.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DIY Team Project</dc:title>
  <dc:creator>Asus</dc:creator>
  <cp:lastModifiedBy>Asus</cp:lastModifiedBy>
  <cp:revision>38</cp:revision>
  <dcterms:created xsi:type="dcterms:W3CDTF">2022-02-22T04:34:25Z</dcterms:created>
  <dcterms:modified xsi:type="dcterms:W3CDTF">2022-03-01T06:23:41Z</dcterms:modified>
</cp:coreProperties>
</file>