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56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55" r:id="rId28"/>
    <p:sldId id="280" r:id="rId29"/>
    <p:sldId id="281" r:id="rId30"/>
    <p:sldId id="282" r:id="rId31"/>
    <p:sldId id="283" r:id="rId32"/>
    <p:sldId id="284" r:id="rId33"/>
    <p:sldId id="35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53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5" r:id="rId65"/>
    <p:sldId id="314" r:id="rId66"/>
    <p:sldId id="316" r:id="rId67"/>
    <p:sldId id="317" r:id="rId68"/>
    <p:sldId id="318" r:id="rId69"/>
    <p:sldId id="320" r:id="rId70"/>
    <p:sldId id="321" r:id="rId71"/>
    <p:sldId id="322" r:id="rId72"/>
    <p:sldId id="319" r:id="rId73"/>
    <p:sldId id="323" r:id="rId74"/>
    <p:sldId id="325" r:id="rId75"/>
    <p:sldId id="326" r:id="rId76"/>
    <p:sldId id="327" r:id="rId77"/>
    <p:sldId id="324" r:id="rId78"/>
    <p:sldId id="329" r:id="rId79"/>
    <p:sldId id="328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2" r:id="rId92"/>
    <p:sldId id="341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46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6614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검색이벤트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1223983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검색후 </a:t>
            </a:r>
            <a:r>
              <a:rPr lang="en-US" altLang="ko-KR"/>
              <a:t>&lt;select&gt;</a:t>
            </a:r>
            <a:r>
              <a:rPr lang="ko-KR" altLang="en-US"/>
              <a:t>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xmlns="" val="3758714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0004002"/>
              </p:ext>
            </p:extLst>
          </p:nvPr>
        </p:nvGraphicFramePr>
        <p:xfrm>
          <a:off x="1357083" y="2477759"/>
          <a:ext cx="5725160" cy="268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3271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설정 및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&lt;bean 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593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xmlns="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474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JDBC</a:t>
            </a:r>
            <a:r>
              <a:rPr lang="ko-KR" altLang="en-US"/>
              <a:t>연결과 </a:t>
            </a:r>
            <a:r>
              <a:rPr lang="en-US" altLang="ko-KR"/>
              <a:t>DataSoure</a:t>
            </a:r>
            <a:r>
              <a:rPr lang="ko-KR" altLang="en-US"/>
              <a:t>에 대한 테스트 실행 </a:t>
            </a:r>
          </a:p>
        </p:txBody>
      </p:sp>
    </p:spTree>
    <p:extLst>
      <p:ext uri="{BB962C8B-B14F-4D97-AF65-F5344CB8AC3E}">
        <p14:creationId xmlns:p14="http://schemas.microsoft.com/office/powerpoint/2010/main" xmlns="" val="12640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69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영속 계층의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테이블</a:t>
            </a:r>
            <a:r>
              <a:rPr lang="ko-KR" altLang="en-US"/>
              <a:t>을</a:t>
            </a:r>
            <a:r>
              <a:rPr lang="ko-KR" altLang="ko-KR"/>
              <a:t> 반영하는</a:t>
            </a:r>
            <a:r>
              <a:rPr lang="en-US" altLang="ko-KR"/>
              <a:t> VO(Value Object) </a:t>
            </a:r>
            <a:r>
              <a:rPr lang="ko-KR" altLang="ko-KR"/>
              <a:t>클래스의 생성 </a:t>
            </a:r>
          </a:p>
          <a:p>
            <a:pPr lvl="0"/>
            <a:r>
              <a:rPr lang="en-US" altLang="ko-KR"/>
              <a:t>MyBatis</a:t>
            </a:r>
            <a:r>
              <a:rPr lang="ko-KR" altLang="ko-KR"/>
              <a:t>의 </a:t>
            </a:r>
            <a:r>
              <a:rPr lang="en-US" altLang="ko-KR"/>
              <a:t>Mapper </a:t>
            </a:r>
            <a:r>
              <a:rPr lang="ko-KR" altLang="ko-KR"/>
              <a:t>인터페이스의 작성</a:t>
            </a:r>
            <a:r>
              <a:rPr lang="en-US" altLang="ko-KR"/>
              <a:t>/XML </a:t>
            </a:r>
            <a:r>
              <a:rPr lang="ko-KR" altLang="ko-KR"/>
              <a:t>처리</a:t>
            </a:r>
          </a:p>
          <a:p>
            <a:pPr lvl="0"/>
            <a:r>
              <a:rPr lang="ko-KR" altLang="ko-KR"/>
              <a:t>작성한</a:t>
            </a:r>
            <a:r>
              <a:rPr lang="en-US" altLang="ko-KR"/>
              <a:t> Mapper </a:t>
            </a:r>
            <a:r>
              <a:rPr lang="ko-KR" altLang="ko-KR"/>
              <a:t>인터페이스의 테스트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87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BoardVO </a:t>
            </a:r>
            <a:r>
              <a:rPr lang="ko-KR" altLang="en-US"/>
              <a:t>클래스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2577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E4A266A-B93A-4CFF-8307-99636E869ECD}"/>
              </a:ext>
            </a:extLst>
          </p:cNvPr>
          <p:cNvSpPr/>
          <p:nvPr/>
        </p:nvSpPr>
        <p:spPr>
          <a:xfrm>
            <a:off x="628649" y="1143001"/>
            <a:ext cx="7542227" cy="3075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package org.zerock.mapper;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java.util.List;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org.apache.ibatis.annotations.Select;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import org.zerock.domain.BoardVO;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9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@RunWith(SpringJUnit4ClassRunner.class)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@ContextConfiguration("file:src/main/webapp/WEB-INF/spring/root-context.xml")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public class BoardMapperTests {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@Setter(onMethod = @__({ @Autowired }))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private BoardMapper mapper;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public void testGetList() {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  mapper.getList().forEach(board -&gt; log.info(board));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30996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XML</a:t>
            </a:r>
            <a:r>
              <a:rPr lang="ko-KR" altLang="en-US"/>
              <a:t>파일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xmlns="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 "http://mybatis.org/dtd/mybatis-3-mapper.dtd"&gt;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&lt;mapper namespace="org.zerock.mapper.BoardMapper"&gt;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&lt;select id="getList" resultType="org.zerock.domain.BoardVO"&gt;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select * from tbl_board where </a:t>
                      </a:r>
                      <a:r>
                        <a:rPr lang="en-US" sz="1100" u="sng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149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73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</a:t>
            </a:r>
            <a:r>
              <a:rPr lang="en-US" altLang="ko-KR"/>
              <a:t>(Create)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&lt;selectkey&gt;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376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0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를 이용하는 웹 프로젝트 전체 구조에 대한 이해 </a:t>
            </a:r>
          </a:p>
          <a:p>
            <a:pPr lvl="0"/>
            <a:r>
              <a:rPr lang="ko-KR" altLang="ko-KR"/>
              <a:t>개발의 각 단계에 필요한 설정 및 테스트 환경 </a:t>
            </a:r>
          </a:p>
          <a:p>
            <a:pPr lvl="0"/>
            <a:r>
              <a:rPr lang="ko-KR" altLang="ko-KR"/>
              <a:t>기본적인 등록</a:t>
            </a:r>
            <a:r>
              <a:rPr lang="en-US" altLang="ko-KR"/>
              <a:t>, </a:t>
            </a:r>
            <a:r>
              <a:rPr lang="ko-KR" altLang="ko-KR"/>
              <a:t>수정</a:t>
            </a:r>
            <a:r>
              <a:rPr lang="en-US" altLang="ko-KR"/>
              <a:t>, </a:t>
            </a:r>
            <a:r>
              <a:rPr lang="ko-KR" altLang="ko-KR"/>
              <a:t>삭제</a:t>
            </a:r>
            <a:r>
              <a:rPr lang="en-US" altLang="ko-KR"/>
              <a:t>, </a:t>
            </a:r>
            <a:r>
              <a:rPr lang="ko-KR" altLang="ko-KR"/>
              <a:t>조회</a:t>
            </a:r>
            <a:r>
              <a:rPr lang="en-US" altLang="ko-KR"/>
              <a:t>, </a:t>
            </a:r>
            <a:r>
              <a:rPr lang="ko-KR" altLang="ko-KR"/>
              <a:t>리스트 구현 </a:t>
            </a:r>
          </a:p>
          <a:p>
            <a:pPr lvl="0"/>
            <a:r>
              <a:rPr lang="ko-KR" altLang="ko-KR"/>
              <a:t>목록</a:t>
            </a:r>
            <a:r>
              <a:rPr lang="en-US" altLang="ko-KR"/>
              <a:t>(</a:t>
            </a:r>
            <a:r>
              <a:rPr lang="ko-KR" altLang="ko-KR"/>
              <a:t>리스트</a:t>
            </a:r>
            <a:r>
              <a:rPr lang="en-US" altLang="ko-KR"/>
              <a:t>) </a:t>
            </a:r>
            <a:r>
              <a:rPr lang="ko-KR" altLang="ko-KR"/>
              <a:t>화면의 페이징</a:t>
            </a:r>
            <a:r>
              <a:rPr lang="en-US" altLang="ko-KR"/>
              <a:t>(paging) </a:t>
            </a:r>
            <a:r>
              <a:rPr lang="ko-KR" altLang="ko-KR"/>
              <a:t>처리 </a:t>
            </a:r>
          </a:p>
          <a:p>
            <a:pPr lvl="0"/>
            <a:r>
              <a:rPr lang="ko-KR" altLang="ko-KR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xmlns="" val="21014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93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xmlns="" val="32426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</a:t>
            </a:r>
            <a:r>
              <a:rPr lang="en-US" altLang="ko-KR"/>
              <a:t>insert</a:t>
            </a:r>
            <a:r>
              <a:rPr lang="ko-KR" altLang="en-US"/>
              <a:t>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new BoardVO();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board.setTitle("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board.setContent("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board.setWriter("newbie");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mapper.insert(board);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39615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조회</a:t>
            </a:r>
            <a:r>
              <a:rPr lang="en-US" altLang="ko-KR"/>
              <a:t>(read)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에 </a:t>
            </a:r>
            <a:r>
              <a:rPr lang="en-US" altLang="ko-KR"/>
              <a:t>read</a:t>
            </a:r>
            <a:r>
              <a:rPr lang="ko-KR" altLang="en-US"/>
              <a:t>관련 메서드의 추가 </a:t>
            </a:r>
            <a:endParaRPr lang="en-US" altLang="ko-KR"/>
          </a:p>
          <a:p>
            <a:r>
              <a:rPr lang="en-US" altLang="ko-KR"/>
              <a:t>BoardMapper.xml</a:t>
            </a:r>
            <a:r>
              <a:rPr lang="ko-KR" altLang="en-US"/>
              <a:t>의 </a:t>
            </a:r>
            <a:r>
              <a:rPr lang="en-US" altLang="ko-KR"/>
              <a:t>SQL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ko-KR" altLang="en-US"/>
              <a:t>테스트를 통한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8CEF9F-3EFC-4C24-913C-264CB8C2D6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683" y="2840995"/>
            <a:ext cx="5442840" cy="21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4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mapper.read(5L);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1235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삭제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15518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tbl_board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updateDate = sysdate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bno = #{bno}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9849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비즈니스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61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 계층</a:t>
            </a:r>
            <a:r>
              <a:rPr lang="en-US" altLang="ko-KR"/>
              <a:t>(</a:t>
            </a:r>
            <a:r>
              <a:rPr lang="ko-KR" altLang="en-US"/>
              <a:t>서비스 계층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고객의 요구사항을 반영하는 계층 </a:t>
            </a:r>
            <a:endParaRPr lang="en-US" altLang="ko-KR"/>
          </a:p>
          <a:p>
            <a:r>
              <a:rPr lang="ko-KR" altLang="en-US"/>
              <a:t>업무의 단위로 설계</a:t>
            </a:r>
            <a:endParaRPr lang="en-US" altLang="ko-KR"/>
          </a:p>
          <a:p>
            <a:pPr lvl="1"/>
            <a:r>
              <a:rPr lang="ko-KR" altLang="en-US"/>
              <a:t>트랜잭션의 단위</a:t>
            </a:r>
            <a:endParaRPr lang="en-US" altLang="ko-KR"/>
          </a:p>
          <a:p>
            <a:r>
              <a:rPr lang="ko-KR" altLang="en-US"/>
              <a:t>여러 개의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사용하는 경우가 존재함 </a:t>
            </a:r>
            <a:endParaRPr lang="en-US" altLang="ko-KR"/>
          </a:p>
          <a:p>
            <a:r>
              <a:rPr lang="en-US" altLang="ko-KR"/>
              <a:t>xxxService</a:t>
            </a:r>
            <a:r>
              <a:rPr lang="ko-KR" altLang="en-US"/>
              <a:t>의 형태로 작성  </a:t>
            </a:r>
            <a:endParaRPr lang="en-US" altLang="ko-KR"/>
          </a:p>
          <a:p>
            <a:pPr marL="342900" lvl="1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9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패키지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인터페이스와 클래스를 설정하고</a:t>
            </a:r>
            <a:r>
              <a:rPr lang="en-US" altLang="ko-KR"/>
              <a:t>, root-context.xml</a:t>
            </a:r>
            <a:r>
              <a:rPr lang="ko-KR" altLang="en-US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xmlns="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&lt;context:component-scan base-package="org.zerock.service"&gt;&lt;/context:component-scan&gt;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35882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713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프로젝트의 구성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2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get(Long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modify(BoardVO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remove(Long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249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@AllArgsConstructor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BoardServiceImpl implements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BoardMapper mapper;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7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@Service </a:t>
            </a:r>
            <a:r>
              <a:rPr lang="ko-KR" altLang="en-US"/>
              <a:t>어노테이션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@Service</a:t>
            </a:r>
            <a:r>
              <a:rPr lang="ko-KR" altLang="en-US"/>
              <a:t>는 스프링에 빈으로 등록되는 서비스객체의 어노테이션 </a:t>
            </a:r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의 경우에는 </a:t>
            </a:r>
            <a:r>
              <a:rPr lang="en-US" altLang="ko-KR"/>
              <a:t>&lt;component-scan&gt;</a:t>
            </a:r>
            <a:r>
              <a:rPr lang="ko-KR" altLang="en-US"/>
              <a:t>에서 조사하는 패키지의 클래스들 중에 </a:t>
            </a:r>
            <a:r>
              <a:rPr lang="en-US" altLang="ko-KR"/>
              <a:t>@Service</a:t>
            </a:r>
            <a:r>
              <a:rPr lang="ko-KR" altLang="en-US"/>
              <a:t>가 있는 클래스의 인스턴스를 스프링의 빈으로 설정 </a:t>
            </a:r>
          </a:p>
        </p:txBody>
      </p:sp>
    </p:spTree>
    <p:extLst>
      <p:ext uri="{BB962C8B-B14F-4D97-AF65-F5344CB8AC3E}">
        <p14:creationId xmlns:p14="http://schemas.microsoft.com/office/powerpoint/2010/main" xmlns="" val="31672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 계층의 구현과 테스트 진행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원칙적으로는 서비스 계층 역시 </a:t>
            </a:r>
            <a:r>
              <a:rPr lang="en-US" altLang="ko-KR"/>
              <a:t>Mapper</a:t>
            </a:r>
            <a:r>
              <a:rPr lang="ko-KR" altLang="en-US"/>
              <a:t>나</a:t>
            </a:r>
            <a:r>
              <a:rPr lang="en-US" altLang="ko-KR"/>
              <a:t> DAO</a:t>
            </a:r>
            <a:r>
              <a:rPr lang="ko-KR" altLang="en-US"/>
              <a:t>와 같이 별도로 테스트를 진행하는 것이 바람직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이용하는 경우에는 테스트를 생략하는 경우도 많은 편 </a:t>
            </a:r>
          </a:p>
        </p:txBody>
      </p:sp>
    </p:spTree>
    <p:extLst>
      <p:ext uri="{BB962C8B-B14F-4D97-AF65-F5344CB8AC3E}">
        <p14:creationId xmlns:p14="http://schemas.microsoft.com/office/powerpoint/2010/main" xmlns="" val="31508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5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6593161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xmlns="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xmlns="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xmlns="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xmlns="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xmlns="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xmlns="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From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1540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033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목록 페이지  </a:t>
            </a:r>
            <a:r>
              <a:rPr lang="en-US" altLang="ko-KR"/>
              <a:t>-  </a:t>
            </a:r>
            <a:r>
              <a:rPr lang="ko-KR" altLang="en-US"/>
              <a:t>모든 진입 경로인 동시에 입력을 가는 링크</a:t>
            </a:r>
            <a:endParaRPr lang="en-US" altLang="ko-KR"/>
          </a:p>
          <a:p>
            <a:r>
              <a:rPr lang="ko-KR" altLang="en-US"/>
              <a:t>등록 입력</a:t>
            </a:r>
            <a:r>
              <a:rPr lang="en-US" altLang="ko-KR"/>
              <a:t>/</a:t>
            </a:r>
            <a:r>
              <a:rPr lang="ko-KR" altLang="en-US"/>
              <a:t>처리 </a:t>
            </a:r>
            <a:r>
              <a:rPr lang="en-US" altLang="ko-KR"/>
              <a:t>– </a:t>
            </a:r>
            <a:r>
              <a:rPr lang="ko-KR" altLang="en-US"/>
              <a:t>게시물 등록 및 처리</a:t>
            </a:r>
            <a:r>
              <a:rPr lang="en-US" altLang="ko-KR"/>
              <a:t>, </a:t>
            </a:r>
            <a:r>
              <a:rPr lang="ko-KR" altLang="en-US"/>
              <a:t>처리후 이동 </a:t>
            </a:r>
            <a:endParaRPr lang="en-US" altLang="ko-KR"/>
          </a:p>
          <a:p>
            <a:r>
              <a:rPr lang="ko-KR" altLang="en-US"/>
              <a:t>조회 </a:t>
            </a:r>
            <a:r>
              <a:rPr lang="en-US" altLang="ko-KR"/>
              <a:t>– </a:t>
            </a:r>
            <a:r>
              <a:rPr lang="ko-KR" altLang="en-US"/>
              <a:t>목록 페이지에서 특정 게시물로 이동 </a:t>
            </a:r>
            <a:endParaRPr lang="en-US" altLang="ko-KR"/>
          </a:p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</a:t>
            </a:r>
            <a:r>
              <a:rPr lang="en-US" altLang="ko-KR"/>
              <a:t>– </a:t>
            </a:r>
            <a:r>
              <a:rPr lang="ko-KR" altLang="en-US"/>
              <a:t>조회 페이지에서 수정</a:t>
            </a:r>
            <a:r>
              <a:rPr lang="en-US" altLang="ko-KR"/>
              <a:t>/</a:t>
            </a:r>
            <a:r>
              <a:rPr lang="ko-KR" altLang="en-US"/>
              <a:t>삭제 선택해 처리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601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 </a:t>
            </a:r>
            <a:r>
              <a:rPr lang="ko-KR" altLang="en-US"/>
              <a:t>목록의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E6CD8CA-8FC4-4C84-A3A7-B6501FF0D0D9}"/>
              </a:ext>
            </a:extLst>
          </p:cNvPr>
          <p:cNvSpPr/>
          <p:nvPr/>
        </p:nvSpPr>
        <p:spPr>
          <a:xfrm>
            <a:off x="784371" y="2061700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5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34770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등록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7886700" cy="2041191"/>
          </a:xfrm>
        </p:spPr>
        <p:txBody>
          <a:bodyPr/>
          <a:lstStyle/>
          <a:p>
            <a:r>
              <a:rPr lang="en-US" altLang="ko-KR"/>
              <a:t>POST</a:t>
            </a:r>
            <a:r>
              <a:rPr lang="ko-KR" altLang="en-US"/>
              <a:t>방식으로 처리되는 데이터를 </a:t>
            </a:r>
            <a:r>
              <a:rPr lang="en-US" altLang="ko-KR"/>
              <a:t>BoardVO </a:t>
            </a:r>
            <a:r>
              <a:rPr lang="ko-KR" altLang="en-US"/>
              <a:t>타입의 인스턴스로 바인딩해서 메서드에서 활용 </a:t>
            </a:r>
            <a:endParaRPr lang="en-US" altLang="ko-KR"/>
          </a:p>
          <a:p>
            <a:r>
              <a:rPr lang="en-US" altLang="ko-KR"/>
              <a:t>BoardService</a:t>
            </a:r>
            <a:r>
              <a:rPr lang="ko-KR" altLang="en-US"/>
              <a:t>를 이용해서 등록 처리</a:t>
            </a:r>
            <a:endParaRPr lang="en-US" altLang="ko-KR"/>
          </a:p>
          <a:p>
            <a:r>
              <a:rPr lang="en-US" altLang="ko-KR"/>
              <a:t>‘redirect: ‘</a:t>
            </a:r>
            <a:r>
              <a:rPr lang="ko-KR" altLang="en-US"/>
              <a:t>를 이용해서 다시 목록으로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5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13C134-F7F6-493D-B509-A4C8B369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/>
              <a:t>일반적인 웹 프로젝트의 구조는 </a:t>
            </a:r>
            <a:r>
              <a:rPr lang="en-US" altLang="ko-KR"/>
              <a:t>3-Tier</a:t>
            </a:r>
            <a:r>
              <a:rPr lang="ko-KR" altLang="en-US"/>
              <a:t>의 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09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testRegister()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4125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조회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tetGet()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.getModelAndView().getModelMap());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2892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수정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testModify()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8314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삭제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testRemove()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 데이터베이스에 게시물 번호 확인할 것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17081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xmlns="" val="2060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17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/>
          <a:lstStyle/>
          <a:p>
            <a:r>
              <a:rPr lang="ko-KR" altLang="en-US"/>
              <a:t>프로젝트의 경로는 </a:t>
            </a:r>
            <a:r>
              <a:rPr lang="en-US" altLang="ko-KR"/>
              <a:t>‘/’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이용하도록 수정 </a:t>
            </a:r>
            <a:endParaRPr lang="en-US" altLang="ko-KR"/>
          </a:p>
          <a:p>
            <a:r>
              <a:rPr lang="en-US" altLang="ko-KR"/>
              <a:t>Tomcat</a:t>
            </a:r>
            <a:r>
              <a:rPr lang="ko-KR" altLang="en-US"/>
              <a:t>등을 이용해서 실제로 </a:t>
            </a:r>
            <a:r>
              <a:rPr lang="en-US" altLang="ko-KR"/>
              <a:t>JSP</a:t>
            </a:r>
            <a:r>
              <a:rPr lang="ko-KR" altLang="en-US"/>
              <a:t> 처리에 문제 없는지 확인후 진행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532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includes </a:t>
            </a:r>
            <a:r>
              <a:rPr lang="ko-KR" altLang="en-US"/>
              <a:t>적용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사용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708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list.jsp</a:t>
            </a:r>
            <a:r>
              <a:rPr lang="ko-KR" altLang="en-US"/>
              <a:t>의 적용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xmlns="" val="5762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xmlns="" val="21472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영역의 네이밍 규칙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/>
              <a:t>xxxController: </a:t>
            </a:r>
            <a:r>
              <a:rPr lang="ko-KR" altLang="ko-KR" sz="1800"/>
              <a:t>스프링 </a:t>
            </a:r>
            <a:r>
              <a:rPr lang="en-US" altLang="ko-KR" sz="1800"/>
              <a:t>MVC</a:t>
            </a:r>
            <a:r>
              <a:rPr lang="ko-KR" altLang="ko-KR" sz="1800"/>
              <a:t>에서 동작하는 </a:t>
            </a:r>
            <a:r>
              <a:rPr lang="en-US" altLang="ko-KR" sz="1800"/>
              <a:t>Controller </a:t>
            </a:r>
            <a:r>
              <a:rPr lang="ko-KR" altLang="ko-KR" sz="1800"/>
              <a:t>클래스</a:t>
            </a:r>
            <a:endParaRPr lang="en-US" altLang="ko-KR" sz="1800"/>
          </a:p>
          <a:p>
            <a:pPr marL="0" lvl="0" indent="0">
              <a:buNone/>
            </a:pPr>
            <a:endParaRPr lang="ko-KR" altLang="ko-KR" sz="1800"/>
          </a:p>
          <a:p>
            <a:pPr lvl="0"/>
            <a:r>
              <a:rPr lang="en-US" altLang="ko-KR" sz="1800"/>
              <a:t>xxxSerivce, xxxServiceImpl: </a:t>
            </a:r>
            <a:r>
              <a:rPr lang="ko-KR" altLang="ko-KR" sz="1800"/>
              <a:t>비즈니스 영역을 담당하는 인터페이스는 </a:t>
            </a:r>
            <a:r>
              <a:rPr lang="en-US" altLang="ko-KR" sz="1800"/>
              <a:t>‘xxxService’</a:t>
            </a:r>
            <a:r>
              <a:rPr lang="ko-KR" altLang="ko-KR" sz="1800"/>
              <a:t>라는 방식을 사용하고</a:t>
            </a:r>
            <a:r>
              <a:rPr lang="en-US" altLang="ko-KR" sz="1800"/>
              <a:t>, </a:t>
            </a:r>
            <a:r>
              <a:rPr lang="ko-KR" altLang="ko-KR" sz="1800"/>
              <a:t>인터페이스를 구현한 클래스는 </a:t>
            </a:r>
            <a:r>
              <a:rPr lang="en-US" altLang="ko-KR" sz="1800"/>
              <a:t>‘xxxServiceImpl’</a:t>
            </a:r>
            <a:r>
              <a:rPr lang="ko-KR" altLang="ko-KR" sz="1800"/>
              <a:t>이라는 이름을 사용</a:t>
            </a:r>
            <a:endParaRPr lang="en-US" altLang="ko-KR" sz="1800"/>
          </a:p>
          <a:p>
            <a:pPr lvl="0"/>
            <a:endParaRPr lang="ko-KR" altLang="ko-KR" sz="1800"/>
          </a:p>
          <a:p>
            <a:pPr lvl="0"/>
            <a:r>
              <a:rPr lang="en-US" altLang="ko-KR" sz="1800"/>
              <a:t>xxxDAO, xxxRepository: DAO(Data-Access-Object)</a:t>
            </a:r>
            <a:r>
              <a:rPr lang="ko-KR" altLang="ko-KR" sz="1800"/>
              <a:t>나 </a:t>
            </a:r>
            <a:r>
              <a:rPr lang="en-US" altLang="ko-KR" sz="1800"/>
              <a:t>Repository(</a:t>
            </a:r>
            <a:r>
              <a:rPr lang="ko-KR" altLang="ko-KR" sz="1800"/>
              <a:t>저장소</a:t>
            </a:r>
            <a:r>
              <a:rPr lang="en-US" altLang="ko-KR" sz="1800"/>
              <a:t>)</a:t>
            </a:r>
            <a:r>
              <a:rPr lang="ko-KR" altLang="ko-KR" sz="1800"/>
              <a:t>라는 이름으로 영역을 따로 구성하는 것이 보편적</a:t>
            </a:r>
            <a:r>
              <a:rPr lang="en-US" altLang="ko-KR" sz="1800"/>
              <a:t>. </a:t>
            </a:r>
            <a:r>
              <a:rPr lang="ko-KR" altLang="ko-KR" sz="1800"/>
              <a:t>예제에서는 별도의 </a:t>
            </a:r>
            <a:r>
              <a:rPr lang="en-US" altLang="ko-KR" sz="1800"/>
              <a:t>DAO</a:t>
            </a:r>
            <a:r>
              <a:rPr lang="ko-KR" altLang="ko-KR" sz="1800"/>
              <a:t>를 구성하는 대신에 </a:t>
            </a:r>
            <a:r>
              <a:rPr lang="en-US" altLang="ko-KR" sz="1800"/>
              <a:t>MyBatis</a:t>
            </a:r>
            <a:r>
              <a:rPr lang="ko-KR" altLang="ko-KR" sz="1800"/>
              <a:t>의 </a:t>
            </a:r>
            <a:r>
              <a:rPr lang="en-US" altLang="ko-KR" sz="1800"/>
              <a:t>Mapper </a:t>
            </a:r>
            <a:r>
              <a:rPr lang="ko-KR" altLang="ko-KR" sz="1800"/>
              <a:t>인터페이스를 활용</a:t>
            </a:r>
            <a:r>
              <a:rPr lang="en-US" altLang="ko-KR" sz="1800"/>
              <a:t>.</a:t>
            </a:r>
          </a:p>
          <a:p>
            <a:pPr marL="0" lvl="0" indent="0">
              <a:buNone/>
            </a:pPr>
            <a:r>
              <a:rPr lang="en-US" altLang="ko-KR" sz="1800"/>
              <a:t> </a:t>
            </a:r>
            <a:endParaRPr lang="ko-KR" altLang="ko-KR" sz="1800"/>
          </a:p>
          <a:p>
            <a:pPr lvl="0"/>
            <a:r>
              <a:rPr lang="en-US" altLang="ko-KR" sz="1800"/>
              <a:t>VO, DTO: VO</a:t>
            </a:r>
            <a:r>
              <a:rPr lang="ko-KR" altLang="ko-KR" sz="1800"/>
              <a:t>의 경우는 주로 </a:t>
            </a:r>
            <a:r>
              <a:rPr lang="en-US" altLang="ko-KR" sz="1800"/>
              <a:t>Read Only</a:t>
            </a:r>
            <a:r>
              <a:rPr lang="ko-KR" altLang="ko-KR" sz="1800"/>
              <a:t>의 목적이 강하고</a:t>
            </a:r>
            <a:r>
              <a:rPr lang="en-US" altLang="ko-KR" sz="1800"/>
              <a:t>, </a:t>
            </a:r>
            <a:r>
              <a:rPr lang="ko-KR" altLang="ko-KR" sz="1800"/>
              <a:t>데이터 자체도 </a:t>
            </a:r>
            <a:r>
              <a:rPr lang="en-US" altLang="ko-KR" sz="1800"/>
              <a:t>Immutable(</a:t>
            </a:r>
            <a:r>
              <a:rPr lang="ko-KR" altLang="ko-KR" sz="1800"/>
              <a:t>불변</a:t>
            </a:r>
            <a:r>
              <a:rPr lang="en-US" altLang="ko-KR" sz="1800"/>
              <a:t>)</a:t>
            </a:r>
            <a:r>
              <a:rPr lang="ko-KR" altLang="ko-KR" sz="1800"/>
              <a:t>하게 설계</a:t>
            </a:r>
            <a:r>
              <a:rPr lang="en-US" altLang="ko-KR" sz="1800"/>
              <a:t>. DTO</a:t>
            </a:r>
            <a:r>
              <a:rPr lang="ko-KR" altLang="ko-KR" sz="1800"/>
              <a:t>는 주로 데이터 수집의 용도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xmlns="" val="35982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03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${board.bno}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${board.title}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${board.writer}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${board.regdate}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${board.updateDate}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6496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 입력 페이지와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제공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endParaRPr lang="en-US" altLang="ko-KR"/>
          </a:p>
          <a:p>
            <a:r>
              <a:rPr lang="ko-KR" altLang="en-US"/>
              <a:t>이후 목록 페이지로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0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한글 깨짐과 필터 설정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xmlns="" val="31518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xmlns="" val="7668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재전송</a:t>
            </a:r>
            <a:r>
              <a:rPr lang="en-US" altLang="ko-KR"/>
              <a:t>(redirect) </a:t>
            </a:r>
            <a:r>
              <a:rPr lang="ko-KR" altLang="en-US"/>
              <a:t>처리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53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작업 이후 재전송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등록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삭제의 경우에 해당</a:t>
            </a:r>
            <a:endParaRPr lang="en-US" altLang="ko-KR"/>
          </a:p>
          <a:p>
            <a:r>
              <a:rPr lang="ko-KR" altLang="en-US"/>
              <a:t>작업이 완료된 후에는 리스트 페이지로 다시 이동 </a:t>
            </a:r>
            <a:endParaRPr lang="en-US" altLang="ko-KR"/>
          </a:p>
          <a:p>
            <a:r>
              <a:rPr lang="en-US" altLang="ko-KR"/>
              <a:t>BoardController</a:t>
            </a:r>
            <a:r>
              <a:rPr lang="ko-KR" altLang="en-US"/>
              <a:t>에서는 </a:t>
            </a:r>
            <a:r>
              <a:rPr lang="en-US" altLang="ko-KR"/>
              <a:t>RedirectAttributes</a:t>
            </a:r>
            <a:r>
              <a:rPr lang="ko-KR" altLang="en-US"/>
              <a:t>의 </a:t>
            </a:r>
            <a:r>
              <a:rPr lang="en-US" altLang="ko-KR"/>
              <a:t>addFlashAttribute( )</a:t>
            </a:r>
            <a:r>
              <a:rPr lang="ko-KR" altLang="en-US"/>
              <a:t>를 이용해서 단 한번만 전송되는 데이터 저장후 전송 </a:t>
            </a:r>
            <a:endParaRPr lang="en-US" altLang="ko-KR"/>
          </a:p>
          <a:p>
            <a:r>
              <a:rPr lang="en-US" altLang="ko-KR"/>
              <a:t>JSP</a:t>
            </a:r>
            <a:r>
              <a:rPr lang="ko-KR" altLang="en-US"/>
              <a:t>등의 화면에서는 </a:t>
            </a:r>
            <a:r>
              <a:rPr lang="en-US" altLang="ko-KR"/>
              <a:t>JavaScript</a:t>
            </a:r>
            <a:r>
              <a:rPr lang="ko-KR" altLang="en-US"/>
              <a:t>를 이용해서 경고창이나 모달창등을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21318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작업후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 호출의 결과 </a:t>
            </a:r>
          </a:p>
        </p:txBody>
      </p:sp>
    </p:spTree>
    <p:extLst>
      <p:ext uri="{BB962C8B-B14F-4D97-AF65-F5344CB8AC3E}">
        <p14:creationId xmlns:p14="http://schemas.microsoft.com/office/powerpoint/2010/main" xmlns="" val="2002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checkModal(result);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checkModal(result)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(parseInt(result) &gt; 0)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parseInt(result)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"#myModal"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모달창 보여주기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3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페이지와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5136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패키지의 구성 </a:t>
            </a:r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xmlns="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42825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뒤로 가기와 </a:t>
            </a:r>
            <a:r>
              <a:rPr lang="en-US" altLang="ko-KR"/>
              <a:t>windo</a:t>
            </a:r>
            <a:r>
              <a:rPr lang="ko-KR" altLang="en-US"/>
              <a:t>의 </a:t>
            </a:r>
            <a:r>
              <a:rPr lang="en-US" altLang="ko-KR"/>
              <a:t>history</a:t>
            </a:r>
            <a:r>
              <a:rPr lang="ko-KR" altLang="en-US"/>
              <a:t>객체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215" y="957471"/>
            <a:ext cx="8037178" cy="3760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67" name="그룹 66"/>
          <p:cNvGrpSpPr/>
          <p:nvPr/>
        </p:nvGrpSpPr>
        <p:grpSpPr>
          <a:xfrm>
            <a:off x="304801" y="4764157"/>
            <a:ext cx="8017564" cy="1987827"/>
            <a:chOff x="17134" y="148264"/>
            <a:chExt cx="9214077" cy="2952924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C1D15F48-A49D-4E90-B255-EC61C355E415}"/>
                </a:ext>
              </a:extLst>
            </p:cNvPr>
            <p:cNvCxnSpPr/>
            <p:nvPr/>
          </p:nvCxnSpPr>
          <p:spPr>
            <a:xfrm>
              <a:off x="17134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0C3D8F60-B9AC-41A1-AF09-BA3794BB4314}"/>
                </a:ext>
              </a:extLst>
            </p:cNvPr>
            <p:cNvCxnSpPr/>
            <p:nvPr/>
          </p:nvCxnSpPr>
          <p:spPr>
            <a:xfrm>
              <a:off x="2200465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9E8BC82B-66A5-4B32-811A-796BFFF6B125}"/>
                </a:ext>
              </a:extLst>
            </p:cNvPr>
            <p:cNvCxnSpPr/>
            <p:nvPr/>
          </p:nvCxnSpPr>
          <p:spPr>
            <a:xfrm>
              <a:off x="17134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6">
              <a:extLst>
                <a:ext uri="{FF2B5EF4-FFF2-40B4-BE49-F238E27FC236}">
                  <a16:creationId xmlns:a16="http://schemas.microsoft.com/office/drawing/2014/main" xmlns="" id="{649458B9-06BA-4FC5-AAD0-A704E862D74D}"/>
                </a:ext>
              </a:extLst>
            </p:cNvPr>
            <p:cNvSpPr/>
            <p:nvPr/>
          </p:nvSpPr>
          <p:spPr>
            <a:xfrm>
              <a:off x="172682" y="2411194"/>
              <a:ext cx="1872231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5ABA2D81-4E53-424C-8087-A5E07A7AA953}"/>
                </a:ext>
              </a:extLst>
            </p:cNvPr>
            <p:cNvCxnSpPr/>
            <p:nvPr/>
          </p:nvCxnSpPr>
          <p:spPr>
            <a:xfrm>
              <a:off x="2349777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B8CCB5C6-C23C-4E57-8357-AB0DBC0356B1}"/>
                </a:ext>
              </a:extLst>
            </p:cNvPr>
            <p:cNvCxnSpPr/>
            <p:nvPr/>
          </p:nvCxnSpPr>
          <p:spPr>
            <a:xfrm>
              <a:off x="4533108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F8FFCE89-771A-4582-9FF6-A3743C97438B}"/>
                </a:ext>
              </a:extLst>
            </p:cNvPr>
            <p:cNvCxnSpPr/>
            <p:nvPr/>
          </p:nvCxnSpPr>
          <p:spPr>
            <a:xfrm>
              <a:off x="2349777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사각형: 둥근 모서리 10">
              <a:extLst>
                <a:ext uri="{FF2B5EF4-FFF2-40B4-BE49-F238E27FC236}">
                  <a16:creationId xmlns:a16="http://schemas.microsoft.com/office/drawing/2014/main" xmlns="" id="{907021E7-4D1B-4322-804D-1E8577D8AADB}"/>
                </a:ext>
              </a:extLst>
            </p:cNvPr>
            <p:cNvSpPr/>
            <p:nvPr/>
          </p:nvSpPr>
          <p:spPr>
            <a:xfrm>
              <a:off x="2505325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xmlns="" id="{486DCD70-58B9-4229-B7C2-4DAD5326CF0E}"/>
                </a:ext>
              </a:extLst>
            </p:cNvPr>
            <p:cNvSpPr/>
            <p:nvPr/>
          </p:nvSpPr>
          <p:spPr>
            <a:xfrm>
              <a:off x="2499088" y="1835191"/>
              <a:ext cx="189141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8444F53A-14C7-4A6A-9E9E-121FED07D66A}"/>
                </a:ext>
              </a:extLst>
            </p:cNvPr>
            <p:cNvCxnSpPr/>
            <p:nvPr/>
          </p:nvCxnSpPr>
          <p:spPr>
            <a:xfrm>
              <a:off x="4682421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D02B64AF-3BFF-44D9-8788-24D9458D4195}"/>
                </a:ext>
              </a:extLst>
            </p:cNvPr>
            <p:cNvCxnSpPr/>
            <p:nvPr/>
          </p:nvCxnSpPr>
          <p:spPr>
            <a:xfrm>
              <a:off x="6865752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03CC3FC7-63E0-4204-8786-F5432A4E5432}"/>
                </a:ext>
              </a:extLst>
            </p:cNvPr>
            <p:cNvCxnSpPr/>
            <p:nvPr/>
          </p:nvCxnSpPr>
          <p:spPr>
            <a:xfrm>
              <a:off x="4682421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15">
              <a:extLst>
                <a:ext uri="{FF2B5EF4-FFF2-40B4-BE49-F238E27FC236}">
                  <a16:creationId xmlns:a16="http://schemas.microsoft.com/office/drawing/2014/main" xmlns="" id="{95559A46-F528-44BB-998D-C46B5D68A310}"/>
                </a:ext>
              </a:extLst>
            </p:cNvPr>
            <p:cNvSpPr/>
            <p:nvPr/>
          </p:nvSpPr>
          <p:spPr>
            <a:xfrm>
              <a:off x="4837969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사각형: 둥근 모서리 16">
              <a:extLst>
                <a:ext uri="{FF2B5EF4-FFF2-40B4-BE49-F238E27FC236}">
                  <a16:creationId xmlns:a16="http://schemas.microsoft.com/office/drawing/2014/main" xmlns="" id="{3CF637E0-9020-4973-955D-4D6CCC425518}"/>
                </a:ext>
              </a:extLst>
            </p:cNvPr>
            <p:cNvSpPr/>
            <p:nvPr/>
          </p:nvSpPr>
          <p:spPr>
            <a:xfrm>
              <a:off x="4820906" y="1835191"/>
              <a:ext cx="1895534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둥근 모서리 17">
              <a:extLst>
                <a:ext uri="{FF2B5EF4-FFF2-40B4-BE49-F238E27FC236}">
                  <a16:creationId xmlns:a16="http://schemas.microsoft.com/office/drawing/2014/main" xmlns="" id="{1B177C61-F81E-4A81-8A7A-D55C512B283E}"/>
                </a:ext>
              </a:extLst>
            </p:cNvPr>
            <p:cNvSpPr/>
            <p:nvPr/>
          </p:nvSpPr>
          <p:spPr>
            <a:xfrm>
              <a:off x="4841177" y="1288202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7D29105B-4ACB-47E4-A194-8FC4882BB914}"/>
                </a:ext>
              </a:extLst>
            </p:cNvPr>
            <p:cNvCxnSpPr/>
            <p:nvPr/>
          </p:nvCxnSpPr>
          <p:spPr>
            <a:xfrm>
              <a:off x="7047880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E8DDD097-264E-49DB-AF7C-45701150D58F}"/>
                </a:ext>
              </a:extLst>
            </p:cNvPr>
            <p:cNvCxnSpPr/>
            <p:nvPr/>
          </p:nvCxnSpPr>
          <p:spPr>
            <a:xfrm>
              <a:off x="9231211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93CFB9BC-9A91-4239-97EE-824112418E6D}"/>
                </a:ext>
              </a:extLst>
            </p:cNvPr>
            <p:cNvCxnSpPr/>
            <p:nvPr/>
          </p:nvCxnSpPr>
          <p:spPr>
            <a:xfrm>
              <a:off x="7047880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21">
              <a:extLst>
                <a:ext uri="{FF2B5EF4-FFF2-40B4-BE49-F238E27FC236}">
                  <a16:creationId xmlns:a16="http://schemas.microsoft.com/office/drawing/2014/main" xmlns="" id="{92C5AFF1-0551-4BAC-9B67-49A1ACB245FE}"/>
                </a:ext>
              </a:extLst>
            </p:cNvPr>
            <p:cNvSpPr/>
            <p:nvPr/>
          </p:nvSpPr>
          <p:spPr>
            <a:xfrm>
              <a:off x="7203428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사각형: 둥근 모서리 22">
              <a:extLst>
                <a:ext uri="{FF2B5EF4-FFF2-40B4-BE49-F238E27FC236}">
                  <a16:creationId xmlns:a16="http://schemas.microsoft.com/office/drawing/2014/main" xmlns="" id="{633D1ABA-1504-410B-8F30-D7DA56A64353}"/>
                </a:ext>
              </a:extLst>
            </p:cNvPr>
            <p:cNvSpPr/>
            <p:nvPr/>
          </p:nvSpPr>
          <p:spPr>
            <a:xfrm>
              <a:off x="7197191" y="1835191"/>
              <a:ext cx="1946809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사각형: 둥근 모서리 23">
              <a:extLst>
                <a:ext uri="{FF2B5EF4-FFF2-40B4-BE49-F238E27FC236}">
                  <a16:creationId xmlns:a16="http://schemas.microsoft.com/office/drawing/2014/main" xmlns="" id="{3245451F-E8D7-4C2A-B965-0B16E79C1635}"/>
                </a:ext>
              </a:extLst>
            </p:cNvPr>
            <p:cNvSpPr/>
            <p:nvPr/>
          </p:nvSpPr>
          <p:spPr>
            <a:xfrm>
              <a:off x="7206636" y="1288202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사각형: 둥근 모서리 24">
              <a:extLst>
                <a:ext uri="{FF2B5EF4-FFF2-40B4-BE49-F238E27FC236}">
                  <a16:creationId xmlns:a16="http://schemas.microsoft.com/office/drawing/2014/main" xmlns="" id="{F5DBD22E-0C0F-491E-83B1-F565C796ED29}"/>
                </a:ext>
              </a:extLst>
            </p:cNvPr>
            <p:cNvSpPr/>
            <p:nvPr/>
          </p:nvSpPr>
          <p:spPr>
            <a:xfrm>
              <a:off x="7190484" y="766411"/>
              <a:ext cx="1891409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사각형: 둥근 모서리 25">
              <a:extLst>
                <a:ext uri="{FF2B5EF4-FFF2-40B4-BE49-F238E27FC236}">
                  <a16:creationId xmlns:a16="http://schemas.microsoft.com/office/drawing/2014/main" xmlns="" id="{653E0B2B-7277-42F9-B6CA-030511DB36E5}"/>
                </a:ext>
              </a:extLst>
            </p:cNvPr>
            <p:cNvSpPr/>
            <p:nvPr/>
          </p:nvSpPr>
          <p:spPr>
            <a:xfrm>
              <a:off x="343333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1</a:t>
              </a:r>
              <a:endParaRPr lang="ko-KR" altLang="en-US" sz="1200"/>
            </a:p>
          </p:txBody>
        </p:sp>
        <p:sp>
          <p:nvSpPr>
            <p:cNvPr id="91" name="사각형: 둥근 모서리 26">
              <a:extLst>
                <a:ext uri="{FF2B5EF4-FFF2-40B4-BE49-F238E27FC236}">
                  <a16:creationId xmlns:a16="http://schemas.microsoft.com/office/drawing/2014/main" xmlns="" id="{0A2FEFBA-E569-40A0-8F88-FE7BF2DF9717}"/>
                </a:ext>
              </a:extLst>
            </p:cNvPr>
            <p:cNvSpPr/>
            <p:nvPr/>
          </p:nvSpPr>
          <p:spPr>
            <a:xfrm>
              <a:off x="2550179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2</a:t>
              </a:r>
              <a:endParaRPr lang="ko-KR" altLang="en-US" sz="1200"/>
            </a:p>
          </p:txBody>
        </p:sp>
        <p:sp>
          <p:nvSpPr>
            <p:cNvPr id="92" name="사각형: 둥근 모서리 27">
              <a:extLst>
                <a:ext uri="{FF2B5EF4-FFF2-40B4-BE49-F238E27FC236}">
                  <a16:creationId xmlns:a16="http://schemas.microsoft.com/office/drawing/2014/main" xmlns="" id="{2B0485F4-0A29-400B-95E1-E8715C0ABBCA}"/>
                </a:ext>
              </a:extLst>
            </p:cNvPr>
            <p:cNvSpPr/>
            <p:nvPr/>
          </p:nvSpPr>
          <p:spPr>
            <a:xfrm>
              <a:off x="4820905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3</a:t>
              </a:r>
              <a:endParaRPr lang="ko-KR" altLang="en-US" sz="1200"/>
            </a:p>
          </p:txBody>
        </p:sp>
        <p:sp>
          <p:nvSpPr>
            <p:cNvPr id="93" name="사각형: 둥근 모서리 28">
              <a:extLst>
                <a:ext uri="{FF2B5EF4-FFF2-40B4-BE49-F238E27FC236}">
                  <a16:creationId xmlns:a16="http://schemas.microsoft.com/office/drawing/2014/main" xmlns="" id="{1CA12526-B743-476A-BFA8-AA420CE5878B}"/>
                </a:ext>
              </a:extLst>
            </p:cNvPr>
            <p:cNvSpPr/>
            <p:nvPr/>
          </p:nvSpPr>
          <p:spPr>
            <a:xfrm>
              <a:off x="7190484" y="366340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4</a:t>
              </a:r>
              <a:endParaRPr lang="ko-KR" altLang="en-US" sz="1200"/>
            </a:p>
          </p:txBody>
        </p:sp>
        <p:sp>
          <p:nvSpPr>
            <p:cNvPr id="94" name="별: 꼭짓점 5개 29">
              <a:extLst>
                <a:ext uri="{FF2B5EF4-FFF2-40B4-BE49-F238E27FC236}">
                  <a16:creationId xmlns:a16="http://schemas.microsoft.com/office/drawing/2014/main" xmlns="" id="{13EC7A04-DF5E-4AF1-84E1-A5EF10680C4A}"/>
                </a:ext>
              </a:extLst>
            </p:cNvPr>
            <p:cNvSpPr/>
            <p:nvPr/>
          </p:nvSpPr>
          <p:spPr>
            <a:xfrm>
              <a:off x="6200454" y="1369922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5" name="별: 꼭짓점 5개 30">
              <a:extLst>
                <a:ext uri="{FF2B5EF4-FFF2-40B4-BE49-F238E27FC236}">
                  <a16:creationId xmlns:a16="http://schemas.microsoft.com/office/drawing/2014/main" xmlns="" id="{E2AE95D3-EF7F-4284-84CA-222E0F30BB38}"/>
                </a:ext>
              </a:extLst>
            </p:cNvPr>
            <p:cNvSpPr/>
            <p:nvPr/>
          </p:nvSpPr>
          <p:spPr>
            <a:xfrm>
              <a:off x="8589287" y="1375457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6" name="별: 꼭짓점 5개 31">
              <a:extLst>
                <a:ext uri="{FF2B5EF4-FFF2-40B4-BE49-F238E27FC236}">
                  <a16:creationId xmlns:a16="http://schemas.microsoft.com/office/drawing/2014/main" xmlns="" id="{68E95A61-6B88-49F8-9E8B-B4B384E3D72C}"/>
                </a:ext>
              </a:extLst>
            </p:cNvPr>
            <p:cNvSpPr/>
            <p:nvPr/>
          </p:nvSpPr>
          <p:spPr>
            <a:xfrm>
              <a:off x="1672860" y="2492914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별: 꼭짓점 5개 32">
              <a:extLst>
                <a:ext uri="{FF2B5EF4-FFF2-40B4-BE49-F238E27FC236}">
                  <a16:creationId xmlns:a16="http://schemas.microsoft.com/office/drawing/2014/main" xmlns="" id="{90F017C9-451C-4E08-B108-D8AF604A072B}"/>
                </a:ext>
              </a:extLst>
            </p:cNvPr>
            <p:cNvSpPr/>
            <p:nvPr/>
          </p:nvSpPr>
          <p:spPr>
            <a:xfrm>
              <a:off x="6305316" y="2472478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31577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424070" y="2597425"/>
            <a:ext cx="6904382" cy="1987827"/>
            <a:chOff x="17134" y="148264"/>
            <a:chExt cx="9214077" cy="295292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C1D15F48-A49D-4E90-B255-EC61C355E415}"/>
                </a:ext>
              </a:extLst>
            </p:cNvPr>
            <p:cNvCxnSpPr/>
            <p:nvPr/>
          </p:nvCxnSpPr>
          <p:spPr>
            <a:xfrm>
              <a:off x="17134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0C3D8F60-B9AC-41A1-AF09-BA3794BB4314}"/>
                </a:ext>
              </a:extLst>
            </p:cNvPr>
            <p:cNvCxnSpPr/>
            <p:nvPr/>
          </p:nvCxnSpPr>
          <p:spPr>
            <a:xfrm>
              <a:off x="2200465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9E8BC82B-66A5-4B32-811A-796BFFF6B125}"/>
                </a:ext>
              </a:extLst>
            </p:cNvPr>
            <p:cNvCxnSpPr/>
            <p:nvPr/>
          </p:nvCxnSpPr>
          <p:spPr>
            <a:xfrm>
              <a:off x="17134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649458B9-06BA-4FC5-AAD0-A704E862D74D}"/>
                </a:ext>
              </a:extLst>
            </p:cNvPr>
            <p:cNvSpPr/>
            <p:nvPr/>
          </p:nvSpPr>
          <p:spPr>
            <a:xfrm>
              <a:off x="172682" y="2411194"/>
              <a:ext cx="1872231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5ABA2D81-4E53-424C-8087-A5E07A7AA953}"/>
                </a:ext>
              </a:extLst>
            </p:cNvPr>
            <p:cNvCxnSpPr/>
            <p:nvPr/>
          </p:nvCxnSpPr>
          <p:spPr>
            <a:xfrm>
              <a:off x="2349777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B8CCB5C6-C23C-4E57-8357-AB0DBC0356B1}"/>
                </a:ext>
              </a:extLst>
            </p:cNvPr>
            <p:cNvCxnSpPr/>
            <p:nvPr/>
          </p:nvCxnSpPr>
          <p:spPr>
            <a:xfrm>
              <a:off x="4533108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F8FFCE89-771A-4582-9FF6-A3743C97438B}"/>
                </a:ext>
              </a:extLst>
            </p:cNvPr>
            <p:cNvCxnSpPr/>
            <p:nvPr/>
          </p:nvCxnSpPr>
          <p:spPr>
            <a:xfrm>
              <a:off x="2349777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907021E7-4D1B-4322-804D-1E8577D8AADB}"/>
                </a:ext>
              </a:extLst>
            </p:cNvPr>
            <p:cNvSpPr/>
            <p:nvPr/>
          </p:nvSpPr>
          <p:spPr>
            <a:xfrm>
              <a:off x="2505325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486DCD70-58B9-4229-B7C2-4DAD5326CF0E}"/>
                </a:ext>
              </a:extLst>
            </p:cNvPr>
            <p:cNvSpPr/>
            <p:nvPr/>
          </p:nvSpPr>
          <p:spPr>
            <a:xfrm>
              <a:off x="2499088" y="1835191"/>
              <a:ext cx="189141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8444F53A-14C7-4A6A-9E9E-121FED07D66A}"/>
                </a:ext>
              </a:extLst>
            </p:cNvPr>
            <p:cNvCxnSpPr/>
            <p:nvPr/>
          </p:nvCxnSpPr>
          <p:spPr>
            <a:xfrm>
              <a:off x="4682421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D02B64AF-3BFF-44D9-8788-24D9458D4195}"/>
                </a:ext>
              </a:extLst>
            </p:cNvPr>
            <p:cNvCxnSpPr/>
            <p:nvPr/>
          </p:nvCxnSpPr>
          <p:spPr>
            <a:xfrm>
              <a:off x="6865752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3CC3FC7-63E0-4204-8786-F5432A4E5432}"/>
                </a:ext>
              </a:extLst>
            </p:cNvPr>
            <p:cNvCxnSpPr/>
            <p:nvPr/>
          </p:nvCxnSpPr>
          <p:spPr>
            <a:xfrm>
              <a:off x="4682421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95559A46-F528-44BB-998D-C46B5D68A310}"/>
                </a:ext>
              </a:extLst>
            </p:cNvPr>
            <p:cNvSpPr/>
            <p:nvPr/>
          </p:nvSpPr>
          <p:spPr>
            <a:xfrm>
              <a:off x="4837969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3CF637E0-9020-4973-955D-4D6CCC425518}"/>
                </a:ext>
              </a:extLst>
            </p:cNvPr>
            <p:cNvSpPr/>
            <p:nvPr/>
          </p:nvSpPr>
          <p:spPr>
            <a:xfrm>
              <a:off x="4820906" y="1835191"/>
              <a:ext cx="1895534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1B177C61-F81E-4A81-8A7A-D55C512B283E}"/>
                </a:ext>
              </a:extLst>
            </p:cNvPr>
            <p:cNvSpPr/>
            <p:nvPr/>
          </p:nvSpPr>
          <p:spPr>
            <a:xfrm>
              <a:off x="4841177" y="1288202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7D29105B-4ACB-47E4-A194-8FC4882BB914}"/>
                </a:ext>
              </a:extLst>
            </p:cNvPr>
            <p:cNvCxnSpPr/>
            <p:nvPr/>
          </p:nvCxnSpPr>
          <p:spPr>
            <a:xfrm>
              <a:off x="7047880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E8DDD097-264E-49DB-AF7C-45701150D58F}"/>
                </a:ext>
              </a:extLst>
            </p:cNvPr>
            <p:cNvCxnSpPr/>
            <p:nvPr/>
          </p:nvCxnSpPr>
          <p:spPr>
            <a:xfrm>
              <a:off x="9231211" y="148264"/>
              <a:ext cx="0" cy="2952924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93CFB9BC-9A91-4239-97EE-824112418E6D}"/>
                </a:ext>
              </a:extLst>
            </p:cNvPr>
            <p:cNvCxnSpPr/>
            <p:nvPr/>
          </p:nvCxnSpPr>
          <p:spPr>
            <a:xfrm>
              <a:off x="7047880" y="3101188"/>
              <a:ext cx="2183331" cy="0"/>
            </a:xfrm>
            <a:prstGeom prst="line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92C5AFF1-0551-4BAC-9B67-49A1ACB245FE}"/>
                </a:ext>
              </a:extLst>
            </p:cNvPr>
            <p:cNvSpPr/>
            <p:nvPr/>
          </p:nvSpPr>
          <p:spPr>
            <a:xfrm>
              <a:off x="7203428" y="2411194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xmlns="" id="{633D1ABA-1504-410B-8F30-D7DA56A64353}"/>
                </a:ext>
              </a:extLst>
            </p:cNvPr>
            <p:cNvSpPr/>
            <p:nvPr/>
          </p:nvSpPr>
          <p:spPr>
            <a:xfrm>
              <a:off x="7197191" y="1835191"/>
              <a:ext cx="1946809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3245451F-E8D7-4C2A-B965-0B16E79C1635}"/>
                </a:ext>
              </a:extLst>
            </p:cNvPr>
            <p:cNvSpPr/>
            <p:nvPr/>
          </p:nvSpPr>
          <p:spPr>
            <a:xfrm>
              <a:off x="7206636" y="1288202"/>
              <a:ext cx="1878465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/boards/list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F5DBD22E-0C0F-491E-83B1-F565C796ED29}"/>
                </a:ext>
              </a:extLst>
            </p:cNvPr>
            <p:cNvSpPr/>
            <p:nvPr/>
          </p:nvSpPr>
          <p:spPr>
            <a:xfrm>
              <a:off x="7190484" y="766411"/>
              <a:ext cx="1891409" cy="46201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/boards/register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653E0B2B-7277-42F9-B6CA-030511DB36E5}"/>
                </a:ext>
              </a:extLst>
            </p:cNvPr>
            <p:cNvSpPr/>
            <p:nvPr/>
          </p:nvSpPr>
          <p:spPr>
            <a:xfrm>
              <a:off x="343333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1</a:t>
              </a:r>
              <a:endParaRPr lang="ko-KR" altLang="en-US" sz="12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xmlns="" id="{0A2FEFBA-E569-40A0-8F88-FE7BF2DF9717}"/>
                </a:ext>
              </a:extLst>
            </p:cNvPr>
            <p:cNvSpPr/>
            <p:nvPr/>
          </p:nvSpPr>
          <p:spPr>
            <a:xfrm>
              <a:off x="2550179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2</a:t>
              </a:r>
              <a:endParaRPr lang="ko-KR" altLang="en-US" sz="12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xmlns="" id="{2B0485F4-0A29-400B-95E1-E8715C0ABBCA}"/>
                </a:ext>
              </a:extLst>
            </p:cNvPr>
            <p:cNvSpPr/>
            <p:nvPr/>
          </p:nvSpPr>
          <p:spPr>
            <a:xfrm>
              <a:off x="4820905" y="387483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3</a:t>
              </a:r>
              <a:endParaRPr lang="ko-KR" altLang="en-US" sz="12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xmlns="" id="{1CA12526-B743-476A-BFA8-AA420CE5878B}"/>
                </a:ext>
              </a:extLst>
            </p:cNvPr>
            <p:cNvSpPr/>
            <p:nvPr/>
          </p:nvSpPr>
          <p:spPr>
            <a:xfrm>
              <a:off x="7190484" y="366340"/>
              <a:ext cx="385002" cy="378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4</a:t>
              </a:r>
              <a:endParaRPr lang="ko-KR" altLang="en-US" sz="1200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xmlns="" id="{13EC7A04-DF5E-4AF1-84E1-A5EF10680C4A}"/>
                </a:ext>
              </a:extLst>
            </p:cNvPr>
            <p:cNvSpPr/>
            <p:nvPr/>
          </p:nvSpPr>
          <p:spPr>
            <a:xfrm>
              <a:off x="6200454" y="1369922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xmlns="" id="{E2AE95D3-EF7F-4284-84CA-222E0F30BB38}"/>
                </a:ext>
              </a:extLst>
            </p:cNvPr>
            <p:cNvSpPr/>
            <p:nvPr/>
          </p:nvSpPr>
          <p:spPr>
            <a:xfrm>
              <a:off x="8589287" y="1375457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xmlns="" id="{68E95A61-6B88-49F8-9E8B-B4B384E3D72C}"/>
                </a:ext>
              </a:extLst>
            </p:cNvPr>
            <p:cNvSpPr/>
            <p:nvPr/>
          </p:nvSpPr>
          <p:spPr>
            <a:xfrm>
              <a:off x="1672860" y="2492914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xmlns="" id="{90F017C9-451C-4E08-B108-D8AF604A072B}"/>
                </a:ext>
              </a:extLst>
            </p:cNvPr>
            <p:cNvSpPr/>
            <p:nvPr/>
          </p:nvSpPr>
          <p:spPr>
            <a:xfrm>
              <a:off x="6305316" y="2472478"/>
              <a:ext cx="209724" cy="298571"/>
            </a:xfrm>
            <a:prstGeom prst="star5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42003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27865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수정</a:t>
            </a:r>
            <a:r>
              <a:rPr lang="en-US" altLang="ko-KR"/>
              <a:t>/</a:t>
            </a:r>
            <a:r>
              <a:rPr lang="ko-KR" altLang="en-US"/>
              <a:t>삭제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xmlns="" val="39544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10827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 by</a:t>
            </a:r>
            <a:r>
              <a:rPr lang="ko-KR" altLang="en-US"/>
              <a:t>의 고민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실행 과정 </a:t>
            </a:r>
            <a:endParaRPr lang="en-US" altLang="ko-KR"/>
          </a:p>
          <a:p>
            <a:pPr lvl="1"/>
            <a:r>
              <a:rPr lang="en-US" altLang="ko-KR"/>
              <a:t>SQL </a:t>
            </a:r>
            <a:r>
              <a:rPr lang="ko-KR" altLang="en-US"/>
              <a:t>파싱 </a:t>
            </a:r>
            <a:endParaRPr lang="en-US" altLang="ko-KR"/>
          </a:p>
          <a:p>
            <a:pPr lvl="1"/>
            <a:r>
              <a:rPr lang="en-US" altLang="ko-KR"/>
              <a:t>SQL </a:t>
            </a:r>
            <a:r>
              <a:rPr lang="ko-KR" altLang="en-US"/>
              <a:t>최적화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 실행 </a:t>
            </a:r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의 처리 과정에서 </a:t>
            </a:r>
            <a:r>
              <a:rPr lang="en-US" altLang="ko-KR"/>
              <a:t>SQL</a:t>
            </a:r>
            <a:r>
              <a:rPr lang="ko-KR" altLang="en-US"/>
              <a:t>의 실행 계획</a:t>
            </a:r>
            <a:r>
              <a:rPr lang="en-US" altLang="ko-KR"/>
              <a:t>(execution plan)</a:t>
            </a:r>
            <a:r>
              <a:rPr lang="ko-KR" altLang="en-US"/>
              <a:t>이 수립</a:t>
            </a:r>
            <a:endParaRPr lang="en-US" altLang="ko-KR"/>
          </a:p>
          <a:p>
            <a:r>
              <a:rPr lang="ko-KR" altLang="en-US"/>
              <a:t>데이터의 정렬이 많은 경우에는 </a:t>
            </a:r>
            <a:r>
              <a:rPr lang="en-US" altLang="ko-KR"/>
              <a:t>order by</a:t>
            </a:r>
            <a:r>
              <a:rPr lang="ko-KR" altLang="en-US"/>
              <a:t>가 성능에 나쁜 영향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94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order by </a:t>
            </a:r>
            <a:r>
              <a:rPr lang="ko-KR" altLang="en-US"/>
              <a:t>대신에 </a:t>
            </a:r>
            <a:r>
              <a:rPr lang="en-US" altLang="ko-KR"/>
              <a:t>index</a:t>
            </a:r>
            <a:r>
              <a:rPr lang="ko-KR" altLang="en-US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35739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식별키</a:t>
            </a:r>
            <a:r>
              <a:rPr lang="en-US" altLang="ko-KR"/>
              <a:t>(PK)</a:t>
            </a:r>
            <a:r>
              <a:rPr lang="ko-KR" altLang="en-US"/>
              <a:t>와 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PK</a:t>
            </a:r>
            <a:r>
              <a:rPr lang="ko-KR" altLang="en-US"/>
              <a:t>를 생성하면 자동으로 인덱스가 생성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xmlns="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xmlns="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xmlns="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xmlns="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xmlns="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xmlns="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xmlns="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xmlns="" val="398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이용한 정렬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xmlns="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xmlns="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xmlns="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7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이용하기 위한 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전달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않음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136" y="3815918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94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893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과 인덱스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테이블에서 최종적으로 나오면서 붙이는 컬럼 </a:t>
            </a:r>
            <a:endParaRPr lang="en-US" altLang="ko-KR"/>
          </a:p>
          <a:p>
            <a:r>
              <a:rPr lang="ko-KR" altLang="en-US"/>
              <a:t>인덱스를 통해서 나오는지</a:t>
            </a:r>
            <a:r>
              <a:rPr lang="en-US" altLang="ko-KR"/>
              <a:t>, FULL </a:t>
            </a:r>
            <a:r>
              <a:rPr lang="ko-KR" altLang="en-US"/>
              <a:t>스캔을 통하는지에 따라서 </a:t>
            </a:r>
            <a:r>
              <a:rPr lang="en-US" altLang="ko-KR"/>
              <a:t>ROWNUM</a:t>
            </a:r>
            <a:r>
              <a:rPr lang="ko-KR" altLang="en-US"/>
              <a:t>이 다르게 나옴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xmlns="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xmlns="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EC46634-C487-45D4-B854-CC8399B1755F}"/>
              </a:ext>
            </a:extLst>
          </p:cNvPr>
          <p:cNvSpPr/>
          <p:nvPr/>
        </p:nvSpPr>
        <p:spPr>
          <a:xfrm>
            <a:off x="112456" y="3671367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xmlns="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시작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6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인라인뷰와 페이징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388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xmlns="" val="12417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</p:spTree>
    <p:extLst>
      <p:ext uri="{BB962C8B-B14F-4D97-AF65-F5344CB8AC3E}">
        <p14:creationId xmlns:p14="http://schemas.microsoft.com/office/powerpoint/2010/main" xmlns="" val="2063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페이징 처리 </a:t>
            </a:r>
          </a:p>
        </p:txBody>
      </p:sp>
    </p:spTree>
    <p:extLst>
      <p:ext uri="{BB962C8B-B14F-4D97-AF65-F5344CB8AC3E}">
        <p14:creationId xmlns:p14="http://schemas.microsoft.com/office/powerpoint/2010/main" xmlns="" val="18205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검색에 필요한 내용을 담는 </a:t>
            </a:r>
            <a:r>
              <a:rPr lang="en-US" altLang="ko-KR"/>
              <a:t>Criteria</a:t>
            </a:r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검색에 사용되는 여러 종류의 데이터를 하나의 객체로 묶기위한 용도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38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getListWithPaging(Criteria cri);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insertSelectKey(BoardVO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xmlns="" val="39060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 처리 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14847070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xmlns="" val="36397651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7857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생성및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</a:t>
            </a:r>
            <a:r>
              <a:rPr lang="en-US" altLang="ko-KR"/>
              <a:t>Legacy</a:t>
            </a:r>
            <a:r>
              <a:rPr lang="ko-KR" altLang="en-US"/>
              <a:t> </a:t>
            </a:r>
            <a:r>
              <a:rPr lang="en-US" altLang="ko-KR"/>
              <a:t>Project</a:t>
            </a:r>
            <a:r>
              <a:rPr lang="ko-KR" altLang="en-US"/>
              <a:t>의 생성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에서 스프링 버전 변경 </a:t>
            </a:r>
            <a:endParaRPr lang="en-US" altLang="ko-KR"/>
          </a:p>
          <a:p>
            <a:r>
              <a:rPr lang="en-US" altLang="ko-KR"/>
              <a:t>spring-test,spring-jdbc,spring-tx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junit</a:t>
            </a:r>
            <a:r>
              <a:rPr lang="ko-KR" altLang="en-US"/>
              <a:t>버전 변경 </a:t>
            </a:r>
            <a:endParaRPr lang="en-US" altLang="ko-KR"/>
          </a:p>
          <a:p>
            <a:r>
              <a:rPr lang="en-US" altLang="ko-KR"/>
              <a:t>Servlet</a:t>
            </a:r>
            <a:r>
              <a:rPr lang="ko-KR" altLang="en-US"/>
              <a:t> 버전 변경  </a:t>
            </a:r>
            <a:endParaRPr lang="en-US" altLang="ko-KR"/>
          </a:p>
          <a:p>
            <a:r>
              <a:rPr lang="en-US" altLang="ko-KR"/>
              <a:t>HikariCP, MyBatis, mybatis-spring, Log4jdbc </a:t>
            </a:r>
            <a:r>
              <a:rPr lang="ko-KR" altLang="en-US"/>
              <a:t>추가 </a:t>
            </a:r>
            <a:endParaRPr lang="en-US" altLang="ko-KR"/>
          </a:p>
          <a:p>
            <a:r>
              <a:rPr lang="en-US" altLang="ko-KR"/>
              <a:t>JDBC</a:t>
            </a:r>
            <a:r>
              <a:rPr lang="ko-KR" altLang="en-US"/>
              <a:t>드라이버 프로젝트내 추가 </a:t>
            </a:r>
            <a:endParaRPr lang="en-US" altLang="ko-KR"/>
          </a:p>
          <a:p>
            <a:r>
              <a:rPr lang="ko-KR" altLang="en-US"/>
              <a:t>기타 </a:t>
            </a:r>
            <a:r>
              <a:rPr lang="en-US" altLang="ko-KR"/>
              <a:t>Lombok</a:t>
            </a:r>
            <a:r>
              <a:rPr lang="ko-KR" altLang="en-US"/>
              <a:t>의 설정 등 </a:t>
            </a:r>
          </a:p>
        </p:txBody>
      </p:sp>
    </p:spTree>
    <p:extLst>
      <p:ext uri="{BB962C8B-B14F-4D97-AF65-F5344CB8AC3E}">
        <p14:creationId xmlns:p14="http://schemas.microsoft.com/office/powerpoint/2010/main" xmlns="" val="14850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처리에 필요한 정보들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현재 페이지 번호</a:t>
            </a:r>
            <a:r>
              <a:rPr lang="en-US" altLang="ko-KR"/>
              <a:t>(page) </a:t>
            </a:r>
            <a:endParaRPr lang="ko-KR" altLang="ko-KR"/>
          </a:p>
          <a:p>
            <a:pPr lvl="0"/>
            <a:r>
              <a:rPr lang="ko-KR" altLang="ko-KR"/>
              <a:t>이전과 다음으로 이동 가능한 링크의 표시 여부</a:t>
            </a:r>
            <a:r>
              <a:rPr lang="en-US" altLang="ko-KR"/>
              <a:t>(prev, next)</a:t>
            </a:r>
            <a:endParaRPr lang="ko-KR" altLang="ko-KR"/>
          </a:p>
          <a:p>
            <a:pPr lvl="0"/>
            <a:r>
              <a:rPr lang="ko-KR" altLang="ko-KR"/>
              <a:t>화면에서 보여지는 페이지의 시작 번호와 끝 번호</a:t>
            </a:r>
            <a:r>
              <a:rPr lang="en-US" altLang="ko-KR"/>
              <a:t>(startPage, endPage) </a:t>
            </a:r>
            <a:endParaRPr lang="ko-KR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6156520"/>
              </p:ext>
            </p:extLst>
          </p:nvPr>
        </p:nvGraphicFramePr>
        <p:xfrm>
          <a:off x="962800" y="2747406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7943083"/>
              </p:ext>
            </p:extLst>
          </p:nvPr>
        </p:nvGraphicFramePr>
        <p:xfrm>
          <a:off x="962800" y="3722846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4816928"/>
              </p:ext>
            </p:extLst>
          </p:nvPr>
        </p:nvGraphicFramePr>
        <p:xfrm>
          <a:off x="962800" y="4698286"/>
          <a:ext cx="5725160" cy="164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544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40960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0332347"/>
              </p:ext>
            </p:extLst>
          </p:nvPr>
        </p:nvGraphicFramePr>
        <p:xfrm>
          <a:off x="685963" y="395193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917277"/>
              </p:ext>
            </p:extLst>
          </p:nvPr>
        </p:nvGraphicFramePr>
        <p:xfrm>
          <a:off x="685963" y="1519317"/>
          <a:ext cx="5725160" cy="87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080939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에서 화면 번호 출력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EE8A0A-DEEC-47E8-AC3C-E8A4CAAB1BEB}"/>
              </a:ext>
            </a:extLst>
          </p:cNvPr>
          <p:cNvSpPr/>
          <p:nvPr/>
        </p:nvSpPr>
        <p:spPr>
          <a:xfrm>
            <a:off x="385893" y="1143001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xmlns="" val="2153868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24804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페이지 번호 이벤트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23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"href"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11045127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페이지로 이동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5366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8943177"/>
              </p:ext>
            </p:extLst>
          </p:nvPr>
        </p:nvGraphicFramePr>
        <p:xfrm>
          <a:off x="409126" y="241005"/>
          <a:ext cx="5725160" cy="103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xmlns="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1240"/>
              </p:ext>
            </p:extLst>
          </p:nvPr>
        </p:nvGraphicFramePr>
        <p:xfrm>
          <a:off x="409126" y="1662303"/>
          <a:ext cx="6662793" cy="1766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xmlns="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6524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페이지에서 목록페이지로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4348830"/>
              </p:ext>
            </p:extLst>
          </p:nvPr>
        </p:nvGraphicFramePr>
        <p:xfrm>
          <a:off x="1412578" y="1817326"/>
          <a:ext cx="6318844" cy="1460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xmlns="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4693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81990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후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378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데이터베이스내 테이블 생성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F37BB3-BBEA-4472-BE2C-956C9296ADCC}"/>
              </a:ext>
            </a:extLst>
          </p:cNvPr>
          <p:cNvSpPr/>
          <p:nvPr/>
        </p:nvSpPr>
        <p:spPr>
          <a:xfrm>
            <a:off x="628650" y="1143001"/>
            <a:ext cx="4572000" cy="4001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</p:spTree>
    <p:extLst>
      <p:ext uri="{BB962C8B-B14F-4D97-AF65-F5344CB8AC3E}">
        <p14:creationId xmlns:p14="http://schemas.microsoft.com/office/powerpoint/2010/main" xmlns="" val="1292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게시물의 숫자 처리 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xmlns="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230002"/>
              </p:ext>
            </p:extLst>
          </p:nvPr>
        </p:nvGraphicFramePr>
        <p:xfrm>
          <a:off x="1071856" y="3236053"/>
          <a:ext cx="6142676" cy="2946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xmlns="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534791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xmlns="" val="2499034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/>
              <a:t>http://www.mybatis.org/mybatis-3/ko/dynamic-sql.html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74357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동적 태그들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3463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foreach</a:t>
            </a:r>
            <a:r>
              <a:rPr lang="ko-KR" altLang="en-US"/>
              <a:t>태그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A394202-9B45-4CA4-9D38-137BE7AA2B0C}"/>
              </a:ext>
            </a:extLst>
          </p:cNvPr>
          <p:cNvSpPr/>
          <p:nvPr/>
        </p:nvSpPr>
        <p:spPr>
          <a:xfrm>
            <a:off x="628650" y="2665679"/>
            <a:ext cx="6992224" cy="3904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15279632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검색조건처리를 위한 </a:t>
            </a:r>
            <a:r>
              <a:rPr lang="en-US" altLang="ko-KR"/>
              <a:t>Criteria</a:t>
            </a:r>
            <a:r>
              <a:rPr lang="ko-KR" altLang="en-US"/>
              <a:t>클래스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7361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845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testSearch()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List&lt;BoardVO&gt;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xmlns="" val="16860859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xmlns="" val="2909924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화면에서의 검색처리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2612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3696</Words>
  <Application>Microsoft Office PowerPoint</Application>
  <PresentationFormat>화면 슬라이드 쇼(4:3)</PresentationFormat>
  <Paragraphs>1300</Paragraphs>
  <Slides>102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102</vt:i4>
      </vt:variant>
    </vt:vector>
  </HeadingPairs>
  <TitlesOfParts>
    <vt:vector size="103" baseType="lpstr">
      <vt:lpstr>Office 테마</vt:lpstr>
      <vt:lpstr>코드로 배우는  스프링 웹 프로젝트</vt:lpstr>
      <vt:lpstr>Objectives</vt:lpstr>
      <vt:lpstr>7. 프로젝트의 구성    </vt:lpstr>
      <vt:lpstr>프로젝트의 구성 </vt:lpstr>
      <vt:lpstr>각 영역의 네이밍 규칙 </vt:lpstr>
      <vt:lpstr>프로젝트 패키지의 구성 </vt:lpstr>
      <vt:lpstr>기본적인 게시물의 CRUD 흐름 </vt:lpstr>
      <vt:lpstr>프로젝트의 생성및 준비 </vt:lpstr>
      <vt:lpstr>데이터베이스내 테이블 생성 </vt:lpstr>
      <vt:lpstr>Dummy(더미) 데이터의 추가 </vt:lpstr>
      <vt:lpstr>데이터베이스 설정 및 테스트 </vt:lpstr>
      <vt:lpstr>슬라이드 12</vt:lpstr>
      <vt:lpstr>8. 영속 계층 구현   </vt:lpstr>
      <vt:lpstr>영속 계층의 처리 </vt:lpstr>
      <vt:lpstr>BoardVO 클래스 </vt:lpstr>
      <vt:lpstr>Mapper인터페이스  </vt:lpstr>
      <vt:lpstr>BoardMapper의 테스트 </vt:lpstr>
      <vt:lpstr>Mapper XML파일 </vt:lpstr>
      <vt:lpstr>게시물 등록(Create)</vt:lpstr>
      <vt:lpstr>BoardMapper.xml</vt:lpstr>
      <vt:lpstr>&lt;selectkey&gt;</vt:lpstr>
      <vt:lpstr>BoardMapper의 insert테스트 </vt:lpstr>
      <vt:lpstr>게시물의 조회(read)</vt:lpstr>
      <vt:lpstr>슬라이드 24</vt:lpstr>
      <vt:lpstr>게시물의 삭제 </vt:lpstr>
      <vt:lpstr>게시물의 수정 </vt:lpstr>
      <vt:lpstr>9. 비즈니스 계층 구현   </vt:lpstr>
      <vt:lpstr>비즈니스 계층(서비스 계층)</vt:lpstr>
      <vt:lpstr>서비스 패키지 설정</vt:lpstr>
      <vt:lpstr>슬라이드 30</vt:lpstr>
      <vt:lpstr>@Service 어노테이션</vt:lpstr>
      <vt:lpstr>서비스 계층의 구현과 테스트 진행 </vt:lpstr>
      <vt:lpstr>10. 프레젠테이션(웹) 계층의 CRUD 구현  </vt:lpstr>
      <vt:lpstr>웹 계층의 구현 </vt:lpstr>
      <vt:lpstr>진행 작업의 순서 </vt:lpstr>
      <vt:lpstr>BoardController 목록의 처리 </vt:lpstr>
      <vt:lpstr>BoardController의 테스트 </vt:lpstr>
      <vt:lpstr>슬라이드 38</vt:lpstr>
      <vt:lpstr>BoardController의 등록 처리 </vt:lpstr>
      <vt:lpstr>등록처리의 테스트 </vt:lpstr>
      <vt:lpstr>BoardController의 조회/테스트 </vt:lpstr>
      <vt:lpstr>BoardController의 수정/테스트 </vt:lpstr>
      <vt:lpstr>BoardController의 삭제/테스트 </vt:lpstr>
      <vt:lpstr>11. 화면 처리 </vt:lpstr>
      <vt:lpstr>화면의 처리 </vt:lpstr>
      <vt:lpstr>목록 페이지 작성 </vt:lpstr>
      <vt:lpstr>includes 적용 </vt:lpstr>
      <vt:lpstr>list.jsp의 적용 </vt:lpstr>
      <vt:lpstr>jQuery 버전 변경과 문제 </vt:lpstr>
      <vt:lpstr>슬라이드 50</vt:lpstr>
      <vt:lpstr>목록 화면의 처리 </vt:lpstr>
      <vt:lpstr>등록 입력 페이지와 등록</vt:lpstr>
      <vt:lpstr>한글 깨짐과 필터 설정 </vt:lpstr>
      <vt:lpstr>UTF-8 필터 처리 </vt:lpstr>
      <vt:lpstr>재전송(redirect) 처리 </vt:lpstr>
      <vt:lpstr>게시물 작업 이후 재전송 </vt:lpstr>
      <vt:lpstr>화면의 처리 </vt:lpstr>
      <vt:lpstr>모달창 보여주기 </vt:lpstr>
      <vt:lpstr>조회 페이지와 이동</vt:lpstr>
      <vt:lpstr>뒤로 가기와 windo의 history객체 </vt:lpstr>
      <vt:lpstr>슬라이드 61</vt:lpstr>
      <vt:lpstr>슬라이드 62</vt:lpstr>
      <vt:lpstr>게시물의 수정/삭제 처리 </vt:lpstr>
      <vt:lpstr>12. 오라클 DB 페이지 처리</vt:lpstr>
      <vt:lpstr>order by의 고민 </vt:lpstr>
      <vt:lpstr>order by 대신에 index </vt:lpstr>
      <vt:lpstr>식별키(PK)와 인덱스</vt:lpstr>
      <vt:lpstr>인덱스를 이용한 정렬 </vt:lpstr>
      <vt:lpstr>인덱스를 이용하기 위한 힌트</vt:lpstr>
      <vt:lpstr>ROWNUM과 인덱스 </vt:lpstr>
      <vt:lpstr>인라인뷰와 페이징 </vt:lpstr>
      <vt:lpstr>ROWNUM은 1이 포함된 조건으로 </vt:lpstr>
      <vt:lpstr>슬라이드 73</vt:lpstr>
      <vt:lpstr>13. MyBatis와 스프링 페이징 처리 </vt:lpstr>
      <vt:lpstr>검색에 필요한 내용을 담는 Criteria클래스</vt:lpstr>
      <vt:lpstr>MyBatis의 처리</vt:lpstr>
      <vt:lpstr>페이징 처리  테스트 </vt:lpstr>
      <vt:lpstr>14. 화면 페이징 처리 </vt:lpstr>
      <vt:lpstr>JSP 처리</vt:lpstr>
      <vt:lpstr>페이지 처리에 필요한 정보들 </vt:lpstr>
      <vt:lpstr>슬라이드 81</vt:lpstr>
      <vt:lpstr>JSP에서 화면 번호 출력 </vt:lpstr>
      <vt:lpstr>슬라이드 83</vt:lpstr>
      <vt:lpstr>페이지 번호 이벤트 처리 </vt:lpstr>
      <vt:lpstr>조회 페이지로 이동 </vt:lpstr>
      <vt:lpstr>슬라이드 86</vt:lpstr>
      <vt:lpstr>조회 페이지에서 목록페이지로 </vt:lpstr>
      <vt:lpstr>수정/삭제</vt:lpstr>
      <vt:lpstr>수정/삭제 후 이동 </vt:lpstr>
      <vt:lpstr>게시물의 숫자 처리 </vt:lpstr>
      <vt:lpstr>15. 검색 처리 </vt:lpstr>
      <vt:lpstr>검색의 유형</vt:lpstr>
      <vt:lpstr>MyBatis의 동적 태그들 </vt:lpstr>
      <vt:lpstr>foreach태그</vt:lpstr>
      <vt:lpstr>검색조건처리를 위한 Criteria클래스 변경</vt:lpstr>
      <vt:lpstr>BoardMapper.xml의 변경 </vt:lpstr>
      <vt:lpstr>테스트</vt:lpstr>
      <vt:lpstr>&lt;sql&gt;조각과 &lt;include&gt;</vt:lpstr>
      <vt:lpstr>화면에서의 검색처리 </vt:lpstr>
      <vt:lpstr>검색이벤트 처리 </vt:lpstr>
      <vt:lpstr>검색후 &lt;select&gt; 처리 </vt:lpstr>
      <vt:lpstr>기타 검색 처리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admin</cp:lastModifiedBy>
  <cp:revision>21</cp:revision>
  <dcterms:created xsi:type="dcterms:W3CDTF">2018-08-08T08:58:11Z</dcterms:created>
  <dcterms:modified xsi:type="dcterms:W3CDTF">2020-08-27T08:20:20Z</dcterms:modified>
</cp:coreProperties>
</file>