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92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6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4016" y="908720"/>
            <a:ext cx="89644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정규식</a:t>
            </a:r>
            <a:r>
              <a:rPr lang="en-US" altLang="ko-KR" b="1" dirty="0" smtClean="0">
                <a:solidFill>
                  <a:schemeClr val="tx1"/>
                </a:solidFill>
              </a:rPr>
              <a:t>(Regular Expression) </a:t>
            </a:r>
            <a:r>
              <a:rPr lang="ko-KR" altLang="ko-KR" b="1" dirty="0" smtClean="0">
                <a:solidFill>
                  <a:schemeClr val="tx1"/>
                </a:solidFill>
              </a:rPr>
              <a:t>함수로 다양한 조건 조회하기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10g </a:t>
            </a:r>
            <a:r>
              <a:rPr lang="ko-KR" altLang="en-US" b="1" dirty="0" smtClean="0">
                <a:solidFill>
                  <a:schemeClr val="tx1"/>
                </a:solidFill>
              </a:rPr>
              <a:t>부터 추가됨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39552" y="1988840"/>
          <a:ext cx="8064896" cy="3301711"/>
        </p:xfrm>
        <a:graphic>
          <a:graphicData uri="http://schemas.openxmlformats.org/drawingml/2006/table">
            <a:tbl>
              <a:tblPr/>
              <a:tblGrid>
                <a:gridCol w="1227208"/>
                <a:gridCol w="4916959"/>
                <a:gridCol w="1920729"/>
              </a:tblGrid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사용 기호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^ (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캐럿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문자로 시작하는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‘^pattern’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$ (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달러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문자로 끝나는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‘pattern$’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S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로 시작하여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으로 끝나는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line ( .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1 character)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‘S . . . .E 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모든 이라는 뜻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글자수가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0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일수도 있음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‘[a–z]*’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[ ]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문자에 해당하는 한 문자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‘[Pp]attern’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[ ^ ]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문자에 해당하지 않는 한 문자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‘[^a–m]</a:t>
                      </a:r>
                      <a:r>
                        <a:rPr lang="en-US" sz="15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attern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’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2" name="그림 11" descr="2장_p56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3466581" cy="2894004"/>
          </a:xfrm>
          <a:prstGeom prst="rect">
            <a:avLst/>
          </a:prstGeom>
        </p:spPr>
      </p:pic>
      <p:pic>
        <p:nvPicPr>
          <p:cNvPr id="13" name="그림 12" descr="2장_p56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379" y="4112367"/>
            <a:ext cx="3466581" cy="21969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31840" y="2492896"/>
            <a:ext cx="4536504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첫 시작이 대문자나 소문자인 행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9832" y="5085184"/>
            <a:ext cx="4680520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첫 시작이 숫자나 대문자인 행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2" name="그림 11" descr="2장_p57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72816"/>
            <a:ext cx="4516944" cy="31812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3928" y="3429000"/>
            <a:ext cx="4392488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소문자나 숫자로 시작하는 모든 행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2" name="그림 11" descr="2장_p57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4213421" cy="1916889"/>
          </a:xfrm>
          <a:prstGeom prst="rect">
            <a:avLst/>
          </a:prstGeom>
        </p:spPr>
      </p:pic>
      <p:pic>
        <p:nvPicPr>
          <p:cNvPr id="13" name="그림 12" descr="2장_p57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599471"/>
            <a:ext cx="3541265" cy="1773745"/>
          </a:xfrm>
          <a:prstGeom prst="rect">
            <a:avLst/>
          </a:prstGeom>
        </p:spPr>
      </p:pic>
      <p:pic>
        <p:nvPicPr>
          <p:cNvPr id="14" name="그림 13" descr="2장_p57_그림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4447" y="3573016"/>
            <a:ext cx="3840001" cy="17737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355976" y="1772816"/>
            <a:ext cx="4320480" cy="10081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테이블에서 학생의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id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중에서 첫 글자가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M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으로 시작하고 두 번째 글자가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a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나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o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가 오는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id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를 이름과 함께 출력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51720" y="5013176"/>
            <a:ext cx="453650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$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문자를 사용하여 소문자로 끝나는 행을 출력하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2" name="그림 11" descr="2장_p58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4239752" cy="3199921"/>
          </a:xfrm>
          <a:prstGeom prst="rect">
            <a:avLst/>
          </a:prstGeom>
        </p:spPr>
      </p:pic>
      <p:pic>
        <p:nvPicPr>
          <p:cNvPr id="13" name="그림 12" descr="2장_p58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2728" y="1268760"/>
            <a:ext cx="4239752" cy="38835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1520" y="4509120"/>
            <a:ext cx="4032448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소문자로 시작하지 않는 행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5229200"/>
            <a:ext cx="4032448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숫자로 시작하지 않는 행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2" name="그림 11" descr="2장_p58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348637"/>
            <a:ext cx="3662387" cy="201646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99992" y="2996952"/>
            <a:ext cx="2952328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이건 뭘까요</a:t>
            </a:r>
            <a:r>
              <a:rPr lang="en-US" altLang="ko-KR" b="1" dirty="0" smtClean="0">
                <a:solidFill>
                  <a:schemeClr val="tx1"/>
                </a:solidFill>
              </a:rPr>
              <a:t>??  ^^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2" name="그림 11" descr="2장_p58_그림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1988840"/>
            <a:ext cx="2287915" cy="2912675"/>
          </a:xfrm>
          <a:prstGeom prst="rect">
            <a:avLst/>
          </a:prstGeom>
        </p:spPr>
      </p:pic>
      <p:pic>
        <p:nvPicPr>
          <p:cNvPr id="13" name="그림 12" descr="2장_p59_그림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9477" y="1988840"/>
            <a:ext cx="3110875" cy="291267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851920" y="3212976"/>
            <a:ext cx="576064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39752" y="1196752"/>
            <a:ext cx="4176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소문자로만 구성된 행 제거하기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2" name="그림 11" descr="2장_p6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5053616" cy="37332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95936" y="3140968"/>
            <a:ext cx="4608512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소문자가 들어 있는 모든 행 제거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 지역번호가</a:t>
            </a:r>
            <a:r>
              <a:rPr lang="en-US" altLang="ko-KR" dirty="0" smtClean="0">
                <a:solidFill>
                  <a:schemeClr val="tx1"/>
                </a:solidFill>
              </a:rPr>
              <a:t> 2 </a:t>
            </a:r>
            <a:r>
              <a:rPr lang="ko-KR" altLang="ko-KR" dirty="0" smtClean="0">
                <a:solidFill>
                  <a:schemeClr val="tx1"/>
                </a:solidFill>
              </a:rPr>
              <a:t>자리이고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그 다음 국번이 연속적으로</a:t>
            </a:r>
            <a:r>
              <a:rPr lang="en-US" altLang="ko-KR" dirty="0" smtClean="0">
                <a:solidFill>
                  <a:schemeClr val="tx1"/>
                </a:solidFill>
              </a:rPr>
              <a:t> 4 </a:t>
            </a:r>
            <a:r>
              <a:rPr lang="ko-KR" altLang="ko-KR" dirty="0" smtClean="0">
                <a:solidFill>
                  <a:schemeClr val="tx1"/>
                </a:solidFill>
              </a:rPr>
              <a:t>자리가 나오는 값을 출력</a:t>
            </a:r>
            <a:r>
              <a:rPr lang="ko-KR" altLang="en-US" dirty="0" smtClean="0">
                <a:solidFill>
                  <a:schemeClr val="tx1"/>
                </a:solidFill>
              </a:rPr>
              <a:t>하기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60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5029" y="2348880"/>
            <a:ext cx="6119299" cy="313672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196752"/>
            <a:ext cx="871296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학생의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en-US" b="1" dirty="0" smtClean="0">
                <a:solidFill>
                  <a:schemeClr val="tx1"/>
                </a:solidFill>
              </a:rPr>
              <a:t>에서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번째 자리에</a:t>
            </a:r>
            <a:r>
              <a:rPr lang="en-US" altLang="ko-KR" b="1" dirty="0" smtClean="0">
                <a:solidFill>
                  <a:schemeClr val="tx1"/>
                </a:solidFill>
              </a:rPr>
              <a:t> r(</a:t>
            </a:r>
            <a:r>
              <a:rPr lang="ko-KR" altLang="ko-KR" b="1" dirty="0" smtClean="0">
                <a:solidFill>
                  <a:schemeClr val="tx1"/>
                </a:solidFill>
              </a:rPr>
              <a:t>소문자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이 있는 행을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60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4648" y="2204864"/>
            <a:ext cx="5053616" cy="293565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3608" y="1268760"/>
            <a:ext cx="66967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t_reg2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주소가</a:t>
            </a:r>
            <a:r>
              <a:rPr lang="en-US" altLang="ko-KR" b="1" dirty="0" smtClean="0">
                <a:solidFill>
                  <a:schemeClr val="tx1"/>
                </a:solidFill>
              </a:rPr>
              <a:t> 10.10.10.1 </a:t>
            </a:r>
            <a:r>
              <a:rPr lang="ko-KR" altLang="ko-KR" b="1" dirty="0" smtClean="0">
                <a:solidFill>
                  <a:schemeClr val="tx1"/>
                </a:solidFill>
              </a:rPr>
              <a:t>인 행만 출력하</a:t>
            </a:r>
            <a:r>
              <a:rPr lang="ko-KR" altLang="en-US" b="1" dirty="0" smtClean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13" name="그림 12" descr="2장_p6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8949" y="1988840"/>
            <a:ext cx="5229315" cy="387590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2" name="그림 11" descr="2장_p5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700808"/>
            <a:ext cx="2879642" cy="38275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20072" y="2924944"/>
            <a:ext cx="2592288" cy="13681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연습용 테이블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" name="그림 11" descr="2장_p6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3"/>
            <a:ext cx="5796625" cy="21715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16016" y="2564904"/>
            <a:ext cx="3240360" cy="864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172.16.168.xxx </a:t>
            </a:r>
            <a:r>
              <a:rPr lang="ko-KR" altLang="ko-KR" b="1" dirty="0" smtClean="0">
                <a:solidFill>
                  <a:schemeClr val="tx1"/>
                </a:solidFill>
              </a:rPr>
              <a:t>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출력하고 싶을 경우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2" name="그림 11" descr="2장_p6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4791264" cy="2343928"/>
          </a:xfrm>
          <a:prstGeom prst="rect">
            <a:avLst/>
          </a:prstGeom>
        </p:spPr>
      </p:pic>
      <p:pic>
        <p:nvPicPr>
          <p:cNvPr id="13" name="그림 12" descr="2장_p62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717032"/>
            <a:ext cx="4515509" cy="23439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139952" y="2492896"/>
            <a:ext cx="410445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알파벳을 포함하지 않은 행만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40352" y="-211561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4941168"/>
            <a:ext cx="4032448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숫자를 포함하지 </a:t>
            </a:r>
            <a:r>
              <a:rPr lang="ko-KR" altLang="en-US" b="1" smtClean="0">
                <a:solidFill>
                  <a:schemeClr val="tx1"/>
                </a:solidFill>
              </a:rPr>
              <a:t>않은 행만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124744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사용 예제 </a:t>
            </a:r>
            <a:r>
              <a:rPr lang="en-US" altLang="ko-KR" b="1" dirty="0" smtClean="0">
                <a:solidFill>
                  <a:schemeClr val="tx1"/>
                </a:solidFill>
              </a:rPr>
              <a:t>5 : </a:t>
            </a:r>
            <a:r>
              <a:rPr lang="ko-KR" altLang="en-US" b="1" dirty="0" smtClean="0">
                <a:solidFill>
                  <a:schemeClr val="tx1"/>
                </a:solidFill>
              </a:rPr>
              <a:t>특수 문자 찾기</a:t>
            </a:r>
          </a:p>
        </p:txBody>
      </p:sp>
      <p:pic>
        <p:nvPicPr>
          <p:cNvPr id="13" name="그림 12" descr="2장_p62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04864"/>
            <a:ext cx="3602065" cy="19992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635896" y="3789040"/>
            <a:ext cx="4536504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그러나 </a:t>
            </a:r>
            <a:r>
              <a:rPr lang="en-US" altLang="ko-KR" b="1" dirty="0" smtClean="0">
                <a:solidFill>
                  <a:schemeClr val="tx1"/>
                </a:solidFill>
              </a:rPr>
              <a:t>? , * , .  </a:t>
            </a:r>
            <a:r>
              <a:rPr lang="ko-KR" altLang="en-US" b="1" dirty="0" smtClean="0">
                <a:solidFill>
                  <a:schemeClr val="tx1"/>
                </a:solidFill>
              </a:rPr>
              <a:t>등은 메타캐릭터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2" name="그림 11" descr="2장_p63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88970"/>
            <a:ext cx="3602065" cy="4228262"/>
          </a:xfrm>
          <a:prstGeom prst="rect">
            <a:avLst/>
          </a:prstGeom>
        </p:spPr>
      </p:pic>
      <p:pic>
        <p:nvPicPr>
          <p:cNvPr id="13" name="그림 12" descr="2장_p6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2343" y="1287547"/>
            <a:ext cx="3602065" cy="422826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39752" y="2996952"/>
            <a:ext cx="1512168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모두 출력됨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84168" y="2996952"/>
            <a:ext cx="1512168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모두 출력됨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2" name="그림 11" descr="2장_p6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628800"/>
            <a:ext cx="4101395" cy="3653291"/>
          </a:xfrm>
          <a:prstGeom prst="rect">
            <a:avLst/>
          </a:prstGeom>
        </p:spPr>
      </p:pic>
      <p:pic>
        <p:nvPicPr>
          <p:cNvPr id="13" name="그림 12" descr="7번.png"/>
          <p:cNvPicPr/>
          <p:nvPr/>
        </p:nvPicPr>
        <p:blipFill>
          <a:blip r:embed="rId3" cstate="print"/>
          <a:srcRect b="15758"/>
          <a:stretch>
            <a:fillRect/>
          </a:stretch>
        </p:blipFill>
        <p:spPr>
          <a:xfrm>
            <a:off x="5940152" y="2492896"/>
            <a:ext cx="1368152" cy="19442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87824" y="4653136"/>
            <a:ext cx="2808312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탈</a:t>
            </a:r>
            <a:r>
              <a:rPr lang="ko-KR" altLang="en-US" b="1" dirty="0">
                <a:solidFill>
                  <a:schemeClr val="tx1"/>
                </a:solidFill>
              </a:rPr>
              <a:t>출</a:t>
            </a:r>
            <a:r>
              <a:rPr lang="ko-KR" altLang="en-US" b="1" dirty="0" smtClean="0">
                <a:solidFill>
                  <a:schemeClr val="tx1"/>
                </a:solidFill>
              </a:rPr>
              <a:t> 문자 사용함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2" name="그림 11" descr="2장_p64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12776"/>
            <a:ext cx="4055915" cy="40559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03848" y="3140968"/>
            <a:ext cx="3528392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chemeClr val="tx1"/>
                </a:solidFill>
              </a:rPr>
              <a:t>가 없는 행 출력하기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1124744"/>
            <a:ext cx="619268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REGEXP_REPLACE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08897" name="Rectangle 1"/>
          <p:cNvSpPr>
            <a:spLocks noChangeArrowheads="1"/>
          </p:cNvSpPr>
          <p:nvPr/>
        </p:nvSpPr>
        <p:spPr bwMode="auto">
          <a:xfrm>
            <a:off x="467544" y="2041525"/>
            <a:ext cx="6351041" cy="17113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REGEXP_REPLACE (source_char, pattern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[, replace_string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[, position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[, occurrence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[, match_param]]]]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7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124744"/>
            <a:ext cx="87129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r>
              <a:rPr lang="ko-KR" altLang="ko-KR" b="1" dirty="0" smtClean="0">
                <a:solidFill>
                  <a:schemeClr val="tx1"/>
                </a:solidFill>
              </a:rPr>
              <a:t>모든 숫자를 특수 기호로 변경하기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66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7240995" cy="40338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07904" y="3645024"/>
            <a:ext cx="3528392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 </a:t>
            </a:r>
            <a:r>
              <a:rPr lang="en-US" altLang="ko-KR" b="1" dirty="0" smtClean="0">
                <a:solidFill>
                  <a:schemeClr val="tx1"/>
                </a:solidFill>
              </a:rPr>
              <a:t>-&gt; *  </a:t>
            </a:r>
            <a:r>
              <a:rPr lang="ko-KR" altLang="en-US" b="1" dirty="0" smtClean="0">
                <a:solidFill>
                  <a:schemeClr val="tx1"/>
                </a:solidFill>
              </a:rPr>
              <a:t>로 변경하기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196752"/>
            <a:ext cx="85689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특정 패턴을 찾아서 패턴을 변경하기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67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5645343" cy="419187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95936" y="3717032"/>
            <a:ext cx="4464496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숫자를 찾아서 숫자 뒤에 </a:t>
            </a:r>
            <a:r>
              <a:rPr lang="en-US" altLang="ko-KR" dirty="0" smtClean="0">
                <a:solidFill>
                  <a:schemeClr val="tx1"/>
                </a:solidFill>
              </a:rPr>
              <a:t>‘-*’ </a:t>
            </a:r>
            <a:r>
              <a:rPr lang="ko-KR" altLang="ko-KR" dirty="0" smtClean="0">
                <a:solidFill>
                  <a:schemeClr val="tx1"/>
                </a:solidFill>
              </a:rPr>
              <a:t>를 추가하는 예제입니다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2" name="그림 11" descr="2장_p67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4892280" cy="38759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88024" y="3429000"/>
            <a:ext cx="4032448" cy="10081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t_reg2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ko-KR" dirty="0" smtClean="0">
                <a:solidFill>
                  <a:schemeClr val="tx1"/>
                </a:solidFill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</a:rPr>
              <a:t> .(dot) </a:t>
            </a:r>
            <a:r>
              <a:rPr lang="ko-KR" altLang="ko-KR" dirty="0" smtClean="0">
                <a:solidFill>
                  <a:schemeClr val="tx1"/>
                </a:solidFill>
              </a:rPr>
              <a:t>부분을 모두 삭제하고 출력하는 예입니다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1124744"/>
            <a:ext cx="38164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 REGEXP_LIKE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5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988840"/>
            <a:ext cx="3242529" cy="2613940"/>
          </a:xfrm>
          <a:prstGeom prst="rect">
            <a:avLst/>
          </a:prstGeom>
        </p:spPr>
      </p:pic>
      <p:pic>
        <p:nvPicPr>
          <p:cNvPr id="14" name="그림 13" descr="2장_p52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3847" y="1988841"/>
            <a:ext cx="3242529" cy="191688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15616" y="4725145"/>
            <a:ext cx="3024336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소문자를 포함하는 행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4005065"/>
            <a:ext cx="302433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대문자를 포함하는 행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12" name="그림 11" descr="2장_p6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5520870" cy="35446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64088" y="2780928"/>
            <a:ext cx="3240360" cy="864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첫 번째</a:t>
            </a:r>
            <a:r>
              <a:rPr lang="en-US" altLang="ko-KR" dirty="0" smtClean="0">
                <a:solidFill>
                  <a:schemeClr val="tx1"/>
                </a:solidFill>
              </a:rPr>
              <a:t> .(dot) </a:t>
            </a:r>
            <a:r>
              <a:rPr lang="ko-KR" altLang="ko-KR" dirty="0" smtClean="0">
                <a:solidFill>
                  <a:schemeClr val="tx1"/>
                </a:solidFill>
              </a:rPr>
              <a:t>만</a:t>
            </a:r>
            <a:r>
              <a:rPr lang="en-US" altLang="ko-KR" dirty="0" smtClean="0">
                <a:solidFill>
                  <a:schemeClr val="tx1"/>
                </a:solidFill>
              </a:rPr>
              <a:t> '/' (</a:t>
            </a:r>
            <a:r>
              <a:rPr lang="ko-KR" altLang="ko-KR" dirty="0" err="1" smtClean="0">
                <a:solidFill>
                  <a:schemeClr val="tx1"/>
                </a:solidFill>
              </a:rPr>
              <a:t>슬래쉬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기호로 변경하고 싶을 경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1196752"/>
            <a:ext cx="892899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 </a:t>
            </a:r>
            <a:r>
              <a:rPr lang="en-US" altLang="ko-KR" b="1" dirty="0" smtClean="0">
                <a:solidFill>
                  <a:schemeClr val="tx1"/>
                </a:solidFill>
              </a:rPr>
              <a:t>3: </a:t>
            </a:r>
            <a:r>
              <a:rPr lang="ko-KR" altLang="ko-KR" b="1" dirty="0" smtClean="0">
                <a:solidFill>
                  <a:srgbClr val="FF0000"/>
                </a:solidFill>
              </a:rPr>
              <a:t>이번 예는 특별히 아주 중요한 방법이니 꼭 기억하세요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사용자에게 입력 받은 문자가운데 공백이 여러 개 들어 있을 경우 그 공백을 제거시키는 방법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68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348880"/>
            <a:ext cx="5245114" cy="19992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4509120"/>
            <a:ext cx="8784976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 smtClean="0">
                <a:solidFill>
                  <a:schemeClr val="tx1"/>
                </a:solidFill>
              </a:rPr>
              <a:t>위 예제에서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 {1,} </a:t>
            </a:r>
            <a:r>
              <a:rPr lang="ko-KR" altLang="ko-KR" sz="1500" dirty="0" smtClean="0">
                <a:solidFill>
                  <a:schemeClr val="tx1"/>
                </a:solidFill>
              </a:rPr>
              <a:t>부분을</a:t>
            </a:r>
            <a:r>
              <a:rPr lang="en-US" altLang="ko-KR" sz="1500" dirty="0" smtClean="0">
                <a:solidFill>
                  <a:schemeClr val="tx1"/>
                </a:solidFill>
              </a:rPr>
              <a:t> {1} </a:t>
            </a:r>
            <a:r>
              <a:rPr lang="ko-KR" altLang="ko-KR" sz="1500" dirty="0" smtClean="0">
                <a:solidFill>
                  <a:schemeClr val="tx1"/>
                </a:solidFill>
              </a:rPr>
              <a:t>로 </a:t>
            </a:r>
            <a:r>
              <a:rPr lang="ko-KR" altLang="en-US" sz="1500" dirty="0" smtClean="0">
                <a:solidFill>
                  <a:schemeClr val="tx1"/>
                </a:solidFill>
              </a:rPr>
              <a:t>사용 가능함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위 예에서 </a:t>
            </a:r>
            <a:r>
              <a:rPr lang="en-US" altLang="ko-KR" sz="1500" dirty="0" smtClean="0">
                <a:solidFill>
                  <a:schemeClr val="tx1"/>
                </a:solidFill>
              </a:rPr>
              <a:t>{ } </a:t>
            </a:r>
            <a:r>
              <a:rPr lang="ko-KR" altLang="ko-KR" sz="1500" dirty="0" smtClean="0">
                <a:solidFill>
                  <a:schemeClr val="tx1"/>
                </a:solidFill>
              </a:rPr>
              <a:t>내의 숫자는 앞문자가 나타나는 횟수 또는 범위를 의미합니다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예를 들어</a:t>
            </a:r>
            <a:r>
              <a:rPr lang="en-US" altLang="ko-KR" sz="1500" dirty="0" smtClean="0">
                <a:solidFill>
                  <a:schemeClr val="tx1"/>
                </a:solidFill>
              </a:rPr>
              <a:t> a{5} </a:t>
            </a:r>
            <a:r>
              <a:rPr lang="ko-KR" altLang="ko-KR" sz="1500" dirty="0" smtClean="0">
                <a:solidFill>
                  <a:schemeClr val="tx1"/>
                </a:solidFill>
              </a:rPr>
              <a:t>의 의미는</a:t>
            </a:r>
            <a:r>
              <a:rPr lang="en-US" altLang="ko-KR" sz="1500" dirty="0" smtClean="0">
                <a:solidFill>
                  <a:schemeClr val="tx1"/>
                </a:solidFill>
              </a:rPr>
              <a:t> 'a'</a:t>
            </a:r>
            <a:r>
              <a:rPr lang="ko-KR" altLang="ko-KR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r>
              <a:rPr lang="ko-KR" altLang="ko-KR" sz="1500" dirty="0" smtClean="0">
                <a:solidFill>
                  <a:schemeClr val="tx1"/>
                </a:solidFill>
              </a:rPr>
              <a:t>번 반복인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aaaaa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ko-KR" sz="1500" dirty="0" smtClean="0">
                <a:solidFill>
                  <a:schemeClr val="tx1"/>
                </a:solidFill>
              </a:rPr>
              <a:t>만을 의미합니다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br>
              <a:rPr lang="en-US" altLang="ko-KR" sz="1500" dirty="0" smtClean="0">
                <a:solidFill>
                  <a:schemeClr val="tx1"/>
                </a:solidFill>
              </a:rPr>
            </a:br>
            <a:r>
              <a:rPr lang="ko-KR" altLang="ko-KR" sz="1500" dirty="0" smtClean="0">
                <a:solidFill>
                  <a:schemeClr val="tx1"/>
                </a:solidFill>
              </a:rPr>
              <a:t>이 형태의 변형인 </a:t>
            </a:r>
            <a:r>
              <a:rPr lang="en-US" altLang="ko-KR" sz="1500" dirty="0" smtClean="0">
                <a:solidFill>
                  <a:schemeClr val="tx1"/>
                </a:solidFill>
              </a:rPr>
              <a:t>a{3,} </a:t>
            </a:r>
            <a:r>
              <a:rPr lang="ko-KR" altLang="ko-KR" sz="1500" dirty="0" smtClean="0">
                <a:solidFill>
                  <a:schemeClr val="tx1"/>
                </a:solidFill>
              </a:rPr>
              <a:t>은</a:t>
            </a:r>
            <a:r>
              <a:rPr lang="en-US" altLang="ko-KR" sz="1500" dirty="0" smtClean="0">
                <a:solidFill>
                  <a:schemeClr val="tx1"/>
                </a:solidFill>
              </a:rPr>
              <a:t> 'a'</a:t>
            </a:r>
            <a:r>
              <a:rPr lang="ko-KR" altLang="ko-KR" sz="1500" dirty="0" smtClean="0">
                <a:solidFill>
                  <a:schemeClr val="tx1"/>
                </a:solidFill>
              </a:rPr>
              <a:t>가</a:t>
            </a:r>
            <a:r>
              <a:rPr lang="en-US" altLang="ko-KR" sz="1500" dirty="0" smtClean="0">
                <a:solidFill>
                  <a:schemeClr val="tx1"/>
                </a:solidFill>
              </a:rPr>
              <a:t> 3</a:t>
            </a:r>
            <a:r>
              <a:rPr lang="ko-KR" altLang="ko-KR" sz="1500" dirty="0" smtClean="0">
                <a:solidFill>
                  <a:schemeClr val="tx1"/>
                </a:solidFill>
              </a:rPr>
              <a:t>번 이상 반복인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aaaa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aaaa</a:t>
            </a:r>
            <a:r>
              <a:rPr lang="en-US" altLang="ko-KR" sz="1500" dirty="0" smtClean="0">
                <a:solidFill>
                  <a:schemeClr val="tx1"/>
                </a:solidFill>
              </a:rPr>
              <a:t>, ... </a:t>
            </a:r>
            <a:r>
              <a:rPr lang="ko-KR" altLang="ko-KR" sz="1500" dirty="0" smtClean="0">
                <a:solidFill>
                  <a:schemeClr val="tx1"/>
                </a:solidFill>
              </a:rPr>
              <a:t>등을 의미합니다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br>
              <a:rPr lang="en-US" altLang="ko-KR" sz="1500" dirty="0" smtClean="0">
                <a:solidFill>
                  <a:schemeClr val="tx1"/>
                </a:solidFill>
              </a:rPr>
            </a:br>
            <a:r>
              <a:rPr lang="ko-KR" altLang="ko-KR" sz="15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500" dirty="0" smtClean="0">
                <a:solidFill>
                  <a:schemeClr val="tx1"/>
                </a:solidFill>
              </a:rPr>
              <a:t>a{3,5} </a:t>
            </a:r>
            <a:r>
              <a:rPr lang="ko-KR" altLang="ko-KR" sz="1500" dirty="0" smtClean="0">
                <a:solidFill>
                  <a:schemeClr val="tx1"/>
                </a:solidFill>
              </a:rPr>
              <a:t>의 의미는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aaaa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aaaaa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ko-KR" sz="1500" dirty="0" smtClean="0">
                <a:solidFill>
                  <a:schemeClr val="tx1"/>
                </a:solidFill>
              </a:rPr>
              <a:t>를 의미하며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ab</a:t>
            </a:r>
            <a:r>
              <a:rPr lang="en-US" altLang="ko-KR" sz="1500" dirty="0" smtClean="0">
                <a:solidFill>
                  <a:schemeClr val="tx1"/>
                </a:solidFill>
              </a:rPr>
              <a:t>{2,3} </a:t>
            </a:r>
            <a:r>
              <a:rPr lang="ko-KR" altLang="ko-KR" sz="1500" dirty="0" smtClean="0">
                <a:solidFill>
                  <a:schemeClr val="tx1"/>
                </a:solidFill>
              </a:rPr>
              <a:t>은 뒤의</a:t>
            </a:r>
            <a:r>
              <a:rPr lang="en-US" altLang="ko-KR" sz="1500" dirty="0" smtClean="0">
                <a:solidFill>
                  <a:schemeClr val="tx1"/>
                </a:solidFill>
              </a:rPr>
              <a:t> b </a:t>
            </a:r>
            <a:r>
              <a:rPr lang="ko-KR" altLang="ko-KR" sz="1500" dirty="0" smtClean="0">
                <a:solidFill>
                  <a:schemeClr val="tx1"/>
                </a:solidFill>
              </a:rPr>
              <a:t>가</a:t>
            </a:r>
            <a:r>
              <a:rPr lang="en-US" altLang="ko-KR" sz="1500" dirty="0" smtClean="0">
                <a:solidFill>
                  <a:schemeClr val="tx1"/>
                </a:solidFill>
              </a:rPr>
              <a:t> 2</a:t>
            </a:r>
            <a:r>
              <a:rPr lang="ko-KR" altLang="ko-KR" sz="1500" dirty="0" smtClean="0">
                <a:solidFill>
                  <a:schemeClr val="tx1"/>
                </a:solidFill>
              </a:rPr>
              <a:t>번과</a:t>
            </a:r>
            <a:r>
              <a:rPr lang="en-US" altLang="ko-KR" sz="1500" dirty="0" smtClean="0">
                <a:solidFill>
                  <a:schemeClr val="tx1"/>
                </a:solidFill>
              </a:rPr>
              <a:t> 3</a:t>
            </a:r>
            <a:r>
              <a:rPr lang="ko-KR" altLang="ko-KR" sz="1500" dirty="0" smtClean="0">
                <a:solidFill>
                  <a:schemeClr val="tx1"/>
                </a:solidFill>
              </a:rPr>
              <a:t>번 반복된 형태인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abb</a:t>
            </a:r>
            <a:r>
              <a:rPr lang="ko-KR" altLang="ko-KR" sz="1500" dirty="0" smtClean="0">
                <a:solidFill>
                  <a:schemeClr val="tx1"/>
                </a:solidFill>
              </a:rPr>
              <a:t>와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abbb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ko-KR" sz="1500" dirty="0" smtClean="0">
                <a:solidFill>
                  <a:schemeClr val="tx1"/>
                </a:solidFill>
              </a:rPr>
              <a:t>를 의미합니다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2" name="그림 11" descr="2장_p69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6066637" cy="21715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9552" y="3789040"/>
            <a:ext cx="7848872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'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</a:rPr>
              <a:t>' </a:t>
            </a:r>
            <a:r>
              <a:rPr lang="ko-KR" altLang="ko-KR" dirty="0" smtClean="0">
                <a:solidFill>
                  <a:schemeClr val="tx1"/>
                </a:solidFill>
              </a:rPr>
              <a:t>에서</a:t>
            </a:r>
            <a:r>
              <a:rPr lang="en-US" altLang="ko-KR" dirty="0" smtClean="0">
                <a:solidFill>
                  <a:schemeClr val="tx1"/>
                </a:solidFill>
              </a:rPr>
              <a:t> ( ) (</a:t>
            </a:r>
            <a:r>
              <a:rPr lang="ko-KR" altLang="ko-KR" dirty="0" smtClean="0">
                <a:solidFill>
                  <a:schemeClr val="tx1"/>
                </a:solidFill>
              </a:rPr>
              <a:t>괄호 사이는 공백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이</a:t>
            </a:r>
            <a:r>
              <a:rPr lang="en-US" altLang="ko-KR" dirty="0" smtClean="0">
                <a:solidFill>
                  <a:schemeClr val="tx1"/>
                </a:solidFill>
              </a:rPr>
              <a:t> {2,} (</a:t>
            </a:r>
            <a:r>
              <a:rPr lang="ko-KR" altLang="ko-KR" dirty="0" smtClean="0">
                <a:solidFill>
                  <a:schemeClr val="tx1"/>
                </a:solidFill>
              </a:rPr>
              <a:t>두 칸 이상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인 것을 찾아서</a:t>
            </a:r>
            <a:r>
              <a:rPr lang="en-US" altLang="ko-KR" dirty="0" smtClean="0">
                <a:solidFill>
                  <a:schemeClr val="tx1"/>
                </a:solidFill>
              </a:rPr>
              <a:t> '' (</a:t>
            </a:r>
            <a:r>
              <a:rPr lang="ko-KR" altLang="ko-KR" dirty="0" smtClean="0">
                <a:solidFill>
                  <a:schemeClr val="tx1"/>
                </a:solidFill>
              </a:rPr>
              <a:t>공백을 제거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하라는 의미입니다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그래서 그 결과로 공백이</a:t>
            </a:r>
            <a:r>
              <a:rPr lang="en-US" altLang="ko-KR" dirty="0" smtClean="0">
                <a:solidFill>
                  <a:schemeClr val="tx1"/>
                </a:solidFill>
              </a:rPr>
              <a:t> 1</a:t>
            </a:r>
            <a:r>
              <a:rPr lang="ko-KR" altLang="ko-KR" dirty="0" smtClean="0">
                <a:solidFill>
                  <a:schemeClr val="tx1"/>
                </a:solidFill>
              </a:rPr>
              <a:t>칸인 첫 번째</a:t>
            </a:r>
            <a:r>
              <a:rPr lang="en-US" altLang="ko-KR" dirty="0" smtClean="0">
                <a:solidFill>
                  <a:schemeClr val="tx1"/>
                </a:solidFill>
              </a:rPr>
              <a:t> '</a:t>
            </a:r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</a:rPr>
              <a:t>' </a:t>
            </a:r>
            <a:r>
              <a:rPr lang="ko-KR" altLang="ko-KR" dirty="0" smtClean="0">
                <a:solidFill>
                  <a:schemeClr val="tx1"/>
                </a:solidFill>
              </a:rPr>
              <a:t>값은 그대로 공백이 제거되지 않은 채 나왔고 공백이 두 칸인 두 번째</a:t>
            </a:r>
            <a:r>
              <a:rPr lang="en-US" altLang="ko-KR" dirty="0" smtClean="0">
                <a:solidFill>
                  <a:schemeClr val="tx1"/>
                </a:solidFill>
              </a:rPr>
              <a:t> '</a:t>
            </a:r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</a:rPr>
              <a:t>' </a:t>
            </a:r>
            <a:r>
              <a:rPr lang="ko-KR" altLang="ko-KR" dirty="0" smtClean="0">
                <a:solidFill>
                  <a:schemeClr val="tx1"/>
                </a:solidFill>
              </a:rPr>
              <a:t>은 공백이 제거되어 출력되었습니다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  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2" name="그림 11" descr="2장_p69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1628800"/>
            <a:ext cx="6801988" cy="23439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51920" y="2996952"/>
            <a:ext cx="316835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공백을  </a:t>
            </a:r>
            <a:r>
              <a:rPr lang="en-US" altLang="ko-KR" b="1" dirty="0" smtClean="0">
                <a:solidFill>
                  <a:schemeClr val="tx1"/>
                </a:solidFill>
              </a:rPr>
              <a:t>*  </a:t>
            </a:r>
            <a:r>
              <a:rPr lang="ko-KR" altLang="en-US" b="1" dirty="0" smtClean="0">
                <a:solidFill>
                  <a:schemeClr val="tx1"/>
                </a:solidFill>
              </a:rPr>
              <a:t>로 치환하기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4149080"/>
            <a:ext cx="61926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[0-9]{2} :</a:t>
            </a:r>
            <a:r>
              <a:rPr lang="ko-KR" altLang="ko-KR" dirty="0" smtClean="0">
                <a:solidFill>
                  <a:schemeClr val="tx1"/>
                </a:solidFill>
              </a:rPr>
              <a:t>숫자 두 자리를 의미합니다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[7-9]{2} :abc77,abc87, abc97 </a:t>
            </a:r>
            <a:r>
              <a:rPr lang="ko-KR" altLang="ko-KR" dirty="0" smtClean="0">
                <a:solidFill>
                  <a:schemeClr val="tx1"/>
                </a:solidFill>
              </a:rPr>
              <a:t>등이 해당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1196752"/>
            <a:ext cx="864096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 </a:t>
            </a:r>
            <a:r>
              <a:rPr lang="en-US" altLang="ko-KR" b="1" dirty="0" smtClean="0">
                <a:solidFill>
                  <a:schemeClr val="tx1"/>
                </a:solidFill>
              </a:rPr>
              <a:t>4: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사용자가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검색어를</a:t>
            </a:r>
            <a:r>
              <a:rPr lang="ko-KR" altLang="ko-KR" b="1" dirty="0" smtClean="0">
                <a:solidFill>
                  <a:schemeClr val="tx1"/>
                </a:solidFill>
              </a:rPr>
              <a:t> 입력할 때 공백 문자를 가장 먼저 입력하고 아이디 중간에도 공백이 있어서 모든 공백을 제거하기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5" name="그림 14" descr="2장_p7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92896"/>
            <a:ext cx="7368820" cy="272596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2" name="그림 11" descr="2장_p70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060848"/>
            <a:ext cx="6572190" cy="25392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31640" y="1196752"/>
            <a:ext cx="62646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대소문자와 공백 처리하기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124744"/>
            <a:ext cx="864096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 </a:t>
            </a:r>
            <a:r>
              <a:rPr lang="en-US" altLang="ko-KR" b="1" dirty="0" smtClean="0">
                <a:solidFill>
                  <a:schemeClr val="tx1"/>
                </a:solidFill>
              </a:rPr>
              <a:t>5: 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문자열의 형태를 다른 형태로 바꿀 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 화면은 </a:t>
            </a:r>
            <a:r>
              <a:rPr lang="en-US" altLang="ko-KR" b="1" dirty="0" smtClean="0">
                <a:solidFill>
                  <a:schemeClr val="tx1"/>
                </a:solidFill>
              </a:rPr>
              <a:t>‘20141023’ </a:t>
            </a:r>
            <a:r>
              <a:rPr lang="ko-KR" altLang="ko-KR" b="1" dirty="0" smtClean="0">
                <a:solidFill>
                  <a:schemeClr val="tx1"/>
                </a:solidFill>
              </a:rPr>
              <a:t>형태로 이루어진 데이터를 </a:t>
            </a:r>
            <a:r>
              <a:rPr lang="en-US" altLang="ko-KR" b="1" dirty="0" smtClean="0">
                <a:solidFill>
                  <a:schemeClr val="tx1"/>
                </a:solidFill>
              </a:rPr>
              <a:t>‘2014-10-23’ </a:t>
            </a:r>
            <a:r>
              <a:rPr lang="ko-KR" altLang="ko-KR" b="1" dirty="0" smtClean="0">
                <a:solidFill>
                  <a:schemeClr val="tx1"/>
                </a:solidFill>
              </a:rPr>
              <a:t>의 형태로 변형하는 예제입니다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7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7899268" cy="234392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1196752"/>
            <a:ext cx="676875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REGEXP_SUBSTR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7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1988840"/>
            <a:ext cx="6158556" cy="19992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5776" y="3356992"/>
            <a:ext cx="4968552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첫 글자가 공백이 아니고</a:t>
            </a:r>
            <a:r>
              <a:rPr lang="en-US" altLang="ko-KR" dirty="0" smtClean="0">
                <a:solidFill>
                  <a:schemeClr val="tx1"/>
                </a:solidFill>
              </a:rPr>
              <a:t>( ’[^ ]’) </a:t>
            </a:r>
            <a:r>
              <a:rPr lang="ko-KR" altLang="ko-KR" dirty="0" smtClean="0">
                <a:solidFill>
                  <a:schemeClr val="tx1"/>
                </a:solidFill>
              </a:rPr>
              <a:t>그 후에 </a:t>
            </a:r>
            <a:r>
              <a:rPr lang="en-US" altLang="ko-KR" dirty="0" smtClean="0">
                <a:solidFill>
                  <a:schemeClr val="tx1"/>
                </a:solidFill>
              </a:rPr>
              <a:t>‘DEF’ </a:t>
            </a:r>
            <a:r>
              <a:rPr lang="ko-KR" altLang="ko-KR" dirty="0" smtClean="0">
                <a:solidFill>
                  <a:schemeClr val="tx1"/>
                </a:solidFill>
              </a:rPr>
              <a:t>가 나오는 부분을 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196752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1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교수테이블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 )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홈페이지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hpage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주소가 있는 교수들만 조사해서 아래의 화면처럼 나오게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7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8445035" cy="2855226"/>
          </a:xfrm>
          <a:prstGeom prst="rect">
            <a:avLst/>
          </a:prstGeom>
        </p:spPr>
      </p:pic>
      <p:pic>
        <p:nvPicPr>
          <p:cNvPr id="14" name="그림 13" descr="9번.png"/>
          <p:cNvPicPr/>
          <p:nvPr/>
        </p:nvPicPr>
        <p:blipFill>
          <a:blip r:embed="rId3" cstate="print"/>
          <a:srcRect b="12550"/>
          <a:stretch>
            <a:fillRect/>
          </a:stretch>
        </p:blipFill>
        <p:spPr>
          <a:xfrm>
            <a:off x="5796136" y="3717032"/>
            <a:ext cx="936104" cy="136815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1124744"/>
            <a:ext cx="87129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2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 교수들의 이름과 메일 주소의 도메인 주소를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메일 주소는</a:t>
            </a:r>
            <a:r>
              <a:rPr lang="en-US" altLang="ko-KR" b="1" dirty="0" smtClean="0">
                <a:solidFill>
                  <a:schemeClr val="tx1"/>
                </a:solidFill>
              </a:rPr>
              <a:t> @</a:t>
            </a:r>
            <a:r>
              <a:rPr lang="ko-KR" altLang="ko-KR" b="1" dirty="0" smtClean="0">
                <a:solidFill>
                  <a:schemeClr val="tx1"/>
                </a:solidFill>
              </a:rPr>
              <a:t>뒤에 있는 주소만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2장_p72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76871"/>
            <a:ext cx="8445035" cy="354461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2" name="그림 11" descr="2장_p52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7" y="1556792"/>
            <a:ext cx="3999902" cy="35044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83968" y="2852936"/>
            <a:ext cx="3384376" cy="12241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대문자나 소문자를 포함하는 행 모두 출력하기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12" name="그림 11" descr="2장_p73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5482091" cy="2306586"/>
          </a:xfrm>
          <a:prstGeom prst="rect">
            <a:avLst/>
          </a:prstGeom>
        </p:spPr>
      </p:pic>
      <p:pic>
        <p:nvPicPr>
          <p:cNvPr id="13" name="그림 12" descr="2장_p7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814649"/>
            <a:ext cx="5482091" cy="19906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04048" y="2492896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문자열에서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기호를 기준으로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ko-KR" dirty="0" smtClean="0">
                <a:solidFill>
                  <a:schemeClr val="tx1"/>
                </a:solidFill>
              </a:rPr>
              <a:t>번 </a:t>
            </a:r>
            <a:r>
              <a:rPr lang="ko-KR" altLang="ko-KR" dirty="0" err="1" smtClean="0">
                <a:solidFill>
                  <a:schemeClr val="tx1"/>
                </a:solidFill>
              </a:rPr>
              <a:t>째의</a:t>
            </a:r>
            <a:r>
              <a:rPr lang="ko-KR" altLang="ko-KR" dirty="0" smtClean="0">
                <a:solidFill>
                  <a:schemeClr val="tx1"/>
                </a:solidFill>
              </a:rPr>
              <a:t> 문자열을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4048" y="4797152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문자열에서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기호를 기준으로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ko-KR" dirty="0" smtClean="0">
                <a:solidFill>
                  <a:schemeClr val="tx1"/>
                </a:solidFill>
              </a:rPr>
              <a:t>번 </a:t>
            </a:r>
            <a:r>
              <a:rPr lang="ko-KR" altLang="ko-KR" dirty="0" err="1" smtClean="0">
                <a:solidFill>
                  <a:schemeClr val="tx1"/>
                </a:solidFill>
              </a:rPr>
              <a:t>째의</a:t>
            </a:r>
            <a:r>
              <a:rPr lang="ko-KR" altLang="ko-KR" dirty="0" smtClean="0">
                <a:solidFill>
                  <a:schemeClr val="tx1"/>
                </a:solidFill>
              </a:rPr>
              <a:t> 문자열을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2" name="그림 11" descr="2장_p7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5704708" cy="23439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20072" y="2492896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문자열에서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ko-KR" altLang="ko-KR" dirty="0" smtClean="0">
                <a:solidFill>
                  <a:schemeClr val="tx1"/>
                </a:solidFill>
              </a:rPr>
              <a:t>기호를 기준으로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ko-KR" dirty="0" smtClean="0">
                <a:solidFill>
                  <a:schemeClr val="tx1"/>
                </a:solidFill>
              </a:rPr>
              <a:t>번 </a:t>
            </a:r>
            <a:r>
              <a:rPr lang="ko-KR" altLang="ko-KR" dirty="0" err="1" smtClean="0">
                <a:solidFill>
                  <a:schemeClr val="tx1"/>
                </a:solidFill>
              </a:rPr>
              <a:t>째의</a:t>
            </a:r>
            <a:r>
              <a:rPr lang="ko-KR" altLang="ko-KR" dirty="0" smtClean="0">
                <a:solidFill>
                  <a:schemeClr val="tx1"/>
                </a:solidFill>
              </a:rPr>
              <a:t> 문자열을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 descr="2장_p74_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7" y="3789039"/>
            <a:ext cx="5704708" cy="21715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20072" y="4797152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문자열에서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ko-KR" altLang="ko-KR" dirty="0" smtClean="0">
                <a:solidFill>
                  <a:schemeClr val="tx1"/>
                </a:solidFill>
              </a:rPr>
              <a:t>기호를 기준으로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ko-KR" dirty="0" smtClean="0">
                <a:solidFill>
                  <a:schemeClr val="tx1"/>
                </a:solidFill>
              </a:rPr>
              <a:t>번 </a:t>
            </a:r>
            <a:r>
              <a:rPr lang="ko-KR" altLang="ko-KR" dirty="0" err="1" smtClean="0">
                <a:solidFill>
                  <a:schemeClr val="tx1"/>
                </a:solidFill>
              </a:rPr>
              <a:t>째의</a:t>
            </a:r>
            <a:r>
              <a:rPr lang="ko-KR" altLang="ko-KR" dirty="0" smtClean="0">
                <a:solidFill>
                  <a:schemeClr val="tx1"/>
                </a:solidFill>
              </a:rPr>
              <a:t> 문자열을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980728"/>
            <a:ext cx="68407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11g </a:t>
            </a:r>
            <a:r>
              <a:rPr lang="ko-KR" altLang="ko-KR" b="1" dirty="0" smtClean="0">
                <a:solidFill>
                  <a:schemeClr val="tx1"/>
                </a:solidFill>
              </a:rPr>
              <a:t>에서 추가된 정규식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412776"/>
            <a:ext cx="79928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REGEXP_COUNT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특정 문자의 개수를 세는 함수</a:t>
            </a:r>
          </a:p>
        </p:txBody>
      </p:sp>
      <p:pic>
        <p:nvPicPr>
          <p:cNvPr id="14" name="그림 13" descr="2장_p74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131411"/>
            <a:ext cx="4223475" cy="40338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139952" y="3717032"/>
            <a:ext cx="3024336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en-US" b="1" dirty="0" smtClean="0">
                <a:solidFill>
                  <a:schemeClr val="tx1"/>
                </a:solidFill>
              </a:rPr>
              <a:t>의 개수 출력하기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12" name="그림 11" descr="2장_p75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4607428" cy="4228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7984" y="2348880"/>
            <a:ext cx="4248472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검색 위치를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으로 지정해서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번째 문자 이후부터 해당 소문자 </a:t>
            </a:r>
            <a:r>
              <a:rPr lang="en-US" altLang="ko-KR" dirty="0" smtClean="0">
                <a:solidFill>
                  <a:schemeClr val="tx1"/>
                </a:solidFill>
              </a:rPr>
              <a:t>‘c’ </a:t>
            </a:r>
            <a:r>
              <a:rPr lang="ko-KR" altLang="ko-KR" dirty="0" smtClean="0">
                <a:solidFill>
                  <a:schemeClr val="tx1"/>
                </a:solidFill>
              </a:rPr>
              <a:t>가 나오는 개수를 세는 예</a:t>
            </a:r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12" name="그림 11" descr="2장_p75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5980463" cy="44006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55976" y="2996952"/>
            <a:ext cx="4392488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RESULT 2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컬럼에서</a:t>
            </a:r>
            <a:r>
              <a:rPr lang="ko-KR" altLang="ko-KR" dirty="0" smtClean="0">
                <a:solidFill>
                  <a:schemeClr val="tx1"/>
                </a:solidFill>
              </a:rPr>
              <a:t> 소문자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옵션을 줘서 대소문자 구분 없이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</a:rPr>
              <a:t> 'C' </a:t>
            </a:r>
            <a:r>
              <a:rPr lang="ko-KR" altLang="ko-KR" dirty="0" smtClean="0">
                <a:solidFill>
                  <a:schemeClr val="tx1"/>
                </a:solidFill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</a:rPr>
              <a:t> 'c' </a:t>
            </a:r>
            <a:r>
              <a:rPr lang="ko-KR" altLang="ko-KR" dirty="0" smtClean="0">
                <a:solidFill>
                  <a:schemeClr val="tx1"/>
                </a:solidFill>
              </a:rPr>
              <a:t>모두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몇 개가 나오는 지 세어 출력하</a:t>
            </a:r>
            <a:r>
              <a:rPr lang="ko-KR" altLang="en-US" dirty="0" smtClean="0">
                <a:solidFill>
                  <a:schemeClr val="tx1"/>
                </a:solidFill>
              </a:rPr>
              <a:t>기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13" name="그림 12" descr="2장_p76_그림1.png"/>
          <p:cNvPicPr>
            <a:picLocks noChangeAspect="1"/>
          </p:cNvPicPr>
          <p:nvPr/>
        </p:nvPicPr>
        <p:blipFill>
          <a:blip r:embed="rId2" cstate="print"/>
          <a:srcRect t="48140"/>
          <a:stretch>
            <a:fillRect/>
          </a:stretch>
        </p:blipFill>
        <p:spPr>
          <a:xfrm>
            <a:off x="467544" y="1556792"/>
            <a:ext cx="4883183" cy="2282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467544" y="4149080"/>
            <a:ext cx="763284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탈출문자</a:t>
            </a:r>
            <a:r>
              <a:rPr lang="en-US" altLang="ko-KR" dirty="0" smtClean="0">
                <a:solidFill>
                  <a:schemeClr val="tx1"/>
                </a:solidFill>
              </a:rPr>
              <a:t>(Escape)</a:t>
            </a:r>
            <a:r>
              <a:rPr lang="ko-KR" altLang="ko-KR" dirty="0" smtClean="0">
                <a:solidFill>
                  <a:schemeClr val="tx1"/>
                </a:solidFill>
              </a:rPr>
              <a:t>를 사용하는 예를 보여줍니다</a:t>
            </a:r>
            <a:r>
              <a:rPr lang="en-US" altLang="ko-KR" dirty="0" smtClean="0">
                <a:solidFill>
                  <a:schemeClr val="tx1"/>
                </a:solidFill>
              </a:rPr>
              <a:t>. RESULT 1 </a:t>
            </a:r>
            <a:r>
              <a:rPr lang="ko-KR" altLang="ko-KR" dirty="0" smtClean="0">
                <a:solidFill>
                  <a:schemeClr val="tx1"/>
                </a:solidFill>
              </a:rPr>
              <a:t>결과에서는 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ko-KR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이 모든 것이란 뜻으로 작동했지만</a:t>
            </a:r>
            <a:r>
              <a:rPr lang="en-US" altLang="ko-KR" dirty="0" smtClean="0">
                <a:solidFill>
                  <a:schemeClr val="tx1"/>
                </a:solidFill>
              </a:rPr>
              <a:t> RESULT 2 </a:t>
            </a:r>
            <a:r>
              <a:rPr lang="ko-KR" altLang="ko-KR" dirty="0" smtClean="0">
                <a:solidFill>
                  <a:schemeClr val="tx1"/>
                </a:solidFill>
              </a:rPr>
              <a:t>결과는</a:t>
            </a:r>
            <a:r>
              <a:rPr lang="en-US" altLang="ko-KR" dirty="0" smtClean="0">
                <a:solidFill>
                  <a:schemeClr val="tx1"/>
                </a:solidFill>
              </a:rPr>
              <a:t> \(</a:t>
            </a:r>
            <a:r>
              <a:rPr lang="ko-KR" altLang="ko-KR" dirty="0" smtClean="0">
                <a:solidFill>
                  <a:schemeClr val="tx1"/>
                </a:solidFill>
              </a:rPr>
              <a:t>탈출문자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를 썼기 때문에</a:t>
            </a:r>
            <a:r>
              <a:rPr lang="en-US" altLang="ko-KR" dirty="0" smtClean="0">
                <a:solidFill>
                  <a:schemeClr val="tx1"/>
                </a:solidFill>
              </a:rPr>
              <a:t> .(</a:t>
            </a:r>
            <a:r>
              <a:rPr lang="ko-KR" altLang="ko-KR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으로 인식해서 결과를 출력 한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2" name="그림 11" descr="2장_p76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5520870" cy="47453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80112" y="2996952"/>
            <a:ext cx="3024336" cy="17281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어떤 문자를 검색할 때 사용하는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ko-KR" dirty="0" smtClean="0">
                <a:solidFill>
                  <a:schemeClr val="tx1"/>
                </a:solidFill>
              </a:rPr>
              <a:t>가지 방법을 보여 주는데 어떤 방법으로 검색하든 동일한 결과가 나옵니다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그림 11" descr="2장_p53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3652813" cy="1910187"/>
          </a:xfrm>
          <a:prstGeom prst="rect">
            <a:avLst/>
          </a:prstGeom>
        </p:spPr>
      </p:pic>
      <p:pic>
        <p:nvPicPr>
          <p:cNvPr id="13" name="그림 12" descr="2장_p53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754499"/>
            <a:ext cx="4054957" cy="17627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91880" y="2348880"/>
            <a:ext cx="432048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소문자로 시작하고 뒤에 공백 있는 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99792" y="4653136"/>
            <a:ext cx="5976664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소문자로 시작하고 가운데 공백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칸 오고 숫자 있는 행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2" name="그림 11" descr="2장_p53_그림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628799"/>
            <a:ext cx="4344597" cy="23697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75856" y="3140968"/>
            <a:ext cx="4104456" cy="10081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공백이 있는 모든 행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2" name="그림 11" descr="2장_p54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2933261" cy="1621983"/>
          </a:xfrm>
          <a:prstGeom prst="rect">
            <a:avLst/>
          </a:prstGeom>
        </p:spPr>
      </p:pic>
      <p:pic>
        <p:nvPicPr>
          <p:cNvPr id="13" name="그림 12" descr="2장_p54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068960"/>
            <a:ext cx="2933261" cy="1621983"/>
          </a:xfrm>
          <a:prstGeom prst="rect">
            <a:avLst/>
          </a:prstGeom>
        </p:spPr>
      </p:pic>
      <p:pic>
        <p:nvPicPr>
          <p:cNvPr id="14" name="그림 13" descr="2장_p54_그림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4873261"/>
            <a:ext cx="2933261" cy="11480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419872" y="1988840"/>
            <a:ext cx="48245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2 </a:t>
            </a:r>
            <a:r>
              <a:rPr lang="ko-KR" altLang="en-US" b="1" dirty="0" smtClean="0">
                <a:solidFill>
                  <a:schemeClr val="tx1"/>
                </a:solidFill>
              </a:rPr>
              <a:t>글자 이상 있는 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19872" y="3717032"/>
            <a:ext cx="48245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 </a:t>
            </a:r>
            <a:r>
              <a:rPr lang="ko-KR" altLang="en-US" b="1" dirty="0" smtClean="0">
                <a:solidFill>
                  <a:schemeClr val="tx1"/>
                </a:solidFill>
              </a:rPr>
              <a:t>글자 이상 있는 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19872" y="5301208"/>
            <a:ext cx="48245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4 </a:t>
            </a:r>
            <a:r>
              <a:rPr lang="ko-KR" altLang="en-US" b="1" dirty="0" smtClean="0">
                <a:solidFill>
                  <a:schemeClr val="tx1"/>
                </a:solidFill>
              </a:rPr>
              <a:t>글자 이상 있는 행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2" name="그림 11" descr="2장_p55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844824"/>
            <a:ext cx="3999902" cy="33392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39952" y="3140968"/>
            <a:ext cx="4176464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이상 오는 행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2장_p56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4005064"/>
            <a:ext cx="3690634" cy="19168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2" name="그림 11" descr="2장_p55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340768"/>
            <a:ext cx="3914685" cy="2333874"/>
          </a:xfrm>
          <a:prstGeom prst="rect">
            <a:avLst/>
          </a:prstGeom>
        </p:spPr>
      </p:pic>
      <p:pic>
        <p:nvPicPr>
          <p:cNvPr id="13" name="그림 12" descr="2장_p55_그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005064"/>
            <a:ext cx="3242529" cy="19168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99992" y="2132856"/>
            <a:ext cx="41764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영어 대문자와 숫자가 연속적으로 오되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있는 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27784" y="5661248"/>
            <a:ext cx="381642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대문자가 들어가는 모든 행 출력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1135</Words>
  <Application>Microsoft Office PowerPoint</Application>
  <PresentationFormat>화면 슬라이드 쇼(4:3)</PresentationFormat>
  <Paragraphs>199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Windows 사용자</cp:lastModifiedBy>
  <cp:revision>111</cp:revision>
  <dcterms:created xsi:type="dcterms:W3CDTF">2012-11-06T06:53:25Z</dcterms:created>
  <dcterms:modified xsi:type="dcterms:W3CDTF">2020-05-26T05:12:24Z</dcterms:modified>
</cp:coreProperties>
</file>