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6"/>
  </p:notesMasterIdLst>
  <p:handoutMasterIdLst>
    <p:handoutMasterId r:id="rId27"/>
  </p:handoutMasterIdLst>
  <p:sldIdLst>
    <p:sldId id="256" r:id="rId2"/>
    <p:sldId id="877" r:id="rId3"/>
    <p:sldId id="881" r:id="rId4"/>
    <p:sldId id="910" r:id="rId5"/>
    <p:sldId id="911" r:id="rId6"/>
    <p:sldId id="912" r:id="rId7"/>
    <p:sldId id="913" r:id="rId8"/>
    <p:sldId id="919" r:id="rId9"/>
    <p:sldId id="916" r:id="rId10"/>
    <p:sldId id="918" r:id="rId11"/>
    <p:sldId id="920" r:id="rId12"/>
    <p:sldId id="915" r:id="rId13"/>
    <p:sldId id="914" r:id="rId14"/>
    <p:sldId id="917" r:id="rId15"/>
    <p:sldId id="921" r:id="rId16"/>
    <p:sldId id="922" r:id="rId17"/>
    <p:sldId id="883" r:id="rId18"/>
    <p:sldId id="902" r:id="rId19"/>
    <p:sldId id="904" r:id="rId20"/>
    <p:sldId id="905" r:id="rId21"/>
    <p:sldId id="906" r:id="rId22"/>
    <p:sldId id="907" r:id="rId23"/>
    <p:sldId id="924" r:id="rId24"/>
    <p:sldId id="275" r:id="rId2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1F0"/>
    <a:srgbClr val="98D2D0"/>
    <a:srgbClr val="50C1BE"/>
    <a:srgbClr val="D6E7E6"/>
    <a:srgbClr val="17928F"/>
    <a:srgbClr val="40C4C1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4" autoAdjust="0"/>
    <p:restoredTop sz="94362" autoAdjust="0"/>
  </p:normalViewPr>
  <p:slideViewPr>
    <p:cSldViewPr>
      <p:cViewPr varScale="1">
        <p:scale>
          <a:sx n="74" d="100"/>
          <a:sy n="74" d="100"/>
        </p:scale>
        <p:origin x="-840" y="-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2018-12-04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43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5" r:id="rId5"/>
    <p:sldLayoutId id="2147484676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2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스크립트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9409" y="1935991"/>
            <a:ext cx="77048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600" dirty="0">
                <a:latin typeface="+mn-ea"/>
                <a:ea typeface="+mn-ea"/>
              </a:rPr>
              <a:t>&lt;%@ page language=</a:t>
            </a:r>
            <a:r>
              <a:rPr lang="fr-FR" altLang="ko-KR" sz="1600" i="1" dirty="0">
                <a:latin typeface="+mn-ea"/>
                <a:ea typeface="+mn-ea"/>
              </a:rPr>
              <a:t>"java" contentType="text/html; charset=UTF-8"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</a:t>
            </a:r>
            <a:r>
              <a:rPr lang="en-US" altLang="ko-KR" sz="1600" dirty="0" err="1">
                <a:latin typeface="+mn-ea"/>
                <a:ea typeface="+mn-ea"/>
              </a:rPr>
              <a:t>pageEncoding</a:t>
            </a:r>
            <a:r>
              <a:rPr lang="en-US" altLang="ko-KR" sz="1600" dirty="0">
                <a:latin typeface="+mn-ea"/>
                <a:ea typeface="+mn-ea"/>
              </a:rPr>
              <a:t>=</a:t>
            </a:r>
            <a:r>
              <a:rPr lang="en-US" altLang="ko-KR" sz="1600" i="1" dirty="0">
                <a:latin typeface="+mn-ea"/>
                <a:ea typeface="+mn-ea"/>
              </a:rPr>
              <a:t>"UTF-8"%&gt;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&lt;!DOCTYPE html&gt;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&lt;meta charset=</a:t>
            </a:r>
            <a:r>
              <a:rPr lang="en-US" altLang="ko-KR" sz="1600" i="1" dirty="0">
                <a:latin typeface="+mn-ea"/>
                <a:ea typeface="+mn-ea"/>
              </a:rPr>
              <a:t>"UTF-8"&gt;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&lt;title&gt;Scripting tag&lt;/title&gt;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&lt;body&gt;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	&lt;p&gt;Today's date: &lt;%=new </a:t>
            </a:r>
            <a:r>
              <a:rPr lang="en-US" altLang="ko-KR" sz="1600" dirty="0" err="1">
                <a:latin typeface="+mn-ea"/>
                <a:ea typeface="+mn-ea"/>
              </a:rPr>
              <a:t>java.util.Date</a:t>
            </a:r>
            <a:r>
              <a:rPr lang="en-US" altLang="ko-KR" sz="1600" dirty="0">
                <a:latin typeface="+mn-ea"/>
                <a:ea typeface="+mn-ea"/>
              </a:rPr>
              <a:t>()%&gt;&lt;/p&gt;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&lt;/body</a:t>
            </a:r>
            <a:r>
              <a:rPr lang="en-US" altLang="ko-KR" sz="1600" dirty="0" smtClean="0">
                <a:latin typeface="+mn-ea"/>
                <a:ea typeface="+mn-ea"/>
              </a:rPr>
              <a:t>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&lt;/</a:t>
            </a:r>
            <a:r>
              <a:rPr lang="en-US" altLang="ko-KR" sz="1600" dirty="0">
                <a:latin typeface="+mn-ea"/>
                <a:ea typeface="+mn-ea"/>
              </a:rPr>
              <a:t>html&gt;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84150" y="1628800"/>
            <a:ext cx="8715375" cy="4477964"/>
          </a:xfrm>
          <a:prstGeom prst="rect">
            <a:avLst/>
          </a:prstGeom>
          <a:noFill/>
          <a:ln w="19050" cap="rnd" cmpd="dbl">
            <a:solidFill>
              <a:schemeClr val="tx2">
                <a:lumMod val="75000"/>
                <a:alpha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209935" y="1364484"/>
            <a:ext cx="1512888" cy="408332"/>
          </a:xfrm>
          <a:prstGeom prst="roundRect">
            <a:avLst>
              <a:gd name="adj" fmla="val 33824"/>
            </a:avLst>
          </a:prstGeom>
          <a:solidFill>
            <a:srgbClr val="98D2D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HY헤드라인M" pitchFamily="18" charset="-127"/>
                <a:ea typeface="HY헤드라인M" pitchFamily="18" charset="-127"/>
              </a:rPr>
              <a:t>Example2</a:t>
            </a:r>
            <a:endParaRPr lang="en-US" altLang="ko-KR" sz="1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1231587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  <a:ea typeface="+mn-ea"/>
              </a:rPr>
              <a:t>오늘의 날짜 출력</a:t>
            </a:r>
            <a:r>
              <a:rPr lang="en-US" altLang="ko-KR" sz="1600" b="1" dirty="0" smtClean="0">
                <a:latin typeface="+mn-ea"/>
                <a:ea typeface="+mn-ea"/>
              </a:rPr>
              <a:t>-expression01.jsp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28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표현문</a:t>
            </a:r>
            <a:r>
              <a:rPr lang="ko-KR" altLang="en-US" dirty="0" smtClean="0"/>
              <a:t> </a:t>
            </a:r>
            <a:r>
              <a:rPr lang="ko-KR" altLang="en-US" dirty="0"/>
              <a:t>태그의 기능과 사용법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9409" y="1828670"/>
            <a:ext cx="77048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600" dirty="0">
                <a:latin typeface="+mn-ea"/>
                <a:ea typeface="+mn-ea"/>
              </a:rPr>
              <a:t>&lt;%@ page language=</a:t>
            </a:r>
            <a:r>
              <a:rPr lang="fr-FR" altLang="ko-KR" sz="1600" i="1" dirty="0">
                <a:latin typeface="+mn-ea"/>
                <a:ea typeface="+mn-ea"/>
              </a:rPr>
              <a:t>"java" contentType="text/html; charset=UTF-8"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</a:t>
            </a:r>
            <a:r>
              <a:rPr lang="en-US" altLang="ko-KR" sz="1600" dirty="0" err="1">
                <a:latin typeface="+mn-ea"/>
                <a:ea typeface="+mn-ea"/>
              </a:rPr>
              <a:t>pageEncoding</a:t>
            </a:r>
            <a:r>
              <a:rPr lang="en-US" altLang="ko-KR" sz="1600" dirty="0">
                <a:latin typeface="+mn-ea"/>
                <a:ea typeface="+mn-ea"/>
              </a:rPr>
              <a:t>=</a:t>
            </a:r>
            <a:r>
              <a:rPr lang="en-US" altLang="ko-KR" sz="1600" i="1" dirty="0">
                <a:latin typeface="+mn-ea"/>
                <a:ea typeface="+mn-ea"/>
              </a:rPr>
              <a:t>"UTF-8"%&gt;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&lt;!DOCTYPE html&gt;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&lt;meta charset=</a:t>
            </a:r>
            <a:r>
              <a:rPr lang="en-US" altLang="ko-KR" sz="1600" i="1" dirty="0">
                <a:latin typeface="+mn-ea"/>
                <a:ea typeface="+mn-ea"/>
              </a:rPr>
              <a:t>"UTF-8"&gt;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&lt;title&gt;Scripting tag&lt;/title&gt;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	&lt;%</a:t>
            </a:r>
          </a:p>
          <a:p>
            <a:r>
              <a:rPr lang="en-US" altLang="ko-KR" sz="1600" dirty="0">
                <a:latin typeface="+mn-ea"/>
                <a:ea typeface="+mn-ea"/>
              </a:rPr>
              <a:t>		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a = 10;</a:t>
            </a:r>
          </a:p>
          <a:p>
            <a:r>
              <a:rPr lang="en-US" altLang="ko-KR" sz="1600" dirty="0">
                <a:latin typeface="+mn-ea"/>
                <a:ea typeface="+mn-ea"/>
              </a:rPr>
              <a:t>		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b = 20;</a:t>
            </a:r>
          </a:p>
          <a:p>
            <a:r>
              <a:rPr lang="en-US" altLang="ko-KR" sz="1600" dirty="0">
                <a:latin typeface="+mn-ea"/>
                <a:ea typeface="+mn-ea"/>
              </a:rPr>
              <a:t>		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c = 30;</a:t>
            </a:r>
          </a:p>
          <a:p>
            <a:r>
              <a:rPr lang="en-US" altLang="ko-KR" sz="1600" dirty="0">
                <a:latin typeface="+mn-ea"/>
                <a:ea typeface="+mn-ea"/>
              </a:rPr>
              <a:t>	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	&lt;%=a + b + c%&gt;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&lt;/body</a:t>
            </a:r>
            <a:r>
              <a:rPr lang="en-US" altLang="ko-KR" sz="1600" dirty="0" smtClean="0">
                <a:latin typeface="+mn-ea"/>
                <a:ea typeface="+mn-ea"/>
              </a:rPr>
              <a:t>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&lt;/</a:t>
            </a:r>
            <a:r>
              <a:rPr lang="en-US" altLang="ko-KR" sz="1600" dirty="0">
                <a:latin typeface="+mn-ea"/>
                <a:ea typeface="+mn-ea"/>
              </a:rPr>
              <a:t>html&gt;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84150" y="1628800"/>
            <a:ext cx="8715375" cy="4477964"/>
          </a:xfrm>
          <a:prstGeom prst="rect">
            <a:avLst/>
          </a:prstGeom>
          <a:noFill/>
          <a:ln w="19050" cap="rnd" cmpd="dbl">
            <a:solidFill>
              <a:schemeClr val="tx2">
                <a:lumMod val="75000"/>
                <a:alpha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209935" y="1364484"/>
            <a:ext cx="1512888" cy="408332"/>
          </a:xfrm>
          <a:prstGeom prst="roundRect">
            <a:avLst>
              <a:gd name="adj" fmla="val 33824"/>
            </a:avLst>
          </a:prstGeom>
          <a:solidFill>
            <a:srgbClr val="98D2D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HY헤드라인M" pitchFamily="18" charset="-127"/>
                <a:ea typeface="HY헤드라인M" pitchFamily="18" charset="-127"/>
              </a:rPr>
              <a:t>Example3</a:t>
            </a:r>
            <a:endParaRPr lang="en-US" altLang="ko-KR" sz="1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1231587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  <a:ea typeface="+mn-ea"/>
              </a:rPr>
              <a:t>세 수의 합의 결과 출력 </a:t>
            </a:r>
            <a:r>
              <a:rPr lang="en-US" altLang="ko-KR" sz="1600" b="1" dirty="0" smtClean="0">
                <a:latin typeface="+mn-ea"/>
                <a:ea typeface="+mn-ea"/>
              </a:rPr>
              <a:t>– expression01.jsp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03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선언문 </a:t>
            </a:r>
            <a:r>
              <a:rPr lang="ko-KR" altLang="en-US" dirty="0"/>
              <a:t>태그의 </a:t>
            </a:r>
            <a:r>
              <a:rPr lang="ko-KR" altLang="en-US" dirty="0" smtClean="0"/>
              <a:t>기능과 사용법</a:t>
            </a:r>
            <a:endParaRPr lang="ko-KR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438" y="772169"/>
            <a:ext cx="8316912" cy="56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dirty="0" smtClean="0"/>
              <a:t>스크립트 요소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선언부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(declaration)</a:t>
            </a:r>
            <a:endParaRPr lang="en-US" altLang="ko-KR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388" y="1340768"/>
            <a:ext cx="878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i="1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i="1" dirty="0" err="1">
                <a:latin typeface="HY견고딕" pitchFamily="18" charset="-127"/>
                <a:ea typeface="HY견고딕" pitchFamily="18" charset="-127"/>
              </a:rPr>
              <a:t>스크립트릿이나</a:t>
            </a:r>
            <a:r>
              <a:rPr lang="ko-KR" altLang="en-US" i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i="1" dirty="0" err="1">
                <a:latin typeface="HY견고딕" pitchFamily="18" charset="-127"/>
                <a:ea typeface="HY견고딕" pitchFamily="18" charset="-127"/>
              </a:rPr>
              <a:t>표현식에서</a:t>
            </a:r>
            <a:r>
              <a:rPr lang="ko-KR" altLang="en-US" i="1" dirty="0">
                <a:latin typeface="HY견고딕" pitchFamily="18" charset="-127"/>
                <a:ea typeface="HY견고딕" pitchFamily="18" charset="-127"/>
              </a:rPr>
              <a:t> 사용할 수 있는 함수를 작성할 때 사용</a:t>
            </a:r>
            <a:r>
              <a:rPr lang="en-US" altLang="ko-KR" i="1" dirty="0">
                <a:latin typeface="HY견고딕" pitchFamily="18" charset="-127"/>
                <a:ea typeface="HY견고딕" pitchFamily="18" charset="-127"/>
              </a:rPr>
              <a:t>"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7801" y="2014687"/>
            <a:ext cx="8642672" cy="2305050"/>
          </a:xfrm>
          <a:prstGeom prst="rect">
            <a:avLst/>
          </a:prstGeom>
          <a:noFill/>
          <a:ln w="19050" cap="rnd">
            <a:solidFill>
              <a:schemeClr val="tx2">
                <a:lumMod val="75000"/>
                <a:alpha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3700" y="1844824"/>
            <a:ext cx="1369988" cy="381000"/>
          </a:xfrm>
          <a:prstGeom prst="roundRect">
            <a:avLst>
              <a:gd name="adj" fmla="val 33824"/>
            </a:avLst>
          </a:prstGeom>
          <a:solidFill>
            <a:srgbClr val="98D2D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Syntax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84213" y="2230587"/>
            <a:ext cx="44926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/>
              <a:t>&lt;%!</a:t>
            </a:r>
          </a:p>
          <a:p>
            <a:r>
              <a:rPr lang="en-US" altLang="ko-KR" sz="1600"/>
              <a:t>    public </a:t>
            </a:r>
            <a:r>
              <a:rPr lang="ko-KR" altLang="en-US" sz="1600" b="1"/>
              <a:t>리턴타입</a:t>
            </a:r>
            <a:r>
              <a:rPr lang="ko-KR" altLang="en-US" sz="1600"/>
              <a:t> </a:t>
            </a:r>
            <a:r>
              <a:rPr lang="ko-KR" altLang="en-US" sz="1600" b="1"/>
              <a:t>메소드이름</a:t>
            </a:r>
            <a:r>
              <a:rPr lang="en-US" altLang="ko-KR" sz="1600"/>
              <a:t>(</a:t>
            </a:r>
            <a:r>
              <a:rPr lang="ko-KR" altLang="en-US" sz="1600" b="1"/>
              <a:t>파라미터목록</a:t>
            </a:r>
            <a:r>
              <a:rPr lang="en-US" altLang="ko-KR" sz="1600"/>
              <a:t>) {</a:t>
            </a:r>
          </a:p>
          <a:p>
            <a:r>
              <a:rPr lang="en-US" altLang="ko-KR" sz="1600"/>
              <a:t>        </a:t>
            </a:r>
            <a:r>
              <a:rPr lang="ko-KR" altLang="en-US" sz="1600"/>
              <a:t>자바코드</a:t>
            </a:r>
            <a:r>
              <a:rPr lang="en-US" altLang="ko-KR" sz="1600"/>
              <a:t>1;</a:t>
            </a:r>
          </a:p>
          <a:p>
            <a:r>
              <a:rPr lang="en-US" altLang="ko-KR" sz="1600"/>
              <a:t>        ...</a:t>
            </a:r>
          </a:p>
          <a:p>
            <a:r>
              <a:rPr lang="en-US" altLang="ko-KR" sz="1600"/>
              <a:t>        </a:t>
            </a:r>
            <a:r>
              <a:rPr lang="ko-KR" altLang="en-US" sz="1600"/>
              <a:t>자바코드</a:t>
            </a:r>
            <a:r>
              <a:rPr lang="en-US" altLang="ko-KR" sz="1600"/>
              <a:t>n;</a:t>
            </a:r>
          </a:p>
          <a:p>
            <a:r>
              <a:rPr lang="en-US" altLang="ko-KR" sz="1600"/>
              <a:t>        </a:t>
            </a:r>
            <a:r>
              <a:rPr lang="en-US" altLang="ko-KR" sz="1600" b="1"/>
              <a:t>return</a:t>
            </a:r>
            <a:r>
              <a:rPr lang="en-US" altLang="ko-KR" sz="1600"/>
              <a:t> </a:t>
            </a:r>
            <a:r>
              <a:rPr lang="ko-KR" altLang="en-US" sz="1600"/>
              <a:t>값</a:t>
            </a:r>
            <a:r>
              <a:rPr lang="en-US" altLang="ko-KR" sz="1600"/>
              <a:t>;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 b="1"/>
              <a:t>%&gt;</a:t>
            </a:r>
          </a:p>
        </p:txBody>
      </p:sp>
      <p:graphicFrame>
        <p:nvGraphicFramePr>
          <p:cNvPr id="11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72297"/>
              </p:ext>
            </p:extLst>
          </p:nvPr>
        </p:nvGraphicFramePr>
        <p:xfrm>
          <a:off x="179388" y="4464199"/>
          <a:ext cx="8642350" cy="2163633"/>
        </p:xfrm>
        <a:graphic>
          <a:graphicData uri="http://schemas.openxmlformats.org/drawingml/2006/table">
            <a:tbl>
              <a:tblPr/>
              <a:tblGrid>
                <a:gridCol w="1584325"/>
                <a:gridCol w="7058025"/>
              </a:tblGrid>
              <a:tr h="279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요소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D2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D2D0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리턴타입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메소드의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실행 결과 값의 타입을 지정한다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메소드이름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메소드의 이름을 의미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파라미터목록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콤마로 구분된 파라미터의 목록을 지정한다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파라미터는 메소드 내에서 사용될 변수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자바코드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 ~ n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메소드 내에서 실행할 자바 코드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0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값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메소드의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실행 결과로 사용될 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선언문 태그의 기능과 사용법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293242" y="4292501"/>
            <a:ext cx="2449512" cy="504825"/>
          </a:xfrm>
          <a:prstGeom prst="rect">
            <a:avLst/>
          </a:prstGeom>
          <a:solidFill>
            <a:srgbClr val="E2F1F0"/>
          </a:solidFill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179" y="2276376"/>
            <a:ext cx="7561263" cy="1439863"/>
          </a:xfrm>
          <a:prstGeom prst="rect">
            <a:avLst/>
          </a:prstGeom>
          <a:solidFill>
            <a:srgbClr val="E2F1F0"/>
          </a:solidFill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1438" y="844177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스크립트 요소 </a:t>
            </a:r>
            <a:r>
              <a:rPr lang="en-US" altLang="ko-KR" smtClean="0"/>
              <a:t>- </a:t>
            </a:r>
            <a:r>
              <a:rPr lang="ko-KR" altLang="en-US" smtClean="0"/>
              <a:t>선언부 </a:t>
            </a:r>
            <a:r>
              <a:rPr lang="en-US" altLang="ko-KR" smtClean="0"/>
              <a:t>(declaration) </a:t>
            </a:r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85253" y="2030958"/>
            <a:ext cx="8103171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</a:t>
            </a:r>
            <a:r>
              <a:rPr lang="en-US" altLang="ko-KR" sz="1600" dirty="0" smtClean="0"/>
              <a:t>charset=utf-8" </a:t>
            </a:r>
            <a:r>
              <a:rPr lang="en-US" altLang="ko-KR" sz="1600" dirty="0"/>
              <a:t>%&gt;</a:t>
            </a:r>
            <a:endParaRPr lang="en-US" altLang="ko-KR" sz="1600" b="1" dirty="0"/>
          </a:p>
          <a:p>
            <a:r>
              <a:rPr lang="en-US" altLang="ko-KR" sz="1600" b="1" dirty="0"/>
              <a:t>&lt;%!</a:t>
            </a:r>
            <a:endParaRPr lang="en-US" altLang="ko-KR" sz="1600" dirty="0"/>
          </a:p>
          <a:p>
            <a:r>
              <a:rPr lang="en-US" altLang="ko-KR" sz="1600" dirty="0"/>
              <a:t>    public 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b="1" dirty="0"/>
              <a:t>multiply</a:t>
            </a:r>
            <a:r>
              <a:rPr lang="en-US" altLang="ko-KR" sz="1600" dirty="0"/>
              <a:t>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 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 = a * b;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b="1" dirty="0"/>
              <a:t>return</a:t>
            </a:r>
            <a:r>
              <a:rPr lang="en-US" altLang="ko-KR" sz="1600" dirty="0"/>
              <a:t> c;</a:t>
            </a:r>
          </a:p>
          <a:p>
            <a:r>
              <a:rPr lang="en-US" altLang="ko-KR" sz="1600" dirty="0"/>
              <a:t>    }</a:t>
            </a:r>
            <a:endParaRPr lang="en-US" altLang="ko-KR" sz="1600" b="1" dirty="0"/>
          </a:p>
          <a:p>
            <a:r>
              <a:rPr lang="en-US" altLang="ko-KR" sz="1600" b="1" dirty="0"/>
              <a:t>%&gt;</a:t>
            </a:r>
            <a:endParaRPr lang="en-US" altLang="ko-KR" sz="1600" dirty="0"/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ko-KR" altLang="en-US" sz="1600" dirty="0" err="1"/>
              <a:t>선언부를</a:t>
            </a:r>
            <a:r>
              <a:rPr lang="ko-KR" altLang="en-US" sz="1600" dirty="0"/>
              <a:t> 사용한 두 </a:t>
            </a:r>
            <a:r>
              <a:rPr lang="ko-KR" altLang="en-US" sz="1600" dirty="0" err="1"/>
              <a:t>정수값의</a:t>
            </a:r>
            <a:r>
              <a:rPr lang="ko-KR" altLang="en-US" sz="1600" dirty="0"/>
              <a:t> 곱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10 * 25 = &lt;%= </a:t>
            </a:r>
            <a:r>
              <a:rPr lang="en-US" altLang="ko-KR" sz="1600" b="1" dirty="0"/>
              <a:t>multiply</a:t>
            </a:r>
            <a:r>
              <a:rPr lang="en-US" altLang="ko-KR" sz="1600" dirty="0"/>
              <a:t>(10, 25) %&gt;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 </a:t>
            </a:r>
            <a:endParaRPr lang="ko-KR" altLang="en-US" sz="16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3743" y="1761124"/>
            <a:ext cx="8462714" cy="4980244"/>
          </a:xfrm>
          <a:prstGeom prst="rect">
            <a:avLst/>
          </a:prstGeom>
          <a:noFill/>
          <a:ln w="19050" cap="rnd">
            <a:solidFill>
              <a:schemeClr val="tx2">
                <a:lumMod val="75000"/>
                <a:alpha val="5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29642" y="1535832"/>
            <a:ext cx="1512887" cy="381000"/>
          </a:xfrm>
          <a:prstGeom prst="roundRect">
            <a:avLst>
              <a:gd name="adj" fmla="val 33824"/>
            </a:avLst>
          </a:prstGeom>
          <a:solidFill>
            <a:srgbClr val="98D2D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HY헤드라인M" pitchFamily="18" charset="-127"/>
                <a:ea typeface="HY헤드라인M" pitchFamily="18" charset="-127"/>
              </a:rPr>
              <a:t>Example1</a:t>
            </a:r>
            <a:endParaRPr lang="en-US" altLang="ko-KR" sz="1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2627783" y="2838199"/>
            <a:ext cx="178345" cy="1598764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  <a:alpha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3063691" y="2838200"/>
            <a:ext cx="144462" cy="1598763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  <a:alpha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4" name="Picture 15" descr="fig02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816177"/>
            <a:ext cx="5078611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89188" y="1422570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+mn-ea"/>
                <a:ea typeface="+mn-ea"/>
              </a:rPr>
              <a:t>declaration01.js</a:t>
            </a:r>
            <a:r>
              <a:rPr lang="en-US" altLang="ko-KR" sz="1600" b="1" dirty="0" smtClean="0"/>
              <a:t>p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786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선언문 태그의 기능과 사용법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9409" y="1828670"/>
            <a:ext cx="77048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600" dirty="0">
                <a:latin typeface="+mn-ea"/>
                <a:ea typeface="+mn-ea"/>
              </a:rPr>
              <a:t>&lt;%@ page language=</a:t>
            </a:r>
            <a:r>
              <a:rPr lang="fr-FR" altLang="ko-KR" sz="1600" i="1" dirty="0">
                <a:latin typeface="+mn-ea"/>
                <a:ea typeface="+mn-ea"/>
              </a:rPr>
              <a:t>"java" contentType="text/html; charset=UTF-8"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</a:t>
            </a:r>
            <a:r>
              <a:rPr lang="en-US" altLang="ko-KR" sz="1600" dirty="0" err="1">
                <a:latin typeface="+mn-ea"/>
                <a:ea typeface="+mn-ea"/>
              </a:rPr>
              <a:t>pageEncoding</a:t>
            </a:r>
            <a:r>
              <a:rPr lang="en-US" altLang="ko-KR" sz="1600" dirty="0">
                <a:latin typeface="+mn-ea"/>
                <a:ea typeface="+mn-ea"/>
              </a:rPr>
              <a:t>=</a:t>
            </a:r>
            <a:r>
              <a:rPr lang="en-US" altLang="ko-KR" sz="1600" i="1" dirty="0">
                <a:latin typeface="+mn-ea"/>
                <a:ea typeface="+mn-ea"/>
              </a:rPr>
              <a:t>"UTF-8"%&gt;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&lt;!DOCTYPE html&gt;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&lt;meta charset=</a:t>
            </a:r>
            <a:r>
              <a:rPr lang="en-US" altLang="ko-KR" sz="1600" i="1" dirty="0">
                <a:latin typeface="+mn-ea"/>
                <a:ea typeface="+mn-ea"/>
              </a:rPr>
              <a:t>"UTF-8"&gt;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&lt;title&gt;Scripting tag&lt;/title&gt;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	&lt;%!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data = 50;%&gt;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	&lt;%</a:t>
            </a:r>
          </a:p>
          <a:p>
            <a:r>
              <a:rPr lang="en-US" altLang="ko-KR" sz="1600" dirty="0">
                <a:latin typeface="+mn-ea"/>
                <a:ea typeface="+mn-ea"/>
              </a:rPr>
              <a:t>		</a:t>
            </a:r>
            <a:r>
              <a:rPr lang="en-US" altLang="ko-KR" sz="1600" dirty="0" err="1">
                <a:latin typeface="+mn-ea"/>
                <a:ea typeface="+mn-ea"/>
              </a:rPr>
              <a:t>out.println</a:t>
            </a:r>
            <a:r>
              <a:rPr lang="en-US" altLang="ko-KR" sz="1600" dirty="0">
                <a:latin typeface="+mn-ea"/>
                <a:ea typeface="+mn-ea"/>
              </a:rPr>
              <a:t>("Value of the variable is:" + data);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%&gt;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&lt;/</a:t>
            </a:r>
            <a:r>
              <a:rPr lang="en-US" altLang="ko-KR" sz="1600" dirty="0">
                <a:latin typeface="+mn-ea"/>
                <a:ea typeface="+mn-ea"/>
              </a:rPr>
              <a:t>body</a:t>
            </a:r>
            <a:r>
              <a:rPr lang="en-US" altLang="ko-KR" sz="1600" dirty="0" smtClean="0">
                <a:latin typeface="+mn-ea"/>
                <a:ea typeface="+mn-ea"/>
              </a:rPr>
              <a:t>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&lt;/</a:t>
            </a:r>
            <a:r>
              <a:rPr lang="en-US" altLang="ko-KR" sz="1600" dirty="0">
                <a:latin typeface="+mn-ea"/>
                <a:ea typeface="+mn-ea"/>
              </a:rPr>
              <a:t>html&gt;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84150" y="1628800"/>
            <a:ext cx="8715375" cy="4477964"/>
          </a:xfrm>
          <a:prstGeom prst="rect">
            <a:avLst/>
          </a:prstGeom>
          <a:noFill/>
          <a:ln w="19050" cap="rnd" cmpd="dbl">
            <a:solidFill>
              <a:schemeClr val="tx2">
                <a:lumMod val="75000"/>
                <a:alpha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209935" y="1364484"/>
            <a:ext cx="1512888" cy="408332"/>
          </a:xfrm>
          <a:prstGeom prst="roundRect">
            <a:avLst>
              <a:gd name="adj" fmla="val 33824"/>
            </a:avLst>
          </a:prstGeom>
          <a:solidFill>
            <a:srgbClr val="98D2D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HY헤드라인M" pitchFamily="18" charset="-127"/>
                <a:ea typeface="HY헤드라인M" pitchFamily="18" charset="-127"/>
              </a:rPr>
              <a:t>Example2</a:t>
            </a:r>
            <a:endParaRPr lang="en-US" altLang="ko-KR" sz="1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1195207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  <a:ea typeface="+mn-ea"/>
              </a:rPr>
              <a:t>전역변수 선언 및 출력 </a:t>
            </a:r>
            <a:r>
              <a:rPr lang="en-US" altLang="ko-KR" sz="1600" b="1" dirty="0" smtClean="0">
                <a:latin typeface="+mn-ea"/>
                <a:ea typeface="+mn-ea"/>
              </a:rPr>
              <a:t>– declaration02.jsp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23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선언문 태그의 기능과 사용법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9409" y="1828670"/>
            <a:ext cx="77048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600" dirty="0">
                <a:latin typeface="+mn-ea"/>
                <a:ea typeface="+mn-ea"/>
              </a:rPr>
              <a:t>&lt;%@ page language=</a:t>
            </a:r>
            <a:r>
              <a:rPr lang="fr-FR" altLang="ko-KR" sz="1600" i="1" dirty="0">
                <a:latin typeface="+mn-ea"/>
                <a:ea typeface="+mn-ea"/>
              </a:rPr>
              <a:t>"java" contentType="text/html; charset=UTF-8"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</a:t>
            </a:r>
            <a:r>
              <a:rPr lang="en-US" altLang="ko-KR" sz="1600" dirty="0" err="1">
                <a:latin typeface="+mn-ea"/>
                <a:ea typeface="+mn-ea"/>
              </a:rPr>
              <a:t>pageEncoding</a:t>
            </a:r>
            <a:r>
              <a:rPr lang="en-US" altLang="ko-KR" sz="1600" dirty="0">
                <a:latin typeface="+mn-ea"/>
                <a:ea typeface="+mn-ea"/>
              </a:rPr>
              <a:t>=</a:t>
            </a:r>
            <a:r>
              <a:rPr lang="en-US" altLang="ko-KR" sz="1600" i="1" dirty="0">
                <a:latin typeface="+mn-ea"/>
                <a:ea typeface="+mn-ea"/>
              </a:rPr>
              <a:t>"UTF-8"%&gt;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&lt;!DOCTYPE html&gt;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&lt;meta charset=</a:t>
            </a:r>
            <a:r>
              <a:rPr lang="en-US" altLang="ko-KR" sz="1600" i="1" dirty="0">
                <a:latin typeface="+mn-ea"/>
                <a:ea typeface="+mn-ea"/>
              </a:rPr>
              <a:t>"UTF-8"&gt;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&lt;title&gt;Scripting tag&lt;/title&gt;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	&lt;%!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sum(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a, 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b) {</a:t>
            </a:r>
          </a:p>
          <a:p>
            <a:r>
              <a:rPr lang="en-US" altLang="ko-KR" sz="1600" dirty="0">
                <a:latin typeface="+mn-ea"/>
                <a:ea typeface="+mn-ea"/>
              </a:rPr>
              <a:t>		return a + b;</a:t>
            </a:r>
          </a:p>
          <a:p>
            <a:r>
              <a:rPr lang="en-US" altLang="ko-KR" sz="1600" dirty="0">
                <a:latin typeface="+mn-ea"/>
                <a:ea typeface="+mn-ea"/>
              </a:rPr>
              <a:t>	}%&gt;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	&lt;%</a:t>
            </a:r>
          </a:p>
          <a:p>
            <a:r>
              <a:rPr lang="en-US" altLang="ko-KR" sz="1600" dirty="0">
                <a:latin typeface="+mn-ea"/>
                <a:ea typeface="+mn-ea"/>
              </a:rPr>
              <a:t>		</a:t>
            </a:r>
            <a:r>
              <a:rPr lang="en-US" altLang="ko-KR" sz="1600" dirty="0" err="1">
                <a:latin typeface="+mn-ea"/>
                <a:ea typeface="+mn-ea"/>
              </a:rPr>
              <a:t>out.println</a:t>
            </a:r>
            <a:r>
              <a:rPr lang="en-US" altLang="ko-KR" sz="1600" dirty="0">
                <a:latin typeface="+mn-ea"/>
                <a:ea typeface="+mn-ea"/>
              </a:rPr>
              <a:t>("2 + 3 = " + sum(2, 3));</a:t>
            </a:r>
          </a:p>
          <a:p>
            <a:r>
              <a:rPr lang="en-US" altLang="ko-KR" sz="1600" dirty="0">
                <a:latin typeface="+mn-ea"/>
                <a:ea typeface="+mn-ea"/>
              </a:rPr>
              <a:t>	%&gt;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&lt;/</a:t>
            </a:r>
            <a:r>
              <a:rPr lang="en-US" altLang="ko-KR" sz="1600" dirty="0">
                <a:latin typeface="+mn-ea"/>
                <a:ea typeface="+mn-ea"/>
              </a:rPr>
              <a:t>body</a:t>
            </a:r>
            <a:r>
              <a:rPr lang="en-US" altLang="ko-KR" sz="1600" dirty="0" smtClean="0">
                <a:latin typeface="+mn-ea"/>
                <a:ea typeface="+mn-ea"/>
              </a:rPr>
              <a:t>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&lt;/</a:t>
            </a:r>
            <a:r>
              <a:rPr lang="en-US" altLang="ko-KR" sz="1600" dirty="0">
                <a:latin typeface="+mn-ea"/>
                <a:ea typeface="+mn-ea"/>
              </a:rPr>
              <a:t>html&gt;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84150" y="1628800"/>
            <a:ext cx="8715375" cy="4477964"/>
          </a:xfrm>
          <a:prstGeom prst="rect">
            <a:avLst/>
          </a:prstGeom>
          <a:noFill/>
          <a:ln w="19050" cap="rnd" cmpd="dbl">
            <a:solidFill>
              <a:schemeClr val="tx2">
                <a:lumMod val="75000"/>
                <a:alpha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209935" y="1364484"/>
            <a:ext cx="1512888" cy="408332"/>
          </a:xfrm>
          <a:prstGeom prst="roundRect">
            <a:avLst>
              <a:gd name="adj" fmla="val 33824"/>
            </a:avLst>
          </a:prstGeom>
          <a:solidFill>
            <a:srgbClr val="98D2D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HY헤드라인M" pitchFamily="18" charset="-127"/>
                <a:ea typeface="HY헤드라인M" pitchFamily="18" charset="-127"/>
              </a:rPr>
              <a:t>Example3</a:t>
            </a:r>
            <a:endParaRPr lang="en-US" altLang="ko-KR" sz="1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1195207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  <a:ea typeface="+mn-ea"/>
              </a:rPr>
              <a:t>함</a:t>
            </a:r>
            <a:r>
              <a:rPr lang="ko-KR" altLang="en-US" sz="1600" b="1" dirty="0">
                <a:latin typeface="+mn-ea"/>
                <a:ea typeface="+mn-ea"/>
              </a:rPr>
              <a:t>수</a:t>
            </a:r>
            <a:r>
              <a:rPr lang="ko-KR" altLang="en-US" sz="1600" b="1" dirty="0" smtClean="0">
                <a:latin typeface="+mn-ea"/>
                <a:ea typeface="+mn-ea"/>
              </a:rPr>
              <a:t> 선언 및 호출</a:t>
            </a:r>
            <a:r>
              <a:rPr lang="en-US" altLang="ko-KR" sz="1600" b="1" dirty="0" smtClean="0">
                <a:latin typeface="+mn-ea"/>
                <a:ea typeface="+mn-ea"/>
              </a:rPr>
              <a:t>1– declaration03.jsp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67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선언문 태그의 기능과 사용법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9936" y="1828670"/>
            <a:ext cx="868959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500" dirty="0">
                <a:latin typeface="+mn-ea"/>
                <a:ea typeface="+mn-ea"/>
              </a:rPr>
              <a:t>&lt;%@ page language="java" contentType="text/html; charset=UTF-8" pageEncoding="UTF-8"%&gt;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&lt;!</a:t>
            </a:r>
            <a:r>
              <a:rPr lang="en-US" altLang="ko-KR" sz="1600" dirty="0">
                <a:latin typeface="+mn-ea"/>
                <a:ea typeface="+mn-ea"/>
              </a:rPr>
              <a:t>DOCTYPE html&gt;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&lt;html</a:t>
            </a:r>
            <a:r>
              <a:rPr lang="en-US" altLang="ko-KR" sz="1600" dirty="0" smtClean="0">
                <a:latin typeface="+mn-ea"/>
                <a:ea typeface="+mn-ea"/>
              </a:rPr>
              <a:t>&gt;&lt;</a:t>
            </a:r>
            <a:r>
              <a:rPr lang="en-US" altLang="ko-KR" sz="1600" dirty="0">
                <a:latin typeface="+mn-ea"/>
                <a:ea typeface="+mn-ea"/>
              </a:rPr>
              <a:t>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&lt;meta charset=</a:t>
            </a:r>
            <a:r>
              <a:rPr lang="en-US" altLang="ko-KR" sz="1600" i="1" dirty="0">
                <a:latin typeface="+mn-ea"/>
                <a:ea typeface="+mn-ea"/>
              </a:rPr>
              <a:t>"UTF-8"&gt;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&lt;title&gt;Scripting tag&lt;/title</a:t>
            </a:r>
            <a:r>
              <a:rPr lang="en-US" altLang="ko-KR" sz="1600" dirty="0" smtClean="0">
                <a:latin typeface="+mn-ea"/>
                <a:ea typeface="+mn-ea"/>
              </a:rPr>
              <a:t>&gt;&lt;/</a:t>
            </a:r>
            <a:r>
              <a:rPr lang="en-US" altLang="ko-KR" sz="1600" dirty="0">
                <a:latin typeface="+mn-ea"/>
                <a:ea typeface="+mn-ea"/>
              </a:rPr>
              <a:t>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</a:t>
            </a:r>
            <a:r>
              <a:rPr lang="en-US" altLang="ko-KR" sz="1600" dirty="0" smtClean="0">
                <a:latin typeface="+mn-ea"/>
                <a:ea typeface="+mn-ea"/>
              </a:rPr>
              <a:t>    &lt;%! 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count=3;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     String </a:t>
            </a:r>
            <a:r>
              <a:rPr lang="en-US" altLang="ko-KR" sz="1600" dirty="0" err="1">
                <a:latin typeface="+mn-ea"/>
                <a:ea typeface="+mn-ea"/>
              </a:rPr>
              <a:t>makeItLower</a:t>
            </a:r>
            <a:r>
              <a:rPr lang="en-US" altLang="ko-KR" sz="1600" dirty="0">
                <a:latin typeface="+mn-ea"/>
                <a:ea typeface="+mn-ea"/>
              </a:rPr>
              <a:t>(String data) {</a:t>
            </a:r>
          </a:p>
          <a:p>
            <a:r>
              <a:rPr lang="en-US" altLang="ko-KR" sz="1600" dirty="0">
                <a:latin typeface="+mn-ea"/>
                <a:ea typeface="+mn-ea"/>
              </a:rPr>
              <a:t>	return </a:t>
            </a:r>
            <a:r>
              <a:rPr lang="en-US" altLang="ko-KR" sz="1600" dirty="0" err="1">
                <a:latin typeface="+mn-ea"/>
                <a:ea typeface="+mn-ea"/>
              </a:rPr>
              <a:t>data.toLowerCase</a:t>
            </a:r>
            <a:r>
              <a:rPr lang="en-US" altLang="ko-KR" sz="1600" dirty="0">
                <a:latin typeface="+mn-ea"/>
                <a:ea typeface="+mn-ea"/>
              </a:rPr>
              <a:t>();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}%&gt;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   &lt;% for(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i=0;i&lt;=</a:t>
            </a:r>
            <a:r>
              <a:rPr lang="en-US" altLang="ko-KR" sz="1600" dirty="0" err="1">
                <a:latin typeface="+mn-ea"/>
                <a:ea typeface="+mn-ea"/>
              </a:rPr>
              <a:t>count;i</a:t>
            </a:r>
            <a:r>
              <a:rPr lang="en-US" altLang="ko-KR" sz="1600" dirty="0">
                <a:latin typeface="+mn-ea"/>
                <a:ea typeface="+mn-ea"/>
              </a:rPr>
              <a:t>++){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     </a:t>
            </a:r>
            <a:r>
              <a:rPr lang="en-US" altLang="ko-KR" sz="1600" dirty="0" err="1">
                <a:latin typeface="+mn-ea"/>
                <a:ea typeface="+mn-ea"/>
              </a:rPr>
              <a:t>out.print</a:t>
            </a:r>
            <a:r>
              <a:rPr lang="en-US" altLang="ko-KR" sz="1600" dirty="0">
                <a:latin typeface="+mn-ea"/>
                <a:ea typeface="+mn-ea"/>
              </a:rPr>
              <a:t>("Java Server Pages "+ i + "&lt;</a:t>
            </a:r>
            <a:r>
              <a:rPr lang="en-US" altLang="ko-KR" sz="1600" dirty="0" err="1">
                <a:latin typeface="+mn-ea"/>
                <a:ea typeface="+mn-ea"/>
              </a:rPr>
              <a:t>br</a:t>
            </a:r>
            <a:r>
              <a:rPr lang="en-US" altLang="ko-KR" sz="1600" dirty="0">
                <a:latin typeface="+mn-ea"/>
                <a:ea typeface="+mn-ea"/>
              </a:rPr>
              <a:t>&gt;");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  }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 %&gt;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       &lt;%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err="1" smtClean="0">
                <a:latin typeface="+mn-ea"/>
                <a:ea typeface="+mn-ea"/>
              </a:rPr>
              <a:t>out.println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en-US" altLang="ko-KR" sz="1600" dirty="0" err="1" smtClean="0">
                <a:latin typeface="+mn-ea"/>
                <a:ea typeface="+mn-ea"/>
              </a:rPr>
              <a:t>makeItLower</a:t>
            </a:r>
            <a:r>
              <a:rPr lang="en-US" altLang="ko-KR" sz="1600" dirty="0">
                <a:latin typeface="+mn-ea"/>
                <a:ea typeface="+mn-ea"/>
              </a:rPr>
              <a:t>("Hello World"));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     %&gt; 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&lt;/</a:t>
            </a:r>
            <a:r>
              <a:rPr lang="en-US" altLang="ko-KR" sz="1600" dirty="0">
                <a:latin typeface="+mn-ea"/>
                <a:ea typeface="+mn-ea"/>
              </a:rPr>
              <a:t>body</a:t>
            </a:r>
            <a:r>
              <a:rPr lang="en-US" altLang="ko-KR" sz="1600" dirty="0" smtClean="0">
                <a:latin typeface="+mn-ea"/>
                <a:ea typeface="+mn-ea"/>
              </a:rPr>
              <a:t>&gt;&lt;/</a:t>
            </a:r>
            <a:r>
              <a:rPr lang="en-US" altLang="ko-KR" sz="1600" dirty="0">
                <a:latin typeface="+mn-ea"/>
                <a:ea typeface="+mn-ea"/>
              </a:rPr>
              <a:t>html&gt;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84150" y="1628799"/>
            <a:ext cx="8715375" cy="5201239"/>
          </a:xfrm>
          <a:prstGeom prst="rect">
            <a:avLst/>
          </a:prstGeom>
          <a:noFill/>
          <a:ln w="19050" cap="rnd" cmpd="dbl">
            <a:solidFill>
              <a:schemeClr val="tx2">
                <a:lumMod val="75000"/>
                <a:alpha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209935" y="1364484"/>
            <a:ext cx="1512888" cy="408332"/>
          </a:xfrm>
          <a:prstGeom prst="roundRect">
            <a:avLst>
              <a:gd name="adj" fmla="val 33824"/>
            </a:avLst>
          </a:prstGeom>
          <a:solidFill>
            <a:srgbClr val="98D2D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HY헤드라인M" pitchFamily="18" charset="-127"/>
                <a:ea typeface="HY헤드라인M" pitchFamily="18" charset="-127"/>
              </a:rPr>
              <a:t>Example3</a:t>
            </a:r>
            <a:endParaRPr lang="en-US" altLang="ko-KR" sz="1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1195207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  <a:ea typeface="+mn-ea"/>
              </a:rPr>
              <a:t>함</a:t>
            </a:r>
            <a:r>
              <a:rPr lang="ko-KR" altLang="en-US" sz="1600" b="1" dirty="0">
                <a:latin typeface="+mn-ea"/>
                <a:ea typeface="+mn-ea"/>
              </a:rPr>
              <a:t>수</a:t>
            </a:r>
            <a:r>
              <a:rPr lang="ko-KR" altLang="en-US" sz="1600" b="1" dirty="0" smtClean="0">
                <a:latin typeface="+mn-ea"/>
                <a:ea typeface="+mn-ea"/>
              </a:rPr>
              <a:t> 선언 및 호출</a:t>
            </a:r>
            <a:r>
              <a:rPr lang="en-US" altLang="ko-KR" sz="1600" b="1" dirty="0" smtClean="0">
                <a:latin typeface="+mn-ea"/>
                <a:ea typeface="+mn-ea"/>
              </a:rPr>
              <a:t>2– declaration04.jsp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619500"/>
            <a:ext cx="220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77" y="4588743"/>
            <a:ext cx="1590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941" y="5856312"/>
            <a:ext cx="25050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1600" kern="0" dirty="0">
                <a:solidFill>
                  <a:srgbClr val="000000"/>
                </a:solidFill>
              </a:rPr>
              <a:t>‘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톰캣설치</a:t>
            </a:r>
            <a:r>
              <a:rPr lang="ko-KR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</a:rPr>
              <a:t>ROOT\work\Catalina\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localhost</a:t>
            </a:r>
            <a:r>
              <a:rPr lang="en-US" altLang="ko-KR" sz="1600" kern="0" dirty="0">
                <a:solidFill>
                  <a:srgbClr val="000000"/>
                </a:solidFill>
              </a:rPr>
              <a:t>\ROOT\org\apache\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jsp</a:t>
            </a:r>
            <a:r>
              <a:rPr lang="en-US" altLang="ko-KR" sz="1600" kern="0" dirty="0">
                <a:solidFill>
                  <a:srgbClr val="000000"/>
                </a:solidFill>
              </a:rPr>
              <a:t>\’</a:t>
            </a:r>
          </a:p>
          <a:p>
            <a:pPr lvl="1"/>
            <a:r>
              <a:rPr lang="en-US" altLang="ko-KR" sz="1600" kern="0" dirty="0">
                <a:solidFill>
                  <a:srgbClr val="000000"/>
                </a:solidFill>
              </a:rPr>
              <a:t>scripting_jsp.java</a:t>
            </a:r>
            <a:r>
              <a:rPr lang="ko-KR" altLang="en-US" sz="1600" kern="0" dirty="0">
                <a:solidFill>
                  <a:srgbClr val="000000"/>
                </a:solidFill>
              </a:rPr>
              <a:t>와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scripting_jsp.class</a:t>
            </a:r>
            <a:r>
              <a:rPr lang="ko-KR" altLang="en-US" sz="1600" kern="0" dirty="0">
                <a:solidFill>
                  <a:srgbClr val="000000"/>
                </a:solidFill>
              </a:rPr>
              <a:t>로 보관</a:t>
            </a:r>
          </a:p>
          <a:p>
            <a:endParaRPr lang="ko-KR" altLang="en-US" dirty="0"/>
          </a:p>
        </p:txBody>
      </p:sp>
      <p:sp>
        <p:nvSpPr>
          <p:cNvPr id="13" name="제목 12">
            <a:extLst>
              <a:ext uri="{FF2B5EF4-FFF2-40B4-BE49-F238E27FC236}">
                <a16:creationId xmlns="" xmlns:a16="http://schemas.microsoft.com/office/drawing/2014/main" id="{419A70DF-7448-4EE0-A8D3-FE2E0548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선언문 태그의 기능과 사용법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1835527"/>
            <a:ext cx="82089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public final class </a:t>
            </a:r>
            <a:r>
              <a:rPr lang="en-US" altLang="ko-KR" sz="1400" b="1" dirty="0">
                <a:latin typeface="+mn-ea"/>
                <a:ea typeface="+mn-ea"/>
              </a:rPr>
              <a:t>declaration04_jsp</a:t>
            </a:r>
            <a:r>
              <a:rPr lang="en-US" altLang="ko-KR" sz="1400" dirty="0">
                <a:latin typeface="+mn-ea"/>
                <a:ea typeface="+mn-ea"/>
              </a:rPr>
              <a:t> extends </a:t>
            </a:r>
            <a:r>
              <a:rPr lang="en-US" altLang="ko-KR" sz="1400" dirty="0" err="1">
                <a:latin typeface="+mn-ea"/>
                <a:ea typeface="+mn-ea"/>
              </a:rPr>
              <a:t>org.apache.jasper.runtime.HttpJspBase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implements </a:t>
            </a:r>
            <a:r>
              <a:rPr lang="en-US" altLang="ko-KR" sz="1400" dirty="0" err="1">
                <a:latin typeface="+mn-ea"/>
                <a:ea typeface="+mn-ea"/>
              </a:rPr>
              <a:t>org.apache.jasper.runtime.JspSourceDependent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           </a:t>
            </a:r>
            <a:r>
              <a:rPr lang="en-US" altLang="ko-KR" sz="1400" dirty="0" err="1">
                <a:latin typeface="+mn-ea"/>
                <a:ea typeface="+mn-ea"/>
              </a:rPr>
              <a:t>org.apache.jasper.runtime.JspSourceImports</a:t>
            </a:r>
            <a:r>
              <a:rPr lang="en-US" altLang="ko-KR" sz="1400" dirty="0">
                <a:latin typeface="+mn-ea"/>
                <a:ea typeface="+mn-ea"/>
              </a:rPr>
              <a:t> 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…..</a:t>
            </a:r>
            <a:endParaRPr lang="ko-KR" altLang="en-US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latin typeface="+mn-ea"/>
                <a:ea typeface="+mn-ea"/>
              </a:rPr>
              <a:t>int</a:t>
            </a:r>
            <a:r>
              <a:rPr lang="en-US" altLang="ko-KR" sz="1400" b="1" dirty="0">
                <a:latin typeface="+mn-ea"/>
                <a:ea typeface="+mn-ea"/>
              </a:rPr>
              <a:t> count=3;</a:t>
            </a:r>
          </a:p>
          <a:p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String </a:t>
            </a:r>
            <a:r>
              <a:rPr lang="en-US" altLang="ko-KR" sz="1400" b="1" dirty="0" err="1">
                <a:latin typeface="+mn-ea"/>
                <a:ea typeface="+mn-ea"/>
              </a:rPr>
              <a:t>makeItLower</a:t>
            </a:r>
            <a:r>
              <a:rPr lang="en-US" altLang="ko-KR" sz="1400" b="1" dirty="0">
                <a:latin typeface="+mn-ea"/>
                <a:ea typeface="+mn-ea"/>
              </a:rPr>
              <a:t>(String data) {</a:t>
            </a:r>
          </a:p>
          <a:p>
            <a:r>
              <a:rPr lang="en-US" altLang="ko-KR" sz="1400" b="1" dirty="0" smtClean="0">
                <a:latin typeface="+mn-ea"/>
                <a:ea typeface="+mn-ea"/>
              </a:rPr>
              <a:t>      return </a:t>
            </a:r>
            <a:r>
              <a:rPr lang="en-US" altLang="ko-KR" sz="1400" b="1" dirty="0" err="1">
                <a:latin typeface="+mn-ea"/>
                <a:ea typeface="+mn-ea"/>
              </a:rPr>
              <a:t>data.toLowerCase</a:t>
            </a:r>
            <a:r>
              <a:rPr lang="en-US" altLang="ko-KR" sz="1400" b="1" dirty="0">
                <a:latin typeface="+mn-ea"/>
                <a:ea typeface="+mn-ea"/>
              </a:rPr>
              <a:t>();</a:t>
            </a:r>
          </a:p>
          <a:p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}</a:t>
            </a:r>
          </a:p>
          <a:p>
            <a:r>
              <a:rPr lang="ko-KR" altLang="en-US" sz="1400" dirty="0">
                <a:latin typeface="+mn-ea"/>
                <a:ea typeface="+mn-ea"/>
              </a:rPr>
              <a:t>  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…..</a:t>
            </a:r>
            <a:endParaRPr lang="ko-KR" altLang="en-US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  <a:p>
            <a:r>
              <a:rPr lang="en-US" altLang="ko-KR" sz="1400" b="1" dirty="0">
                <a:latin typeface="+mn-ea"/>
                <a:ea typeface="+mn-ea"/>
              </a:rPr>
              <a:t> for(</a:t>
            </a:r>
            <a:r>
              <a:rPr lang="en-US" altLang="ko-KR" sz="1400" b="1" dirty="0" err="1">
                <a:latin typeface="+mn-ea"/>
                <a:ea typeface="+mn-ea"/>
              </a:rPr>
              <a:t>int</a:t>
            </a:r>
            <a:r>
              <a:rPr lang="en-US" altLang="ko-KR" sz="1400" b="1" dirty="0">
                <a:latin typeface="+mn-ea"/>
                <a:ea typeface="+mn-ea"/>
              </a:rPr>
              <a:t> i=0;i&lt;=</a:t>
            </a:r>
            <a:r>
              <a:rPr lang="en-US" altLang="ko-KR" sz="1400" b="1" dirty="0" err="1">
                <a:latin typeface="+mn-ea"/>
                <a:ea typeface="+mn-ea"/>
              </a:rPr>
              <a:t>count;i</a:t>
            </a:r>
            <a:r>
              <a:rPr lang="en-US" altLang="ko-KR" sz="1400" b="1" dirty="0">
                <a:latin typeface="+mn-ea"/>
                <a:ea typeface="+mn-ea"/>
              </a:rPr>
              <a:t>++){</a:t>
            </a:r>
          </a:p>
          <a:p>
            <a:r>
              <a:rPr lang="en-US" altLang="ko-KR" sz="1400" b="1" dirty="0">
                <a:latin typeface="+mn-ea"/>
                <a:ea typeface="+mn-ea"/>
              </a:rPr>
              <a:t>           </a:t>
            </a:r>
            <a:r>
              <a:rPr lang="en-US" altLang="ko-KR" sz="1400" b="1" dirty="0" err="1">
                <a:latin typeface="+mn-ea"/>
                <a:ea typeface="+mn-ea"/>
              </a:rPr>
              <a:t>out.print</a:t>
            </a:r>
            <a:r>
              <a:rPr lang="en-US" altLang="ko-KR" sz="1400" b="1" dirty="0">
                <a:latin typeface="+mn-ea"/>
                <a:ea typeface="+mn-ea"/>
              </a:rPr>
              <a:t>("Java Server Pages "+ i + "&lt;</a:t>
            </a:r>
            <a:r>
              <a:rPr lang="en-US" altLang="ko-KR" sz="1400" b="1" dirty="0" err="1">
                <a:latin typeface="+mn-ea"/>
                <a:ea typeface="+mn-ea"/>
              </a:rPr>
              <a:t>br</a:t>
            </a:r>
            <a:r>
              <a:rPr lang="en-US" altLang="ko-KR" sz="1400" b="1" dirty="0">
                <a:latin typeface="+mn-ea"/>
                <a:ea typeface="+mn-ea"/>
              </a:rPr>
              <a:t>&gt;");</a:t>
            </a:r>
          </a:p>
          <a:p>
            <a:r>
              <a:rPr lang="ko-KR" altLang="en-US" sz="1400" b="1" dirty="0">
                <a:latin typeface="+mn-ea"/>
                <a:ea typeface="+mn-ea"/>
              </a:rPr>
              <a:t>    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}</a:t>
            </a:r>
          </a:p>
          <a:p>
            <a:r>
              <a:rPr lang="ko-KR" altLang="en-US" sz="1400" dirty="0">
                <a:latin typeface="+mn-ea"/>
                <a:ea typeface="+mn-ea"/>
              </a:rPr>
              <a:t> 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……</a:t>
            </a:r>
            <a:r>
              <a:rPr lang="ko-KR" altLang="en-US" sz="1400" dirty="0" smtClean="0">
                <a:latin typeface="+mn-ea"/>
                <a:ea typeface="+mn-ea"/>
              </a:rPr>
              <a:t>    </a:t>
            </a:r>
            <a:endParaRPr lang="ko-KR" altLang="en-US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b="1" dirty="0" err="1" smtClean="0">
                <a:latin typeface="+mn-ea"/>
                <a:ea typeface="+mn-ea"/>
              </a:rPr>
              <a:t>out.println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en-US" altLang="ko-KR" sz="1400" b="1" dirty="0" err="1" smtClean="0">
                <a:latin typeface="+mn-ea"/>
                <a:ea typeface="+mn-ea"/>
              </a:rPr>
              <a:t>makeItLower</a:t>
            </a:r>
            <a:r>
              <a:rPr lang="en-US" altLang="ko-KR" sz="1400" b="1" dirty="0">
                <a:latin typeface="+mn-ea"/>
                <a:ea typeface="+mn-ea"/>
              </a:rPr>
              <a:t>("Hello World"));</a:t>
            </a:r>
          </a:p>
          <a:p>
            <a:r>
              <a:rPr lang="ko-KR" altLang="en-US" sz="1400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7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1" dirty="0"/>
              <a:t>주석처리</a:t>
            </a:r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64E7493A-CAF9-4443-9014-6EC30143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90339"/>
            <a:ext cx="526732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40" y="2498366"/>
            <a:ext cx="7632848" cy="2990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5593219"/>
            <a:ext cx="8066856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31E40D9B-59C8-43C6-A653-D98A2785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656" y="13156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8474901" cy="51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9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=""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태그의 종류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=""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=""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=""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1907540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스크립틀릿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=""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39343E30-4629-462E-99F5-B884664E1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2" y="4630619"/>
            <a:ext cx="8244408" cy="1822717"/>
          </a:xfrm>
          <a:prstGeom prst="rect">
            <a:avLst/>
          </a:prstGeom>
        </p:spPr>
      </p:pic>
      <p:sp>
        <p:nvSpPr>
          <p:cNvPr id="17" name="Rectangle 36">
            <a:extLst>
              <a:ext uri="{FF2B5EF4-FFF2-40B4-BE49-F238E27FC236}">
                <a16:creationId xmlns=""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2492896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표현문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=""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=""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=""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페이지 만들기</a:t>
            </a:r>
          </a:p>
        </p:txBody>
      </p:sp>
      <p:sp>
        <p:nvSpPr>
          <p:cNvPr id="23" name="Oval 38">
            <a:extLst>
              <a:ext uri="{FF2B5EF4-FFF2-40B4-BE49-F238E27FC236}">
                <a16:creationId xmlns=""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91680" y="3131676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선언문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656" y="13156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8228736" descr="EMB00001ec05d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08" y="1760240"/>
            <a:ext cx="6156212" cy="28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 txBox="1">
            <a:spLocks/>
          </p:cNvSpPr>
          <p:nvPr/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5. (</a:t>
            </a:r>
            <a:r>
              <a:rPr lang="ko-KR" altLang="en-US" dirty="0" smtClean="0"/>
              <a:t>웹 쇼핑몰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시작 페이지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1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시작 페이지 작성하기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4692"/>
            <a:ext cx="8462332" cy="50465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7929" y="2492896"/>
            <a:ext cx="7861761" cy="34778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&lt;title&gt;Welcome&lt;/title&gt;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&lt;%!String greeting = "Welcome to Web  Shopping Mall";</a:t>
            </a:r>
          </a:p>
          <a:p>
            <a:r>
              <a:rPr lang="en-US" altLang="ko-KR" dirty="0"/>
              <a:t>	String tagline = "Welcome to Web Market!";%&gt;</a:t>
            </a:r>
          </a:p>
          <a:p>
            <a:r>
              <a:rPr lang="en-US" altLang="ko-KR" dirty="0"/>
              <a:t>	&lt;h1&gt;&lt;%=greeting%&gt;&lt;/h1&gt;</a:t>
            </a:r>
          </a:p>
          <a:p>
            <a:r>
              <a:rPr lang="en-US" altLang="ko-KR" dirty="0"/>
              <a:t>	&lt;h3&gt;&lt;%=tagline%&gt;&lt;/h3&gt;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FA738A4-0411-4251-BAE1-4504EBD61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492896"/>
            <a:ext cx="3181241" cy="1098949"/>
          </a:xfrm>
          <a:prstGeom prst="rect">
            <a:avLst/>
          </a:prstGeom>
        </p:spPr>
      </p:pic>
      <p:sp>
        <p:nvSpPr>
          <p:cNvPr id="10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 txBox="1">
            <a:spLocks/>
          </p:cNvSpPr>
          <p:nvPr/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5. (</a:t>
            </a:r>
            <a:r>
              <a:rPr lang="ko-KR" altLang="en-US" dirty="0" smtClean="0"/>
              <a:t>웹 쇼핑몰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시작 페이지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9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>
          <a:xfrm>
            <a:off x="228600" y="836712"/>
            <a:ext cx="8686800" cy="5715000"/>
          </a:xfrm>
        </p:spPr>
        <p:txBody>
          <a:bodyPr/>
          <a:lstStyle/>
          <a:p>
            <a:pPr lvl="1"/>
            <a:r>
              <a:rPr lang="en-US" altLang="ko-KR" dirty="0"/>
              <a:t>2. </a:t>
            </a:r>
            <a:r>
              <a:rPr lang="ko-KR" altLang="en-US" dirty="0"/>
              <a:t>부트스트랩 </a:t>
            </a:r>
            <a:r>
              <a:rPr lang="en-US" altLang="ko-KR" dirty="0"/>
              <a:t>CSS </a:t>
            </a:r>
            <a:r>
              <a:rPr lang="ko-KR" altLang="en-US" dirty="0"/>
              <a:t>적용하기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7881"/>
            <a:ext cx="885698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500" dirty="0">
                <a:latin typeface="+mn-ea"/>
                <a:ea typeface="+mn-ea"/>
              </a:rPr>
              <a:t>&lt;%@ page language="java" contentType="text/html; charset=UTF-8" pageEncoding="UTF-8"%&gt;</a:t>
            </a:r>
          </a:p>
          <a:p>
            <a:r>
              <a:rPr lang="fr-FR" altLang="ko-KR" sz="1500" dirty="0">
                <a:latin typeface="+mn-ea"/>
                <a:ea typeface="+mn-ea"/>
              </a:rPr>
              <a:t>&lt;!DOCTYPE html&gt;</a:t>
            </a:r>
          </a:p>
          <a:p>
            <a:r>
              <a:rPr lang="fr-FR" altLang="ko-KR" sz="1500" dirty="0">
                <a:latin typeface="+mn-ea"/>
                <a:ea typeface="+mn-ea"/>
              </a:rPr>
              <a:t>&lt;html</a:t>
            </a:r>
            <a:r>
              <a:rPr lang="fr-FR" altLang="ko-KR" sz="1500" dirty="0" smtClean="0">
                <a:latin typeface="+mn-ea"/>
                <a:ea typeface="+mn-ea"/>
              </a:rPr>
              <a:t>&gt;&lt;</a:t>
            </a:r>
            <a:r>
              <a:rPr lang="fr-FR" altLang="ko-KR" sz="1500" dirty="0">
                <a:latin typeface="+mn-ea"/>
                <a:ea typeface="+mn-ea"/>
              </a:rPr>
              <a:t>head&gt;</a:t>
            </a:r>
          </a:p>
          <a:p>
            <a:r>
              <a:rPr lang="fr-FR" altLang="ko-KR" sz="1500" dirty="0">
                <a:latin typeface="+mn-ea"/>
                <a:ea typeface="+mn-ea"/>
              </a:rPr>
              <a:t>&lt;link rel="stylesheet" href="https://maxcdn.bootstrapcdn.com/bootstrap/4.0.0/css/bootstrap.min.css"&gt;</a:t>
            </a:r>
          </a:p>
          <a:p>
            <a:r>
              <a:rPr lang="fr-FR" altLang="ko-KR" sz="1500" dirty="0">
                <a:latin typeface="+mn-ea"/>
                <a:ea typeface="+mn-ea"/>
              </a:rPr>
              <a:t>&lt;title&gt;Welcome&lt;/title</a:t>
            </a:r>
            <a:r>
              <a:rPr lang="fr-FR" altLang="ko-KR" sz="1500" dirty="0" smtClean="0">
                <a:latin typeface="+mn-ea"/>
                <a:ea typeface="+mn-ea"/>
              </a:rPr>
              <a:t>&gt;&lt;/</a:t>
            </a:r>
            <a:r>
              <a:rPr lang="fr-FR" altLang="ko-KR" sz="1500" dirty="0">
                <a:latin typeface="+mn-ea"/>
                <a:ea typeface="+mn-ea"/>
              </a:rPr>
              <a:t>head&gt;</a:t>
            </a:r>
          </a:p>
          <a:p>
            <a:r>
              <a:rPr lang="fr-FR" altLang="ko-KR" sz="1500" dirty="0">
                <a:latin typeface="+mn-ea"/>
                <a:ea typeface="+mn-ea"/>
              </a:rPr>
              <a:t>&lt;body</a:t>
            </a:r>
            <a:r>
              <a:rPr lang="fr-FR" altLang="ko-KR" sz="1500" dirty="0" smtClean="0">
                <a:latin typeface="+mn-ea"/>
                <a:ea typeface="+mn-ea"/>
              </a:rPr>
              <a:t>&gt;</a:t>
            </a:r>
          </a:p>
          <a:p>
            <a:r>
              <a:rPr lang="fr-FR" altLang="ko-KR" sz="1500" dirty="0">
                <a:latin typeface="+mn-ea"/>
                <a:ea typeface="+mn-ea"/>
              </a:rPr>
              <a:t>&lt;nav class="navbar navbar-expand  navbar-dark bg-dark"&gt;</a:t>
            </a:r>
          </a:p>
          <a:p>
            <a:r>
              <a:rPr lang="fr-FR" altLang="ko-KR" sz="1500" dirty="0">
                <a:latin typeface="+mn-ea"/>
                <a:ea typeface="+mn-ea"/>
              </a:rPr>
              <a:t>&lt;div class="container"&gt;</a:t>
            </a:r>
          </a:p>
          <a:p>
            <a:pPr lvl="1"/>
            <a:r>
              <a:rPr lang="fr-FR" altLang="ko-KR" sz="1500" dirty="0">
                <a:latin typeface="+mn-ea"/>
                <a:ea typeface="+mn-ea"/>
              </a:rPr>
              <a:t>&lt;div class="navbar-header"&gt;</a:t>
            </a:r>
          </a:p>
          <a:p>
            <a:pPr lvl="1"/>
            <a:r>
              <a:rPr lang="fr-FR" altLang="ko-KR" sz="1500" dirty="0" smtClean="0">
                <a:latin typeface="+mn-ea"/>
                <a:ea typeface="+mn-ea"/>
              </a:rPr>
              <a:t>     &lt;</a:t>
            </a:r>
            <a:r>
              <a:rPr lang="fr-FR" altLang="ko-KR" sz="1500" dirty="0">
                <a:latin typeface="+mn-ea"/>
                <a:ea typeface="+mn-ea"/>
              </a:rPr>
              <a:t>a class="navbar-brand" href="./welcome.jsp"&gt;Home&lt;/a&gt;</a:t>
            </a:r>
          </a:p>
          <a:p>
            <a:pPr lvl="1"/>
            <a:r>
              <a:rPr lang="fr-FR" altLang="ko-KR" sz="1500" dirty="0">
                <a:latin typeface="+mn-ea"/>
                <a:ea typeface="+mn-ea"/>
              </a:rPr>
              <a:t>&lt;/div&gt;</a:t>
            </a:r>
          </a:p>
          <a:p>
            <a:r>
              <a:rPr lang="fr-FR" altLang="ko-KR" sz="1500" dirty="0">
                <a:latin typeface="+mn-ea"/>
                <a:ea typeface="+mn-ea"/>
              </a:rPr>
              <a:t>&lt;/div&gt;</a:t>
            </a:r>
          </a:p>
          <a:p>
            <a:r>
              <a:rPr lang="fr-FR" altLang="ko-KR" sz="1500" dirty="0">
                <a:latin typeface="+mn-ea"/>
                <a:ea typeface="+mn-ea"/>
              </a:rPr>
              <a:t>&lt;/nav&gt;</a:t>
            </a:r>
          </a:p>
          <a:p>
            <a:r>
              <a:rPr lang="fr-FR" altLang="ko-KR" sz="1500" dirty="0">
                <a:latin typeface="+mn-ea"/>
                <a:ea typeface="+mn-ea"/>
              </a:rPr>
              <a:t>&lt;%!String greeting = "Welcome to Web Shopping Mall";</a:t>
            </a:r>
          </a:p>
          <a:p>
            <a:r>
              <a:rPr lang="fr-FR" altLang="ko-KR" sz="1500" dirty="0" smtClean="0">
                <a:latin typeface="+mn-ea"/>
                <a:ea typeface="+mn-ea"/>
              </a:rPr>
              <a:t>     String </a:t>
            </a:r>
            <a:r>
              <a:rPr lang="fr-FR" altLang="ko-KR" sz="1500" dirty="0">
                <a:latin typeface="+mn-ea"/>
                <a:ea typeface="+mn-ea"/>
              </a:rPr>
              <a:t>tagline = "Welcome to Web Market!";%&gt;</a:t>
            </a:r>
          </a:p>
          <a:p>
            <a:r>
              <a:rPr lang="fr-FR" altLang="ko-KR" sz="1500" dirty="0">
                <a:latin typeface="+mn-ea"/>
                <a:ea typeface="+mn-ea"/>
              </a:rPr>
              <a:t>&lt;div class="jumbotron"&gt;</a:t>
            </a:r>
          </a:p>
          <a:p>
            <a:r>
              <a:rPr lang="fr-FR" altLang="ko-KR" sz="1500" dirty="0" smtClean="0">
                <a:latin typeface="+mn-ea"/>
                <a:ea typeface="+mn-ea"/>
              </a:rPr>
              <a:t>    &lt;</a:t>
            </a:r>
            <a:r>
              <a:rPr lang="fr-FR" altLang="ko-KR" sz="1500" dirty="0">
                <a:latin typeface="+mn-ea"/>
                <a:ea typeface="+mn-ea"/>
              </a:rPr>
              <a:t>div class="container"&gt;</a:t>
            </a:r>
          </a:p>
          <a:p>
            <a:r>
              <a:rPr lang="fr-FR" altLang="ko-KR" sz="1500" dirty="0" smtClean="0">
                <a:latin typeface="+mn-ea"/>
                <a:ea typeface="+mn-ea"/>
              </a:rPr>
              <a:t>       &lt;</a:t>
            </a:r>
            <a:r>
              <a:rPr lang="fr-FR" altLang="ko-KR" sz="1500" dirty="0">
                <a:latin typeface="+mn-ea"/>
                <a:ea typeface="+mn-ea"/>
              </a:rPr>
              <a:t>h1 class="display-3"&gt;</a:t>
            </a:r>
          </a:p>
          <a:p>
            <a:r>
              <a:rPr lang="fr-FR" altLang="ko-KR" sz="1500" dirty="0" smtClean="0">
                <a:latin typeface="+mn-ea"/>
                <a:ea typeface="+mn-ea"/>
              </a:rPr>
              <a:t>            &lt;%=</a:t>
            </a:r>
            <a:r>
              <a:rPr lang="fr-FR" altLang="ko-KR" sz="1500" dirty="0">
                <a:latin typeface="+mn-ea"/>
                <a:ea typeface="+mn-ea"/>
              </a:rPr>
              <a:t>greeting%&gt;</a:t>
            </a:r>
          </a:p>
          <a:p>
            <a:r>
              <a:rPr lang="fr-FR" altLang="ko-KR" sz="1500" dirty="0" smtClean="0">
                <a:latin typeface="+mn-ea"/>
                <a:ea typeface="+mn-ea"/>
              </a:rPr>
              <a:t>        &lt;/</a:t>
            </a:r>
            <a:r>
              <a:rPr lang="fr-FR" altLang="ko-KR" sz="1500" dirty="0">
                <a:latin typeface="+mn-ea"/>
                <a:ea typeface="+mn-ea"/>
              </a:rPr>
              <a:t>h1&gt;</a:t>
            </a:r>
          </a:p>
          <a:p>
            <a:r>
              <a:rPr lang="fr-FR" altLang="ko-KR" sz="1500" dirty="0" smtClean="0">
                <a:latin typeface="+mn-ea"/>
                <a:ea typeface="+mn-ea"/>
              </a:rPr>
              <a:t>    &lt;/</a:t>
            </a:r>
            <a:r>
              <a:rPr lang="fr-FR" altLang="ko-KR" sz="1500" dirty="0">
                <a:latin typeface="+mn-ea"/>
                <a:ea typeface="+mn-ea"/>
              </a:rPr>
              <a:t>div&gt;</a:t>
            </a:r>
          </a:p>
          <a:p>
            <a:r>
              <a:rPr lang="fr-FR" altLang="ko-KR" sz="1500" dirty="0">
                <a:latin typeface="+mn-ea"/>
                <a:ea typeface="+mn-ea"/>
              </a:rPr>
              <a:t>&lt;/div&gt;</a:t>
            </a:r>
            <a:endParaRPr lang="fr-FR" altLang="ko-KR" sz="1500" dirty="0" smtClean="0">
              <a:latin typeface="+mn-ea"/>
              <a:ea typeface="+mn-ea"/>
            </a:endParaRPr>
          </a:p>
        </p:txBody>
      </p:sp>
      <p:sp>
        <p:nvSpPr>
          <p:cNvPr id="7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 txBox="1">
            <a:spLocks/>
          </p:cNvSpPr>
          <p:nvPr/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5. (</a:t>
            </a:r>
            <a:r>
              <a:rPr lang="ko-KR" altLang="en-US" dirty="0" smtClean="0"/>
              <a:t>웹 쇼핑몰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시작 페이지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5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2. </a:t>
            </a:r>
            <a:r>
              <a:rPr lang="ko-KR" altLang="en-US" dirty="0"/>
              <a:t>부트스트랩 </a:t>
            </a:r>
            <a:r>
              <a:rPr lang="en-US" altLang="ko-KR" dirty="0"/>
              <a:t>CSS </a:t>
            </a:r>
            <a:r>
              <a:rPr lang="ko-KR" altLang="en-US" dirty="0" smtClean="0"/>
              <a:t>적용하기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39029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n-ea"/>
                <a:ea typeface="+mn-ea"/>
              </a:rPr>
              <a:t>&lt;- </a:t>
            </a:r>
            <a:r>
              <a:rPr lang="ko-KR" altLang="en-US" sz="1500" dirty="0" smtClean="0">
                <a:latin typeface="+mn-ea"/>
                <a:ea typeface="+mn-ea"/>
              </a:rPr>
              <a:t>계속</a:t>
            </a:r>
            <a:endParaRPr lang="en-US" altLang="ko-KR" sz="1500" dirty="0" smtClean="0">
              <a:latin typeface="+mn-ea"/>
              <a:ea typeface="+mn-ea"/>
            </a:endParaRPr>
          </a:p>
          <a:p>
            <a:endParaRPr lang="en-US" altLang="ko-KR" sz="15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&lt;</a:t>
            </a:r>
            <a:r>
              <a:rPr lang="en-US" altLang="ko-KR" sz="1600" dirty="0">
                <a:latin typeface="+mn-ea"/>
                <a:ea typeface="+mn-ea"/>
              </a:rPr>
              <a:t>div class=</a:t>
            </a:r>
            <a:r>
              <a:rPr lang="en-US" altLang="ko-KR" sz="1600" i="1" dirty="0">
                <a:latin typeface="+mn-ea"/>
                <a:ea typeface="+mn-ea"/>
              </a:rPr>
              <a:t>"container"&gt;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      &lt;</a:t>
            </a:r>
            <a:r>
              <a:rPr lang="en-US" altLang="ko-KR" sz="1600" dirty="0">
                <a:latin typeface="+mn-ea"/>
                <a:ea typeface="+mn-ea"/>
              </a:rPr>
              <a:t>div class=</a:t>
            </a:r>
            <a:r>
              <a:rPr lang="en-US" altLang="ko-KR" sz="1600" i="1" dirty="0">
                <a:latin typeface="+mn-ea"/>
                <a:ea typeface="+mn-ea"/>
              </a:rPr>
              <a:t>"text-center"&gt;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            &lt;</a:t>
            </a:r>
            <a:r>
              <a:rPr lang="en-US" altLang="ko-KR" sz="1600" dirty="0">
                <a:latin typeface="+mn-ea"/>
                <a:ea typeface="+mn-ea"/>
              </a:rPr>
              <a:t>h3&gt;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             &lt;%=</a:t>
            </a:r>
            <a:r>
              <a:rPr lang="en-US" altLang="ko-KR" sz="1600" dirty="0">
                <a:latin typeface="+mn-ea"/>
                <a:ea typeface="+mn-ea"/>
              </a:rPr>
              <a:t>tagline%&gt;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            &lt;/</a:t>
            </a:r>
            <a:r>
              <a:rPr lang="en-US" altLang="ko-KR" sz="1600" dirty="0">
                <a:latin typeface="+mn-ea"/>
                <a:ea typeface="+mn-ea"/>
              </a:rPr>
              <a:t>h3&gt;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       &lt;/</a:t>
            </a:r>
            <a:r>
              <a:rPr lang="en-US" altLang="ko-KR" sz="1600" dirty="0">
                <a:latin typeface="+mn-ea"/>
                <a:ea typeface="+mn-ea"/>
              </a:rPr>
              <a:t>div&gt;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&lt;</a:t>
            </a:r>
            <a:r>
              <a:rPr lang="en-US" altLang="ko-KR" sz="1600" dirty="0" err="1">
                <a:latin typeface="+mn-ea"/>
                <a:ea typeface="+mn-ea"/>
              </a:rPr>
              <a:t>hr</a:t>
            </a:r>
            <a:r>
              <a:rPr lang="en-US" altLang="ko-KR" sz="1600" dirty="0">
                <a:latin typeface="+mn-ea"/>
                <a:ea typeface="+mn-ea"/>
              </a:rPr>
              <a:t>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&lt;/</a:t>
            </a:r>
            <a:r>
              <a:rPr lang="en-US" altLang="ko-KR" sz="1600" dirty="0">
                <a:latin typeface="+mn-ea"/>
                <a:ea typeface="+mn-ea"/>
              </a:rPr>
              <a:t>div&gt;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&lt;</a:t>
            </a:r>
            <a:r>
              <a:rPr lang="en-US" altLang="ko-KR" sz="1600" dirty="0">
                <a:latin typeface="+mn-ea"/>
                <a:ea typeface="+mn-ea"/>
              </a:rPr>
              <a:t>footer class=</a:t>
            </a:r>
            <a:r>
              <a:rPr lang="en-US" altLang="ko-KR" sz="1600" i="1" dirty="0">
                <a:latin typeface="+mn-ea"/>
                <a:ea typeface="+mn-ea"/>
              </a:rPr>
              <a:t>"container"&gt;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    &lt;</a:t>
            </a:r>
            <a:r>
              <a:rPr lang="en-US" altLang="ko-KR" sz="1600" dirty="0">
                <a:latin typeface="+mn-ea"/>
                <a:ea typeface="+mn-ea"/>
              </a:rPr>
              <a:t>p&gt;&amp;copy; </a:t>
            </a:r>
            <a:r>
              <a:rPr lang="en-US" altLang="ko-KR" sz="1600" dirty="0" err="1">
                <a:latin typeface="+mn-ea"/>
                <a:ea typeface="+mn-ea"/>
              </a:rPr>
              <a:t>WebMarket</a:t>
            </a:r>
            <a:r>
              <a:rPr lang="en-US" altLang="ko-KR" sz="1600" dirty="0">
                <a:latin typeface="+mn-ea"/>
                <a:ea typeface="+mn-ea"/>
              </a:rPr>
              <a:t>&lt;/p&gt;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&lt;/</a:t>
            </a:r>
            <a:r>
              <a:rPr lang="en-US" altLang="ko-KR" sz="1600" dirty="0">
                <a:latin typeface="+mn-ea"/>
                <a:ea typeface="+mn-ea"/>
              </a:rPr>
              <a:t>footer&gt;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&lt;/html&gt;</a:t>
            </a:r>
            <a:endParaRPr lang="ko-KR" altLang="en-US" sz="1500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456" y="3068960"/>
            <a:ext cx="4339010" cy="28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 txBox="1">
            <a:spLocks/>
          </p:cNvSpPr>
          <p:nvPr/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5. (</a:t>
            </a:r>
            <a:r>
              <a:rPr lang="ko-KR" altLang="en-US" dirty="0" smtClean="0"/>
              <a:t>웹 쇼핑몰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시작 페이지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0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52536" y="1556345"/>
            <a:ext cx="7849567" cy="360084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50824" y="1628179"/>
            <a:ext cx="7851279" cy="3529013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종류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3060824" y="4365030"/>
            <a:ext cx="1441450" cy="287337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828799" y="4365030"/>
            <a:ext cx="1728787" cy="287337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52536" y="3428405"/>
            <a:ext cx="3600450" cy="93662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E2F1F0"/>
              </a:solidFill>
            </a:endParaRP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252536" y="1628180"/>
            <a:ext cx="5834063" cy="431800"/>
          </a:xfrm>
          <a:prstGeom prst="rect">
            <a:avLst/>
          </a:prstGeom>
          <a:solidFill>
            <a:srgbClr val="98D2D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143520" y="693068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JSP</a:t>
            </a:r>
            <a:r>
              <a:rPr lang="ko-KR" altLang="en-US" dirty="0" smtClean="0"/>
              <a:t>의 기본 코드 구성</a:t>
            </a:r>
            <a:endParaRPr lang="ko-KR" altLang="en-US" dirty="0"/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3528" y="1640499"/>
            <a:ext cx="625569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/>
              <a:t>&lt;%@ page </a:t>
            </a:r>
            <a:r>
              <a:rPr lang="en-US" altLang="ko-KR" sz="1600" b="1" dirty="0" err="1"/>
              <a:t>contentType</a:t>
            </a:r>
            <a:r>
              <a:rPr lang="en-US" altLang="ko-KR" sz="1600" b="1" dirty="0"/>
              <a:t> = "text/html; </a:t>
            </a:r>
            <a:r>
              <a:rPr lang="en-US" altLang="ko-KR" sz="1600" b="1" dirty="0" smtClean="0"/>
              <a:t>charset=utf-8" </a:t>
            </a:r>
            <a:r>
              <a:rPr lang="en-US" altLang="ko-KR" sz="1600" b="1" dirty="0"/>
              <a:t>%&gt;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  &lt;title&gt;HTML </a:t>
            </a:r>
            <a:r>
              <a:rPr lang="ko-KR" altLang="en-US" sz="1600" dirty="0"/>
              <a:t>문서의 제목</a:t>
            </a:r>
            <a:r>
              <a:rPr lang="en-US" altLang="ko-KR" sz="1600" dirty="0"/>
              <a:t>&lt;/title&gt;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b="1" dirty="0"/>
              <a:t>&lt;%</a:t>
            </a:r>
          </a:p>
          <a:p>
            <a:r>
              <a:rPr lang="en-US" altLang="ko-KR" sz="1600" dirty="0"/>
              <a:t>    String </a:t>
            </a:r>
            <a:r>
              <a:rPr lang="en-US" altLang="ko-KR" sz="1600" dirty="0" err="1"/>
              <a:t>bookTitle</a:t>
            </a:r>
            <a:r>
              <a:rPr lang="en-US" altLang="ko-KR" sz="1600" dirty="0"/>
              <a:t> = "JSP </a:t>
            </a:r>
            <a:r>
              <a:rPr lang="ko-KR" altLang="en-US" sz="1600" dirty="0"/>
              <a:t>기초</a:t>
            </a:r>
            <a:r>
              <a:rPr lang="en-US" altLang="ko-KR" sz="1600" dirty="0"/>
              <a:t>";</a:t>
            </a:r>
          </a:p>
          <a:p>
            <a:r>
              <a:rPr lang="en-US" altLang="ko-KR" sz="1600" dirty="0"/>
              <a:t>    String author = 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홍길동</a:t>
            </a:r>
            <a:r>
              <a:rPr lang="en-US" altLang="ko-KR" sz="1600" dirty="0" smtClean="0"/>
              <a:t>";</a:t>
            </a:r>
            <a:endParaRPr lang="en-US" altLang="ko-KR" sz="1600" dirty="0"/>
          </a:p>
          <a:p>
            <a:r>
              <a:rPr lang="en-US" altLang="ko-KR" sz="1600" b="1" dirty="0"/>
              <a:t>%&gt;</a:t>
            </a:r>
          </a:p>
          <a:p>
            <a:r>
              <a:rPr lang="en-US" altLang="ko-KR" sz="1600" dirty="0"/>
              <a:t>&lt;b&gt;</a:t>
            </a:r>
            <a:r>
              <a:rPr lang="en-US" altLang="ko-KR" sz="1600" b="1" dirty="0"/>
              <a:t>&lt;%=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bookTitle</a:t>
            </a:r>
            <a:r>
              <a:rPr lang="en-US" altLang="ko-KR" sz="1600" dirty="0"/>
              <a:t> </a:t>
            </a:r>
            <a:r>
              <a:rPr lang="en-US" altLang="ko-KR" sz="1600" b="1" dirty="0"/>
              <a:t>%&gt;</a:t>
            </a:r>
            <a:r>
              <a:rPr lang="en-US" altLang="ko-KR" sz="1600" dirty="0"/>
              <a:t>&lt;/b&gt;(</a:t>
            </a:r>
            <a:r>
              <a:rPr lang="en-US" altLang="ko-KR" sz="1600" b="1" dirty="0"/>
              <a:t>&lt;%=</a:t>
            </a:r>
            <a:r>
              <a:rPr lang="en-US" altLang="ko-KR" sz="1600" dirty="0"/>
              <a:t> author </a:t>
            </a:r>
            <a:r>
              <a:rPr lang="en-US" altLang="ko-KR" sz="1600" b="1" dirty="0"/>
              <a:t>%&gt;</a:t>
            </a:r>
            <a:r>
              <a:rPr lang="en-US" altLang="ko-KR" sz="1600" dirty="0"/>
              <a:t>)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</a:p>
          <a:p>
            <a:endParaRPr lang="ko-KR" altLang="en-US" sz="1600" dirty="0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250825" y="5805016"/>
            <a:ext cx="2087563" cy="360362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ko-KR" altLang="en-US" sz="1600" b="1"/>
              <a:t>스크립트요소</a:t>
            </a: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250825" y="5373216"/>
            <a:ext cx="2087563" cy="360362"/>
          </a:xfrm>
          <a:prstGeom prst="rect">
            <a:avLst/>
          </a:prstGeom>
          <a:solidFill>
            <a:srgbClr val="98D2D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ko-KR" altLang="en-US" sz="1600" b="1"/>
              <a:t>디렉티브</a:t>
            </a: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250825" y="6236816"/>
            <a:ext cx="2087563" cy="36036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/>
              <a:t>텍스트</a:t>
            </a: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2339975" y="5373216"/>
            <a:ext cx="3121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JSP </a:t>
            </a:r>
            <a:r>
              <a:rPr lang="ko-KR" altLang="en-US" sz="1600"/>
              <a:t>페이지에 대한 정보를 표시 </a:t>
            </a: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2339975" y="5828828"/>
            <a:ext cx="6423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HTML 문서를 생성하는 데 필요한 데이터를 생성 및 출력하는데 사용</a:t>
            </a:r>
            <a:endParaRPr lang="ko-KR" altLang="en-US" sz="1600"/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2339975" y="6238403"/>
            <a:ext cx="174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/>
              <a:t>일반 </a:t>
            </a:r>
            <a:r>
              <a:rPr lang="en-US" altLang="ko-KR" sz="1600"/>
              <a:t>HTML </a:t>
            </a:r>
            <a:r>
              <a:rPr lang="ko-KR" altLang="en-US" sz="1600"/>
              <a:t>문서 </a:t>
            </a:r>
          </a:p>
        </p:txBody>
      </p:sp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종류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16222" y="905718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JSP</a:t>
            </a:r>
            <a:r>
              <a:rPr lang="ko-KR" altLang="en-US" smtClean="0"/>
              <a:t>의 구성 요소</a:t>
            </a:r>
            <a:endParaRPr lang="ko-KR" altLang="en-US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613097" y="1770906"/>
            <a:ext cx="8207375" cy="49704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Font typeface="Wingdings" panose="05000000000000000000" pitchFamily="2" charset="2"/>
              <a:buChar char="§"/>
              <a:defRPr sz="19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indent="-185738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Char char="•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(Directive)</a:t>
            </a:r>
          </a:p>
          <a:p>
            <a:r>
              <a:rPr lang="ko-KR" altLang="en-US" dirty="0" smtClean="0"/>
              <a:t>스크립트 </a:t>
            </a:r>
            <a:r>
              <a:rPr lang="en-US" altLang="ko-KR" dirty="0" smtClean="0"/>
              <a:t>(Script):</a:t>
            </a:r>
          </a:p>
          <a:p>
            <a:pPr lvl="1"/>
            <a:r>
              <a:rPr lang="ko-KR" altLang="en-US" sz="1600" b="1" i="1" dirty="0" err="1" smtClean="0">
                <a:solidFill>
                  <a:srgbClr val="FF0000"/>
                </a:solidFill>
              </a:rPr>
              <a:t>표현식</a:t>
            </a:r>
            <a:r>
              <a:rPr lang="en-US" altLang="ko-KR" sz="1600" b="1" i="1" dirty="0" smtClean="0">
                <a:solidFill>
                  <a:srgbClr val="FF0000"/>
                </a:solidFill>
              </a:rPr>
              <a:t>(Expression),</a:t>
            </a:r>
          </a:p>
          <a:p>
            <a:pPr lvl="1"/>
            <a:r>
              <a:rPr lang="ko-KR" altLang="en-US" sz="1600" b="1" i="1" dirty="0" err="1" smtClean="0">
                <a:solidFill>
                  <a:srgbClr val="FF0000"/>
                </a:solidFill>
              </a:rPr>
              <a:t>스크립트릿</a:t>
            </a:r>
            <a:r>
              <a:rPr lang="en-US" altLang="ko-KR" sz="1600" b="1" i="1" dirty="0" smtClean="0">
                <a:solidFill>
                  <a:srgbClr val="FF0000"/>
                </a:solidFill>
              </a:rPr>
              <a:t>(</a:t>
            </a:r>
            <a:r>
              <a:rPr lang="en-US" altLang="ko-KR" sz="1600" b="1" i="1" dirty="0" err="1" smtClean="0">
                <a:solidFill>
                  <a:srgbClr val="FF0000"/>
                </a:solidFill>
              </a:rPr>
              <a:t>Scriptlet</a:t>
            </a:r>
            <a:r>
              <a:rPr lang="en-US" altLang="ko-KR" sz="1600" b="1" i="1" dirty="0" smtClean="0">
                <a:solidFill>
                  <a:srgbClr val="FF0000"/>
                </a:solidFill>
              </a:rPr>
              <a:t>), </a:t>
            </a:r>
          </a:p>
          <a:p>
            <a:pPr lvl="1"/>
            <a:r>
              <a:rPr lang="ko-KR" altLang="en-US" sz="1600" b="1" i="1" dirty="0" err="1" smtClean="0">
                <a:solidFill>
                  <a:srgbClr val="FF0000"/>
                </a:solidFill>
              </a:rPr>
              <a:t>선언부</a:t>
            </a:r>
            <a:r>
              <a:rPr lang="en-US" altLang="ko-KR" sz="1600" b="1" i="1" dirty="0" smtClean="0">
                <a:solidFill>
                  <a:srgbClr val="FF0000"/>
                </a:solidFill>
              </a:rPr>
              <a:t>(Declaration)</a:t>
            </a:r>
          </a:p>
          <a:p>
            <a:r>
              <a:rPr lang="ko-KR" altLang="en-US" dirty="0" smtClean="0"/>
              <a:t>표현 언어 </a:t>
            </a:r>
            <a:r>
              <a:rPr lang="en-US" altLang="ko-KR" dirty="0" smtClean="0"/>
              <a:t>(Expression Language)</a:t>
            </a:r>
          </a:p>
          <a:p>
            <a:r>
              <a:rPr lang="ko-KR" altLang="en-US" dirty="0" smtClean="0"/>
              <a:t>기본 객체 </a:t>
            </a:r>
            <a:r>
              <a:rPr lang="en-US" altLang="ko-KR" dirty="0" smtClean="0"/>
              <a:t>(implicit object)</a:t>
            </a:r>
          </a:p>
          <a:p>
            <a:r>
              <a:rPr lang="ko-KR" altLang="en-US" dirty="0" smtClean="0"/>
              <a:t>정적인 데이터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액션 태그 </a:t>
            </a:r>
            <a:r>
              <a:rPr lang="en-US" altLang="ko-KR" dirty="0" smtClean="0"/>
              <a:t>(Action Tag)</a:t>
            </a:r>
          </a:p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 </a:t>
            </a:r>
            <a:r>
              <a:rPr lang="en-US" altLang="ko-KR" dirty="0" smtClean="0"/>
              <a:t>(Custom Tag)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스크립트 태그</a:t>
            </a:r>
            <a:endParaRPr lang="en-US" altLang="ko-KR" dirty="0"/>
          </a:p>
          <a:p>
            <a:pPr lvl="1"/>
            <a:r>
              <a:rPr lang="en-US" altLang="ko-KR" dirty="0"/>
              <a:t>&lt;% ... %&gt;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컨테이너가 자바 코드가 삽입되어 있는 스크립트 태그를 처리하고 나머지는 </a:t>
            </a:r>
            <a:r>
              <a:rPr lang="en-US" altLang="ko-KR" dirty="0"/>
              <a:t>HTML </a:t>
            </a:r>
            <a:r>
              <a:rPr lang="ko-KR" altLang="en-US" dirty="0"/>
              <a:t>코드나 일반 텍스트로 간주</a:t>
            </a:r>
          </a:p>
          <a:p>
            <a:pPr lvl="1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725F4A5-2D59-4136-A66C-69695BC1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0" y="3573016"/>
            <a:ext cx="8257897" cy="17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스크립틀릿</a:t>
            </a:r>
            <a:r>
              <a:rPr lang="ko-KR" altLang="en-US" dirty="0" smtClean="0"/>
              <a:t> 태그의 기능과 사용법</a:t>
            </a:r>
            <a:endParaRPr lang="ko-KR" altLang="en-US" dirty="0"/>
          </a:p>
        </p:txBody>
      </p:sp>
      <p:sp>
        <p:nvSpPr>
          <p:cNvPr id="8" name="슬라이드 번호 개체 틀 4"/>
          <p:cNvSpPr txBox="1">
            <a:spLocks/>
          </p:cNvSpPr>
          <p:nvPr/>
        </p:nvSpPr>
        <p:spPr>
          <a:xfrm>
            <a:off x="8570913" y="6859091"/>
            <a:ext cx="503237" cy="314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fld id="{4F5A1229-48CA-4994-844B-5451563A8F1E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23850" y="5165228"/>
            <a:ext cx="5616575" cy="1079500"/>
          </a:xfrm>
          <a:prstGeom prst="rect">
            <a:avLst/>
          </a:prstGeom>
          <a:solidFill>
            <a:srgbClr val="98D2D0">
              <a:alpha val="5000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1438" y="693068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dirty="0" smtClean="0"/>
              <a:t>스크립트 요소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스크립트릿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388" y="1275853"/>
            <a:ext cx="878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2400" i="1">
                <a:latin typeface="HY견고딕" pitchFamily="18" charset="-127"/>
                <a:ea typeface="HY견고딕" pitchFamily="18" charset="-127"/>
              </a:rPr>
              <a:t>"자바 코드를 실행할 때 사용되는 코드의 블럭"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77800" y="2068016"/>
            <a:ext cx="8715375" cy="1728787"/>
          </a:xfrm>
          <a:prstGeom prst="rect">
            <a:avLst/>
          </a:prstGeom>
          <a:noFill/>
          <a:ln w="19050" cap="rnd" cmpd="dbl">
            <a:solidFill>
              <a:schemeClr val="tx2">
                <a:lumMod val="75000"/>
                <a:alpha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93700" y="1898153"/>
            <a:ext cx="1658020" cy="381000"/>
          </a:xfrm>
          <a:prstGeom prst="roundRect">
            <a:avLst>
              <a:gd name="adj" fmla="val 33824"/>
            </a:avLst>
          </a:prstGeom>
          <a:solidFill>
            <a:srgbClr val="98D2D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Syntax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027113" y="2342653"/>
            <a:ext cx="12922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/>
              <a:t>&lt;%</a:t>
            </a:r>
          </a:p>
          <a:p>
            <a:r>
              <a:rPr lang="ko-KR" altLang="en-US" sz="1400"/>
              <a:t>    실행코드</a:t>
            </a:r>
            <a:r>
              <a:rPr lang="en-US" altLang="ko-KR" sz="1400"/>
              <a:t>1;</a:t>
            </a:r>
          </a:p>
          <a:p>
            <a:r>
              <a:rPr lang="ko-KR" altLang="en-US" sz="1400"/>
              <a:t>    실행코드</a:t>
            </a:r>
            <a:r>
              <a:rPr lang="en-US" altLang="ko-KR" sz="1400"/>
              <a:t>2;</a:t>
            </a:r>
          </a:p>
          <a:p>
            <a:r>
              <a:rPr lang="en-US" altLang="ko-KR" sz="1400"/>
              <a:t>    ...</a:t>
            </a:r>
          </a:p>
          <a:p>
            <a:r>
              <a:rPr lang="en-US" altLang="ko-KR" sz="1400"/>
              <a:t>    </a:t>
            </a:r>
            <a:r>
              <a:rPr lang="ko-KR" altLang="en-US" sz="1400"/>
              <a:t>실행코드</a:t>
            </a:r>
            <a:r>
              <a:rPr lang="en-US" altLang="ko-KR" sz="1400"/>
              <a:t>n;</a:t>
            </a:r>
          </a:p>
          <a:p>
            <a:r>
              <a:rPr lang="en-US" altLang="ko-KR" sz="1400"/>
              <a:t>%&gt;</a:t>
            </a: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411413" y="2428378"/>
            <a:ext cx="0" cy="1223963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463800" y="2541091"/>
            <a:ext cx="3638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/>
              <a:t>&lt;% </a:t>
            </a:r>
            <a:r>
              <a:rPr lang="ko-KR" altLang="en-US" sz="2400"/>
              <a:t>와 </a:t>
            </a:r>
            <a:r>
              <a:rPr lang="en-US" altLang="ko-KR" sz="2400"/>
              <a:t>%&gt; </a:t>
            </a:r>
            <a:r>
              <a:rPr lang="ko-KR" altLang="en-US" sz="2400"/>
              <a:t>사이에 실행할</a:t>
            </a:r>
          </a:p>
          <a:p>
            <a:r>
              <a:rPr lang="ko-KR" altLang="en-US" sz="2400"/>
              <a:t>자바 코드를 삽입한다</a:t>
            </a:r>
            <a:r>
              <a:rPr lang="en-US" altLang="ko-KR" sz="2400"/>
              <a:t>.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23850" y="4373066"/>
            <a:ext cx="4249881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</a:t>
            </a:r>
            <a:r>
              <a:rPr lang="en-US" altLang="ko-KR" sz="1200" dirty="0" smtClean="0"/>
              <a:t>charset=utf-8" </a:t>
            </a:r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&lt;head&gt;&lt;title&gt;1-10</a:t>
            </a:r>
            <a:r>
              <a:rPr lang="ko-KR" altLang="en-US" sz="1200" dirty="0"/>
              <a:t>까지의 합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  <a:endParaRPr lang="en-US" altLang="ko-KR" sz="1200" b="1" dirty="0"/>
          </a:p>
          <a:p>
            <a:r>
              <a:rPr lang="en-US" altLang="ko-KR" sz="1200" b="1" dirty="0"/>
              <a:t>&lt;%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r>
              <a:rPr lang="en-US" altLang="ko-KR" sz="1200" dirty="0"/>
              <a:t>    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 = 1 ; i &lt;= 10 ; i++) {</a:t>
            </a:r>
          </a:p>
          <a:p>
            <a:r>
              <a:rPr lang="en-US" altLang="ko-KR" sz="1200" dirty="0"/>
              <a:t>        sum = sum + i;</a:t>
            </a:r>
          </a:p>
          <a:p>
            <a:r>
              <a:rPr lang="en-US" altLang="ko-KR" sz="1200" dirty="0"/>
              <a:t>    }</a:t>
            </a:r>
            <a:endParaRPr lang="en-US" altLang="ko-KR" sz="1200" b="1" dirty="0"/>
          </a:p>
          <a:p>
            <a:r>
              <a:rPr lang="en-US" altLang="ko-KR" sz="1200" b="1" dirty="0"/>
              <a:t>%&gt;</a:t>
            </a:r>
            <a:endParaRPr lang="en-US" altLang="ko-KR" sz="1200" dirty="0"/>
          </a:p>
          <a:p>
            <a:r>
              <a:rPr lang="en-US" altLang="ko-KR" sz="1200" dirty="0"/>
              <a:t>1 </a:t>
            </a:r>
            <a:r>
              <a:rPr lang="ko-KR" altLang="en-US" sz="1200" dirty="0"/>
              <a:t>부터 </a:t>
            </a:r>
            <a:r>
              <a:rPr lang="en-US" altLang="ko-KR" sz="1200" dirty="0"/>
              <a:t>10</a:t>
            </a:r>
            <a:r>
              <a:rPr lang="ko-KR" altLang="en-US" sz="1200" dirty="0"/>
              <a:t>까지의 합은 </a:t>
            </a:r>
            <a:r>
              <a:rPr lang="en-US" altLang="ko-KR" sz="1200" dirty="0"/>
              <a:t>&lt;%= sum %&gt;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 </a:t>
            </a:r>
            <a:endParaRPr lang="ko-KR" altLang="en-US" sz="1200" dirty="0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84150" y="4111128"/>
            <a:ext cx="8715375" cy="2735263"/>
          </a:xfrm>
          <a:prstGeom prst="rect">
            <a:avLst/>
          </a:prstGeom>
          <a:noFill/>
          <a:ln w="19050" cap="rnd" cmpd="dbl">
            <a:solidFill>
              <a:schemeClr val="tx2">
                <a:lumMod val="75000"/>
                <a:alpha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400050" y="3941266"/>
            <a:ext cx="1651670" cy="381000"/>
          </a:xfrm>
          <a:prstGeom prst="roundRect">
            <a:avLst>
              <a:gd name="adj" fmla="val 33824"/>
            </a:avLst>
          </a:prstGeom>
          <a:solidFill>
            <a:srgbClr val="98D2D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HY헤드라인M" pitchFamily="18" charset="-127"/>
                <a:ea typeface="HY헤드라인M" pitchFamily="18" charset="-127"/>
              </a:rPr>
              <a:t>Example1</a:t>
            </a:r>
            <a:endParaRPr lang="en-US" altLang="ko-KR" sz="1800" b="1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" name="Picture 15" descr="fig02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188223"/>
            <a:ext cx="3960812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16456" y="3796803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criptlet01.jsp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3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9409" y="1828670"/>
            <a:ext cx="77048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600" dirty="0">
                <a:latin typeface="+mn-ea"/>
                <a:ea typeface="+mn-ea"/>
              </a:rPr>
              <a:t>&lt;%@ page language=</a:t>
            </a:r>
            <a:r>
              <a:rPr lang="fr-FR" altLang="ko-KR" sz="1600" i="1" dirty="0">
                <a:latin typeface="+mn-ea"/>
                <a:ea typeface="+mn-ea"/>
              </a:rPr>
              <a:t>"java" contentType="text/html; charset=UTF-8"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</a:t>
            </a:r>
            <a:r>
              <a:rPr lang="en-US" altLang="ko-KR" sz="1600" dirty="0" err="1">
                <a:latin typeface="+mn-ea"/>
                <a:ea typeface="+mn-ea"/>
              </a:rPr>
              <a:t>pageEncoding</a:t>
            </a:r>
            <a:r>
              <a:rPr lang="en-US" altLang="ko-KR" sz="1600" dirty="0">
                <a:latin typeface="+mn-ea"/>
                <a:ea typeface="+mn-ea"/>
              </a:rPr>
              <a:t>=</a:t>
            </a:r>
            <a:r>
              <a:rPr lang="en-US" altLang="ko-KR" sz="1600" i="1" dirty="0">
                <a:latin typeface="+mn-ea"/>
                <a:ea typeface="+mn-ea"/>
              </a:rPr>
              <a:t>"UTF-8"%&gt;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&lt;!DOCTYPE html&gt;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&lt;meta charset=</a:t>
            </a:r>
            <a:r>
              <a:rPr lang="en-US" altLang="ko-KR" sz="1600" i="1" dirty="0">
                <a:latin typeface="+mn-ea"/>
                <a:ea typeface="+mn-ea"/>
              </a:rPr>
              <a:t>"UTF-8"&gt;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&lt;title&gt;Scripting Tag&lt;/title&gt;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&lt;%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</a:p>
          <a:p>
            <a:r>
              <a:rPr lang="en-US" altLang="ko-KR" sz="1600" b="1" dirty="0" err="1">
                <a:latin typeface="+mn-ea"/>
                <a:ea typeface="+mn-ea"/>
              </a:rPr>
              <a:t>int</a:t>
            </a:r>
            <a:r>
              <a:rPr lang="en-US" altLang="ko-KR" sz="1600" b="1" dirty="0">
                <a:latin typeface="+mn-ea"/>
                <a:ea typeface="+mn-ea"/>
              </a:rPr>
              <a:t> a = 2;</a:t>
            </a:r>
          </a:p>
          <a:p>
            <a:r>
              <a:rPr lang="en-US" altLang="ko-KR" sz="1600" b="1" dirty="0" err="1">
                <a:latin typeface="+mn-ea"/>
                <a:ea typeface="+mn-ea"/>
              </a:rPr>
              <a:t>int</a:t>
            </a:r>
            <a:r>
              <a:rPr lang="en-US" altLang="ko-KR" sz="1600" b="1" dirty="0">
                <a:latin typeface="+mn-ea"/>
                <a:ea typeface="+mn-ea"/>
              </a:rPr>
              <a:t> b = 3;</a:t>
            </a:r>
          </a:p>
          <a:p>
            <a:r>
              <a:rPr lang="en-US" altLang="ko-KR" sz="1600" b="1" dirty="0" err="1">
                <a:latin typeface="+mn-ea"/>
                <a:ea typeface="+mn-ea"/>
              </a:rPr>
              <a:t>int</a:t>
            </a:r>
            <a:r>
              <a:rPr lang="en-US" altLang="ko-KR" sz="1600" b="1" dirty="0">
                <a:latin typeface="+mn-ea"/>
                <a:ea typeface="+mn-ea"/>
              </a:rPr>
              <a:t> sum = a + b;</a:t>
            </a:r>
          </a:p>
          <a:p>
            <a:r>
              <a:rPr lang="en-US" altLang="ko-KR" sz="1600" dirty="0" err="1">
                <a:latin typeface="+mn-ea"/>
                <a:ea typeface="+mn-ea"/>
              </a:rPr>
              <a:t>out.println</a:t>
            </a:r>
            <a:r>
              <a:rPr lang="en-US" altLang="ko-KR" sz="1600" dirty="0">
                <a:latin typeface="+mn-ea"/>
                <a:ea typeface="+mn-ea"/>
              </a:rPr>
              <a:t>("2 + 3 = " + sum);</a:t>
            </a:r>
          </a:p>
          <a:p>
            <a:r>
              <a:rPr lang="en-US" altLang="ko-KR" sz="1600" dirty="0">
                <a:latin typeface="+mn-ea"/>
                <a:ea typeface="+mn-ea"/>
              </a:rPr>
              <a:t>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&lt;/html&gt;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84150" y="1628800"/>
            <a:ext cx="8715375" cy="4477964"/>
          </a:xfrm>
          <a:prstGeom prst="rect">
            <a:avLst/>
          </a:prstGeom>
          <a:noFill/>
          <a:ln w="19050" cap="rnd" cmpd="dbl">
            <a:solidFill>
              <a:schemeClr val="tx2">
                <a:lumMod val="75000"/>
                <a:alpha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209935" y="1364484"/>
            <a:ext cx="1512888" cy="408332"/>
          </a:xfrm>
          <a:prstGeom prst="roundRect">
            <a:avLst>
              <a:gd name="adj" fmla="val 33824"/>
            </a:avLst>
          </a:prstGeom>
          <a:solidFill>
            <a:srgbClr val="98D2D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HY헤드라인M" pitchFamily="18" charset="-127"/>
                <a:ea typeface="HY헤드라인M" pitchFamily="18" charset="-127"/>
              </a:rPr>
              <a:t>Example2</a:t>
            </a:r>
            <a:endParaRPr lang="en-US" altLang="ko-KR" sz="1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123158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  <a:ea typeface="+mn-ea"/>
              </a:rPr>
              <a:t>두 수의 합 출력하기</a:t>
            </a:r>
            <a:r>
              <a:rPr lang="en-US" altLang="ko-KR" sz="1600" b="1" dirty="0" smtClean="0">
                <a:latin typeface="+mn-ea"/>
                <a:ea typeface="+mn-ea"/>
              </a:rPr>
              <a:t>-scriptlet02.jsp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9409" y="1828670"/>
            <a:ext cx="77048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600" dirty="0">
                <a:latin typeface="+mn-ea"/>
                <a:ea typeface="+mn-ea"/>
              </a:rPr>
              <a:t>&lt;%@ page language=</a:t>
            </a:r>
            <a:r>
              <a:rPr lang="fr-FR" altLang="ko-KR" sz="1600" i="1" dirty="0">
                <a:latin typeface="+mn-ea"/>
                <a:ea typeface="+mn-ea"/>
              </a:rPr>
              <a:t>"java" contentType="text/html; charset=UTF-8"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</a:t>
            </a:r>
            <a:r>
              <a:rPr lang="en-US" altLang="ko-KR" sz="1600" dirty="0" err="1">
                <a:latin typeface="+mn-ea"/>
                <a:ea typeface="+mn-ea"/>
              </a:rPr>
              <a:t>pageEncoding</a:t>
            </a:r>
            <a:r>
              <a:rPr lang="en-US" altLang="ko-KR" sz="1600" dirty="0">
                <a:latin typeface="+mn-ea"/>
                <a:ea typeface="+mn-ea"/>
              </a:rPr>
              <a:t>=</a:t>
            </a:r>
            <a:r>
              <a:rPr lang="en-US" altLang="ko-KR" sz="1600" i="1" dirty="0">
                <a:latin typeface="+mn-ea"/>
                <a:ea typeface="+mn-ea"/>
              </a:rPr>
              <a:t>"UTF-8"%&gt;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&lt;!DOCTYPE html&gt;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&lt;meta charset=</a:t>
            </a:r>
            <a:r>
              <a:rPr lang="en-US" altLang="ko-KR" sz="1600" i="1" dirty="0">
                <a:latin typeface="+mn-ea"/>
                <a:ea typeface="+mn-ea"/>
              </a:rPr>
              <a:t>"UTF-8"&gt;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&lt;title&gt;Scripting tag&lt;/title&gt;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	&lt;%</a:t>
            </a:r>
          </a:p>
          <a:p>
            <a:r>
              <a:rPr lang="en-US" altLang="ko-KR" sz="1600" dirty="0">
                <a:latin typeface="+mn-ea"/>
                <a:ea typeface="+mn-ea"/>
              </a:rPr>
              <a:t>		for (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i = 0; i &lt;= 10; i++) {</a:t>
            </a:r>
          </a:p>
          <a:p>
            <a:r>
              <a:rPr lang="en-US" altLang="ko-KR" sz="1600" dirty="0">
                <a:latin typeface="+mn-ea"/>
                <a:ea typeface="+mn-ea"/>
              </a:rPr>
              <a:t>			if (i % 2 == 0)</a:t>
            </a:r>
          </a:p>
          <a:p>
            <a:r>
              <a:rPr lang="en-US" altLang="ko-KR" sz="1600" dirty="0">
                <a:latin typeface="+mn-ea"/>
                <a:ea typeface="+mn-ea"/>
              </a:rPr>
              <a:t>				</a:t>
            </a:r>
            <a:r>
              <a:rPr lang="en-US" altLang="ko-KR" sz="1600" dirty="0" err="1">
                <a:latin typeface="+mn-ea"/>
                <a:ea typeface="+mn-ea"/>
              </a:rPr>
              <a:t>out.println</a:t>
            </a:r>
            <a:r>
              <a:rPr lang="en-US" altLang="ko-KR" sz="1600" dirty="0">
                <a:latin typeface="+mn-ea"/>
                <a:ea typeface="+mn-ea"/>
              </a:rPr>
              <a:t>(i + "&lt;</a:t>
            </a:r>
            <a:r>
              <a:rPr lang="en-US" altLang="ko-KR" sz="1600" dirty="0" err="1">
                <a:latin typeface="+mn-ea"/>
                <a:ea typeface="+mn-ea"/>
              </a:rPr>
              <a:t>br</a:t>
            </a:r>
            <a:r>
              <a:rPr lang="en-US" altLang="ko-KR" sz="1600" dirty="0">
                <a:latin typeface="+mn-ea"/>
                <a:ea typeface="+mn-ea"/>
              </a:rPr>
              <a:t>&gt;");</a:t>
            </a:r>
          </a:p>
          <a:p>
            <a:r>
              <a:rPr lang="en-US" altLang="ko-KR" sz="1600" dirty="0">
                <a:latin typeface="+mn-ea"/>
                <a:ea typeface="+mn-ea"/>
              </a:rPr>
              <a:t>		}</a:t>
            </a:r>
          </a:p>
          <a:p>
            <a:r>
              <a:rPr lang="en-US" altLang="ko-KR" sz="1600" dirty="0">
                <a:latin typeface="+mn-ea"/>
                <a:ea typeface="+mn-ea"/>
              </a:rPr>
              <a:t>	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&lt;/body</a:t>
            </a:r>
            <a:r>
              <a:rPr lang="en-US" altLang="ko-KR" sz="1600" dirty="0" smtClean="0">
                <a:latin typeface="+mn-ea"/>
                <a:ea typeface="+mn-ea"/>
              </a:rPr>
              <a:t>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&lt;/</a:t>
            </a:r>
            <a:r>
              <a:rPr lang="en-US" altLang="ko-KR" sz="1600" dirty="0">
                <a:latin typeface="+mn-ea"/>
                <a:ea typeface="+mn-ea"/>
              </a:rPr>
              <a:t>html&gt;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84150" y="1628800"/>
            <a:ext cx="8715375" cy="4477964"/>
          </a:xfrm>
          <a:prstGeom prst="rect">
            <a:avLst/>
          </a:prstGeom>
          <a:noFill/>
          <a:ln w="19050" cap="rnd" cmpd="dbl">
            <a:solidFill>
              <a:schemeClr val="tx2">
                <a:lumMod val="75000"/>
                <a:alpha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209935" y="1364484"/>
            <a:ext cx="1512888" cy="408332"/>
          </a:xfrm>
          <a:prstGeom prst="roundRect">
            <a:avLst>
              <a:gd name="adj" fmla="val 33824"/>
            </a:avLst>
          </a:prstGeom>
          <a:solidFill>
            <a:srgbClr val="98D2D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HY헤드라인M" pitchFamily="18" charset="-127"/>
                <a:ea typeface="HY헤드라인M" pitchFamily="18" charset="-127"/>
              </a:rPr>
              <a:t>Example3</a:t>
            </a:r>
            <a:endParaRPr lang="en-US" altLang="ko-KR" sz="1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1231587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  <a:ea typeface="+mn-ea"/>
              </a:rPr>
              <a:t>0</a:t>
            </a:r>
            <a:r>
              <a:rPr lang="ko-KR" altLang="en-US" sz="1600" b="1" dirty="0" smtClean="0">
                <a:latin typeface="+mn-ea"/>
                <a:ea typeface="+mn-ea"/>
              </a:rPr>
              <a:t>부터 </a:t>
            </a:r>
            <a:r>
              <a:rPr lang="en-US" altLang="ko-KR" sz="1600" b="1" dirty="0" smtClean="0">
                <a:latin typeface="+mn-ea"/>
                <a:ea typeface="+mn-ea"/>
              </a:rPr>
              <a:t>10</a:t>
            </a:r>
            <a:r>
              <a:rPr lang="ko-KR" altLang="en-US" sz="1600" b="1" dirty="0" smtClean="0">
                <a:latin typeface="+mn-ea"/>
                <a:ea typeface="+mn-ea"/>
              </a:rPr>
              <a:t>까지의 수중 짝수 출력</a:t>
            </a:r>
            <a:r>
              <a:rPr lang="en-US" altLang="ko-KR" sz="1600" b="1" dirty="0" smtClean="0">
                <a:latin typeface="+mn-ea"/>
                <a:ea typeface="+mn-ea"/>
              </a:rPr>
              <a:t>-scriptlet03.jsp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59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표현문</a:t>
            </a:r>
            <a:r>
              <a:rPr lang="ko-KR" altLang="en-US" dirty="0" smtClean="0"/>
              <a:t> 태그의 기능과 사용법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3"/>
          <p:cNvSpPr txBox="1">
            <a:spLocks/>
          </p:cNvSpPr>
          <p:nvPr/>
        </p:nvSpPr>
        <p:spPr>
          <a:xfrm>
            <a:off x="3225800" y="7125344"/>
            <a:ext cx="2895600" cy="180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r>
              <a:rPr lang="en-US" altLang="ko-KR" smtClean="0"/>
              <a:t>JSP 2.0 Programming</a:t>
            </a:r>
            <a:endParaRPr lang="en-US" altLang="ko-KR"/>
          </a:p>
        </p:txBody>
      </p:sp>
      <p:sp>
        <p:nvSpPr>
          <p:cNvPr id="4" name="슬라이드 번호 개체 틀 4"/>
          <p:cNvSpPr txBox="1">
            <a:spLocks/>
          </p:cNvSpPr>
          <p:nvPr/>
        </p:nvSpPr>
        <p:spPr>
          <a:xfrm>
            <a:off x="8570913" y="7003107"/>
            <a:ext cx="503237" cy="314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fld id="{B08010DE-5CAD-4F4C-9F9A-329ECF882DEF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323850" y="5309244"/>
            <a:ext cx="5616575" cy="215900"/>
          </a:xfrm>
          <a:prstGeom prst="rect">
            <a:avLst/>
          </a:prstGeom>
          <a:solidFill>
            <a:srgbClr val="98D2D0">
              <a:alpha val="5000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1438" y="772169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스크립트 요소 </a:t>
            </a:r>
            <a:r>
              <a:rPr lang="en-US" altLang="ko-KR" smtClean="0"/>
              <a:t>- </a:t>
            </a:r>
            <a:r>
              <a:rPr lang="ko-KR" altLang="en-US" smtClean="0"/>
              <a:t>표현식 </a:t>
            </a:r>
            <a:r>
              <a:rPr lang="en-US" altLang="ko-KR" smtClean="0"/>
              <a:t>(expression)</a:t>
            </a:r>
            <a:endParaRPr lang="en-US" altLang="ko-KR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388" y="1419869"/>
            <a:ext cx="878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2400" i="1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400" i="1">
                <a:latin typeface="HY견고딕" pitchFamily="18" charset="-127"/>
                <a:ea typeface="HY견고딕" pitchFamily="18" charset="-127"/>
              </a:rPr>
              <a:t>값을 출력한다</a:t>
            </a:r>
            <a:r>
              <a:rPr lang="en-US" altLang="ko-KR" sz="2400" i="1">
                <a:latin typeface="HY견고딕" pitchFamily="18" charset="-127"/>
                <a:ea typeface="HY견고딕" pitchFamily="18" charset="-127"/>
              </a:rPr>
              <a:t>."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7800" y="2212032"/>
            <a:ext cx="8715375" cy="1368425"/>
          </a:xfrm>
          <a:prstGeom prst="rect">
            <a:avLst/>
          </a:prstGeom>
          <a:noFill/>
          <a:ln w="19050" cap="rnd">
            <a:solidFill>
              <a:schemeClr val="tx2">
                <a:lumMod val="75000"/>
                <a:alpha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93700" y="2042169"/>
            <a:ext cx="1514475" cy="381000"/>
          </a:xfrm>
          <a:prstGeom prst="roundRect">
            <a:avLst>
              <a:gd name="adj" fmla="val 33824"/>
            </a:avLst>
          </a:prstGeom>
          <a:solidFill>
            <a:srgbClr val="98D2D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Syntax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84213" y="2788294"/>
            <a:ext cx="271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/>
              <a:t>&lt;%= </a:t>
            </a:r>
            <a:r>
              <a:rPr lang="ko-KR" altLang="en-US" sz="2400"/>
              <a:t>출력할값 </a:t>
            </a:r>
            <a:r>
              <a:rPr lang="en-US" altLang="ko-KR" sz="2400"/>
              <a:t>%&gt;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79388" y="3940819"/>
            <a:ext cx="8715375" cy="2735263"/>
          </a:xfrm>
          <a:prstGeom prst="rect">
            <a:avLst/>
          </a:prstGeom>
          <a:noFill/>
          <a:ln w="19050" cap="rnd">
            <a:solidFill>
              <a:schemeClr val="tx2">
                <a:lumMod val="75000"/>
                <a:alpha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395288" y="3770957"/>
            <a:ext cx="1512887" cy="381000"/>
          </a:xfrm>
          <a:prstGeom prst="roundRect">
            <a:avLst>
              <a:gd name="adj" fmla="val 33824"/>
            </a:avLst>
          </a:prstGeom>
          <a:solidFill>
            <a:srgbClr val="98D2D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HY헤드라인M" pitchFamily="18" charset="-127"/>
                <a:ea typeface="HY헤드라인M" pitchFamily="18" charset="-127"/>
              </a:rPr>
              <a:t>Example1</a:t>
            </a:r>
            <a:endParaRPr lang="en-US" altLang="ko-KR" sz="1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23850" y="4372619"/>
            <a:ext cx="4525598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</a:t>
            </a:r>
            <a:r>
              <a:rPr lang="en-US" altLang="ko-KR" sz="1200" dirty="0" smtClean="0"/>
              <a:t>charset=utf-8" </a:t>
            </a:r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&lt;head&gt;&lt;title&gt;1-10</a:t>
            </a:r>
            <a:r>
              <a:rPr lang="ko-KR" altLang="en-US" sz="1200" dirty="0"/>
              <a:t>까지의 합</a:t>
            </a:r>
            <a:r>
              <a:rPr lang="en-US" altLang="ko-KR" sz="1200" dirty="0"/>
              <a:t>:</a:t>
            </a:r>
            <a:r>
              <a:rPr lang="ko-KR" altLang="en-US" sz="1200" dirty="0" err="1"/>
              <a:t>표현식만</a:t>
            </a:r>
            <a:r>
              <a:rPr lang="ko-KR" altLang="en-US" sz="1200" dirty="0"/>
              <a:t> 사용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1 </a:t>
            </a:r>
            <a:r>
              <a:rPr lang="ko-KR" altLang="en-US" sz="1200" dirty="0"/>
              <a:t>부터 </a:t>
            </a:r>
            <a:r>
              <a:rPr lang="en-US" altLang="ko-KR" sz="1200" dirty="0"/>
              <a:t>10</a:t>
            </a:r>
            <a:r>
              <a:rPr lang="ko-KR" altLang="en-US" sz="1200" dirty="0"/>
              <a:t>까지의 합은 </a:t>
            </a:r>
            <a:endParaRPr lang="ko-KR" altLang="en-US" sz="1200" b="1" dirty="0"/>
          </a:p>
          <a:p>
            <a:r>
              <a:rPr lang="en-US" altLang="ko-KR" sz="1200" b="1" dirty="0"/>
              <a:t>&lt;%= 1 + 2 + 3 + 4 + 5 + 6 + 7 + 8 + 9 + 10 %&gt;</a:t>
            </a:r>
            <a:endParaRPr lang="en-US" altLang="ko-KR" sz="1200" dirty="0"/>
          </a:p>
          <a:p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 </a:t>
            </a:r>
            <a:endParaRPr lang="ko-KR" altLang="en-US" sz="1200" dirty="0"/>
          </a:p>
        </p:txBody>
      </p:sp>
      <p:pic>
        <p:nvPicPr>
          <p:cNvPr id="15" name="Picture 17" descr="fig02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48" y="5085184"/>
            <a:ext cx="388778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18766" y="3593606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expression01.jsp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401</TotalTime>
  <Words>1440</Words>
  <Application>Microsoft Office PowerPoint</Application>
  <PresentationFormat>화면 슬라이드 쇼(4:3)</PresentationFormat>
  <Paragraphs>359</Paragraphs>
  <Slides>24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1_마스터</vt:lpstr>
      <vt:lpstr>스크립트 태그</vt:lpstr>
      <vt:lpstr>PowerPoint 프레젠테이션</vt:lpstr>
      <vt:lpstr>1. 스크립트 태그의 종류</vt:lpstr>
      <vt:lpstr>1. 스크립트 태그의 종류</vt:lpstr>
      <vt:lpstr>1. 스크립트 태그의 종류</vt:lpstr>
      <vt:lpstr>2. 스크립틀릿 태그의 기능과 사용법</vt:lpstr>
      <vt:lpstr>2. 스크립틀릿 태그의 기능과 사용법</vt:lpstr>
      <vt:lpstr>2. 스크립틀릿 태그의 기능과 사용법</vt:lpstr>
      <vt:lpstr>3. 표현문 태그의 기능과 사용법</vt:lpstr>
      <vt:lpstr>3. 표현문 태그의 기능과 사용법</vt:lpstr>
      <vt:lpstr>3. 표현문 태그의 기능과 사용법</vt:lpstr>
      <vt:lpstr>4. 선언문 태그의 기능과 사용법</vt:lpstr>
      <vt:lpstr>4. 선언문 태그의 기능과 사용법</vt:lpstr>
      <vt:lpstr>4. 선언문 태그의 기능과 사용법</vt:lpstr>
      <vt:lpstr>4. 선언문 태그의 기능과 사용법</vt:lpstr>
      <vt:lpstr>4. 선언문 태그의 기능과 사용법</vt:lpstr>
      <vt:lpstr>4. 선언문 태그의 기능과 사용법</vt:lpstr>
      <vt:lpstr>TIP</vt:lpstr>
      <vt:lpstr>5. [웹 쇼핑몰] 시작 페이지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284</cp:revision>
  <dcterms:created xsi:type="dcterms:W3CDTF">2011-01-05T15:14:06Z</dcterms:created>
  <dcterms:modified xsi:type="dcterms:W3CDTF">2018-12-04T00:55:05Z</dcterms:modified>
</cp:coreProperties>
</file>