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9" r:id="rId4"/>
    <p:sldId id="881" r:id="rId5"/>
    <p:sldId id="882" r:id="rId6"/>
    <p:sldId id="908" r:id="rId7"/>
    <p:sldId id="885" r:id="rId8"/>
    <p:sldId id="883" r:id="rId9"/>
    <p:sldId id="884" r:id="rId10"/>
    <p:sldId id="909" r:id="rId11"/>
    <p:sldId id="886" r:id="rId12"/>
    <p:sldId id="910" r:id="rId13"/>
    <p:sldId id="887" r:id="rId14"/>
    <p:sldId id="912" r:id="rId15"/>
    <p:sldId id="911" r:id="rId16"/>
    <p:sldId id="889" r:id="rId17"/>
    <p:sldId id="913" r:id="rId18"/>
    <p:sldId id="891" r:id="rId19"/>
    <p:sldId id="892" r:id="rId20"/>
    <p:sldId id="915" r:id="rId21"/>
    <p:sldId id="897" r:id="rId22"/>
    <p:sldId id="916" r:id="rId23"/>
    <p:sldId id="917" r:id="rId24"/>
    <p:sldId id="921" r:id="rId25"/>
    <p:sldId id="918" r:id="rId26"/>
    <p:sldId id="922" r:id="rId27"/>
    <p:sldId id="923" r:id="rId28"/>
    <p:sldId id="919" r:id="rId29"/>
    <p:sldId id="920" r:id="rId30"/>
    <p:sldId id="900" r:id="rId31"/>
    <p:sldId id="901" r:id="rId32"/>
    <p:sldId id="902" r:id="rId33"/>
    <p:sldId id="903" r:id="rId34"/>
    <p:sldId id="904" r:id="rId35"/>
    <p:sldId id="905" r:id="rId36"/>
    <p:sldId id="906" r:id="rId37"/>
    <p:sldId id="907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7E6"/>
    <a:srgbClr val="E2F1F0"/>
    <a:srgbClr val="CCFF66"/>
    <a:srgbClr val="17928F"/>
    <a:srgbClr val="50C1BE"/>
    <a:srgbClr val="40C4C1"/>
    <a:srgbClr val="98D2D0"/>
    <a:srgbClr val="66B9B7"/>
    <a:srgbClr val="64B7CE"/>
    <a:srgbClr val="5A8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372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7776864" cy="331191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95621"/>
              </p:ext>
            </p:extLst>
          </p:nvPr>
        </p:nvGraphicFramePr>
        <p:xfrm>
          <a:off x="539552" y="2276872"/>
          <a:ext cx="8444706" cy="1080120"/>
        </p:xfrm>
        <a:graphic>
          <a:graphicData uri="http://schemas.openxmlformats.org/drawingml/2006/table">
            <a:tbl>
              <a:tblPr/>
              <a:tblGrid>
                <a:gridCol w="4947042"/>
                <a:gridCol w="349766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74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&lt;%@ page  language=“java” …   %&gt;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JSP</a:t>
                      </a:r>
                      <a:r>
                        <a:rPr lang="ko-KR" altLang="en-US" sz="1600" dirty="0" smtClean="0"/>
                        <a:t>페이지에 사용할 언어 설정</a:t>
                      </a:r>
                      <a:endParaRPr lang="en-US" altLang="ko-KR" sz="16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&lt;%@ page </a:t>
            </a:r>
            <a:r>
              <a:rPr lang="en-US" altLang="ko-KR" b="1" dirty="0" err="1">
                <a:latin typeface="+mn-ea"/>
                <a:ea typeface="+mn-ea"/>
              </a:rPr>
              <a:t>contentType</a:t>
            </a:r>
            <a:r>
              <a:rPr lang="en-US" altLang="ko-KR" b="1" dirty="0">
                <a:latin typeface="+mn-ea"/>
                <a:ea typeface="+mn-ea"/>
              </a:rPr>
              <a:t>=</a:t>
            </a:r>
            <a:r>
              <a:rPr lang="en-US" altLang="ko-KR" b="1" i="1" dirty="0">
                <a:latin typeface="+mn-ea"/>
                <a:ea typeface="+mn-ea"/>
              </a:rPr>
              <a:t>"application/</a:t>
            </a:r>
            <a:r>
              <a:rPr lang="en-US" altLang="ko-KR" b="1" i="1" dirty="0" err="1">
                <a:latin typeface="+mn-ea"/>
                <a:ea typeface="+mn-ea"/>
              </a:rPr>
              <a:t>msword</a:t>
            </a:r>
            <a:r>
              <a:rPr lang="en-US" altLang="ko-KR" b="1" i="1" dirty="0">
                <a:latin typeface="+mn-ea"/>
                <a:ea typeface="+mn-ea"/>
              </a:rPr>
              <a:t>"%&gt;</a:t>
            </a:r>
          </a:p>
          <a:p>
            <a:r>
              <a:rPr lang="en-US" altLang="ko-KR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dirty="0">
                <a:latin typeface="+mn-ea"/>
                <a:ea typeface="+mn-ea"/>
              </a:rPr>
              <a:t>Today is: &lt;%=</a:t>
            </a:r>
            <a:r>
              <a:rPr lang="en-US" altLang="ko-KR" b="1" dirty="0">
                <a:latin typeface="+mn-ea"/>
                <a:ea typeface="+mn-ea"/>
              </a:rPr>
              <a:t>new </a:t>
            </a:r>
            <a:r>
              <a:rPr lang="en-US" altLang="ko-KR" b="1" dirty="0" err="1">
                <a:latin typeface="+mn-ea"/>
                <a:ea typeface="+mn-ea"/>
              </a:rPr>
              <a:t>java.util.Date</a:t>
            </a:r>
            <a:r>
              <a:rPr lang="en-US" altLang="ko-KR" b="1" dirty="0">
                <a:latin typeface="+mn-ea"/>
                <a:ea typeface="+mn-ea"/>
              </a:rPr>
              <a:t>()%&gt;</a:t>
            </a:r>
          </a:p>
          <a:p>
            <a:r>
              <a:rPr lang="en-US" altLang="ko-KR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dirty="0">
                <a:latin typeface="+mn-ea"/>
                <a:ea typeface="+mn-ea"/>
              </a:rPr>
              <a:t>&lt;/html&gt;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4337" y="1068508"/>
            <a:ext cx="81941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2-1.page </a:t>
            </a:r>
            <a:r>
              <a:rPr lang="ko-KR" altLang="en-US" sz="1800" b="1" dirty="0" err="1">
                <a:latin typeface="+mn-ea"/>
                <a:ea typeface="+mn-ea"/>
                <a:cs typeface="Times New Roman" pitchFamily="18" charset="0"/>
              </a:rPr>
              <a:t>디렉티브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 태그에 </a:t>
            </a:r>
            <a:r>
              <a:rPr lang="ko-KR" altLang="en-US" sz="1800" b="1" dirty="0" err="1">
                <a:latin typeface="+mn-ea"/>
                <a:ea typeface="+mn-ea"/>
                <a:cs typeface="Times New Roman" pitchFamily="18" charset="0"/>
              </a:rPr>
              <a:t>콘텐츠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 유형을 </a:t>
            </a:r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MSWORD</a:t>
            </a:r>
            <a:r>
              <a:rPr lang="ko-KR" altLang="en-US" sz="1800" b="1" dirty="0" smtClean="0">
                <a:latin typeface="+mn-ea"/>
                <a:ea typeface="+mn-ea"/>
                <a:cs typeface="Times New Roman" pitchFamily="18" charset="0"/>
              </a:rPr>
              <a:t>문서로 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출력 설정하기</a:t>
            </a:r>
          </a:p>
        </p:txBody>
      </p:sp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635700"/>
            <a:ext cx="3914286" cy="28095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4337" y="1068508"/>
            <a:ext cx="81941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2-2.page </a:t>
            </a:r>
            <a:r>
              <a:rPr lang="ko-KR" altLang="en-US" sz="1800" b="1" dirty="0" err="1">
                <a:latin typeface="+mn-ea"/>
                <a:ea typeface="+mn-ea"/>
                <a:cs typeface="Times New Roman" pitchFamily="18" charset="0"/>
              </a:rPr>
              <a:t>디렉티브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 태그에 </a:t>
            </a:r>
            <a:r>
              <a:rPr lang="ko-KR" altLang="en-US" sz="1800" b="1" dirty="0" err="1">
                <a:latin typeface="+mn-ea"/>
                <a:ea typeface="+mn-ea"/>
                <a:cs typeface="Times New Roman" pitchFamily="18" charset="0"/>
              </a:rPr>
              <a:t>콘텐츠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 유형을 </a:t>
            </a:r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XML</a:t>
            </a:r>
            <a:r>
              <a:rPr lang="ko-KR" altLang="en-US" sz="1800" b="1" dirty="0" smtClean="0">
                <a:latin typeface="+mn-ea"/>
                <a:ea typeface="+mn-ea"/>
                <a:cs typeface="Times New Roman" pitchFamily="18" charset="0"/>
              </a:rPr>
              <a:t>문서로 </a:t>
            </a:r>
            <a:r>
              <a:rPr lang="ko-KR" altLang="en-US" sz="1800" b="1" dirty="0">
                <a:latin typeface="+mn-ea"/>
                <a:ea typeface="+mn-ea"/>
                <a:cs typeface="Times New Roman" pitchFamily="18" charset="0"/>
              </a:rPr>
              <a:t>출력 설정하기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337" y="2089879"/>
            <a:ext cx="58117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&lt;%@ page </a:t>
            </a:r>
            <a:r>
              <a:rPr lang="en-US" altLang="ko-KR" sz="1800" dirty="0" err="1">
                <a:latin typeface="+mn-ea"/>
                <a:ea typeface="+mn-ea"/>
              </a:rPr>
              <a:t>contentType</a:t>
            </a:r>
            <a:r>
              <a:rPr lang="en-US" altLang="ko-KR" sz="1800" dirty="0">
                <a:latin typeface="+mn-ea"/>
                <a:ea typeface="+mn-ea"/>
              </a:rPr>
              <a:t>=</a:t>
            </a:r>
            <a:r>
              <a:rPr lang="en-US" altLang="ko-KR" sz="1800" i="1" dirty="0">
                <a:latin typeface="+mn-ea"/>
                <a:ea typeface="+mn-ea"/>
              </a:rPr>
              <a:t>"text/xml; charset=utf-8"%&gt;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&lt;h2&gt;</a:t>
            </a:r>
            <a:r>
              <a:rPr lang="en-US" altLang="ko-KR" sz="1800" dirty="0" err="1">
                <a:latin typeface="+mn-ea"/>
                <a:ea typeface="+mn-ea"/>
              </a:rPr>
              <a:t>contentType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</a:rPr>
              <a:t>디렉티브</a:t>
            </a:r>
            <a:r>
              <a:rPr lang="ko-KR" altLang="en-US" sz="1800" dirty="0">
                <a:latin typeface="+mn-ea"/>
                <a:ea typeface="+mn-ea"/>
              </a:rPr>
              <a:t> 태그</a:t>
            </a:r>
            <a:r>
              <a:rPr lang="en-US" altLang="ko-KR" sz="1800" dirty="0">
                <a:latin typeface="+mn-ea"/>
                <a:ea typeface="+mn-ea"/>
              </a:rPr>
              <a:t>&lt;/h2&gt;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&lt;h4&gt;text/html : HTML </a:t>
            </a:r>
            <a:r>
              <a:rPr lang="ko-KR" altLang="en-US" sz="1800" dirty="0">
                <a:latin typeface="+mn-ea"/>
                <a:ea typeface="+mn-ea"/>
              </a:rPr>
              <a:t>출력</a:t>
            </a:r>
            <a:r>
              <a:rPr lang="en-US" altLang="ko-KR" sz="1800" dirty="0">
                <a:latin typeface="+mn-ea"/>
                <a:ea typeface="+mn-ea"/>
              </a:rPr>
              <a:t>&lt;/h4&gt;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&lt;h4&gt;charset=utf-8 : </a:t>
            </a:r>
            <a:r>
              <a:rPr lang="ko-KR" altLang="en-US" sz="1800" dirty="0">
                <a:latin typeface="+mn-ea"/>
                <a:ea typeface="+mn-ea"/>
              </a:rPr>
              <a:t>문자 </a:t>
            </a:r>
            <a:r>
              <a:rPr lang="ko-KR" altLang="en-US" sz="1800" dirty="0" err="1">
                <a:latin typeface="+mn-ea"/>
                <a:ea typeface="+mn-ea"/>
              </a:rPr>
              <a:t>인코딩</a:t>
            </a:r>
            <a:r>
              <a:rPr lang="en-US" altLang="ko-KR" sz="1800" dirty="0">
                <a:latin typeface="+mn-ea"/>
                <a:ea typeface="+mn-ea"/>
              </a:rPr>
              <a:t>&lt;/h4&gt;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&lt;/html&gt;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588730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age_contentType02.jsp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 smtClean="0"/>
              <a:t>ISO-8859-1</a:t>
            </a:r>
          </a:p>
          <a:p>
            <a:pPr lvl="1"/>
            <a:r>
              <a:rPr lang="en-US" altLang="ko-KR" sz="1300" dirty="0" smtClean="0"/>
              <a:t>  </a:t>
            </a:r>
            <a:endParaRPr lang="en-US" altLang="ko-KR" sz="1300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53" y="3221682"/>
            <a:ext cx="607935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&lt;%@ page </a:t>
            </a:r>
            <a:r>
              <a:rPr lang="en-US" altLang="ko-KR" sz="1700" b="1" dirty="0" err="1">
                <a:latin typeface="+mn-ea"/>
                <a:ea typeface="+mn-ea"/>
              </a:rPr>
              <a:t>contentType</a:t>
            </a:r>
            <a:r>
              <a:rPr lang="en-US" altLang="ko-KR" sz="1700" b="1" dirty="0">
                <a:latin typeface="+mn-ea"/>
                <a:ea typeface="+mn-ea"/>
              </a:rPr>
              <a:t>=</a:t>
            </a:r>
            <a:r>
              <a:rPr lang="en-US" altLang="ko-KR" sz="1700" b="1" i="1" dirty="0">
                <a:latin typeface="+mn-ea"/>
                <a:ea typeface="+mn-ea"/>
              </a:rPr>
              <a:t>"text/html; charset=</a:t>
            </a:r>
            <a:r>
              <a:rPr lang="en-US" altLang="ko-KR" sz="1700" b="1" i="1" dirty="0" err="1">
                <a:latin typeface="+mn-ea"/>
                <a:ea typeface="+mn-ea"/>
              </a:rPr>
              <a:t>euc-kr</a:t>
            </a:r>
            <a:r>
              <a:rPr lang="en-US" altLang="ko-KR" sz="1700" b="1" i="1" dirty="0">
                <a:latin typeface="+mn-ea"/>
                <a:ea typeface="+mn-ea"/>
              </a:rPr>
              <a:t>"%&gt;</a:t>
            </a:r>
          </a:p>
          <a:p>
            <a:r>
              <a:rPr lang="en-US" altLang="ko-KR" sz="1700" b="1" dirty="0">
                <a:latin typeface="+mn-ea"/>
                <a:ea typeface="+mn-ea"/>
              </a:rPr>
              <a:t> &lt;%@ page </a:t>
            </a:r>
            <a:r>
              <a:rPr lang="en-US" altLang="ko-KR" sz="1700" b="1" dirty="0" err="1">
                <a:latin typeface="+mn-ea"/>
                <a:ea typeface="+mn-ea"/>
              </a:rPr>
              <a:t>pageEncoding</a:t>
            </a:r>
            <a:r>
              <a:rPr lang="en-US" altLang="ko-KR" sz="1700" b="1" dirty="0">
                <a:latin typeface="+mn-ea"/>
                <a:ea typeface="+mn-ea"/>
              </a:rPr>
              <a:t>=</a:t>
            </a:r>
            <a:r>
              <a:rPr lang="en-US" altLang="ko-KR" sz="1700" b="1" i="1" dirty="0">
                <a:latin typeface="+mn-ea"/>
                <a:ea typeface="+mn-ea"/>
              </a:rPr>
              <a:t>"utf-8" %&gt;</a:t>
            </a:r>
            <a:r>
              <a:rPr lang="en-US" altLang="ko-KR" sz="1700" i="1" dirty="0">
                <a:latin typeface="+mn-ea"/>
                <a:ea typeface="+mn-ea"/>
              </a:rPr>
              <a:t> 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&lt;body&gt;e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&lt;%@ page info=</a:t>
            </a:r>
            <a:r>
              <a:rPr lang="en-US" altLang="ko-KR" sz="1700" i="1" dirty="0">
                <a:latin typeface="+mn-ea"/>
                <a:ea typeface="+mn-ea"/>
              </a:rPr>
              <a:t>"Date </a:t>
            </a:r>
            <a:r>
              <a:rPr lang="ko-KR" altLang="en-US" sz="1700" i="1" dirty="0">
                <a:latin typeface="+mn-ea"/>
                <a:ea typeface="+mn-ea"/>
              </a:rPr>
              <a:t>클래스를 이용한 날짜 출력하기</a:t>
            </a:r>
            <a:r>
              <a:rPr lang="en-US" altLang="ko-KR" sz="1700" i="1" dirty="0">
                <a:latin typeface="+mn-ea"/>
                <a:ea typeface="+mn-ea"/>
              </a:rPr>
              <a:t>"%&gt;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Today is &lt;%=</a:t>
            </a:r>
            <a:r>
              <a:rPr lang="en-US" altLang="ko-KR" sz="1700" b="1" dirty="0">
                <a:latin typeface="+mn-ea"/>
                <a:ea typeface="+mn-ea"/>
              </a:rPr>
              <a:t>new </a:t>
            </a:r>
            <a:r>
              <a:rPr lang="en-US" altLang="ko-KR" sz="1700" b="1" dirty="0" err="1">
                <a:latin typeface="+mn-ea"/>
                <a:ea typeface="+mn-ea"/>
              </a:rPr>
              <a:t>java.util.Date</a:t>
            </a:r>
            <a:r>
              <a:rPr lang="en-US" altLang="ko-KR" sz="1700" b="1" dirty="0">
                <a:latin typeface="+mn-ea"/>
                <a:ea typeface="+mn-ea"/>
              </a:rPr>
              <a:t>()%&gt;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&lt;%=</a:t>
            </a:r>
            <a:r>
              <a:rPr lang="en-US" altLang="ko-KR" sz="1700" dirty="0" err="1">
                <a:latin typeface="+mn-ea"/>
                <a:ea typeface="+mn-ea"/>
              </a:rPr>
              <a:t>getServletInfo</a:t>
            </a:r>
            <a:r>
              <a:rPr lang="en-US" altLang="ko-KR" sz="1700" dirty="0">
                <a:latin typeface="+mn-ea"/>
                <a:ea typeface="+mn-ea"/>
              </a:rPr>
              <a:t>() %&gt;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700" dirty="0">
                <a:latin typeface="+mn-ea"/>
                <a:ea typeface="+mn-ea"/>
              </a:rPr>
              <a:t>&lt;/html&gt;</a:t>
            </a:r>
            <a:endParaRPr lang="ko-KR" altLang="en-US" sz="17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7423827" cy="769441"/>
          </a:xfrm>
          <a:prstGeom prst="rect">
            <a:avLst/>
          </a:prstGeom>
          <a:solidFill>
            <a:srgbClr val="E2F1F0"/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sz="1800" dirty="0" smtClean="0">
                <a:latin typeface="+mn-ea"/>
                <a:ea typeface="+mn-ea"/>
              </a:rPr>
              <a:t>* ISO-8859-1</a:t>
            </a:r>
            <a:r>
              <a:rPr lang="ko-KR" altLang="en-US" sz="1800" dirty="0">
                <a:latin typeface="+mn-ea"/>
                <a:ea typeface="+mn-ea"/>
              </a:rPr>
              <a:t> 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유럽 표준안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300" dirty="0">
                <a:latin typeface="+mn-ea"/>
                <a:ea typeface="+mn-ea"/>
              </a:rPr>
              <a:t>  </a:t>
            </a:r>
            <a:r>
              <a:rPr lang="ko-KR" altLang="en-US" sz="1300" dirty="0" smtClean="0">
                <a:latin typeface="+mn-ea"/>
                <a:ea typeface="+mn-ea"/>
              </a:rPr>
              <a:t>  </a:t>
            </a:r>
            <a:r>
              <a:rPr lang="en-US" altLang="ko-KR" sz="1300" dirty="0" smtClean="0">
                <a:latin typeface="+mn-ea"/>
                <a:ea typeface="+mn-ea"/>
              </a:rPr>
              <a:t>- </a:t>
            </a:r>
            <a:r>
              <a:rPr lang="ko-KR" altLang="en-US" sz="1300" dirty="0">
                <a:latin typeface="+mn-ea"/>
                <a:ea typeface="+mn-ea"/>
              </a:rPr>
              <a:t>다양한 유럽어를 표현할 수 있는 확장 </a:t>
            </a:r>
            <a:r>
              <a:rPr lang="en-US" altLang="ko-KR" sz="1300" dirty="0" smtClean="0">
                <a:latin typeface="+mn-ea"/>
                <a:ea typeface="+mn-ea"/>
              </a:rPr>
              <a:t>ASCII </a:t>
            </a:r>
            <a:r>
              <a:rPr lang="ko-KR" altLang="en-US" sz="1300" dirty="0" smtClean="0">
                <a:latin typeface="+mn-ea"/>
                <a:ea typeface="+mn-ea"/>
              </a:rPr>
              <a:t>안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endParaRPr lang="en-US" altLang="ko-KR" sz="1300" dirty="0">
              <a:latin typeface="+mn-ea"/>
              <a:ea typeface="+mn-ea"/>
            </a:endParaRPr>
          </a:p>
          <a:p>
            <a:pPr lvl="1"/>
            <a:r>
              <a:rPr lang="en-US" altLang="ko-KR" sz="1300" dirty="0">
                <a:latin typeface="+mn-ea"/>
                <a:ea typeface="+mn-ea"/>
              </a:rPr>
              <a:t> </a:t>
            </a:r>
            <a:r>
              <a:rPr lang="en-US" altLang="ko-KR" sz="1300" dirty="0" smtClean="0">
                <a:latin typeface="+mn-ea"/>
                <a:ea typeface="+mn-ea"/>
              </a:rPr>
              <a:t>   - </a:t>
            </a:r>
            <a:r>
              <a:rPr lang="en-US" altLang="ko-KR" sz="1300" dirty="0">
                <a:latin typeface="+mn-ea"/>
                <a:ea typeface="+mn-ea"/>
              </a:rPr>
              <a:t>ISO 8859-1</a:t>
            </a:r>
            <a:r>
              <a:rPr lang="ko-KR" altLang="en-US" sz="1300" dirty="0">
                <a:latin typeface="+mn-ea"/>
                <a:ea typeface="+mn-ea"/>
              </a:rPr>
              <a:t>은 서유럽 언어를</a:t>
            </a:r>
            <a:r>
              <a:rPr lang="en-US" altLang="ko-KR" sz="1300" dirty="0">
                <a:latin typeface="+mn-ea"/>
                <a:ea typeface="+mn-ea"/>
              </a:rPr>
              <a:t>, ISO 8859-2</a:t>
            </a:r>
            <a:r>
              <a:rPr lang="ko-KR" altLang="en-US" sz="1300" dirty="0">
                <a:latin typeface="+mn-ea"/>
                <a:ea typeface="+mn-ea"/>
              </a:rPr>
              <a:t>는 동유럽 언어를 표현하기 위한 표준안이다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endParaRPr lang="en-US" altLang="ko-KR" sz="1300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6023"/>
              </p:ext>
            </p:extLst>
          </p:nvPr>
        </p:nvGraphicFramePr>
        <p:xfrm>
          <a:off x="251520" y="1484784"/>
          <a:ext cx="8784976" cy="4896544"/>
        </p:xfrm>
        <a:graphic>
          <a:graphicData uri="http://schemas.openxmlformats.org/drawingml/2006/table">
            <a:tbl>
              <a:tblPr/>
              <a:tblGrid>
                <a:gridCol w="2088232"/>
                <a:gridCol w="6696744"/>
              </a:tblGrid>
              <a:tr h="679083">
                <a:tc gridSpan="2">
                  <a:txBody>
                    <a:bodyPr/>
                    <a:lstStyle/>
                    <a:p>
                      <a:pPr lvl="1" algn="l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웹 컨테이너가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페이지를 읽어올 때 사용할 캐릭터 셋을 결정하는 과정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JSP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규약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185854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파일이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BOM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으로 시작하지 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않을 경우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기본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encoding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으로 처음부터 읽고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page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디렉티브의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pageEncoding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 검색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pageEncoding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속성이 있으면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캐릭터 셋으로 이용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.(1)</a:t>
                      </a:r>
                    </a:p>
                    <a:p>
                      <a:pPr marL="400050" marR="0" lvl="0" indent="-40005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pageEncoding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속성이 없으면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 값을 캐릭터 셋으로 이용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.(2)</a:t>
                      </a:r>
                    </a:p>
                    <a:p>
                      <a:pPr marL="400050" marR="0" lvl="0" indent="-40005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pageEncoding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둘다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없으면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ISO-8859-1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이 캐릭터 셋이 됨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.(3)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7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2.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파일이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BOM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으로      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시작할 경우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결정된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encoding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파일읽고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400050" marR="0" lvl="0" indent="-4000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pageEncoding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 검색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0050" marR="0" lvl="0" indent="-4000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결정된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encoding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pageEncoding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속성값이 다르면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에러발생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09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BOM(Byte Order Mark)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- UTF-8, UTF-16, UTF-32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와 같은 유니코드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인코딩에서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바이트의 순서여부를 알려주는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바이트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(16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비트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- 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LittleEndian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BigEndian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00050" marR="0" lvl="0" indent="-4000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523875" lvl="2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§"/>
            </a:pP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523875" lvl="2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§"/>
            </a:pPr>
            <a:r>
              <a:rPr lang="ko-KR" altLang="en-US" dirty="0" smtClean="0"/>
              <a:t>둘 </a:t>
            </a:r>
            <a:r>
              <a:rPr lang="ko-KR" altLang="en-US" dirty="0"/>
              <a:t>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9" name="바닥글 개체 틀 3"/>
          <p:cNvSpPr txBox="1">
            <a:spLocks/>
          </p:cNvSpPr>
          <p:nvPr/>
        </p:nvSpPr>
        <p:spPr>
          <a:xfrm>
            <a:off x="3260154" y="6981328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10" name="슬라이드 번호 개체 틀 4"/>
          <p:cNvSpPr txBox="1">
            <a:spLocks/>
          </p:cNvSpPr>
          <p:nvPr/>
        </p:nvSpPr>
        <p:spPr>
          <a:xfrm>
            <a:off x="8605267" y="6859091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FA67C159-6424-4C6A-8801-BE28DDC05FCA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2154" y="2644278"/>
            <a:ext cx="8715375" cy="1223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rnd">
            <a:solidFill>
              <a:srgbClr val="50C1BE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28054" y="2474416"/>
            <a:ext cx="3098800" cy="381000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import </a:t>
            </a:r>
            <a:r>
              <a:rPr lang="ko-KR" altLang="en-US" sz="1800" b="1">
                <a:latin typeface="HY헤드라인M" pitchFamily="18" charset="-127"/>
                <a:ea typeface="HY헤드라인M" pitchFamily="18" charset="-127"/>
              </a:rPr>
              <a:t>속성의 값의 구성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02667" y="2903041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&lt;%@ page import = "</a:t>
            </a:r>
            <a:r>
              <a:rPr lang="ko-KR" altLang="en-US" sz="2400"/>
              <a:t>클래스명</a:t>
            </a:r>
            <a:r>
              <a:rPr lang="en-US" altLang="ko-KR" sz="2400"/>
              <a:t>[,</a:t>
            </a:r>
            <a:r>
              <a:rPr lang="ko-KR" altLang="en-US" sz="2400"/>
              <a:t>클래스명</a:t>
            </a:r>
            <a:r>
              <a:rPr lang="en-US" altLang="ko-KR" sz="2400"/>
              <a:t>,</a:t>
            </a:r>
            <a:r>
              <a:rPr lang="ko-KR" altLang="en-US" sz="2400"/>
              <a:t>클래스명</a:t>
            </a:r>
            <a:r>
              <a:rPr lang="en-US" altLang="ko-KR" sz="2400"/>
              <a:t>]" %&gt;</a:t>
            </a:r>
          </a:p>
          <a:p>
            <a:r>
              <a:rPr lang="en-US" altLang="ko-KR" sz="2400"/>
              <a:t>        </a:t>
            </a:r>
            <a:r>
              <a:rPr lang="en-US" altLang="ko-KR" sz="1800"/>
              <a:t> ( '</a:t>
            </a:r>
            <a:r>
              <a:rPr lang="ko-KR" altLang="en-US" sz="1800"/>
              <a:t>클래스명</a:t>
            </a:r>
            <a:r>
              <a:rPr lang="en-US" altLang="ko-KR" sz="1800"/>
              <a:t>' </a:t>
            </a:r>
            <a:r>
              <a:rPr lang="ko-KR" altLang="en-US" sz="1800"/>
              <a:t>대신에 </a:t>
            </a:r>
            <a:r>
              <a:rPr lang="en-US" altLang="ko-KR" sz="1800"/>
              <a:t>'</a:t>
            </a:r>
            <a:r>
              <a:rPr lang="ko-KR" altLang="en-US" sz="1800"/>
              <a:t>패키지명</a:t>
            </a:r>
            <a:r>
              <a:rPr lang="en-US" altLang="ko-KR" sz="1800"/>
              <a:t>.*' </a:t>
            </a:r>
            <a:r>
              <a:rPr lang="ko-KR" altLang="en-US" sz="1800"/>
              <a:t>의 형태도 가능</a:t>
            </a:r>
            <a:r>
              <a:rPr lang="en-US" altLang="ko-KR" sz="1800"/>
              <a:t>)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18504" y="4157166"/>
            <a:ext cx="8715375" cy="2663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rnd">
            <a:solidFill>
              <a:srgbClr val="50C1BE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434404" y="3987303"/>
            <a:ext cx="1512888" cy="381000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85179" y="4444503"/>
            <a:ext cx="84423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&lt;%@ page import = "java.util.Calendar, java.util.Date" %&gt;</a:t>
            </a:r>
          </a:p>
          <a:p>
            <a:endParaRPr lang="ko-KR" altLang="en-US" sz="2400"/>
          </a:p>
          <a:p>
            <a:r>
              <a:rPr lang="en-US" altLang="ko-KR" sz="2400"/>
              <a:t>&lt;%@ page </a:t>
            </a:r>
            <a:r>
              <a:rPr lang="en-US" altLang="ko-KR" sz="2400" b="1"/>
              <a:t>import</a:t>
            </a:r>
            <a:r>
              <a:rPr lang="en-US" altLang="ko-KR" sz="2400"/>
              <a:t> = "java.util.Calendar" %&gt;</a:t>
            </a:r>
          </a:p>
          <a:p>
            <a:r>
              <a:rPr lang="en-US" altLang="ko-KR" sz="2400"/>
              <a:t>&lt;%@ page </a:t>
            </a:r>
            <a:r>
              <a:rPr lang="en-US" altLang="ko-KR" sz="2400" b="1"/>
              <a:t>import</a:t>
            </a:r>
            <a:r>
              <a:rPr lang="en-US" altLang="ko-KR" sz="2400"/>
              <a:t> = "java.util.Date" %&gt;</a:t>
            </a:r>
          </a:p>
          <a:p>
            <a:endParaRPr lang="ko-KR" altLang="en-US" sz="2400"/>
          </a:p>
          <a:p>
            <a:r>
              <a:rPr lang="en-US" altLang="ko-KR" sz="2400"/>
              <a:t>&lt;%@ page </a:t>
            </a:r>
            <a:r>
              <a:rPr lang="en-US" altLang="ko-KR" sz="2400" b="1"/>
              <a:t>import</a:t>
            </a:r>
            <a:r>
              <a:rPr lang="en-US" altLang="ko-KR" sz="2400"/>
              <a:t> = "java.util.*" %&gt;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366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 사용 예</a:t>
            </a: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21" name="바닥글 개체 틀 3"/>
          <p:cNvSpPr txBox="1">
            <a:spLocks/>
          </p:cNvSpPr>
          <p:nvPr/>
        </p:nvSpPr>
        <p:spPr>
          <a:xfrm>
            <a:off x="3225800" y="6981328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22" name="슬라이드 번호 개체 틀 4"/>
          <p:cNvSpPr txBox="1">
            <a:spLocks/>
          </p:cNvSpPr>
          <p:nvPr/>
        </p:nvSpPr>
        <p:spPr>
          <a:xfrm>
            <a:off x="8570913" y="6859091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4EE2D40C-7F31-4076-A57A-01191D689F95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1380628"/>
            <a:ext cx="5721350" cy="3768725"/>
          </a:xfrm>
          <a:prstGeom prst="rect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&lt;%@ page contentType = "text/html; charset=euc-kr" %&gt;</a:t>
            </a:r>
          </a:p>
          <a:p>
            <a:r>
              <a:rPr lang="en-US" altLang="ko-KR" sz="1600"/>
              <a:t>&lt;%@ page </a:t>
            </a:r>
            <a:r>
              <a:rPr lang="en-US" altLang="ko-KR" sz="1600" b="1"/>
              <a:t>import = "java.util.Calendar"</a:t>
            </a:r>
            <a:r>
              <a:rPr lang="en-US" altLang="ko-KR" sz="1600"/>
              <a:t> %&gt;</a:t>
            </a:r>
          </a:p>
          <a:p>
            <a:r>
              <a:rPr lang="en-US" altLang="ko-KR" sz="1600"/>
              <a:t>&lt;html&gt;</a:t>
            </a:r>
          </a:p>
          <a:p>
            <a:r>
              <a:rPr lang="en-US" altLang="ko-KR" sz="1600"/>
              <a:t>&lt;head&gt;&lt;title&gt;Calendar </a:t>
            </a:r>
            <a:r>
              <a:rPr lang="ko-KR" altLang="en-US" sz="1600"/>
              <a:t>클래스 사용</a:t>
            </a:r>
            <a:r>
              <a:rPr lang="en-US" altLang="ko-KR" sz="1600"/>
              <a:t>&lt;/title&gt;&lt;/head&gt;</a:t>
            </a:r>
          </a:p>
          <a:p>
            <a:r>
              <a:rPr lang="en-US" altLang="ko-KR" sz="1600"/>
              <a:t>&lt;body&gt;</a:t>
            </a:r>
          </a:p>
          <a:p>
            <a:r>
              <a:rPr lang="en-US" altLang="ko-KR" sz="1600"/>
              <a:t>&lt;%</a:t>
            </a:r>
          </a:p>
          <a:p>
            <a:r>
              <a:rPr lang="en-US" altLang="ko-KR" sz="1600"/>
              <a:t>    </a:t>
            </a:r>
            <a:r>
              <a:rPr lang="en-US" altLang="ko-KR" sz="1600" b="1"/>
              <a:t>Calendar</a:t>
            </a:r>
            <a:r>
              <a:rPr lang="en-US" altLang="ko-KR" sz="1600"/>
              <a:t> cal = </a:t>
            </a:r>
            <a:r>
              <a:rPr lang="en-US" altLang="ko-KR" sz="1600" b="1"/>
              <a:t>Calendar</a:t>
            </a:r>
            <a:r>
              <a:rPr lang="en-US" altLang="ko-KR" sz="1600"/>
              <a:t>.getInstance();</a:t>
            </a:r>
          </a:p>
          <a:p>
            <a:r>
              <a:rPr lang="en-US" altLang="ko-KR" sz="1600"/>
              <a:t>%&gt;</a:t>
            </a:r>
          </a:p>
          <a:p>
            <a:r>
              <a:rPr lang="ko-KR" altLang="en-US" sz="1600"/>
              <a:t>오늘은 </a:t>
            </a:r>
          </a:p>
          <a:p>
            <a:r>
              <a:rPr lang="ko-KR" altLang="en-US" sz="1600"/>
              <a:t>   </a:t>
            </a:r>
            <a:r>
              <a:rPr lang="en-US" altLang="ko-KR" sz="1600"/>
              <a:t>&lt;%= cal.get(</a:t>
            </a:r>
            <a:r>
              <a:rPr lang="en-US" altLang="ko-KR" sz="1600" b="1"/>
              <a:t>Calendar</a:t>
            </a:r>
            <a:r>
              <a:rPr lang="en-US" altLang="ko-KR" sz="1600"/>
              <a:t>.YEAR) %&gt;</a:t>
            </a:r>
            <a:r>
              <a:rPr lang="ko-KR" altLang="en-US" sz="1600"/>
              <a:t>년 </a:t>
            </a:r>
          </a:p>
          <a:p>
            <a:r>
              <a:rPr lang="ko-KR" altLang="en-US" sz="1600"/>
              <a:t>   </a:t>
            </a:r>
            <a:r>
              <a:rPr lang="en-US" altLang="ko-KR" sz="1600"/>
              <a:t>&lt;%= cal.get(</a:t>
            </a:r>
            <a:r>
              <a:rPr lang="en-US" altLang="ko-KR" sz="1600" b="1"/>
              <a:t>Calendar</a:t>
            </a:r>
            <a:r>
              <a:rPr lang="en-US" altLang="ko-KR" sz="1600"/>
              <a:t>.MONTH) + 1 %&gt;</a:t>
            </a:r>
            <a:r>
              <a:rPr lang="ko-KR" altLang="en-US" sz="1600"/>
              <a:t>월</a:t>
            </a:r>
          </a:p>
          <a:p>
            <a:r>
              <a:rPr lang="ko-KR" altLang="en-US" sz="1600"/>
              <a:t>   </a:t>
            </a:r>
            <a:r>
              <a:rPr lang="en-US" altLang="ko-KR" sz="1600"/>
              <a:t>&lt;%= cal.get(</a:t>
            </a:r>
            <a:r>
              <a:rPr lang="en-US" altLang="ko-KR" sz="1600" b="1"/>
              <a:t>Calendar</a:t>
            </a:r>
            <a:r>
              <a:rPr lang="en-US" altLang="ko-KR" sz="1600"/>
              <a:t>.DATE) %&gt;</a:t>
            </a:r>
            <a:r>
              <a:rPr lang="ko-KR" altLang="en-US" sz="1600"/>
              <a:t>일</a:t>
            </a:r>
          </a:p>
          <a:p>
            <a:r>
              <a:rPr lang="ko-KR" altLang="en-US" sz="1600"/>
              <a:t>입니다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&lt;/body&gt;</a:t>
            </a:r>
          </a:p>
          <a:p>
            <a:r>
              <a:rPr lang="en-US" altLang="ko-KR" sz="1600"/>
              <a:t>&lt;/html&gt; </a:t>
            </a:r>
            <a:endParaRPr lang="ko-KR" altLang="en-US" sz="160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491038" y="4157166"/>
            <a:ext cx="4329112" cy="265747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&lt;%@ page contentType = "text/html; charset=euc-kr" %&gt;</a:t>
            </a:r>
          </a:p>
          <a:p>
            <a:r>
              <a:rPr lang="en-US" altLang="ko-KR" sz="1200"/>
              <a:t>&lt;html&gt;</a:t>
            </a:r>
          </a:p>
          <a:p>
            <a:r>
              <a:rPr lang="en-US" altLang="ko-KR" sz="1200"/>
              <a:t>&lt;head&gt;&lt;title&gt;Calendar </a:t>
            </a:r>
            <a:r>
              <a:rPr lang="ko-KR" altLang="en-US" sz="1200"/>
              <a:t>클래스 사용</a:t>
            </a:r>
            <a:r>
              <a:rPr lang="en-US" altLang="ko-KR" sz="1200"/>
              <a:t>&lt;/title&gt;&lt;/head&gt;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&lt;%</a:t>
            </a:r>
          </a:p>
          <a:p>
            <a:r>
              <a:rPr lang="en-US" altLang="ko-KR" sz="1200"/>
              <a:t>    </a:t>
            </a:r>
            <a:r>
              <a:rPr lang="en-US" altLang="ko-KR" sz="1200" b="1"/>
              <a:t>java.util.Calendar</a:t>
            </a:r>
            <a:r>
              <a:rPr lang="en-US" altLang="ko-KR" sz="1200"/>
              <a:t> cal = </a:t>
            </a:r>
            <a:r>
              <a:rPr lang="en-US" altLang="ko-KR" sz="1200" b="1"/>
              <a:t>java.util.Calendar</a:t>
            </a:r>
            <a:r>
              <a:rPr lang="en-US" altLang="ko-KR" sz="1200"/>
              <a:t>.getInstance();</a:t>
            </a:r>
          </a:p>
          <a:p>
            <a:r>
              <a:rPr lang="en-US" altLang="ko-KR" sz="1200"/>
              <a:t>%&gt;</a:t>
            </a:r>
          </a:p>
          <a:p>
            <a:r>
              <a:rPr lang="ko-KR" altLang="en-US" sz="1200"/>
              <a:t>오늘은 </a:t>
            </a:r>
          </a:p>
          <a:p>
            <a:r>
              <a:rPr lang="ko-KR" altLang="en-US" sz="1200"/>
              <a:t>   </a:t>
            </a:r>
            <a:r>
              <a:rPr lang="en-US" altLang="ko-KR" sz="1200"/>
              <a:t>&lt;%= cal.get(</a:t>
            </a:r>
            <a:r>
              <a:rPr lang="en-US" altLang="ko-KR" sz="1200" b="1"/>
              <a:t>java.util.Calendar</a:t>
            </a:r>
            <a:r>
              <a:rPr lang="en-US" altLang="ko-KR" sz="1200"/>
              <a:t>.YEAR) %&gt;</a:t>
            </a:r>
            <a:r>
              <a:rPr lang="ko-KR" altLang="en-US" sz="1200"/>
              <a:t>년 </a:t>
            </a:r>
          </a:p>
          <a:p>
            <a:r>
              <a:rPr lang="ko-KR" altLang="en-US" sz="1200"/>
              <a:t>   </a:t>
            </a:r>
            <a:r>
              <a:rPr lang="en-US" altLang="ko-KR" sz="1200"/>
              <a:t>&lt;%= cal.get(</a:t>
            </a:r>
            <a:r>
              <a:rPr lang="en-US" altLang="ko-KR" sz="1200" b="1"/>
              <a:t>java.util.Calendar</a:t>
            </a:r>
            <a:r>
              <a:rPr lang="en-US" altLang="ko-KR" sz="1200"/>
              <a:t>.MONTH) + 1 %&gt;</a:t>
            </a:r>
            <a:r>
              <a:rPr lang="ko-KR" altLang="en-US" sz="1200"/>
              <a:t>월</a:t>
            </a:r>
          </a:p>
          <a:p>
            <a:r>
              <a:rPr lang="ko-KR" altLang="en-US" sz="1200"/>
              <a:t>   </a:t>
            </a:r>
            <a:r>
              <a:rPr lang="en-US" altLang="ko-KR" sz="1200"/>
              <a:t>&lt;%= cal.get(</a:t>
            </a:r>
            <a:r>
              <a:rPr lang="en-US" altLang="ko-KR" sz="1200" b="1"/>
              <a:t>java.util.Calendar</a:t>
            </a:r>
            <a:r>
              <a:rPr lang="en-US" altLang="ko-KR" sz="1200"/>
              <a:t>.DATE) %&gt;</a:t>
            </a:r>
            <a:r>
              <a:rPr lang="ko-KR" altLang="en-US" sz="1200"/>
              <a:t>일</a:t>
            </a:r>
          </a:p>
          <a:p>
            <a:r>
              <a:rPr lang="ko-KR" altLang="en-US" sz="1200"/>
              <a:t>입니다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 </a:t>
            </a:r>
            <a:endParaRPr lang="ko-KR" altLang="en-US" sz="120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984006" y="2708920"/>
            <a:ext cx="2900362" cy="936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800"/>
              <a:t>import </a:t>
            </a:r>
            <a:r>
              <a:rPr lang="ko-KR" altLang="en-US" sz="1800"/>
              <a:t>속성을 사용함으로써 소스 코드를 보다 간결하게 작성할 수 있다</a:t>
            </a:r>
            <a:r>
              <a:rPr lang="en-US" altLang="ko-KR" sz="1800"/>
              <a:t>!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67544" y="2492896"/>
            <a:ext cx="3816424" cy="252028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4545943" y="4588966"/>
            <a:ext cx="3842481" cy="1944687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9" name="AutoShape 10"/>
          <p:cNvCxnSpPr>
            <a:cxnSpLocks noChangeShapeType="1"/>
            <a:stCxn id="27" idx="6"/>
            <a:endCxn id="28" idx="1"/>
          </p:cNvCxnSpPr>
          <p:nvPr/>
        </p:nvCxnSpPr>
        <p:spPr bwMode="auto">
          <a:xfrm>
            <a:off x="4283968" y="3753036"/>
            <a:ext cx="824693" cy="1120723"/>
          </a:xfrm>
          <a:prstGeom prst="curvedConnector2">
            <a:avLst/>
          </a:prstGeom>
          <a:noFill/>
          <a:ln w="38100">
            <a:solidFill>
              <a:srgbClr val="00B05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0968"/>
            <a:ext cx="3198861" cy="1359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213285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b="1" dirty="0">
                <a:latin typeface="+mn-ea"/>
                <a:ea typeface="+mn-ea"/>
              </a:rPr>
              <a:t>&lt;%@ page import=</a:t>
            </a:r>
            <a:r>
              <a:rPr lang="en-US" altLang="ko-KR" b="1" i="1" dirty="0">
                <a:latin typeface="+mn-ea"/>
                <a:ea typeface="+mn-ea"/>
              </a:rPr>
              <a:t>"</a:t>
            </a:r>
            <a:r>
              <a:rPr lang="en-US" altLang="ko-KR" b="1" i="1" dirty="0" err="1">
                <a:latin typeface="+mn-ea"/>
                <a:ea typeface="+mn-ea"/>
              </a:rPr>
              <a:t>java.util.Date</a:t>
            </a:r>
            <a:r>
              <a:rPr lang="en-US" altLang="ko-KR" b="1" i="1" dirty="0">
                <a:latin typeface="+mn-ea"/>
                <a:ea typeface="+mn-ea"/>
              </a:rPr>
              <a:t>"%&gt;</a:t>
            </a:r>
          </a:p>
          <a:p>
            <a:r>
              <a:rPr lang="en-US" altLang="ko-KR" dirty="0">
                <a:latin typeface="+mn-ea"/>
                <a:ea typeface="+mn-ea"/>
              </a:rPr>
              <a:t>Today is &lt;%=</a:t>
            </a:r>
            <a:r>
              <a:rPr lang="en-US" altLang="ko-KR" b="1" dirty="0">
                <a:latin typeface="+mn-ea"/>
                <a:ea typeface="+mn-ea"/>
              </a:rPr>
              <a:t>new Date()%&gt;</a:t>
            </a:r>
          </a:p>
          <a:p>
            <a:r>
              <a:rPr lang="en-US" altLang="ko-KR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dirty="0">
                <a:latin typeface="+mn-ea"/>
                <a:ea typeface="+mn-ea"/>
              </a:rPr>
              <a:t>&lt;/html&gt;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sz="quarter" idx="10"/>
          </p:nvPr>
        </p:nvSpPr>
        <p:spPr>
          <a:xfrm>
            <a:off x="228599" y="931818"/>
            <a:ext cx="84783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page import </a:t>
            </a:r>
            <a:r>
              <a:rPr lang="ko-KR" altLang="en-US" sz="1800" b="1" dirty="0" smtClean="0">
                <a:latin typeface="+mn-ea"/>
                <a:ea typeface="+mn-ea"/>
                <a:cs typeface="Times New Roman" pitchFamily="18" charset="0"/>
              </a:rPr>
              <a:t>속성을 이용한 날짜 출력</a:t>
            </a:r>
            <a:endParaRPr lang="ko-KR" altLang="en-US" sz="1800" b="1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i="1" u="sng" dirty="0"/>
              <a:t>JSP </a:t>
            </a:r>
            <a:r>
              <a:rPr lang="ko-KR" altLang="en-US" i="1" u="sng" dirty="0"/>
              <a:t>페이지 </a:t>
            </a:r>
            <a:r>
              <a:rPr lang="ko-KR" altLang="en-US" i="1" u="sng" dirty="0" err="1"/>
              <a:t>어디에서든</a:t>
            </a:r>
            <a:r>
              <a:rPr lang="ko-KR" altLang="en-US" i="1" u="sng" dirty="0"/>
              <a:t> 선언 가능</a:t>
            </a:r>
            <a:endParaRPr lang="en-US" altLang="ko-KR" i="1" u="sng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</a:t>
            </a:r>
            <a:r>
              <a:rPr lang="ko-KR" altLang="en-US" b="1" u="sng" dirty="0"/>
              <a:t>외부 파일이 현재 </a:t>
            </a:r>
            <a:r>
              <a:rPr lang="en-US" altLang="ko-KR" b="1" u="sng" dirty="0"/>
              <a:t>JSP </a:t>
            </a:r>
            <a:r>
              <a:rPr lang="ko-KR" altLang="en-US" b="1" u="sng" dirty="0"/>
              <a:t>페이지와 같은 디렉터리에 있으면 파일명만 설정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</a:t>
            </a:r>
            <a:r>
              <a:rPr lang="ko-KR" altLang="en-US" b="1" u="sng" dirty="0"/>
              <a:t>전체 </a:t>
            </a:r>
            <a:r>
              <a:rPr lang="en-US" altLang="ko-KR" b="1" u="sng" dirty="0"/>
              <a:t>URL(</a:t>
            </a:r>
            <a:r>
              <a:rPr lang="ko-KR" altLang="en-US" b="1" u="sng" dirty="0"/>
              <a:t>또는 상대 경로</a:t>
            </a:r>
            <a:r>
              <a:rPr lang="en-US" altLang="ko-KR" b="1" u="sng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683568" y="3181542"/>
            <a:ext cx="6647658" cy="369332"/>
          </a:xfrm>
          <a:prstGeom prst="rect">
            <a:avLst/>
          </a:prstGeom>
          <a:solidFill>
            <a:srgbClr val="E2F1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include file=“</a:t>
            </a:r>
            <a:r>
              <a:rPr lang="ko-KR" altLang="en-US" sz="1800" dirty="0" smtClean="0">
                <a:cs typeface="Times New Roman" pitchFamily="18" charset="0"/>
              </a:rPr>
              <a:t>파일명</a:t>
            </a:r>
            <a:r>
              <a:rPr lang="en-US" altLang="ko-KR" sz="1800" dirty="0" smtClean="0">
                <a:cs typeface="Times New Roman" pitchFamily="18" charset="0"/>
              </a:rPr>
              <a:t>” %&gt;</a:t>
            </a:r>
            <a:endParaRPr lang="ko-KR" alt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8" name="내용 개체 틀 12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52795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cs typeface="Times New Roman" pitchFamily="18" charset="0"/>
              </a:rPr>
              <a:t>i</a:t>
            </a:r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nclude </a:t>
            </a:r>
            <a:r>
              <a:rPr lang="ko-KR" altLang="en-US" sz="1800" dirty="0" err="1" smtClean="0">
                <a:cs typeface="Times New Roman" pitchFamily="18" charset="0"/>
              </a:rPr>
              <a:t>디렉티브</a:t>
            </a:r>
            <a:r>
              <a:rPr lang="ko-KR" altLang="en-US" sz="1800" dirty="0" smtClean="0">
                <a:cs typeface="Times New Roman" pitchFamily="18" charset="0"/>
              </a:rPr>
              <a:t> 사용 예</a:t>
            </a:r>
            <a:r>
              <a:rPr lang="en-US" altLang="ko-KR" sz="1800" dirty="0" smtClean="0">
                <a:cs typeface="Times New Roman" pitchFamily="18" charset="0"/>
              </a:rPr>
              <a:t>(1)</a:t>
            </a:r>
            <a:endParaRPr lang="ko-KR" altLang="en-US" sz="18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6048672" cy="2462213"/>
          </a:xfrm>
          <a:prstGeom prst="rect">
            <a:avLst/>
          </a:prstGeom>
          <a:noFill/>
          <a:ln w="12700">
            <a:solidFill>
              <a:srgbClr val="D6E7E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nclude01.jsp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&lt;%@ include file=</a:t>
            </a:r>
            <a:r>
              <a:rPr lang="en-US" altLang="ko-KR" sz="1400" b="1" i="1" dirty="0">
                <a:latin typeface="+mn-ea"/>
                <a:ea typeface="+mn-ea"/>
              </a:rPr>
              <a:t>"include01_header.jsp"%&gt;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&lt;h4&gt;---------- </a:t>
            </a:r>
            <a:r>
              <a:rPr lang="ko-KR" altLang="en-US" sz="1400" dirty="0">
                <a:latin typeface="+mn-ea"/>
                <a:ea typeface="+mn-ea"/>
              </a:rPr>
              <a:t>현재 페이지 영역 </a:t>
            </a:r>
            <a:r>
              <a:rPr lang="en-US" altLang="ko-KR" sz="1400" dirty="0">
                <a:latin typeface="+mn-ea"/>
                <a:ea typeface="+mn-ea"/>
              </a:rPr>
              <a:t>-------------&lt;/h4&gt;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135234"/>
            <a:ext cx="5976664" cy="2462213"/>
          </a:xfrm>
          <a:prstGeom prst="rect">
            <a:avLst/>
          </a:prstGeom>
          <a:noFill/>
          <a:ln w="12700">
            <a:solidFill>
              <a:srgbClr val="E2F1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n-ea"/>
                <a:ea typeface="+mn-ea"/>
              </a:rPr>
              <a:t>include01_header.jsp</a:t>
            </a:r>
          </a:p>
          <a:p>
            <a:pPr algn="r"/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&lt;h4&gt;</a:t>
            </a:r>
            <a:r>
              <a:rPr lang="ko-KR" altLang="en-US" sz="1400" dirty="0">
                <a:latin typeface="+mn-ea"/>
                <a:ea typeface="+mn-ea"/>
              </a:rPr>
              <a:t>헤더 페이지 영역입니다</a:t>
            </a:r>
            <a:r>
              <a:rPr lang="en-US" altLang="ko-KR" sz="1400" dirty="0">
                <a:latin typeface="+mn-ea"/>
                <a:ea typeface="+mn-ea"/>
              </a:rPr>
              <a:t>&lt;/h4&gt;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87" y="5067640"/>
            <a:ext cx="5009201" cy="145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97453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8" name="내용 개체 틀 12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52795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800" dirty="0">
                <a:cs typeface="Times New Roman" pitchFamily="18" charset="0"/>
              </a:rPr>
              <a:t>i</a:t>
            </a:r>
            <a:r>
              <a:rPr lang="en-US" altLang="ko-KR" sz="1800" b="1" dirty="0" smtClean="0">
                <a:latin typeface="+mn-ea"/>
                <a:ea typeface="+mn-ea"/>
                <a:cs typeface="Times New Roman" pitchFamily="18" charset="0"/>
              </a:rPr>
              <a:t>nclude </a:t>
            </a:r>
            <a:r>
              <a:rPr lang="ko-KR" altLang="en-US" sz="1800" dirty="0" err="1" smtClean="0">
                <a:cs typeface="Times New Roman" pitchFamily="18" charset="0"/>
              </a:rPr>
              <a:t>디렉티브</a:t>
            </a:r>
            <a:r>
              <a:rPr lang="ko-KR" altLang="en-US" sz="1800" dirty="0" smtClean="0">
                <a:cs typeface="Times New Roman" pitchFamily="18" charset="0"/>
              </a:rPr>
              <a:t> 사용 예</a:t>
            </a:r>
            <a:r>
              <a:rPr lang="en-US" altLang="ko-KR" sz="1800" dirty="0" smtClean="0">
                <a:cs typeface="Times New Roman" pitchFamily="18" charset="0"/>
              </a:rPr>
              <a:t>(2)</a:t>
            </a:r>
            <a:endParaRPr lang="ko-KR" altLang="en-US" sz="18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5472608" cy="2677656"/>
          </a:xfrm>
          <a:prstGeom prst="rect">
            <a:avLst/>
          </a:prstGeom>
          <a:noFill/>
          <a:ln w="12700">
            <a:solidFill>
              <a:srgbClr val="D6E7E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include02.jsp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&lt;%@ include file=</a:t>
            </a:r>
            <a:r>
              <a:rPr lang="en-US" altLang="ko-KR" sz="1400" b="1" i="1" dirty="0">
                <a:latin typeface="+mn-ea"/>
                <a:ea typeface="+mn-ea"/>
              </a:rPr>
              <a:t>"include02_header.jsp"%&gt;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방문해 주셔서 감사합니다</a:t>
            </a:r>
            <a:r>
              <a:rPr lang="en-US" altLang="ko-KR" sz="1400" dirty="0">
                <a:latin typeface="+mn-ea"/>
                <a:ea typeface="+mn-ea"/>
              </a:rPr>
              <a:t>.&lt;/p&gt;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&lt;%@ include file=</a:t>
            </a:r>
            <a:r>
              <a:rPr lang="en-US" altLang="ko-KR" sz="1400" b="1" i="1" dirty="0">
                <a:latin typeface="+mn-ea"/>
                <a:ea typeface="+mn-ea"/>
              </a:rPr>
              <a:t>"include02_footer.jsp"%&gt;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135234"/>
            <a:ext cx="5472608" cy="2246769"/>
          </a:xfrm>
          <a:prstGeom prst="rect">
            <a:avLst/>
          </a:prstGeom>
          <a:noFill/>
          <a:ln w="12700">
            <a:solidFill>
              <a:srgbClr val="E2F1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include01_header.jsp</a:t>
            </a:r>
          </a:p>
          <a:p>
            <a:r>
              <a:rPr lang="en-US" altLang="ko-KR" sz="1400" dirty="0" smtClean="0"/>
              <a:t>&lt;%@ </a:t>
            </a:r>
            <a:r>
              <a:rPr lang="en-US" altLang="ko-KR" sz="1400" dirty="0"/>
              <a:t>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"text/html; charset=utf-8"%&gt;</a:t>
            </a:r>
          </a:p>
          <a:p>
            <a:r>
              <a:rPr lang="en-US" altLang="ko-KR" sz="1400" dirty="0" smtClean="0"/>
              <a:t>&lt;%!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pageCount</a:t>
            </a:r>
            <a:r>
              <a:rPr lang="en-US" altLang="ko-KR" sz="1400" b="1" dirty="0"/>
              <a:t> = 0</a:t>
            </a:r>
            <a:r>
              <a:rPr lang="en-US" altLang="ko-KR" sz="1400" b="1" dirty="0" smtClean="0"/>
              <a:t>;</a:t>
            </a:r>
            <a:endParaRPr lang="ko-KR" altLang="en-US" sz="1400" dirty="0"/>
          </a:p>
          <a:p>
            <a:r>
              <a:rPr lang="en-US" altLang="ko-KR" sz="1400" b="1" dirty="0" smtClean="0"/>
              <a:t>      void </a:t>
            </a:r>
            <a:r>
              <a:rPr lang="en-US" altLang="ko-KR" sz="1400" b="1" dirty="0" err="1"/>
              <a:t>addCount</a:t>
            </a:r>
            <a:r>
              <a:rPr lang="en-US" altLang="ko-KR" sz="1400" b="1" dirty="0"/>
              <a:t>() {</a:t>
            </a:r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pageCount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 smtClean="0"/>
              <a:t>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%&gt;</a:t>
            </a:r>
            <a:endParaRPr lang="en-US" altLang="ko-KR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 err="1"/>
              <a:t>addCount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/>
              <a:t>이 사이트 방문은 </a:t>
            </a:r>
            <a:r>
              <a:rPr lang="en-US" altLang="ko-KR" sz="1400" dirty="0"/>
              <a:t>&lt;%=</a:t>
            </a:r>
            <a:r>
              <a:rPr lang="en-US" altLang="ko-KR" sz="1400" dirty="0" err="1"/>
              <a:t>pageCount</a:t>
            </a:r>
            <a:r>
              <a:rPr lang="en-US" altLang="ko-KR" sz="1400" dirty="0"/>
              <a:t>%&gt;</a:t>
            </a:r>
            <a:r>
              <a:rPr lang="ko-KR" altLang="en-US" sz="1400" dirty="0"/>
              <a:t>번째 입니다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52120" y="4201924"/>
            <a:ext cx="3024336" cy="523220"/>
          </a:xfrm>
          <a:prstGeom prst="rect">
            <a:avLst/>
          </a:prstGeom>
          <a:solidFill>
            <a:srgbClr val="E2F1F0"/>
          </a:solidFill>
          <a:ln>
            <a:solidFill>
              <a:srgbClr val="E2F1F0"/>
            </a:solidFill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i</a:t>
            </a:r>
            <a:r>
              <a:rPr lang="en-US" altLang="ko-KR" sz="1400" b="1" dirty="0" smtClean="0">
                <a:latin typeface="+mn-ea"/>
                <a:ea typeface="+mn-ea"/>
              </a:rPr>
              <a:t>nclude02_footer.jsp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Copyright </a:t>
            </a:r>
            <a:r>
              <a:rPr lang="en-US" altLang="ko-KR" sz="1400" dirty="0">
                <a:latin typeface="+mn-ea"/>
                <a:ea typeface="+mn-ea"/>
              </a:rPr>
              <a:t>© </a:t>
            </a:r>
            <a:r>
              <a:rPr lang="en-US" altLang="ko-KR" sz="1400" dirty="0" err="1">
                <a:latin typeface="+mn-ea"/>
                <a:ea typeface="+mn-ea"/>
              </a:rPr>
              <a:t>JSPBook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4196480" cy="22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899253"/>
            <a:ext cx="3096344" cy="14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en-US" altLang="ko-KR" sz="1600" dirty="0"/>
              <a:t>/WEB-INF/lib/ </a:t>
            </a:r>
            <a:r>
              <a:rPr lang="ko-KR" altLang="en-US" sz="1600" dirty="0"/>
              <a:t>폴더에 </a:t>
            </a:r>
            <a:r>
              <a:rPr lang="en-US" altLang="ko-KR" sz="1600" dirty="0"/>
              <a:t>JSTL </a:t>
            </a:r>
            <a:r>
              <a:rPr lang="ko-KR" altLang="en-US" sz="1600" dirty="0"/>
              <a:t>태그 라이브러리인 </a:t>
            </a:r>
            <a:r>
              <a:rPr lang="en-US" altLang="ko-KR" sz="1600" dirty="0"/>
              <a:t>JSTL-1.2.jar </a:t>
            </a:r>
            <a:r>
              <a:rPr lang="ko-KR" altLang="en-US" sz="1600" dirty="0"/>
              <a:t>파일을 추가합니다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3190324"/>
            <a:ext cx="8358160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  <a:ea typeface="+mn-ea"/>
              </a:rPr>
              <a:t>taglib.jsp</a:t>
            </a:r>
            <a:endParaRPr lang="it-IT" altLang="ko-KR" sz="1600" dirty="0" smtClean="0">
              <a:latin typeface="+mn-ea"/>
              <a:ea typeface="+mn-ea"/>
            </a:endParaRPr>
          </a:p>
          <a:p>
            <a:r>
              <a:rPr lang="it-IT" altLang="ko-KR" sz="1600" dirty="0" smtClean="0">
                <a:latin typeface="+mn-ea"/>
                <a:ea typeface="+mn-ea"/>
              </a:rPr>
              <a:t>&lt;%@ </a:t>
            </a:r>
            <a:r>
              <a:rPr lang="it-IT" altLang="ko-KR" sz="1600" dirty="0">
                <a:latin typeface="+mn-ea"/>
                <a:ea typeface="+mn-ea"/>
              </a:rPr>
              <a:t>taglib prefix=</a:t>
            </a:r>
            <a:r>
              <a:rPr lang="it-IT" altLang="ko-KR" sz="1600" i="1" dirty="0">
                <a:latin typeface="+mn-ea"/>
                <a:ea typeface="+mn-ea"/>
              </a:rPr>
              <a:t>"c" uri="http://java.sun.com/jsp/jstl/core"%&gt;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err="1">
                <a:latin typeface="+mn-ea"/>
                <a:ea typeface="+mn-ea"/>
              </a:rPr>
              <a:t>c:forEach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"k" begin="1" end="10" step="1" </a:t>
            </a:r>
            <a:r>
              <a:rPr lang="en-US" altLang="ko-KR" sz="1600" i="1" dirty="0" err="1">
                <a:latin typeface="+mn-ea"/>
                <a:ea typeface="+mn-ea"/>
              </a:rPr>
              <a:t>varStatus</a:t>
            </a:r>
            <a:r>
              <a:rPr lang="en-US" altLang="ko-KR" sz="1600" i="1" dirty="0">
                <a:latin typeface="+mn-ea"/>
                <a:ea typeface="+mn-ea"/>
              </a:rPr>
              <a:t>="i"&gt;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err="1">
                <a:latin typeface="+mn-ea"/>
                <a:ea typeface="+mn-ea"/>
              </a:rPr>
              <a:t>c:out</a:t>
            </a:r>
            <a:r>
              <a:rPr lang="en-US" altLang="ko-KR" sz="1600" dirty="0">
                <a:latin typeface="+mn-ea"/>
                <a:ea typeface="+mn-ea"/>
              </a:rPr>
              <a:t> value=</a:t>
            </a:r>
            <a:r>
              <a:rPr lang="en-US" altLang="ko-KR" sz="1600" i="1" dirty="0">
                <a:latin typeface="+mn-ea"/>
                <a:ea typeface="+mn-ea"/>
              </a:rPr>
              <a:t>"${k}" 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</a:t>
            </a:r>
            <a:r>
              <a:rPr lang="en-US" altLang="ko-KR" sz="1600" dirty="0" err="1">
                <a:latin typeface="+mn-ea"/>
                <a:ea typeface="+mn-ea"/>
              </a:rPr>
              <a:t>c:forEach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" name="내용 개체 틀 12"/>
          <p:cNvSpPr txBox="1">
            <a:spLocks/>
          </p:cNvSpPr>
          <p:nvPr/>
        </p:nvSpPr>
        <p:spPr bwMode="auto">
          <a:xfrm>
            <a:off x="611560" y="2195572"/>
            <a:ext cx="52795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</a:t>
            </a:r>
            <a:r>
              <a:rPr lang="en-US" altLang="ko-KR" sz="1800" dirty="0" err="1" smtClean="0">
                <a:cs typeface="Times New Roman" pitchFamily="18" charset="0"/>
              </a:rPr>
              <a:t>taglib</a:t>
            </a:r>
            <a:r>
              <a:rPr lang="en-US" altLang="ko-KR" sz="1800" dirty="0" smtClean="0">
                <a:cs typeface="Times New Roman" pitchFamily="18" charset="0"/>
              </a:rPr>
              <a:t> </a:t>
            </a:r>
            <a:r>
              <a:rPr lang="en-US" altLang="ko-KR" sz="1800" dirty="0" err="1" smtClean="0">
                <a:cs typeface="Times New Roman" pitchFamily="18" charset="0"/>
              </a:rPr>
              <a:t>uri</a:t>
            </a:r>
            <a:r>
              <a:rPr lang="en-US" altLang="ko-KR" sz="1800" dirty="0" smtClean="0">
                <a:cs typeface="Times New Roman" pitchFamily="18" charset="0"/>
              </a:rPr>
              <a:t>=“</a:t>
            </a:r>
            <a:r>
              <a:rPr lang="ko-KR" altLang="en-US" sz="1800" dirty="0" smtClean="0">
                <a:cs typeface="Times New Roman" pitchFamily="18" charset="0"/>
              </a:rPr>
              <a:t>경로</a:t>
            </a:r>
            <a:r>
              <a:rPr lang="en-US" altLang="ko-KR" sz="1800" dirty="0" smtClean="0">
                <a:cs typeface="Times New Roman" pitchFamily="18" charset="0"/>
              </a:rPr>
              <a:t>” prefix=“</a:t>
            </a:r>
            <a:r>
              <a:rPr lang="ko-KR" altLang="en-US" sz="1800" dirty="0" smtClean="0">
                <a:cs typeface="Times New Roman" pitchFamily="18" charset="0"/>
              </a:rPr>
              <a:t>태그 </a:t>
            </a:r>
            <a:r>
              <a:rPr lang="ko-KR" altLang="en-US" sz="1800" dirty="0" err="1" smtClean="0">
                <a:cs typeface="Times New Roman" pitchFamily="18" charset="0"/>
              </a:rPr>
              <a:t>식별자</a:t>
            </a:r>
            <a:r>
              <a:rPr lang="en-US" altLang="ko-KR" sz="1800" dirty="0" smtClean="0">
                <a:cs typeface="Times New Roman" pitchFamily="18" charset="0"/>
              </a:rPr>
              <a:t>” &gt;</a:t>
            </a:r>
            <a:endParaRPr lang="ko-KR" altLang="en-US" sz="1800" dirty="0"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373216"/>
            <a:ext cx="266666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en-US" altLang="ko-KR" dirty="0"/>
          </a:p>
          <a:p>
            <a:pPr lvl="1"/>
            <a:r>
              <a:rPr lang="en-US" altLang="ko-KR" dirty="0" smtClean="0"/>
              <a:t>EL(${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})</a:t>
            </a:r>
            <a:r>
              <a:rPr lang="ko-KR" altLang="en-US" dirty="0" smtClean="0"/>
              <a:t>을 무시하고 페이지내의 문자열로 설정하기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755576" y="1795970"/>
            <a:ext cx="52795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</a:t>
            </a:r>
            <a:r>
              <a:rPr lang="en-US" altLang="ko-KR" sz="1800" dirty="0" err="1" smtClean="0">
                <a:cs typeface="Times New Roman" pitchFamily="18" charset="0"/>
              </a:rPr>
              <a:t>isELIgnored</a:t>
            </a:r>
            <a:r>
              <a:rPr lang="en-US" altLang="ko-KR" sz="1800" dirty="0" smtClean="0">
                <a:cs typeface="Times New Roman" pitchFamily="18" charset="0"/>
              </a:rPr>
              <a:t>=“true | false” %&gt;</a:t>
            </a:r>
            <a:endParaRPr lang="ko-KR" altLang="en-US" sz="180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492896"/>
            <a:ext cx="5720267" cy="3539430"/>
          </a:xfrm>
          <a:prstGeom prst="rect">
            <a:avLst/>
          </a:prstGeom>
          <a:noFill/>
          <a:ln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age_isELIgnored.jsp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&lt;%@ </a:t>
            </a:r>
            <a:r>
              <a:rPr lang="en-US" altLang="ko-KR" sz="1600" dirty="0">
                <a:latin typeface="+mn-ea"/>
                <a:ea typeface="+mn-ea"/>
              </a:rPr>
              <a:t>page </a:t>
            </a:r>
            <a:r>
              <a:rPr lang="en-US" altLang="ko-KR" sz="1600" dirty="0" err="1">
                <a:latin typeface="+mn-ea"/>
                <a:ea typeface="+mn-ea"/>
              </a:rPr>
              <a:t>contentType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600" b="1" dirty="0">
                <a:latin typeface="+mn-ea"/>
                <a:ea typeface="+mn-ea"/>
              </a:rPr>
              <a:t>&lt;%@ page </a:t>
            </a:r>
            <a:r>
              <a:rPr lang="en-US" altLang="ko-KR" sz="1600" b="1" dirty="0" err="1">
                <a:latin typeface="+mn-ea"/>
                <a:ea typeface="+mn-ea"/>
              </a:rPr>
              <a:t>isELIgnored</a:t>
            </a:r>
            <a:r>
              <a:rPr lang="en-US" altLang="ko-KR" sz="1600" b="1" dirty="0">
                <a:latin typeface="+mn-ea"/>
                <a:ea typeface="+mn-ea"/>
              </a:rPr>
              <a:t>=</a:t>
            </a:r>
            <a:r>
              <a:rPr lang="en-US" altLang="ko-KR" sz="1600" b="1" i="1" dirty="0">
                <a:latin typeface="+mn-ea"/>
                <a:ea typeface="+mn-ea"/>
              </a:rPr>
              <a:t>"true"%&gt;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request.setAttribute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en-US" altLang="ko-KR" sz="1600" dirty="0" err="1">
                <a:latin typeface="+mn-ea"/>
                <a:ea typeface="+mn-ea"/>
              </a:rPr>
              <a:t>RequestAttribute</a:t>
            </a:r>
            <a:r>
              <a:rPr lang="en-US" altLang="ko-KR" sz="1600" dirty="0">
                <a:latin typeface="+mn-ea"/>
                <a:ea typeface="+mn-ea"/>
              </a:rPr>
              <a:t>", "request </a:t>
            </a:r>
            <a:r>
              <a:rPr lang="ko-KR" altLang="en-US" sz="1600" dirty="0">
                <a:latin typeface="+mn-ea"/>
                <a:ea typeface="+mn-ea"/>
              </a:rPr>
              <a:t>내장 객체</a:t>
            </a:r>
            <a:r>
              <a:rPr lang="en-US" altLang="ko-KR" sz="1600" dirty="0">
                <a:latin typeface="+mn-ea"/>
                <a:ea typeface="+mn-ea"/>
              </a:rPr>
              <a:t>");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${</a:t>
            </a:r>
            <a:r>
              <a:rPr lang="en-US" altLang="ko-KR" sz="1600" dirty="0" err="1">
                <a:latin typeface="+mn-ea"/>
                <a:ea typeface="+mn-ea"/>
              </a:rPr>
              <a:t>requestScope.RequestAttribute</a:t>
            </a:r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4904"/>
            <a:ext cx="29613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3547" y="6073551"/>
            <a:ext cx="3158493" cy="307777"/>
          </a:xfrm>
          <a:prstGeom prst="rect">
            <a:avLst/>
          </a:prstGeom>
          <a:solidFill>
            <a:srgbClr val="D6E7E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&lt;%@ page </a:t>
            </a:r>
            <a:r>
              <a:rPr lang="en-US" altLang="ko-KR" sz="1400" b="1" dirty="0" err="1">
                <a:latin typeface="+mn-ea"/>
                <a:ea typeface="+mn-ea"/>
              </a:rPr>
              <a:t>isELIgnored</a:t>
            </a:r>
            <a:r>
              <a:rPr lang="en-US" altLang="ko-KR" sz="1400" b="1" dirty="0">
                <a:latin typeface="+mn-ea"/>
                <a:ea typeface="+mn-ea"/>
              </a:rPr>
              <a:t>=</a:t>
            </a:r>
            <a:r>
              <a:rPr lang="en-US" altLang="ko-KR" sz="1400" b="1" i="1" dirty="0">
                <a:latin typeface="+mn-ea"/>
                <a:ea typeface="+mn-ea"/>
              </a:rPr>
              <a:t>"false"%&gt;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86486"/>
            <a:ext cx="281435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3779912" y="3140968"/>
            <a:ext cx="2255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32040" y="6237312"/>
            <a:ext cx="103974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isError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 오류발생 처리 페이지 지정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539553" y="1772816"/>
            <a:ext cx="820891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</a:t>
            </a:r>
            <a:r>
              <a:rPr lang="en-US" altLang="ko-KR" sz="1800" dirty="0" err="1" smtClean="0">
                <a:cs typeface="Times New Roman" pitchFamily="18" charset="0"/>
              </a:rPr>
              <a:t>isErrorPage</a:t>
            </a:r>
            <a:r>
              <a:rPr lang="en-US" altLang="ko-KR" sz="1800" dirty="0" smtClean="0">
                <a:cs typeface="Times New Roman" pitchFamily="18" charset="0"/>
              </a:rPr>
              <a:t>=“true” %&gt;  </a:t>
            </a: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&lt;- 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페이지를 에러 처리 페이지로 설정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1" name="내용 개체 틀 12"/>
          <p:cNvSpPr txBox="1">
            <a:spLocks/>
          </p:cNvSpPr>
          <p:nvPr/>
        </p:nvSpPr>
        <p:spPr bwMode="auto">
          <a:xfrm>
            <a:off x="539553" y="2204864"/>
            <a:ext cx="820891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</a:t>
            </a:r>
            <a:r>
              <a:rPr lang="en-US" altLang="ko-KR" sz="1800" dirty="0" err="1" smtClean="0">
                <a:cs typeface="Times New Roman" pitchFamily="18" charset="0"/>
              </a:rPr>
              <a:t>errorPage</a:t>
            </a:r>
            <a:r>
              <a:rPr lang="en-US" altLang="ko-KR" sz="1800" dirty="0" smtClean="0">
                <a:cs typeface="Times New Roman" pitchFamily="18" charset="0"/>
              </a:rPr>
              <a:t>=“</a:t>
            </a:r>
            <a:r>
              <a:rPr lang="ko-KR" altLang="en-US" sz="1800" dirty="0" smtClean="0">
                <a:cs typeface="Times New Roman" pitchFamily="18" charset="0"/>
              </a:rPr>
              <a:t>에러 처리페이지 명</a:t>
            </a:r>
            <a:r>
              <a:rPr lang="en-US" altLang="ko-KR" sz="1800" dirty="0" smtClean="0">
                <a:cs typeface="Times New Roman" pitchFamily="18" charset="0"/>
              </a:rPr>
              <a:t>” %&gt;  </a:t>
            </a: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&lt;-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에러페이지 지정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564904"/>
            <a:ext cx="6650823" cy="2893100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age_isErrorPage.jsp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&lt;%@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page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errorPage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"</a:t>
            </a:r>
            <a:r>
              <a:rPr lang="en-US" altLang="ko-KR" sz="1400" b="1" i="1" dirty="0" err="1">
                <a:solidFill>
                  <a:srgbClr val="FF0000"/>
                </a:solidFill>
                <a:latin typeface="+mn-ea"/>
                <a:ea typeface="+mn-ea"/>
              </a:rPr>
              <a:t>page_isErrorPage_error.jsp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>
                <a:latin typeface="+mn-ea"/>
                <a:ea typeface="+mn-ea"/>
              </a:rPr>
              <a:t>String </a:t>
            </a:r>
            <a:r>
              <a:rPr lang="en-US" altLang="ko-KR" sz="1400" dirty="0" err="1">
                <a:latin typeface="+mn-ea"/>
                <a:ea typeface="+mn-ea"/>
              </a:rPr>
              <a:t>str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b="1" dirty="0">
                <a:latin typeface="+mn-ea"/>
                <a:ea typeface="+mn-ea"/>
              </a:rPr>
              <a:t>null;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out.println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str.toString</a:t>
            </a:r>
            <a:r>
              <a:rPr lang="en-US" altLang="ko-KR" sz="1400" dirty="0">
                <a:latin typeface="+mn-ea"/>
                <a:ea typeface="+mn-ea"/>
              </a:rPr>
              <a:t>());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0245" y="3344793"/>
            <a:ext cx="5720267" cy="3108543"/>
          </a:xfrm>
          <a:prstGeom prst="rect">
            <a:avLst/>
          </a:prstGeom>
          <a:solidFill>
            <a:schemeClr val="bg1"/>
          </a:solidFill>
          <a:ln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age_isErrorPage_error.jsp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&lt;%@ page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isErrorPage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"true"%&gt;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&lt;h4&gt;</a:t>
            </a:r>
            <a:r>
              <a:rPr lang="ko-KR" altLang="en-US" sz="1400" dirty="0">
                <a:latin typeface="+mn-ea"/>
                <a:ea typeface="+mn-ea"/>
              </a:rPr>
              <a:t>에러가 발생되었습니다</a:t>
            </a:r>
            <a:r>
              <a:rPr lang="en-US" altLang="ko-KR" sz="1400" dirty="0">
                <a:latin typeface="+mn-ea"/>
                <a:ea typeface="+mn-ea"/>
              </a:rPr>
              <a:t>.&lt;/h4&gt;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&lt;h5&gt;exception </a:t>
            </a:r>
            <a:r>
              <a:rPr lang="ko-KR" altLang="en-US" sz="1400" dirty="0">
                <a:latin typeface="+mn-ea"/>
                <a:ea typeface="+mn-ea"/>
              </a:rPr>
              <a:t>내장 객체 변수</a:t>
            </a:r>
            <a:r>
              <a:rPr lang="en-US" altLang="ko-KR" sz="1400" dirty="0">
                <a:latin typeface="+mn-ea"/>
                <a:ea typeface="+mn-ea"/>
              </a:rPr>
              <a:t>&lt;/h5&gt;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exception.printStackTrace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b="1" dirty="0">
                <a:latin typeface="+mn-ea"/>
                <a:ea typeface="+mn-ea"/>
              </a:rPr>
              <a:t>new </a:t>
            </a:r>
            <a:r>
              <a:rPr lang="en-US" altLang="ko-KR" sz="1400" b="1" dirty="0" err="1">
                <a:latin typeface="+mn-ea"/>
                <a:ea typeface="+mn-ea"/>
              </a:rPr>
              <a:t>java.io.PrintWriter</a:t>
            </a:r>
            <a:r>
              <a:rPr lang="en-US" altLang="ko-KR" sz="1400" b="1" dirty="0">
                <a:latin typeface="+mn-ea"/>
                <a:ea typeface="+mn-ea"/>
              </a:rPr>
              <a:t>(out));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</a:t>
            </a:r>
            <a:r>
              <a:rPr lang="en-US" altLang="ko-KR" sz="1400" dirty="0" smtClean="0">
                <a:latin typeface="+mn-ea"/>
                <a:ea typeface="+mn-ea"/>
              </a:rPr>
              <a:t>&gt;&lt;/</a:t>
            </a:r>
            <a:r>
              <a:rPr lang="en-US" altLang="ko-KR" sz="1400" dirty="0">
                <a:latin typeface="+mn-ea"/>
                <a:ea typeface="+mn-ea"/>
              </a:rPr>
              <a:t>html&gt;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5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uffer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(1)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페이지의 버퍼 사이즈 지정 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:8kb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미사용시</a:t>
            </a:r>
            <a:r>
              <a:rPr lang="en-US" altLang="ko-KR" dirty="0" smtClean="0"/>
              <a:t>: buffer=“none”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buFont typeface="Wingdings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기능사용 불가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dirty="0" smtClean="0"/>
              <a:t>곧바로 </a:t>
            </a:r>
            <a:r>
              <a:rPr lang="ko-KR" altLang="en-US" dirty="0"/>
              <a:t>전송되기 때문에 출력한 내용을 취소할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539553" y="3356992"/>
            <a:ext cx="62907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buffer=“16kb” %&gt;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29" y="3919115"/>
            <a:ext cx="6650823" cy="2462213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age_buffer.jsp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</a:t>
            </a:r>
            <a:r>
              <a:rPr lang="en-US" altLang="ko-KR" sz="1400" dirty="0">
                <a:latin typeface="+mn-ea"/>
                <a:ea typeface="+mn-ea"/>
              </a:rPr>
              <a:t>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&lt;title&gt;Directives Tag&lt;/title&gt;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&lt;%@ page buffer=</a:t>
            </a:r>
            <a:r>
              <a:rPr lang="en-US" altLang="ko-KR" sz="1400" i="1" dirty="0">
                <a:latin typeface="+mn-ea"/>
                <a:ea typeface="+mn-ea"/>
              </a:rPr>
              <a:t>"16kb"%&gt;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Today is: &lt;%=</a:t>
            </a:r>
            <a:r>
              <a:rPr lang="en-US" altLang="ko-KR" sz="1400" b="1" dirty="0">
                <a:latin typeface="+mn-ea"/>
                <a:ea typeface="+mn-ea"/>
              </a:rPr>
              <a:t>new </a:t>
            </a:r>
            <a:r>
              <a:rPr lang="en-US" altLang="ko-KR" sz="1400" b="1" dirty="0" err="1">
                <a:latin typeface="+mn-ea"/>
                <a:ea typeface="+mn-ea"/>
              </a:rPr>
              <a:t>java.util.Date</a:t>
            </a:r>
            <a:r>
              <a:rPr lang="en-US" altLang="ko-KR" sz="1400" b="1" dirty="0">
                <a:latin typeface="+mn-ea"/>
                <a:ea typeface="+mn-ea"/>
              </a:rPr>
              <a:t>()%&gt;&lt;</a:t>
            </a:r>
            <a:r>
              <a:rPr lang="en-US" altLang="ko-KR" sz="1400" b="1" dirty="0" err="1">
                <a:latin typeface="+mn-ea"/>
                <a:ea typeface="+mn-ea"/>
              </a:rPr>
              <a:t>br</a:t>
            </a:r>
            <a:r>
              <a:rPr lang="en-US" altLang="ko-KR" sz="14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&lt;%=</a:t>
            </a:r>
            <a:r>
              <a:rPr lang="en-US" altLang="ko-KR" sz="1400" dirty="0" err="1">
                <a:latin typeface="+mn-ea"/>
                <a:ea typeface="+mn-ea"/>
              </a:rPr>
              <a:t>out.getBufferSize</a:t>
            </a:r>
            <a:r>
              <a:rPr lang="en-US" altLang="ko-KR" sz="1400" dirty="0">
                <a:latin typeface="+mn-ea"/>
                <a:ea typeface="+mn-ea"/>
              </a:rPr>
              <a:t>()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9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uffer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570913" y="6787083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9E8D7890-243E-4944-8405-61C04BFDBF6C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1438" y="556145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8" y="1412776"/>
            <a:ext cx="2089150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865636" y="1771551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68540" y="1433413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ko-KR" altLang="en-US" sz="1400" b="0" dirty="0">
                <a:latin typeface="+mn-ea"/>
                <a:ea typeface="+mn-ea"/>
              </a:rPr>
              <a:t>클라이언트 요청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816798" y="19890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8121848" y="2492276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5" name="AutoShape 13"/>
          <p:cNvCxnSpPr>
            <a:cxnSpLocks noChangeShapeType="1"/>
            <a:stCxn id="21" idx="1"/>
            <a:endCxn id="19" idx="2"/>
          </p:cNvCxnSpPr>
          <p:nvPr/>
        </p:nvCxnSpPr>
        <p:spPr bwMode="auto">
          <a:xfrm rot="10800000">
            <a:off x="5230775" y="2851051"/>
            <a:ext cx="2459272" cy="125095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865636" y="2131913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83561" y="2636912"/>
            <a:ext cx="1316831" cy="738664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latin typeface="+mn-ea"/>
                <a:ea typeface="+mn-ea"/>
              </a:rPr>
              <a:t>출력 결과를</a:t>
            </a:r>
          </a:p>
          <a:p>
            <a:pPr algn="l"/>
            <a:r>
              <a:rPr lang="ko-KR" altLang="en-US" sz="1400" b="1" dirty="0">
                <a:latin typeface="+mn-ea"/>
                <a:ea typeface="+mn-ea"/>
              </a:rPr>
              <a:t>버퍼에 먼저</a:t>
            </a:r>
          </a:p>
          <a:p>
            <a:pPr algn="l"/>
            <a:r>
              <a:rPr lang="ko-KR" altLang="en-US" sz="1400" b="1" dirty="0">
                <a:latin typeface="+mn-ea"/>
                <a:ea typeface="+mn-ea"/>
              </a:rPr>
              <a:t>저장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253931" y="3501008"/>
            <a:ext cx="2175596" cy="584775"/>
          </a:xfrm>
          <a:prstGeom prst="rect">
            <a:avLst/>
          </a:prstGeom>
          <a:solidFill>
            <a:srgbClr val="E2F1F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sz="1600" b="1" dirty="0">
                <a:latin typeface="+mn-ea"/>
                <a:ea typeface="+mn-ea"/>
              </a:rPr>
              <a:t>버퍼에 저장된 내용을</a:t>
            </a:r>
          </a:p>
          <a:p>
            <a:pPr algn="l"/>
            <a:r>
              <a:rPr lang="ko-KR" altLang="en-US" sz="1600" b="1" dirty="0">
                <a:latin typeface="+mn-ea"/>
                <a:ea typeface="+mn-ea"/>
              </a:rPr>
              <a:t>클라이언트에 전송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21398" y="1555651"/>
            <a:ext cx="1418754" cy="12954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800">
                <a:latin typeface="+mn-ea"/>
                <a:ea typeface="+mn-ea"/>
              </a:rPr>
              <a:t>웹 콘테이너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7617023" y="1628676"/>
            <a:ext cx="914400" cy="9144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latin typeface="+mn-ea"/>
                <a:ea typeface="+mn-ea"/>
              </a:rPr>
              <a:t>JSP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90047" y="3644801"/>
            <a:ext cx="1132483" cy="9144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800" dirty="0">
                <a:latin typeface="+mn-ea"/>
                <a:ea typeface="+mn-ea"/>
              </a:rPr>
              <a:t>출력버퍼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7800" y="4559201"/>
            <a:ext cx="8644732" cy="226121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93700" y="4365104"/>
            <a:ext cx="1801813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ko-KR" altLang="en-US" sz="1800">
                <a:latin typeface="HY헤드라인M" pitchFamily="18" charset="-127"/>
                <a:ea typeface="HY헤드라인M" pitchFamily="18" charset="-127"/>
              </a:rPr>
              <a:t>버퍼의 장점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12541" y="4823861"/>
            <a:ext cx="7353295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  <a:ea typeface="+mn-ea"/>
              </a:rPr>
              <a:t>출력 </a:t>
            </a:r>
            <a:r>
              <a:rPr lang="ko-KR" altLang="en-US" sz="1400" b="1" dirty="0">
                <a:latin typeface="+mn-ea"/>
                <a:ea typeface="+mn-ea"/>
              </a:rPr>
              <a:t>성능의 향상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중간에 버퍼를 비우고 </a:t>
            </a:r>
            <a:r>
              <a:rPr lang="ko-KR" altLang="en-US" sz="1400" b="1" dirty="0" smtClean="0">
                <a:latin typeface="+mn-ea"/>
                <a:ea typeface="+mn-ea"/>
              </a:rPr>
              <a:t>새로운 내용을 </a:t>
            </a:r>
            <a:r>
              <a:rPr lang="ko-KR" altLang="en-US" sz="1400" b="1" dirty="0">
                <a:latin typeface="+mn-ea"/>
                <a:ea typeface="+mn-ea"/>
              </a:rPr>
              <a:t>출력할 수 </a:t>
            </a:r>
            <a:r>
              <a:rPr lang="ko-KR" altLang="en-US" sz="1400" b="1" dirty="0" smtClean="0">
                <a:latin typeface="+mn-ea"/>
                <a:ea typeface="+mn-ea"/>
              </a:rPr>
              <a:t>있음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JSP</a:t>
            </a:r>
            <a:r>
              <a:rPr lang="ko-KR" altLang="en-US" sz="1200" dirty="0">
                <a:latin typeface="+mn-ea"/>
                <a:ea typeface="+mn-ea"/>
              </a:rPr>
              <a:t>실행 과정에서  에러 발생시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지금까지 생성한 내용을 버퍼에서 지우고 에러화면을 출력 가능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b="0" dirty="0">
              <a:latin typeface="+mn-ea"/>
              <a:ea typeface="+mn-ea"/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latin typeface="+mn-ea"/>
                <a:ea typeface="+mn-ea"/>
              </a:rPr>
              <a:t>버퍼가 </a:t>
            </a:r>
            <a:r>
              <a:rPr lang="ko-KR" altLang="en-US" sz="1400" b="1" dirty="0">
                <a:latin typeface="+mn-ea"/>
                <a:ea typeface="+mn-ea"/>
              </a:rPr>
              <a:t>다 차기 전까지 </a:t>
            </a:r>
            <a:r>
              <a:rPr lang="ko-KR" altLang="en-US" sz="1400" b="1" dirty="0" smtClean="0">
                <a:latin typeface="+mn-ea"/>
                <a:ea typeface="+mn-ea"/>
              </a:rPr>
              <a:t>헤더를  </a:t>
            </a:r>
            <a:r>
              <a:rPr lang="ko-KR" altLang="en-US" sz="1400" b="1" dirty="0">
                <a:latin typeface="+mn-ea"/>
                <a:ea typeface="+mn-ea"/>
              </a:rPr>
              <a:t>변경할 수 있다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ko-KR" sz="1200" dirty="0">
                <a:latin typeface="+mn-ea"/>
                <a:ea typeface="+mn-ea"/>
              </a:rPr>
              <a:t>WAS</a:t>
            </a:r>
            <a:r>
              <a:rPr lang="ko-KR" altLang="en-US" sz="1200" dirty="0">
                <a:latin typeface="+mn-ea"/>
                <a:ea typeface="+mn-ea"/>
              </a:rPr>
              <a:t>는 처음 버퍼의 내용을 웹 브라우저로 전송하기 전에 헤더정보를 전송한다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첫 번째로 버퍼의 내용을 브라우저에 전송하기 전까지는 헤더정보를 변경가능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  <a:buFontTx/>
              <a:buChar char="•"/>
            </a:pPr>
            <a:endParaRPr lang="en-US" altLang="ko-KR" sz="2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000" dirty="0"/>
              <a:t>출력 버퍼의 기본 동작 방식</a:t>
            </a:r>
          </a:p>
          <a:p>
            <a:endParaRPr lang="ko-KR" altLang="en-US" sz="1400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4. </a:t>
            </a:r>
            <a:r>
              <a:rPr lang="en-US" altLang="ko-KR" sz="1400" dirty="0" err="1">
                <a:latin typeface="+mn-ea"/>
                <a:ea typeface="+mn-ea"/>
              </a:rPr>
              <a:t>taglib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디렉티브</a:t>
            </a:r>
            <a:r>
              <a:rPr lang="ko-KR" altLang="en-US" sz="1400" dirty="0">
                <a:latin typeface="+mn-ea"/>
                <a:ea typeface="+mn-ea"/>
              </a:rPr>
              <a:t> 태그의 기능과 사용법</a:t>
            </a:r>
          </a:p>
        </p:txBody>
      </p:sp>
      <p:sp>
        <p:nvSpPr>
          <p:cNvPr id="45" name="AutoShape 60"/>
          <p:cNvSpPr>
            <a:spLocks noChangeArrowheads="1"/>
          </p:cNvSpPr>
          <p:nvPr/>
        </p:nvSpPr>
        <p:spPr bwMode="auto">
          <a:xfrm>
            <a:off x="2052638" y="5539334"/>
            <a:ext cx="1223962" cy="1152525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25400">
            <a:solidFill>
              <a:srgbClr val="D6E7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+mn-ea"/>
                <a:ea typeface="+mn-ea"/>
              </a:rPr>
              <a:t>JSP</a:t>
            </a:r>
          </a:p>
          <a:p>
            <a:r>
              <a:rPr lang="ko-KR" altLang="en-US" sz="1400">
                <a:latin typeface="+mn-ea"/>
                <a:ea typeface="+mn-ea"/>
              </a:rPr>
              <a:t>페이지</a:t>
            </a:r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4357688" y="5539334"/>
            <a:ext cx="1008062" cy="1152525"/>
          </a:xfrm>
          <a:prstGeom prst="rect">
            <a:avLst/>
          </a:prstGeom>
          <a:solidFill>
            <a:srgbClr val="E2F1F0"/>
          </a:solidFill>
          <a:ln w="28575" algn="ctr">
            <a:solidFill>
              <a:srgbClr val="D6E7E6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ko-KR" altLang="en-US" sz="1400">
                <a:latin typeface="+mn-ea"/>
                <a:ea typeface="+mn-ea"/>
              </a:rPr>
              <a:t>출력버퍼</a:t>
            </a:r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 flipV="1">
            <a:off x="3276600" y="604257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48" name="Picture 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5539334"/>
            <a:ext cx="15113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323850" y="2781846"/>
            <a:ext cx="170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2. </a:t>
            </a:r>
            <a:r>
              <a:rPr lang="ko-KR" altLang="en-US" sz="1400">
                <a:latin typeface="+mn-ea"/>
                <a:ea typeface="+mn-ea"/>
              </a:rPr>
              <a:t>버퍼에 데이터가</a:t>
            </a:r>
          </a:p>
          <a:p>
            <a:pPr algn="l"/>
            <a:r>
              <a:rPr lang="ko-KR" altLang="en-US" sz="1400">
                <a:latin typeface="+mn-ea"/>
                <a:ea typeface="+mn-ea"/>
              </a:rPr>
              <a:t>    다 찼음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323850" y="1484859"/>
            <a:ext cx="1346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버퍼에 저장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323850" y="4221709"/>
            <a:ext cx="17459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3. </a:t>
            </a:r>
            <a:r>
              <a:rPr lang="ko-KR" altLang="en-US" sz="1400">
                <a:latin typeface="+mn-ea"/>
                <a:ea typeface="+mn-ea"/>
              </a:rPr>
              <a:t>버퍼에 쌓인</a:t>
            </a:r>
          </a:p>
          <a:p>
            <a:pPr algn="l"/>
            <a:r>
              <a:rPr lang="ko-KR" altLang="en-US" sz="1400">
                <a:latin typeface="+mn-ea"/>
                <a:ea typeface="+mn-ea"/>
              </a:rPr>
              <a:t> 데이터를 전송하고</a:t>
            </a:r>
          </a:p>
          <a:p>
            <a:pPr algn="l"/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버퍼를 비움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323850" y="5590134"/>
            <a:ext cx="170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4. </a:t>
            </a:r>
            <a:r>
              <a:rPr lang="ko-KR" altLang="en-US" sz="1400">
                <a:latin typeface="+mn-ea"/>
                <a:ea typeface="+mn-ea"/>
              </a:rPr>
              <a:t>계속해서 버퍼에</a:t>
            </a:r>
          </a:p>
          <a:p>
            <a:pPr algn="l"/>
            <a:r>
              <a:rPr lang="ko-KR" altLang="en-US" sz="1400">
                <a:latin typeface="+mn-ea"/>
                <a:ea typeface="+mn-ea"/>
              </a:rPr>
              <a:t>  데이터 적재함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53" name="AutoShape 73"/>
          <p:cNvSpPr>
            <a:spLocks noChangeArrowheads="1"/>
          </p:cNvSpPr>
          <p:nvPr/>
        </p:nvSpPr>
        <p:spPr bwMode="auto">
          <a:xfrm>
            <a:off x="2051050" y="4172496"/>
            <a:ext cx="1223963" cy="1152525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25400">
            <a:solidFill>
              <a:srgbClr val="D6E7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+mn-ea"/>
                <a:ea typeface="+mn-ea"/>
              </a:rPr>
              <a:t>JSP</a:t>
            </a:r>
          </a:p>
          <a:p>
            <a:r>
              <a:rPr lang="ko-KR" altLang="en-US" sz="1400">
                <a:latin typeface="+mn-ea"/>
                <a:ea typeface="+mn-ea"/>
              </a:rPr>
              <a:t>페이지</a:t>
            </a: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4356100" y="4172496"/>
            <a:ext cx="1008063" cy="1152525"/>
          </a:xfrm>
          <a:prstGeom prst="rect">
            <a:avLst/>
          </a:prstGeom>
          <a:solidFill>
            <a:srgbClr val="E2F1F0"/>
          </a:solidFill>
          <a:ln w="28575" algn="ctr">
            <a:solidFill>
              <a:srgbClr val="D6E7E6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ko-KR" altLang="en-US" sz="1400">
                <a:latin typeface="+mn-ea"/>
                <a:ea typeface="+mn-ea"/>
              </a:rPr>
              <a:t>출력버퍼</a:t>
            </a:r>
          </a:p>
        </p:txBody>
      </p:sp>
      <p:sp>
        <p:nvSpPr>
          <p:cNvPr id="55" name="Line 75"/>
          <p:cNvSpPr>
            <a:spLocks noChangeShapeType="1"/>
          </p:cNvSpPr>
          <p:nvPr/>
        </p:nvSpPr>
        <p:spPr bwMode="auto">
          <a:xfrm flipV="1">
            <a:off x="3275013" y="4675734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56" name="Picture 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172496"/>
            <a:ext cx="15113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AutoShape 77"/>
          <p:cNvSpPr>
            <a:spLocks noChangeArrowheads="1"/>
          </p:cNvSpPr>
          <p:nvPr/>
        </p:nvSpPr>
        <p:spPr bwMode="auto">
          <a:xfrm>
            <a:off x="2051050" y="2804071"/>
            <a:ext cx="1223963" cy="1152525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25400">
            <a:solidFill>
              <a:srgbClr val="D6E7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+mn-ea"/>
                <a:ea typeface="+mn-ea"/>
              </a:rPr>
              <a:t>JSP</a:t>
            </a:r>
          </a:p>
          <a:p>
            <a:r>
              <a:rPr lang="ko-KR" altLang="en-US" sz="1400">
                <a:latin typeface="+mn-ea"/>
                <a:ea typeface="+mn-ea"/>
              </a:rPr>
              <a:t>페이지</a:t>
            </a:r>
          </a:p>
        </p:txBody>
      </p:sp>
      <p:sp>
        <p:nvSpPr>
          <p:cNvPr id="58" name="Rectangle 78"/>
          <p:cNvSpPr>
            <a:spLocks noChangeArrowheads="1"/>
          </p:cNvSpPr>
          <p:nvPr/>
        </p:nvSpPr>
        <p:spPr bwMode="auto">
          <a:xfrm>
            <a:off x="4356100" y="2804071"/>
            <a:ext cx="1008063" cy="1152525"/>
          </a:xfrm>
          <a:prstGeom prst="rect">
            <a:avLst/>
          </a:prstGeom>
          <a:solidFill>
            <a:srgbClr val="E2F1F0"/>
          </a:solidFill>
          <a:ln w="28575" algn="ctr">
            <a:solidFill>
              <a:srgbClr val="D6E7E6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ko-KR" altLang="en-US" sz="1400">
                <a:latin typeface="+mn-ea"/>
                <a:ea typeface="+mn-ea"/>
              </a:rPr>
              <a:t>출력버퍼</a:t>
            </a:r>
          </a:p>
        </p:txBody>
      </p:sp>
      <p:sp>
        <p:nvSpPr>
          <p:cNvPr id="59" name="Line 79"/>
          <p:cNvSpPr>
            <a:spLocks noChangeShapeType="1"/>
          </p:cNvSpPr>
          <p:nvPr/>
        </p:nvSpPr>
        <p:spPr bwMode="auto">
          <a:xfrm flipV="1">
            <a:off x="3275013" y="330730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60" name="Picture 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804071"/>
            <a:ext cx="15113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81"/>
          <p:cNvSpPr>
            <a:spLocks noChangeArrowheads="1"/>
          </p:cNvSpPr>
          <p:nvPr/>
        </p:nvSpPr>
        <p:spPr bwMode="auto">
          <a:xfrm>
            <a:off x="2051050" y="1413421"/>
            <a:ext cx="1223963" cy="1152525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25400">
            <a:solidFill>
              <a:srgbClr val="D6E7E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+mn-ea"/>
                <a:ea typeface="+mn-ea"/>
              </a:rPr>
              <a:t>JSP</a:t>
            </a:r>
          </a:p>
          <a:p>
            <a:r>
              <a:rPr lang="ko-KR" altLang="en-US" sz="1400">
                <a:latin typeface="+mn-ea"/>
                <a:ea typeface="+mn-ea"/>
              </a:rPr>
              <a:t>페이지</a:t>
            </a:r>
          </a:p>
        </p:txBody>
      </p:sp>
      <p:sp>
        <p:nvSpPr>
          <p:cNvPr id="62" name="Rectangle 82"/>
          <p:cNvSpPr>
            <a:spLocks noChangeArrowheads="1"/>
          </p:cNvSpPr>
          <p:nvPr/>
        </p:nvSpPr>
        <p:spPr bwMode="auto">
          <a:xfrm>
            <a:off x="4356100" y="1413421"/>
            <a:ext cx="1008063" cy="1152525"/>
          </a:xfrm>
          <a:prstGeom prst="rect">
            <a:avLst/>
          </a:prstGeom>
          <a:solidFill>
            <a:srgbClr val="E2F1F0"/>
          </a:solidFill>
          <a:ln w="28575" algn="ctr">
            <a:solidFill>
              <a:srgbClr val="D6E7E6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ko-KR" altLang="en-US" sz="1400">
                <a:latin typeface="+mn-ea"/>
                <a:ea typeface="+mn-ea"/>
              </a:rPr>
              <a:t>출력버퍼</a:t>
            </a:r>
          </a:p>
        </p:txBody>
      </p:sp>
      <p:sp>
        <p:nvSpPr>
          <p:cNvPr id="63" name="Line 83"/>
          <p:cNvSpPr>
            <a:spLocks noChangeShapeType="1"/>
          </p:cNvSpPr>
          <p:nvPr/>
        </p:nvSpPr>
        <p:spPr bwMode="auto">
          <a:xfrm flipV="1">
            <a:off x="3275013" y="191665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64" name="Picture 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13421"/>
            <a:ext cx="15113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ctangle 85"/>
          <p:cNvSpPr>
            <a:spLocks noChangeArrowheads="1"/>
          </p:cNvSpPr>
          <p:nvPr/>
        </p:nvSpPr>
        <p:spPr bwMode="auto">
          <a:xfrm>
            <a:off x="3348038" y="162932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6" name="Rectangle 91"/>
          <p:cNvSpPr>
            <a:spLocks noChangeArrowheads="1"/>
          </p:cNvSpPr>
          <p:nvPr/>
        </p:nvSpPr>
        <p:spPr bwMode="auto">
          <a:xfrm>
            <a:off x="3635375" y="162932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4430713" y="227702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4430713" y="3645446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9" name="Rectangle 94"/>
          <p:cNvSpPr>
            <a:spLocks noChangeArrowheads="1"/>
          </p:cNvSpPr>
          <p:nvPr/>
        </p:nvSpPr>
        <p:spPr bwMode="auto">
          <a:xfrm>
            <a:off x="4718050" y="3645446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0" name="Rectangle 95"/>
          <p:cNvSpPr>
            <a:spLocks noChangeArrowheads="1"/>
          </p:cNvSpPr>
          <p:nvPr/>
        </p:nvSpPr>
        <p:spPr bwMode="auto">
          <a:xfrm>
            <a:off x="5006975" y="3645446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3348038" y="436617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2" name="Line 97"/>
          <p:cNvSpPr>
            <a:spLocks noChangeShapeType="1"/>
          </p:cNvSpPr>
          <p:nvPr/>
        </p:nvSpPr>
        <p:spPr bwMode="auto">
          <a:xfrm flipV="1">
            <a:off x="5364163" y="4653509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3" name="Rectangle 98"/>
          <p:cNvSpPr>
            <a:spLocks noChangeArrowheads="1"/>
          </p:cNvSpPr>
          <p:nvPr/>
        </p:nvSpPr>
        <p:spPr bwMode="auto">
          <a:xfrm>
            <a:off x="5435600" y="436617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4" name="Rectangle 99"/>
          <p:cNvSpPr>
            <a:spLocks noChangeArrowheads="1"/>
          </p:cNvSpPr>
          <p:nvPr/>
        </p:nvSpPr>
        <p:spPr bwMode="auto">
          <a:xfrm>
            <a:off x="5722938" y="436617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5" name="Rectangle 100"/>
          <p:cNvSpPr>
            <a:spLocks noChangeArrowheads="1"/>
          </p:cNvSpPr>
          <p:nvPr/>
        </p:nvSpPr>
        <p:spPr bwMode="auto">
          <a:xfrm>
            <a:off x="6010275" y="4366171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6" name="Rectangle 101"/>
          <p:cNvSpPr>
            <a:spLocks noChangeArrowheads="1"/>
          </p:cNvSpPr>
          <p:nvPr/>
        </p:nvSpPr>
        <p:spPr bwMode="auto">
          <a:xfrm>
            <a:off x="4427538" y="6382296"/>
            <a:ext cx="215900" cy="2159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77" name="AutoShape 102"/>
          <p:cNvSpPr>
            <a:spLocks noChangeArrowheads="1"/>
          </p:cNvSpPr>
          <p:nvPr/>
        </p:nvSpPr>
        <p:spPr bwMode="auto">
          <a:xfrm>
            <a:off x="5580063" y="2277021"/>
            <a:ext cx="2232297" cy="1127919"/>
          </a:xfrm>
          <a:prstGeom prst="wedgeRoundRectCallout">
            <a:avLst>
              <a:gd name="adj1" fmla="val -53100"/>
              <a:gd name="adj2" fmla="val 119626"/>
              <a:gd name="adj3" fmla="val 16667"/>
            </a:avLst>
          </a:prstGeom>
          <a:solidFill>
            <a:srgbClr val="CCFF66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sz="1400">
                <a:latin typeface="+mn-ea"/>
                <a:ea typeface="+mn-ea"/>
              </a:rPr>
              <a:t>버퍼가 다 차면</a:t>
            </a:r>
          </a:p>
          <a:p>
            <a:r>
              <a:rPr lang="ko-KR" altLang="en-US" sz="1400">
                <a:latin typeface="+mn-ea"/>
                <a:ea typeface="+mn-ea"/>
              </a:rPr>
              <a:t>데이터를 클라이언트에</a:t>
            </a:r>
          </a:p>
          <a:p>
            <a:r>
              <a:rPr lang="ko-KR" altLang="en-US" sz="1400">
                <a:latin typeface="+mn-ea"/>
                <a:ea typeface="+mn-ea"/>
              </a:rPr>
              <a:t>전송한다</a:t>
            </a:r>
          </a:p>
        </p:txBody>
      </p:sp>
    </p:spTree>
    <p:extLst>
      <p:ext uri="{BB962C8B-B14F-4D97-AF65-F5344CB8AC3E}">
        <p14:creationId xmlns:p14="http://schemas.microsoft.com/office/powerpoint/2010/main" val="26590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uffer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(3)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79388" y="1582638"/>
            <a:ext cx="8715375" cy="155892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5288" y="1412776"/>
            <a:ext cx="1874837" cy="381000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800">
                <a:latin typeface="+mn-ea"/>
                <a:ea typeface="+mn-ea"/>
              </a:rPr>
              <a:t>autoFlush </a:t>
            </a:r>
            <a:r>
              <a:rPr lang="ko-KR" altLang="en-US" sz="1800">
                <a:latin typeface="+mn-ea"/>
                <a:ea typeface="+mn-ea"/>
              </a:rPr>
              <a:t>속성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96875" y="1881088"/>
            <a:ext cx="484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latin typeface="+mn-ea"/>
                <a:ea typeface="+mn-ea"/>
              </a:rPr>
              <a:t>&lt;%@ page </a:t>
            </a:r>
            <a:r>
              <a:rPr lang="en-US" altLang="ko-KR" sz="2000">
                <a:latin typeface="+mn-ea"/>
                <a:ea typeface="+mn-ea"/>
              </a:rPr>
              <a:t>autoFlush</a:t>
            </a:r>
            <a:r>
              <a:rPr lang="en-US" altLang="ko-KR" sz="2000" b="0">
                <a:latin typeface="+mn-ea"/>
                <a:ea typeface="+mn-ea"/>
              </a:rPr>
              <a:t> = "true|false" %&gt;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50825" y="2422426"/>
            <a:ext cx="8137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ko-KR" altLang="en-US" sz="1600" b="0" dirty="0">
                <a:latin typeface="+mn-ea"/>
                <a:ea typeface="+mn-ea"/>
              </a:rPr>
              <a:t>* </a:t>
            </a:r>
            <a:r>
              <a:rPr lang="en-US" altLang="ko-KR" sz="1600" b="0" dirty="0">
                <a:latin typeface="+mn-ea"/>
                <a:ea typeface="+mn-ea"/>
              </a:rPr>
              <a:t>true - </a:t>
            </a:r>
            <a:r>
              <a:rPr lang="ko-KR" altLang="en-US" sz="1600" b="0" dirty="0">
                <a:latin typeface="+mn-ea"/>
                <a:ea typeface="+mn-ea"/>
              </a:rPr>
              <a:t>버퍼가 다 찼을 경우 버퍼를 </a:t>
            </a:r>
            <a:r>
              <a:rPr lang="ko-KR" altLang="en-US" sz="1600" b="0" dirty="0" err="1">
                <a:latin typeface="+mn-ea"/>
                <a:ea typeface="+mn-ea"/>
              </a:rPr>
              <a:t>플러시하고</a:t>
            </a:r>
            <a:r>
              <a:rPr lang="ko-KR" altLang="en-US" sz="1600" b="0" dirty="0">
                <a:latin typeface="+mn-ea"/>
                <a:ea typeface="+mn-ea"/>
              </a:rPr>
              <a:t> 계속해서 작업을 진행 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ko-KR" altLang="en-US" sz="1600" b="0" dirty="0">
                <a:latin typeface="+mn-ea"/>
                <a:ea typeface="+mn-ea"/>
              </a:rPr>
              <a:t>기본값</a:t>
            </a:r>
            <a:r>
              <a:rPr lang="en-US" altLang="ko-KR" sz="1600" b="0" dirty="0">
                <a:latin typeface="+mn-ea"/>
                <a:ea typeface="+mn-ea"/>
              </a:rPr>
              <a:t>)</a:t>
            </a:r>
          </a:p>
          <a:p>
            <a:pPr algn="l"/>
            <a:r>
              <a:rPr lang="ko-KR" altLang="en-US" sz="1600" b="0" dirty="0">
                <a:latin typeface="+mn-ea"/>
                <a:ea typeface="+mn-ea"/>
              </a:rPr>
              <a:t>* </a:t>
            </a:r>
            <a:r>
              <a:rPr lang="en-US" altLang="ko-KR" sz="1600" b="0" dirty="0">
                <a:latin typeface="+mn-ea"/>
                <a:ea typeface="+mn-ea"/>
              </a:rPr>
              <a:t>false - </a:t>
            </a:r>
            <a:r>
              <a:rPr lang="ko-KR" altLang="en-US" sz="1600" b="0" dirty="0">
                <a:latin typeface="+mn-ea"/>
                <a:ea typeface="+mn-ea"/>
              </a:rPr>
              <a:t>버퍼가 다 찼을 경우 예외를 발생시키고 작업을 중지 </a:t>
            </a:r>
            <a:r>
              <a:rPr lang="en-US" altLang="ko-KR" sz="1600" b="0" dirty="0">
                <a:latin typeface="+mn-ea"/>
                <a:ea typeface="+mn-ea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33" y="3284984"/>
            <a:ext cx="7925059" cy="2893100"/>
          </a:xfrm>
          <a:prstGeom prst="rect">
            <a:avLst/>
          </a:prstGeom>
          <a:noFill/>
          <a:ln w="12700">
            <a:solidFill>
              <a:srgbClr val="D6E7E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latin typeface="+mn-ea"/>
                <a:ea typeface="+mn-ea"/>
              </a:rPr>
              <a:t>age_autoFlush.jsp</a:t>
            </a:r>
            <a:endParaRPr lang="fr-FR" altLang="ko-KR" sz="1400" b="1" dirty="0" smtClean="0">
              <a:latin typeface="+mn-ea"/>
              <a:ea typeface="+mn-ea"/>
            </a:endParaRPr>
          </a:p>
          <a:p>
            <a:r>
              <a:rPr lang="fr-FR" altLang="ko-KR" sz="1400" dirty="0" smtClean="0">
                <a:latin typeface="+mn-ea"/>
                <a:ea typeface="+mn-ea"/>
              </a:rPr>
              <a:t>&lt;%@ </a:t>
            </a:r>
            <a:r>
              <a:rPr lang="fr-FR" altLang="ko-KR" sz="1400" dirty="0">
                <a:latin typeface="+mn-ea"/>
                <a:ea typeface="+mn-ea"/>
              </a:rPr>
              <a:t>page language=</a:t>
            </a:r>
            <a:r>
              <a:rPr lang="fr-FR" altLang="ko-KR" sz="1400" i="1" dirty="0">
                <a:latin typeface="+mn-ea"/>
                <a:ea typeface="+mn-ea"/>
              </a:rPr>
              <a:t>"java" contentType="text/html; charset=UTF-8"%&gt;</a:t>
            </a:r>
          </a:p>
          <a:p>
            <a:r>
              <a:rPr lang="da-DK" altLang="ko-KR" sz="1400" b="1" dirty="0">
                <a:latin typeface="+mn-ea"/>
                <a:ea typeface="+mn-ea"/>
              </a:rPr>
              <a:t>&lt;%@ page buffer=</a:t>
            </a:r>
            <a:r>
              <a:rPr lang="da-DK" altLang="ko-KR" sz="1400" b="1" i="1" dirty="0">
                <a:latin typeface="+mn-ea"/>
                <a:ea typeface="+mn-ea"/>
              </a:rPr>
              <a:t>"1kb" autoFlush="false"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</a:t>
            </a:r>
            <a:r>
              <a:rPr lang="en-US" altLang="ko-KR" sz="1400" dirty="0" err="1">
                <a:latin typeface="+mn-ea"/>
                <a:ea typeface="+mn-ea"/>
              </a:rPr>
              <a:t>autoFlush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속성값 예제</a:t>
            </a:r>
            <a:r>
              <a:rPr lang="en-US" altLang="ko-KR" sz="1400" dirty="0">
                <a:latin typeface="+mn-ea"/>
                <a:ea typeface="+mn-ea"/>
              </a:rPr>
              <a:t>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 </a:t>
            </a:r>
            <a:r>
              <a:rPr lang="en-US" altLang="ko-KR" sz="1400" b="1" dirty="0">
                <a:latin typeface="+mn-ea"/>
                <a:ea typeface="+mn-ea"/>
              </a:rPr>
              <a:t>for(</a:t>
            </a:r>
            <a:r>
              <a:rPr lang="en-US" altLang="ko-KR" sz="1400" b="1" dirty="0" err="1">
                <a:latin typeface="+mn-ea"/>
                <a:ea typeface="+mn-ea"/>
              </a:rPr>
              <a:t>int</a:t>
            </a:r>
            <a:r>
              <a:rPr lang="en-US" altLang="ko-KR" sz="1400" b="1" dirty="0">
                <a:latin typeface="+mn-ea"/>
                <a:ea typeface="+mn-ea"/>
              </a:rPr>
              <a:t> i=0;i&lt;1000;i++){ %&gt;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1234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}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42" y="3829973"/>
            <a:ext cx="3416406" cy="276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trimDirectiveWhitespace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en-US" altLang="ko-KR" dirty="0"/>
          </a:p>
          <a:p>
            <a:pPr lvl="1"/>
            <a:r>
              <a:rPr lang="ko-KR" altLang="en-US" sz="1600" dirty="0" err="1" smtClean="0"/>
              <a:t>디렉티브나</a:t>
            </a:r>
            <a:r>
              <a:rPr lang="ko-KR" altLang="en-US" sz="1600" dirty="0" smtClean="0"/>
              <a:t> 스크립트 코드위치에서 불필요하게 생성되는 </a:t>
            </a:r>
            <a:r>
              <a:rPr lang="ko-KR" altLang="en-US" sz="1600" dirty="0" err="1" smtClean="0"/>
              <a:t>줄바꿈</a:t>
            </a:r>
            <a:r>
              <a:rPr lang="ko-KR" altLang="en-US" sz="1600" dirty="0" smtClean="0"/>
              <a:t> 문자 제거 기능</a:t>
            </a:r>
            <a:endParaRPr lang="en-US" altLang="ko-KR" sz="1600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539553" y="1772816"/>
            <a:ext cx="62907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</a:t>
            </a:r>
            <a:r>
              <a:rPr lang="en-US" altLang="ko-KR" sz="1800" dirty="0" err="1" smtClean="0">
                <a:cs typeface="Times New Roman" pitchFamily="18" charset="0"/>
              </a:rPr>
              <a:t>trimDirectiveWhitespaces</a:t>
            </a:r>
            <a:r>
              <a:rPr lang="en-US" altLang="ko-KR" sz="1800" dirty="0" smtClean="0">
                <a:cs typeface="Times New Roman" pitchFamily="18" charset="0"/>
              </a:rPr>
              <a:t>=“true” %&gt;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29" y="2204864"/>
            <a:ext cx="7927103" cy="2677656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age_trimDirectiveWhitespaces.jsp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fr-FR" altLang="ko-KR" sz="1400" dirty="0">
                <a:latin typeface="+mn-ea"/>
                <a:ea typeface="+mn-ea"/>
              </a:rPr>
              <a:t>&lt;%@ page language=</a:t>
            </a:r>
            <a:r>
              <a:rPr lang="fr-FR" altLang="ko-KR" sz="14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pageEncoding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400" b="1" dirty="0">
                <a:latin typeface="+mn-ea"/>
                <a:ea typeface="+mn-ea"/>
              </a:rPr>
              <a:t>&lt;%@ page </a:t>
            </a:r>
            <a:r>
              <a:rPr lang="en-US" altLang="ko-KR" sz="1400" b="1" dirty="0" err="1">
                <a:latin typeface="+mn-ea"/>
                <a:ea typeface="+mn-ea"/>
              </a:rPr>
              <a:t>trimDirectiveWhitespaces</a:t>
            </a:r>
            <a:r>
              <a:rPr lang="en-US" altLang="ko-KR" sz="1400" b="1" dirty="0">
                <a:latin typeface="+mn-ea"/>
                <a:ea typeface="+mn-ea"/>
              </a:rPr>
              <a:t>=</a:t>
            </a:r>
            <a:r>
              <a:rPr lang="en-US" altLang="ko-KR" sz="1400" b="1" i="1" dirty="0">
                <a:latin typeface="+mn-ea"/>
                <a:ea typeface="+mn-ea"/>
              </a:rPr>
              <a:t>"true"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</a:t>
            </a:r>
            <a:r>
              <a:rPr lang="en-US" altLang="ko-KR" sz="1400" dirty="0" err="1">
                <a:latin typeface="+mn-ea"/>
                <a:ea typeface="+mn-ea"/>
              </a:rPr>
              <a:t>trimDriectiveWhitespaces</a:t>
            </a:r>
            <a:r>
              <a:rPr lang="en-US" altLang="ko-KR" sz="1400" dirty="0">
                <a:latin typeface="+mn-ea"/>
                <a:ea typeface="+mn-ea"/>
              </a:rPr>
              <a:t>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현재 시각</a:t>
            </a:r>
            <a:r>
              <a:rPr lang="en-US" altLang="ko-KR" sz="1400" dirty="0">
                <a:latin typeface="+mn-ea"/>
                <a:ea typeface="+mn-ea"/>
              </a:rPr>
              <a:t>:&lt;%=</a:t>
            </a:r>
            <a:r>
              <a:rPr lang="en-US" altLang="ko-KR" sz="1400" b="1" dirty="0">
                <a:latin typeface="+mn-ea"/>
                <a:ea typeface="+mn-ea"/>
              </a:rPr>
              <a:t>new </a:t>
            </a:r>
            <a:r>
              <a:rPr lang="en-US" altLang="ko-KR" sz="1400" b="1" dirty="0" err="1">
                <a:latin typeface="+mn-ea"/>
                <a:ea typeface="+mn-ea"/>
              </a:rPr>
              <a:t>java.util.Date</a:t>
            </a:r>
            <a:r>
              <a:rPr lang="en-US" altLang="ko-KR" sz="1400" b="1" dirty="0">
                <a:latin typeface="+mn-ea"/>
                <a:ea typeface="+mn-ea"/>
              </a:rPr>
              <a:t>()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954528"/>
            <a:ext cx="3744416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295232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3640591" y="5733256"/>
            <a:ext cx="9757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deferredSyntaxAllowedAsLiteral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en-US" altLang="ko-KR" dirty="0"/>
          </a:p>
          <a:p>
            <a:pPr lvl="1"/>
            <a:r>
              <a:rPr lang="en-US" altLang="ko-KR" sz="1600" dirty="0" smtClean="0"/>
              <a:t>#{ </a:t>
            </a:r>
            <a:r>
              <a:rPr lang="ko-KR" altLang="en-US" sz="1600" dirty="0" smtClean="0"/>
              <a:t>문자가 </a:t>
            </a:r>
            <a:r>
              <a:rPr lang="ko-KR" altLang="en-US" sz="1600" dirty="0" err="1" smtClean="0"/>
              <a:t>문자열값으로</a:t>
            </a:r>
            <a:r>
              <a:rPr lang="ko-KR" altLang="en-US" sz="1600" dirty="0" smtClean="0"/>
              <a:t> 사용되는 것 허용 여부 설정</a:t>
            </a:r>
            <a:endParaRPr lang="en-US" altLang="ko-KR" sz="1600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6" name="내용 개체 틀 12"/>
          <p:cNvSpPr txBox="1">
            <a:spLocks/>
          </p:cNvSpPr>
          <p:nvPr/>
        </p:nvSpPr>
        <p:spPr bwMode="auto">
          <a:xfrm>
            <a:off x="539553" y="1772816"/>
            <a:ext cx="79208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cs typeface="Times New Roman" pitchFamily="18" charset="0"/>
              </a:rPr>
              <a:t>&lt;%@ page </a:t>
            </a:r>
            <a:r>
              <a:rPr lang="en-US" altLang="ko-KR" sz="1800" dirty="0" err="1" smtClean="0"/>
              <a:t>deferredSyntaxAllowedAsLiteral</a:t>
            </a:r>
            <a:r>
              <a:rPr lang="en-US" altLang="ko-KR" sz="1800" dirty="0"/>
              <a:t>=</a:t>
            </a:r>
            <a:r>
              <a:rPr lang="en-US" altLang="ko-KR" sz="1800" i="1" dirty="0"/>
              <a:t>"false</a:t>
            </a:r>
            <a:r>
              <a:rPr lang="en-US" altLang="ko-KR" sz="1800" i="1" dirty="0" smtClean="0"/>
              <a:t>"</a:t>
            </a:r>
            <a:r>
              <a:rPr lang="en-US" altLang="ko-KR" sz="1800" dirty="0" smtClean="0">
                <a:cs typeface="Times New Roman" pitchFamily="18" charset="0"/>
              </a:rPr>
              <a:t> %&gt;</a:t>
            </a:r>
            <a:endParaRPr lang="ko-KR" altLang="en-US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29" y="2204864"/>
            <a:ext cx="7927103" cy="3970318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page_deferredSyntaxAllowedAsLiteral.jsp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&lt;%@page import=</a:t>
            </a:r>
            <a:r>
              <a:rPr lang="en-US" altLang="ko-KR" sz="1200" i="1" dirty="0">
                <a:latin typeface="+mn-ea"/>
                <a:ea typeface="+mn-ea"/>
              </a:rPr>
              <a:t>"ch03.com.model.Member"%&gt;</a:t>
            </a:r>
          </a:p>
          <a:p>
            <a:r>
              <a:rPr lang="fr-FR" altLang="ko-KR" sz="1200" dirty="0">
                <a:latin typeface="+mn-ea"/>
                <a:ea typeface="+mn-ea"/>
              </a:rPr>
              <a:t>&lt;%@ page language=</a:t>
            </a:r>
            <a:r>
              <a:rPr lang="fr-FR" altLang="ko-KR" sz="12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pageEncoding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&lt;%@ page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  <a:ea typeface="+mn-ea"/>
              </a:rPr>
              <a:t>deferredSyntaxAllowedAsLiteral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=</a:t>
            </a:r>
            <a:r>
              <a:rPr lang="en-US" altLang="ko-KR" sz="1200" b="1" i="1" dirty="0">
                <a:solidFill>
                  <a:srgbClr val="C00000"/>
                </a:solidFill>
                <a:latin typeface="+mn-ea"/>
                <a:ea typeface="+mn-ea"/>
              </a:rPr>
              <a:t>"false" %&gt;</a:t>
            </a:r>
          </a:p>
          <a:p>
            <a:r>
              <a:rPr lang="it-IT" altLang="ko-KR" sz="1200" dirty="0">
                <a:latin typeface="+mn-ea"/>
                <a:ea typeface="+mn-ea"/>
              </a:rPr>
              <a:t>&lt;%@ taglib prefix=</a:t>
            </a:r>
            <a:r>
              <a:rPr lang="it-IT" altLang="ko-KR" sz="1200" i="1" dirty="0">
                <a:latin typeface="+mn-ea"/>
                <a:ea typeface="+mn-ea"/>
              </a:rPr>
              <a:t>"c" uri="http://java.sun.com/jsp/jstl/core" 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&lt;title&gt;Insert title here&lt;/title&gt;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Member m = </a:t>
            </a:r>
            <a:r>
              <a:rPr lang="en-US" altLang="ko-KR" sz="1200" b="1" dirty="0">
                <a:latin typeface="+mn-ea"/>
                <a:ea typeface="+mn-ea"/>
              </a:rPr>
              <a:t>new Member();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m.setName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홍길동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%&gt;</a:t>
            </a:r>
          </a:p>
          <a:p>
            <a:r>
              <a:rPr lang="da-DK" altLang="ko-KR" sz="1200" dirty="0">
                <a:latin typeface="+mn-ea"/>
                <a:ea typeface="+mn-ea"/>
              </a:rPr>
              <a:t>&lt;c:set var=</a:t>
            </a:r>
            <a:r>
              <a:rPr lang="da-DK" altLang="ko-KR" sz="1200" i="1" dirty="0">
                <a:latin typeface="+mn-ea"/>
                <a:ea typeface="+mn-ea"/>
              </a:rPr>
              <a:t>"m" value="&lt;%=m%&gt;"/&gt;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latin typeface="+mn-ea"/>
                <a:ea typeface="+mn-ea"/>
              </a:rPr>
              <a:t>c:set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var</a:t>
            </a:r>
            <a:r>
              <a:rPr lang="en-US" altLang="ko-KR" sz="1200" b="1" dirty="0">
                <a:latin typeface="+mn-ea"/>
                <a:ea typeface="+mn-ea"/>
              </a:rPr>
              <a:t>=</a:t>
            </a:r>
            <a:r>
              <a:rPr lang="en-US" altLang="ko-KR" sz="1200" b="1" i="1" dirty="0">
                <a:latin typeface="+mn-ea"/>
                <a:ea typeface="+mn-ea"/>
              </a:rPr>
              <a:t>"name" value="#{m.name}"/&gt;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 </a:t>
            </a:r>
            <a:r>
              <a:rPr lang="en-US" altLang="ko-KR" sz="1200" dirty="0" err="1">
                <a:latin typeface="+mn-ea"/>
                <a:ea typeface="+mn-ea"/>
              </a:rPr>
              <a:t>m.setName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일지매</a:t>
            </a:r>
            <a:r>
              <a:rPr lang="en-US" altLang="ko-KR" sz="1200" dirty="0">
                <a:latin typeface="+mn-ea"/>
                <a:ea typeface="+mn-ea"/>
              </a:rPr>
              <a:t>"); 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${name}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&lt;/html&gt;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68" y="5028778"/>
            <a:ext cx="3705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43" y="3284984"/>
            <a:ext cx="29146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2996952"/>
            <a:ext cx="1080120" cy="276999"/>
          </a:xfrm>
          <a:prstGeom prst="rect">
            <a:avLst/>
          </a:prstGeom>
          <a:solidFill>
            <a:srgbClr val="D6E7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t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rue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인 경우</a:t>
            </a:r>
            <a:endParaRPr lang="ko-KR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4725144"/>
            <a:ext cx="1080120" cy="276999"/>
          </a:xfrm>
          <a:prstGeom prst="rect">
            <a:avLst/>
          </a:prstGeom>
          <a:solidFill>
            <a:srgbClr val="D6E7E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false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인 경우</a:t>
            </a:r>
            <a:endParaRPr lang="ko-KR" altLang="en-US" sz="1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0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en-US" altLang="ko-KR" dirty="0"/>
          </a:p>
          <a:p>
            <a:pPr lvl="1"/>
            <a:r>
              <a:rPr lang="en-US" altLang="ko-KR" sz="1600" dirty="0"/>
              <a:t>JSP </a:t>
            </a:r>
            <a:r>
              <a:rPr lang="ko-KR" altLang="en-US" sz="1600" dirty="0"/>
              <a:t>페이지를 어떻게 처리할 것인지를 설정하는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JSP </a:t>
            </a:r>
            <a:r>
              <a:rPr lang="ko-KR" altLang="en-US" sz="1600" dirty="0"/>
              <a:t>페이지가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프로그램에서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클래스로 변환할 때 </a:t>
            </a:r>
            <a:endParaRPr lang="en-US" altLang="ko-KR" sz="1600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/>
              <a:t>디렉티브</a:t>
            </a:r>
            <a:r>
              <a:rPr lang="ko-KR" altLang="en-US" dirty="0"/>
              <a:t> 구문</a:t>
            </a:r>
            <a:endParaRPr lang="en-US" altLang="ko-KR" dirty="0"/>
          </a:p>
          <a:p>
            <a:pPr lvl="1"/>
            <a:r>
              <a:rPr lang="en-US" altLang="ko-KR" sz="1600" b="1" dirty="0"/>
              <a:t>&lt;%@ </a:t>
            </a:r>
            <a:r>
              <a:rPr lang="ko-KR" altLang="en-US" sz="1600" b="1" dirty="0" err="1"/>
              <a:t>디렉티브이름</a:t>
            </a:r>
            <a:r>
              <a:rPr lang="ko-KR" altLang="en-US" sz="1600" b="1" dirty="0"/>
              <a:t> 속성</a:t>
            </a:r>
            <a:r>
              <a:rPr lang="en-US" altLang="ko-KR" sz="1600" b="1" dirty="0"/>
              <a:t>1="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1"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2="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2" ... %&gt;</a:t>
            </a:r>
            <a:endParaRPr lang="ko-KR" altLang="en-US" sz="1600" b="1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, 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%&gt;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graphicFrame>
        <p:nvGraphicFramePr>
          <p:cNvPr id="6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78215"/>
              </p:ext>
            </p:extLst>
          </p:nvPr>
        </p:nvGraphicFramePr>
        <p:xfrm>
          <a:off x="323528" y="3920440"/>
          <a:ext cx="8640762" cy="2100848"/>
        </p:xfrm>
        <a:graphic>
          <a:graphicData uri="http://schemas.openxmlformats.org/drawingml/2006/table">
            <a:tbl>
              <a:tblPr/>
              <a:tblGrid>
                <a:gridCol w="1714500"/>
                <a:gridCol w="2749996"/>
                <a:gridCol w="4176266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10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&lt;%@ page   …   %&gt;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JSP </a:t>
                      </a:r>
                      <a:r>
                        <a:rPr lang="ko-KR" altLang="en-US" sz="1600" dirty="0" smtClean="0"/>
                        <a:t>페이지에 대한 정보를 지정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문서의 타입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출력 버퍼의 크기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에러 페이지 등 정보 지정</a:t>
                      </a:r>
                      <a:endParaRPr lang="en-US" altLang="ko-KR" sz="16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include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&lt;%@ include  …  %&gt;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dirty="0" smtClean="0"/>
                        <a:t>다른 문서를 포함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taglib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&lt;%@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taglib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…  %&gt;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dirty="0" smtClean="0"/>
                        <a:t>사용할 태그 라이브러리를 지정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6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636" y="2181373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8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43698"/>
              </p:ext>
            </p:extLst>
          </p:nvPr>
        </p:nvGraphicFramePr>
        <p:xfrm>
          <a:off x="467544" y="2852936"/>
          <a:ext cx="8444706" cy="1296144"/>
        </p:xfrm>
        <a:graphic>
          <a:graphicData uri="http://schemas.openxmlformats.org/drawingml/2006/table">
            <a:tbl>
              <a:tblPr/>
              <a:tblGrid>
                <a:gridCol w="4947042"/>
                <a:gridCol w="349766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96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&lt;%@ page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1=“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1” [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2=“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2” ] …   %&gt;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&lt;%</a:t>
                      </a:r>
                      <a:r>
                        <a:rPr lang="ko-KR" altLang="en-US" sz="1600" dirty="0" smtClean="0"/>
                        <a:t>와</a:t>
                      </a:r>
                      <a:r>
                        <a:rPr lang="en-US" altLang="ko-KR" sz="1600" dirty="0" smtClean="0"/>
                        <a:t> @</a:t>
                      </a:r>
                      <a:r>
                        <a:rPr lang="ko-KR" altLang="en-US" sz="1600" dirty="0" smtClean="0"/>
                        <a:t>사이에 공백이 없어야 함</a:t>
                      </a:r>
                      <a:endParaRPr lang="en-US" altLang="ko-KR" sz="1600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graphicFrame>
        <p:nvGraphicFramePr>
          <p:cNvPr id="6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21836"/>
              </p:ext>
            </p:extLst>
          </p:nvPr>
        </p:nvGraphicFramePr>
        <p:xfrm>
          <a:off x="323726" y="1551776"/>
          <a:ext cx="8640762" cy="4785360"/>
        </p:xfrm>
        <a:graphic>
          <a:graphicData uri="http://schemas.openxmlformats.org/drawingml/2006/table">
            <a:tbl>
              <a:tblPr/>
              <a:tblGrid>
                <a:gridCol w="1714500"/>
                <a:gridCol w="5005387"/>
                <a:gridCol w="19208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스크립트 코드에서 사용되는 프로그래밍 언어를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JSP 2.0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버전까지는 스크립트 언어로서 자바만을 지원하고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"java"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생성할 문서의 타입을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"text/html"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페이지에서 사용할 자바 클래스를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페이지가 세션을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사용할지의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"true"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세션을 사용하고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"false"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세션을 사용하지 않는다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"true"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페이지의 출력 버퍼 크기를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”none"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출력 버퍼를 사용하지 않으며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"8kb”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라고 입력한 경우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킬로바이트 크기의 출력 버퍼를 사용한다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최소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autoFlush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출력 버퍼가 다 찼을 경우 자동으로 버퍼에 있는 데이터를 출력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스트림에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보내고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비울지의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나타낸다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"true"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버퍼의 내용을 웹 브라우저에 보낸 후 버퍼를 비우며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"false"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에러를 발생시킨다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"true"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graphicFrame>
        <p:nvGraphicFramePr>
          <p:cNvPr id="6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6365"/>
              </p:ext>
            </p:extLst>
          </p:nvPr>
        </p:nvGraphicFramePr>
        <p:xfrm>
          <a:off x="323528" y="1556792"/>
          <a:ext cx="8640762" cy="4815840"/>
        </p:xfrm>
        <a:graphic>
          <a:graphicData uri="http://schemas.openxmlformats.org/drawingml/2006/table">
            <a:tbl>
              <a:tblPr/>
              <a:tblGrid>
                <a:gridCol w="1944216"/>
                <a:gridCol w="4775671"/>
                <a:gridCol w="19208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0C1BE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info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페이지에 대한 설명을 입력한다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errorPage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페이지를 실행하는 도중에 에러가 발생할 때 보여줄 페이지를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isErrorPage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현재 페이지가 에러가 발생할 때 보여지는 페이지인지의 여부를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"true"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에러 페이지이며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"false"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에러 페이지가 아니다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"false"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pageEncoding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 자체의 캐릭터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인코딩을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ISO-8859-1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isELIgnored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"true"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표현언어를 지원하며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"false"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표현언어를 지원하지 않는다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기본값은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web.xml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파일이 사용하는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버전 및 설정에 따라 다르다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isScriptingEnabled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페이지의스크립트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태그 사용 여부 지정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deferredSyntaxAllowedAsLiteral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#{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문자가 문자열 값으로 사용되게 허용여부 지정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trimDirectiveWhitespaces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출력 결과에서 템플릿 텍스트의 공백 문자를 제거할지 여부 지정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4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</a:t>
            </a:r>
            <a:r>
              <a:rPr lang="en-US" altLang="ko-KR" b="1" dirty="0"/>
              <a:t>MIME-type</a:t>
            </a:r>
            <a:r>
              <a:rPr lang="en-US" altLang="ko-KR" dirty="0"/>
              <a:t>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</a:t>
            </a:r>
            <a:r>
              <a:rPr lang="en-US" altLang="ko-KR" dirty="0" smtClean="0"/>
              <a:t>text/plain, 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application/octet-stream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/>
              <a:t>text/html</a:t>
            </a:r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sz="2000" dirty="0" smtClean="0"/>
              <a:t>MIME</a:t>
            </a:r>
            <a:r>
              <a:rPr lang="ko-KR" altLang="en-US" sz="2000" dirty="0"/>
              <a:t>이란</a:t>
            </a:r>
            <a:r>
              <a:rPr lang="en-US" altLang="ko-KR" sz="2000" dirty="0"/>
              <a:t>?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Multipurpose </a:t>
            </a:r>
            <a:r>
              <a:rPr lang="en-US" altLang="ko-KR" b="1" dirty="0"/>
              <a:t>Internet Mail Extensions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약자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0" dirty="0" smtClean="0"/>
              <a:t>MIME</a:t>
            </a:r>
            <a:r>
              <a:rPr lang="ko-KR" altLang="en-US" b="0" dirty="0"/>
              <a:t>은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이메일과</a:t>
            </a:r>
            <a:r>
              <a:rPr lang="ko-KR" altLang="en-US" b="0" dirty="0"/>
              <a:t> 함께 동봉할 파일을 텍스트 문자로 전환해서 </a:t>
            </a:r>
            <a:r>
              <a:rPr lang="ko-KR" altLang="en-US" b="0" dirty="0" err="1"/>
              <a:t>이메일</a:t>
            </a:r>
            <a:r>
              <a:rPr lang="ko-KR" altLang="en-US" b="0" dirty="0"/>
              <a:t> 시스템을 통해 전달하기 위해 개발되었기 때문에 이름에 </a:t>
            </a:r>
            <a:r>
              <a:rPr lang="en-US" altLang="ko-KR" b="0" dirty="0"/>
              <a:t>Internet Mail </a:t>
            </a:r>
            <a:r>
              <a:rPr lang="en-US" altLang="ko-KR" b="0" dirty="0" smtClean="0"/>
              <a:t>Extension</a:t>
            </a:r>
            <a:r>
              <a:rPr lang="ko-KR" altLang="en-US" b="0" dirty="0" smtClean="0"/>
              <a:t>임</a:t>
            </a:r>
            <a:r>
              <a:rPr lang="en-US" altLang="ko-KR" b="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b="0" dirty="0" smtClean="0"/>
              <a:t>그렇지만 </a:t>
            </a:r>
            <a:r>
              <a:rPr lang="ko-KR" altLang="en-US" b="0" dirty="0"/>
              <a:t>현재는 웹을 통해서 </a:t>
            </a:r>
            <a:r>
              <a:rPr lang="ko-KR" altLang="en-US" b="0" dirty="0" err="1"/>
              <a:t>여러형태의</a:t>
            </a:r>
            <a:r>
              <a:rPr lang="ko-KR" altLang="en-US" b="0" dirty="0"/>
              <a:t> 파일 전달하는데 쓰이고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7" name="바닥글 개체 틀 3"/>
          <p:cNvSpPr txBox="1">
            <a:spLocks/>
          </p:cNvSpPr>
          <p:nvPr/>
        </p:nvSpPr>
        <p:spPr>
          <a:xfrm>
            <a:off x="3332162" y="6973863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677275" y="6851626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E1A7D1B4-E610-497D-BFBA-5DFD8FF7F02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800" y="693068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z="2200" dirty="0" err="1" smtClean="0">
                <a:latin typeface="+mn-ea"/>
                <a:ea typeface="+mn-ea"/>
              </a:rPr>
              <a:t>contentType</a:t>
            </a:r>
            <a:r>
              <a:rPr lang="en-US" altLang="ko-KR" sz="2200" dirty="0" smtClean="0">
                <a:latin typeface="+mn-ea"/>
                <a:ea typeface="+mn-ea"/>
              </a:rPr>
              <a:t> </a:t>
            </a:r>
            <a:r>
              <a:rPr lang="ko-KR" altLang="en-US" sz="2200" dirty="0" smtClean="0">
                <a:latin typeface="+mn-ea"/>
                <a:ea typeface="+mn-ea"/>
              </a:rPr>
              <a:t>속성과 </a:t>
            </a:r>
            <a:r>
              <a:rPr lang="ko-KR" altLang="en-US" sz="2200" dirty="0" err="1" smtClean="0">
                <a:latin typeface="+mn-ea"/>
                <a:ea typeface="+mn-ea"/>
              </a:rPr>
              <a:t>캐릭터셋</a:t>
            </a:r>
            <a:r>
              <a:rPr lang="ko-KR" altLang="en-US" sz="2200" dirty="0" smtClean="0">
                <a:latin typeface="+mn-ea"/>
                <a:ea typeface="+mn-ea"/>
              </a:rPr>
              <a:t> </a:t>
            </a:r>
            <a:r>
              <a:rPr lang="en-US" altLang="ko-KR" sz="2200" dirty="0" smtClean="0">
                <a:latin typeface="+mn-ea"/>
                <a:ea typeface="+mn-ea"/>
              </a:rPr>
              <a:t>(1)</a:t>
            </a:r>
            <a:endParaRPr lang="en-US" altLang="ko-KR" sz="2200" dirty="0">
              <a:latin typeface="+mn-ea"/>
              <a:ea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4162" y="2446734"/>
            <a:ext cx="8715375" cy="936625"/>
          </a:xfrm>
          <a:prstGeom prst="rect">
            <a:avLst/>
          </a:prstGeom>
          <a:solidFill>
            <a:srgbClr val="E2F1F0"/>
          </a:solidFill>
          <a:ln w="19050" cap="rnd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00062" y="2276872"/>
            <a:ext cx="3457575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contentType </a:t>
            </a:r>
            <a:r>
              <a:rPr lang="ko-KR" altLang="en-US" sz="1800" b="1">
                <a:latin typeface="HY헤드라인M" pitchFamily="18" charset="-127"/>
                <a:ea typeface="HY헤드라인M" pitchFamily="18" charset="-127"/>
              </a:rPr>
              <a:t>속성의 값의 구성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438275" y="2735659"/>
            <a:ext cx="470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/>
              <a:t>컨텐츠타입</a:t>
            </a:r>
            <a:r>
              <a:rPr lang="en-US" altLang="ko-KR" sz="2400"/>
              <a:t>[; charset=</a:t>
            </a:r>
            <a:r>
              <a:rPr lang="ko-KR" altLang="en-US" sz="2400"/>
              <a:t>캐릭터셋</a:t>
            </a:r>
            <a:r>
              <a:rPr lang="en-US" altLang="ko-KR" sz="2800"/>
              <a:t>]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5750" y="1268760"/>
            <a:ext cx="8785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400" i="1" dirty="0">
                <a:latin typeface="+mn-ea"/>
                <a:ea typeface="+mn-ea"/>
              </a:rPr>
              <a:t>"page </a:t>
            </a:r>
            <a:r>
              <a:rPr lang="ko-KR" altLang="en-US" sz="2400" i="1" dirty="0" err="1">
                <a:latin typeface="+mn-ea"/>
                <a:ea typeface="+mn-ea"/>
              </a:rPr>
              <a:t>디렉티브의</a:t>
            </a:r>
            <a:r>
              <a:rPr lang="ko-KR" altLang="en-US" sz="2400" i="1" dirty="0">
                <a:latin typeface="+mn-ea"/>
                <a:ea typeface="+mn-ea"/>
              </a:rPr>
              <a:t> </a:t>
            </a:r>
            <a:r>
              <a:rPr lang="en-US" altLang="ko-KR" sz="2400" i="1" dirty="0" err="1">
                <a:latin typeface="+mn-ea"/>
                <a:ea typeface="+mn-ea"/>
              </a:rPr>
              <a:t>contentType</a:t>
            </a:r>
            <a:r>
              <a:rPr lang="en-US" altLang="ko-KR" sz="2400" i="1" dirty="0">
                <a:latin typeface="+mn-ea"/>
                <a:ea typeface="+mn-ea"/>
              </a:rPr>
              <a:t> </a:t>
            </a:r>
            <a:r>
              <a:rPr lang="ko-KR" altLang="en-US" sz="2400" i="1" dirty="0">
                <a:latin typeface="+mn-ea"/>
                <a:ea typeface="+mn-ea"/>
              </a:rPr>
              <a:t>속성은 </a:t>
            </a:r>
            <a:r>
              <a:rPr lang="en-US" altLang="ko-KR" sz="2400" i="1" dirty="0">
                <a:latin typeface="+mn-ea"/>
                <a:ea typeface="+mn-ea"/>
              </a:rPr>
              <a:t>JSP </a:t>
            </a:r>
            <a:r>
              <a:rPr lang="ko-KR" altLang="en-US" sz="2400" i="1" dirty="0">
                <a:latin typeface="+mn-ea"/>
                <a:ea typeface="+mn-ea"/>
              </a:rPr>
              <a:t>페이지가</a:t>
            </a:r>
          </a:p>
          <a:p>
            <a:pPr algn="ctr"/>
            <a:r>
              <a:rPr lang="ko-KR" altLang="en-US" sz="2400" i="1" dirty="0">
                <a:latin typeface="+mn-ea"/>
                <a:ea typeface="+mn-ea"/>
              </a:rPr>
              <a:t>생성할 문서의 타입을 지정한다</a:t>
            </a:r>
            <a:r>
              <a:rPr lang="en-US" altLang="ko-KR" sz="2400" i="1" dirty="0">
                <a:latin typeface="+mn-ea"/>
                <a:ea typeface="+mn-ea"/>
              </a:rPr>
              <a:t>"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90512" y="3840559"/>
            <a:ext cx="8715375" cy="1223963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06412" y="3670697"/>
            <a:ext cx="1512888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57187" y="4127897"/>
            <a:ext cx="846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&lt;%@ page contentType = "text/html; charset=euc-kr" %&gt;</a:t>
            </a:r>
            <a:endParaRPr lang="en-US" altLang="ko-KR" sz="2400"/>
          </a:p>
          <a:p>
            <a:r>
              <a:rPr lang="en-US" altLang="ko-KR" sz="2400"/>
              <a:t>&lt;%@ page contentType = "text/xml" %&gt;</a:t>
            </a:r>
            <a:endParaRPr lang="ko-KR" altLang="en-US" sz="24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09575" y="5291534"/>
            <a:ext cx="8445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 sz="2400" dirty="0"/>
              <a:t> </a:t>
            </a:r>
            <a:r>
              <a:rPr lang="en-US" altLang="ko-KR" sz="2400" dirty="0"/>
              <a:t>charset</a:t>
            </a:r>
            <a:r>
              <a:rPr lang="ko-KR" altLang="en-US" sz="2400" dirty="0"/>
              <a:t>을 생략하면 </a:t>
            </a:r>
            <a:r>
              <a:rPr lang="en-US" altLang="ko-KR" sz="2400" dirty="0"/>
              <a:t>iso-8859-1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캐릭터셋으로</a:t>
            </a:r>
            <a:r>
              <a:rPr lang="ko-KR" altLang="en-US" sz="2400" dirty="0"/>
              <a:t> 사용</a:t>
            </a:r>
          </a:p>
          <a:p>
            <a:pPr>
              <a:buFontTx/>
              <a:buChar char="•"/>
            </a:pPr>
            <a:r>
              <a:rPr lang="ko-KR" altLang="en-US" sz="2400" dirty="0"/>
              <a:t> 일반적으로 </a:t>
            </a:r>
            <a:r>
              <a:rPr lang="ko-KR" altLang="en-US" sz="2400" b="1" dirty="0">
                <a:solidFill>
                  <a:srgbClr val="FF3300"/>
                </a:solidFill>
              </a:rPr>
              <a:t>한글을 사용할 경우 </a:t>
            </a:r>
            <a:r>
              <a:rPr lang="en-US" altLang="ko-KR" sz="2400" b="1" dirty="0">
                <a:solidFill>
                  <a:srgbClr val="FF3300"/>
                </a:solidFill>
              </a:rPr>
              <a:t>charset</a:t>
            </a:r>
            <a:r>
              <a:rPr lang="ko-KR" altLang="en-US" sz="2400" b="1" dirty="0">
                <a:solidFill>
                  <a:srgbClr val="FF3300"/>
                </a:solidFill>
              </a:rPr>
              <a:t>을 </a:t>
            </a:r>
            <a:r>
              <a:rPr lang="en-US" altLang="ko-KR" sz="2400" b="1" dirty="0" err="1">
                <a:solidFill>
                  <a:srgbClr val="FF3300"/>
                </a:solidFill>
              </a:rPr>
              <a:t>euc-kr</a:t>
            </a:r>
            <a:r>
              <a:rPr lang="ko-KR" altLang="en-US" sz="2400" dirty="0"/>
              <a:t>로 지정</a:t>
            </a:r>
          </a:p>
          <a:p>
            <a:pPr>
              <a:buFontTx/>
              <a:buChar char="•"/>
            </a:pPr>
            <a:r>
              <a:rPr lang="ko-KR" altLang="en-US" sz="2400" dirty="0"/>
              <a:t> 다국어를 지원하고 싶은 경우 </a:t>
            </a:r>
            <a:r>
              <a:rPr lang="en-US" altLang="ko-KR" sz="2400" dirty="0"/>
              <a:t>UTF-8</a:t>
            </a:r>
            <a:r>
              <a:rPr lang="ko-KR" altLang="en-US" sz="2400" dirty="0"/>
              <a:t>을 사용하는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sp>
        <p:nvSpPr>
          <p:cNvPr id="7" name="바닥글 개체 틀 3"/>
          <p:cNvSpPr txBox="1">
            <a:spLocks/>
          </p:cNvSpPr>
          <p:nvPr/>
        </p:nvSpPr>
        <p:spPr>
          <a:xfrm>
            <a:off x="3404170" y="7125344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749283" y="7003107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AA275363-CE92-4B8B-869E-1787E75F7739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9808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z="2200" dirty="0" err="1" smtClean="0">
                <a:latin typeface="+mn-ea"/>
                <a:ea typeface="+mn-ea"/>
              </a:rPr>
              <a:t>contentType</a:t>
            </a:r>
            <a:r>
              <a:rPr lang="en-US" altLang="ko-KR" sz="2200" dirty="0" smtClean="0">
                <a:latin typeface="+mn-ea"/>
                <a:ea typeface="+mn-ea"/>
              </a:rPr>
              <a:t> </a:t>
            </a:r>
            <a:r>
              <a:rPr lang="ko-KR" altLang="en-US" sz="2200" dirty="0" smtClean="0">
                <a:latin typeface="+mn-ea"/>
                <a:ea typeface="+mn-ea"/>
              </a:rPr>
              <a:t>속성과 </a:t>
            </a:r>
            <a:r>
              <a:rPr lang="ko-KR" altLang="en-US" sz="2200" dirty="0" err="1" smtClean="0">
                <a:latin typeface="+mn-ea"/>
                <a:ea typeface="+mn-ea"/>
              </a:rPr>
              <a:t>캐릭터셋</a:t>
            </a:r>
            <a:r>
              <a:rPr lang="ko-KR" altLang="en-US" sz="2200" dirty="0" smtClean="0">
                <a:latin typeface="+mn-ea"/>
                <a:ea typeface="+mn-ea"/>
              </a:rPr>
              <a:t> </a:t>
            </a:r>
            <a:r>
              <a:rPr lang="en-US" altLang="ko-KR" sz="2200" dirty="0" smtClean="0">
                <a:latin typeface="+mn-ea"/>
                <a:ea typeface="+mn-ea"/>
              </a:rPr>
              <a:t>(2)</a:t>
            </a:r>
            <a:endParaRPr lang="ko-KR" altLang="en-US" sz="2200" dirty="0">
              <a:latin typeface="+mn-ea"/>
              <a:ea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6320" y="2162819"/>
            <a:ext cx="4559300" cy="1744663"/>
          </a:xfrm>
          <a:prstGeom prst="rect">
            <a:avLst/>
          </a:prstGeom>
          <a:solidFill>
            <a:srgbClr val="E2F1F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</a:t>
            </a:r>
            <a:r>
              <a:rPr lang="en-US" altLang="ko-KR" sz="1200" b="1" dirty="0">
                <a:solidFill>
                  <a:srgbClr val="FF3300"/>
                </a:solidFill>
              </a:rPr>
              <a:t>charset=iso-8859-1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 err="1"/>
              <a:t>캐릭터셋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잘못지정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오늘의 목표</a:t>
            </a:r>
            <a:r>
              <a:rPr lang="en-US" altLang="ko-KR" sz="1200" dirty="0"/>
              <a:t>: JSP </a:t>
            </a:r>
            <a:r>
              <a:rPr lang="ko-KR" altLang="en-US" sz="1200" dirty="0"/>
              <a:t>기초 마스터하기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 </a:t>
            </a:r>
            <a:endParaRPr lang="ko-KR" altLang="en-US" sz="12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86320" y="4933007"/>
            <a:ext cx="4537075" cy="1744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</a:t>
            </a:r>
            <a:r>
              <a:rPr lang="en-US" altLang="ko-KR" sz="1200" b="1" dirty="0">
                <a:solidFill>
                  <a:schemeClr val="accent2"/>
                </a:solidFill>
              </a:rPr>
              <a:t>charset=</a:t>
            </a:r>
            <a:r>
              <a:rPr lang="en-US" altLang="ko-KR" sz="1200" b="1" dirty="0" err="1">
                <a:solidFill>
                  <a:schemeClr val="accent2"/>
                </a:solidFill>
              </a:rPr>
              <a:t>euc-kr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&lt;html&gt;</a:t>
            </a:r>
            <a:endParaRPr lang="ko-KR" altLang="en-US" sz="1200" dirty="0"/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 err="1"/>
              <a:t>캐릭터셋</a:t>
            </a:r>
            <a:r>
              <a:rPr lang="ko-KR" altLang="en-US" sz="1200" dirty="0"/>
              <a:t> 올바르게 지정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오늘의 목표</a:t>
            </a:r>
            <a:r>
              <a:rPr lang="en-US" altLang="ko-KR" sz="1200" dirty="0"/>
              <a:t>: JSP </a:t>
            </a:r>
            <a:r>
              <a:rPr lang="ko-KR" altLang="en-US" sz="1200" dirty="0"/>
              <a:t>기초 마스터하기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 </a:t>
            </a:r>
            <a:endParaRPr lang="ko-KR" altLang="en-US" sz="1200" dirty="0"/>
          </a:p>
        </p:txBody>
      </p:sp>
      <p:pic>
        <p:nvPicPr>
          <p:cNvPr id="12" name="Picture 6" descr="fig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33" y="2358082"/>
            <a:ext cx="3671887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fig0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33" y="5060007"/>
            <a:ext cx="3671887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678933" y="2754957"/>
            <a:ext cx="719137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678933" y="5347344"/>
            <a:ext cx="719137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644008" y="1419869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b="1"/>
              <a:t>잘못된</a:t>
            </a:r>
          </a:p>
          <a:p>
            <a:pPr algn="ctr"/>
            <a:r>
              <a:rPr lang="ko-KR" altLang="en-US" sz="1400" b="1"/>
              <a:t>캐릭터셋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737720" y="4228157"/>
            <a:ext cx="914400" cy="914400"/>
          </a:xfrm>
          <a:prstGeom prst="ellipse">
            <a:avLst/>
          </a:prstGeom>
          <a:solidFill>
            <a:srgbClr val="92D050"/>
          </a:solidFill>
          <a:ln w="190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b="1"/>
              <a:t>올바른</a:t>
            </a:r>
          </a:p>
          <a:p>
            <a:pPr algn="ctr"/>
            <a:r>
              <a:rPr lang="ko-KR" altLang="en-US" sz="1400" b="1"/>
              <a:t>캐릭터셋</a:t>
            </a:r>
          </a:p>
        </p:txBody>
      </p:sp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573</TotalTime>
  <Words>2802</Words>
  <Application>Microsoft Office PowerPoint</Application>
  <PresentationFormat>화면 슬라이드 쇼(4:3)</PresentationFormat>
  <Paragraphs>550</Paragraphs>
  <Slides>38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303</cp:revision>
  <dcterms:created xsi:type="dcterms:W3CDTF">2011-01-05T15:14:06Z</dcterms:created>
  <dcterms:modified xsi:type="dcterms:W3CDTF">2018-12-04T10:50:07Z</dcterms:modified>
</cp:coreProperties>
</file>