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75"/>
  </p:notesMasterIdLst>
  <p:handoutMasterIdLst>
    <p:handoutMasterId r:id="rId76"/>
  </p:handoutMasterIdLst>
  <p:sldIdLst>
    <p:sldId id="256" r:id="rId2"/>
    <p:sldId id="877" r:id="rId3"/>
    <p:sldId id="878" r:id="rId4"/>
    <p:sldId id="879" r:id="rId5"/>
    <p:sldId id="881" r:id="rId6"/>
    <p:sldId id="883" r:id="rId7"/>
    <p:sldId id="882" r:id="rId8"/>
    <p:sldId id="939" r:id="rId9"/>
    <p:sldId id="940" r:id="rId10"/>
    <p:sldId id="941" r:id="rId11"/>
    <p:sldId id="884" r:id="rId12"/>
    <p:sldId id="885" r:id="rId13"/>
    <p:sldId id="887" r:id="rId14"/>
    <p:sldId id="889" r:id="rId15"/>
    <p:sldId id="888" r:id="rId16"/>
    <p:sldId id="890" r:id="rId17"/>
    <p:sldId id="934" r:id="rId18"/>
    <p:sldId id="936" r:id="rId19"/>
    <p:sldId id="935" r:id="rId20"/>
    <p:sldId id="951" r:id="rId21"/>
    <p:sldId id="952" r:id="rId22"/>
    <p:sldId id="891" r:id="rId23"/>
    <p:sldId id="937" r:id="rId24"/>
    <p:sldId id="938" r:id="rId25"/>
    <p:sldId id="892" r:id="rId26"/>
    <p:sldId id="894" r:id="rId27"/>
    <p:sldId id="895" r:id="rId28"/>
    <p:sldId id="896" r:id="rId29"/>
    <p:sldId id="897" r:id="rId30"/>
    <p:sldId id="898" r:id="rId31"/>
    <p:sldId id="899" r:id="rId32"/>
    <p:sldId id="942" r:id="rId33"/>
    <p:sldId id="943" r:id="rId34"/>
    <p:sldId id="947" r:id="rId35"/>
    <p:sldId id="946" r:id="rId36"/>
    <p:sldId id="945" r:id="rId37"/>
    <p:sldId id="944" r:id="rId38"/>
    <p:sldId id="901" r:id="rId39"/>
    <p:sldId id="949" r:id="rId40"/>
    <p:sldId id="948" r:id="rId41"/>
    <p:sldId id="950" r:id="rId42"/>
    <p:sldId id="902" r:id="rId43"/>
    <p:sldId id="903" r:id="rId44"/>
    <p:sldId id="904" r:id="rId45"/>
    <p:sldId id="905" r:id="rId46"/>
    <p:sldId id="906" r:id="rId47"/>
    <p:sldId id="907" r:id="rId48"/>
    <p:sldId id="908" r:id="rId49"/>
    <p:sldId id="909" r:id="rId50"/>
    <p:sldId id="910" r:id="rId51"/>
    <p:sldId id="911" r:id="rId52"/>
    <p:sldId id="912" r:id="rId53"/>
    <p:sldId id="913" r:id="rId54"/>
    <p:sldId id="914" r:id="rId55"/>
    <p:sldId id="915" r:id="rId56"/>
    <p:sldId id="916" r:id="rId57"/>
    <p:sldId id="917" r:id="rId58"/>
    <p:sldId id="918" r:id="rId59"/>
    <p:sldId id="919" r:id="rId60"/>
    <p:sldId id="920" r:id="rId61"/>
    <p:sldId id="921" r:id="rId62"/>
    <p:sldId id="922" r:id="rId63"/>
    <p:sldId id="924" r:id="rId64"/>
    <p:sldId id="925" r:id="rId65"/>
    <p:sldId id="926" r:id="rId66"/>
    <p:sldId id="927" r:id="rId67"/>
    <p:sldId id="928" r:id="rId68"/>
    <p:sldId id="929" r:id="rId69"/>
    <p:sldId id="930" r:id="rId70"/>
    <p:sldId id="931" r:id="rId71"/>
    <p:sldId id="932" r:id="rId72"/>
    <p:sldId id="933" r:id="rId73"/>
    <p:sldId id="275" r:id="rId7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F0"/>
    <a:srgbClr val="D6E7E6"/>
    <a:srgbClr val="50C1BE"/>
    <a:srgbClr val="17928F"/>
    <a:srgbClr val="40C4C1"/>
    <a:srgbClr val="98D2D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84" d="100"/>
          <a:sy n="84" d="100"/>
        </p:scale>
        <p:origin x="-996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페이지 </a:t>
            </a:r>
            <a:r>
              <a:rPr lang="ko-KR" altLang="en-US" dirty="0" smtClean="0"/>
              <a:t>모듈화 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A066A933-765D-4AD7-A5EC-5D25209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39362" y="952361"/>
            <a:ext cx="5748348" cy="3830355"/>
            <a:chOff x="1146456" y="1846547"/>
            <a:chExt cx="6880664" cy="38303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120" y="4543427"/>
              <a:ext cx="6858000" cy="11334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456" y="1846547"/>
              <a:ext cx="6877050" cy="28289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25" y="3541668"/>
            <a:ext cx="5186536" cy="3105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463" y="3353966"/>
            <a:ext cx="2076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C711663-AAD9-44AD-965A-716188C6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7" y="1916832"/>
            <a:ext cx="8391525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7" y="5274404"/>
            <a:ext cx="8334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7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709E591-7EE9-4F30-8442-60422169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93" y="1484784"/>
            <a:ext cx="8334375" cy="400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46829"/>
            <a:ext cx="277142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태그처럼 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</a:t>
            </a:r>
          </a:p>
          <a:p>
            <a:pPr marL="609585" lvl="1" indent="0">
              <a:buNone/>
            </a:pPr>
            <a:r>
              <a:rPr lang="ko-KR" altLang="en-US" dirty="0"/>
              <a:t>   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파일은 </a:t>
            </a:r>
            <a:r>
              <a:rPr lang="en-US" altLang="ko-KR" dirty="0"/>
              <a:t>HTML, JSP, </a:t>
            </a:r>
            <a:r>
              <a:rPr lang="ko-KR" altLang="en-US" dirty="0" err="1"/>
              <a:t>서블릿</a:t>
            </a:r>
            <a:r>
              <a:rPr lang="ko-KR" altLang="en-US" dirty="0"/>
              <a:t> 페이지 등</a:t>
            </a:r>
            <a:endParaRPr lang="en-US" altLang="ko-KR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 내에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flush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설정한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저장한 결과를 처리</a:t>
            </a:r>
            <a:r>
              <a:rPr lang="en-US" altLang="ko-KR" dirty="0"/>
              <a:t>, </a:t>
            </a:r>
            <a:r>
              <a:rPr lang="ko-KR" altLang="en-US" dirty="0"/>
              <a:t>기본 값은 </a:t>
            </a:r>
            <a:r>
              <a:rPr lang="en-US" altLang="ko-KR" dirty="0"/>
              <a:t>false</a:t>
            </a:r>
          </a:p>
          <a:p>
            <a:pPr lvl="2"/>
            <a:r>
              <a:rPr lang="en-US" altLang="ko-KR" dirty="0"/>
              <a:t>true </a:t>
            </a:r>
            <a:r>
              <a:rPr lang="ko-KR" altLang="en-US" dirty="0"/>
              <a:t>로 설정하면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저장된 내용을 웹 브라우저에 출력하고 출력 버퍼를 비움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7504187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태그의 처리 과정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65" y="4356338"/>
            <a:ext cx="38481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EB0DBB7-7945-4913-8AE4-BA7C419A5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064896" cy="243950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21979"/>
            <a:ext cx="29432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7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09AFC266-64AC-4C9A-B735-F966867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9" y="908720"/>
            <a:ext cx="6087914" cy="3220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32" y="3426920"/>
            <a:ext cx="5897148" cy="31704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919388"/>
            <a:ext cx="2053084" cy="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758174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&lt;jsp:include&gt; </a:t>
            </a:r>
            <a:r>
              <a:rPr lang="ko-KR" altLang="en-US" smtClean="0"/>
              <a:t>액션 태그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57200" y="1346158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</a:t>
            </a:r>
            <a:r>
              <a:rPr lang="ko-KR" altLang="en-US" dirty="0" err="1" smtClean="0"/>
              <a:t>포함할페이지</a:t>
            </a:r>
            <a:r>
              <a:rPr lang="en-US" dirty="0" smtClean="0"/>
              <a:t>" flush="true" /&gt;</a:t>
            </a:r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포함할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</a:t>
            </a:r>
            <a:r>
              <a:rPr lang="en-US" dirty="0" smtClean="0"/>
              <a:t> JSP </a:t>
            </a:r>
            <a:r>
              <a:rPr lang="ko-KR" altLang="en-US" dirty="0" smtClean="0"/>
              <a:t>페이지를 실행하기 전에 출력 버퍼를 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지의 여부를 지정한다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true</a:t>
            </a:r>
            <a:r>
              <a:rPr lang="ko-KR" altLang="en-US" dirty="0" smtClean="0"/>
              <a:t>이면 출력 버퍼를 플러시하고</a:t>
            </a:r>
            <a:r>
              <a:rPr lang="en-US" dirty="0" smtClean="0"/>
              <a:t>, false</a:t>
            </a:r>
            <a:r>
              <a:rPr lang="ko-KR" altLang="en-US" dirty="0" smtClean="0"/>
              <a:t>이면 하지 않는다</a:t>
            </a:r>
            <a:r>
              <a:rPr lang="en-US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중복 영역을 모듈화 하는 데 유용</a:t>
            </a:r>
            <a:endParaRPr lang="ko-KR" altLang="en-US" dirty="0"/>
          </a:p>
        </p:txBody>
      </p:sp>
      <p:pic>
        <p:nvPicPr>
          <p:cNvPr id="8" name="Picture 2" descr="fig07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17992"/>
            <a:ext cx="41529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3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817835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&lt;jsp:param&gt; </a:t>
            </a:r>
            <a:r>
              <a:rPr lang="ko-KR" altLang="en-US" smtClean="0"/>
              <a:t>액션 태그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57200" y="1543305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신규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추가하는 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name="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57224" y="3323607"/>
            <a:ext cx="6357982" cy="1200329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page="/module/top.jsp" flush="false"&gt;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name="param1" value="value1"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name="param2" value="value2"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285720" y="817835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&lt;jsp:param&gt; </a:t>
            </a:r>
            <a:r>
              <a:rPr lang="ko-KR" altLang="en-US" smtClean="0"/>
              <a:t>액션 태그의 동작 방식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457200" y="1543305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u="sng" dirty="0" smtClean="0">
                <a:solidFill>
                  <a:srgbClr val="FF0000"/>
                </a:solidFill>
              </a:rPr>
              <a:t>기존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파라미터는</a:t>
            </a:r>
            <a:r>
              <a:rPr lang="ko-KR" altLang="en-US" u="sng" dirty="0" smtClean="0">
                <a:solidFill>
                  <a:srgbClr val="FF0000"/>
                </a:solidFill>
              </a:rPr>
              <a:t> 유지하고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새로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포함되는 페이지에서만 유효</a:t>
            </a:r>
            <a:endParaRPr lang="ko-KR" altLang="en-US" dirty="0"/>
          </a:p>
        </p:txBody>
      </p:sp>
      <p:pic>
        <p:nvPicPr>
          <p:cNvPr id="11" name="Picture 2" descr="fig07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43436"/>
            <a:ext cx="7015547" cy="3909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097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830182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57200" y="1441267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코드 차원에서 포함</a:t>
            </a:r>
            <a:endParaRPr lang="en-US" altLang="ko-KR" dirty="0" smtClean="0"/>
          </a:p>
          <a:p>
            <a:r>
              <a:rPr lang="ko-KR" altLang="en-US" dirty="0" smtClean="0"/>
              <a:t>구문 </a:t>
            </a:r>
            <a:r>
              <a:rPr lang="en-US" altLang="ko-KR" dirty="0" smtClean="0"/>
              <a:t>: &lt;%@ include file="</a:t>
            </a:r>
            <a:r>
              <a:rPr lang="ko-KR" altLang="en-US" dirty="0" err="1" smtClean="0"/>
              <a:t>포함할파일</a:t>
            </a:r>
            <a:r>
              <a:rPr lang="en-US" altLang="ko-KR" dirty="0" smtClean="0"/>
              <a:t>" %&gt;</a:t>
            </a:r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사용되는 변수 지정</a:t>
            </a:r>
          </a:p>
          <a:p>
            <a:pPr lvl="1"/>
            <a:r>
              <a:rPr lang="ko-KR" altLang="en-US" dirty="0" smtClean="0"/>
              <a:t>저작권 표시와 같은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간단하면서도 모든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페이지에서 중복되는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8" name="Picture 2" descr="fig07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564904"/>
            <a:ext cx="4048125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410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forward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Param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자바빈즈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1686A71B-E14A-4627-953E-43ADFC22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001708"/>
            <a:ext cx="7435882" cy="1443571"/>
          </a:xfrm>
          <a:prstGeom prst="rect">
            <a:avLst/>
          </a:prstGeom>
        </p:spPr>
      </p:pic>
      <p:sp>
        <p:nvSpPr>
          <p:cNvPr id="25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43755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44703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 표시하기</a:t>
            </a:r>
          </a:p>
        </p:txBody>
      </p:sp>
      <p:sp>
        <p:nvSpPr>
          <p:cNvPr id="28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43452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4425919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77800" y="700161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예제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처리 전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216275" y="3417961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24025" y="1852686"/>
            <a:ext cx="5041900" cy="3311525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/>
              <a:t>&lt;%@ page contentType = "text/html; charset=euc-kr" %&gt;</a:t>
            </a:r>
          </a:p>
          <a:p>
            <a:r>
              <a:rPr lang="en-US" altLang="ko-KR" sz="1400"/>
              <a:t>&lt;html&gt;</a:t>
            </a:r>
          </a:p>
          <a:p>
            <a:r>
              <a:rPr lang="en-US" altLang="ko-KR" sz="1400"/>
              <a:t>&lt;head&gt;&lt;title&gt;include </a:t>
            </a:r>
            <a:r>
              <a:rPr lang="ko-KR" altLang="en-US" sz="1400"/>
              <a:t>디렉티브</a:t>
            </a:r>
            <a:r>
              <a:rPr lang="en-US" altLang="ko-KR" sz="1400"/>
              <a:t>&lt;/title&gt;&lt;/head&gt;</a:t>
            </a:r>
          </a:p>
          <a:p>
            <a:r>
              <a:rPr lang="en-US" altLang="ko-KR" sz="1400"/>
              <a:t>&lt;body&gt;</a:t>
            </a:r>
          </a:p>
          <a:p>
            <a:endParaRPr lang="en-US" altLang="ko-KR" sz="1400"/>
          </a:p>
          <a:p>
            <a:r>
              <a:rPr lang="en-US" altLang="ko-KR" sz="1400"/>
              <a:t>&lt;%</a:t>
            </a:r>
          </a:p>
          <a:p>
            <a:r>
              <a:rPr lang="en-US" altLang="ko-KR" sz="1400"/>
              <a:t>    int number = 10;</a:t>
            </a:r>
          </a:p>
          <a:p>
            <a:r>
              <a:rPr lang="en-US" altLang="ko-KR" sz="1400"/>
              <a:t>%&gt;</a:t>
            </a:r>
          </a:p>
          <a:p>
            <a:endParaRPr lang="en-US" altLang="ko-KR" sz="1400"/>
          </a:p>
          <a:p>
            <a:r>
              <a:rPr lang="en-US" altLang="ko-KR" sz="1400" b="1"/>
              <a:t>&lt;%@ include file="/includee.jsp" %&gt;</a:t>
            </a:r>
          </a:p>
          <a:p>
            <a:endParaRPr lang="en-US" altLang="ko-KR" sz="1400"/>
          </a:p>
          <a:p>
            <a:r>
              <a:rPr lang="ko-KR" altLang="en-US" sz="1400"/>
              <a:t>공통변수 </a:t>
            </a:r>
            <a:r>
              <a:rPr lang="en-US" altLang="ko-KR" sz="1400"/>
              <a:t>DATAFOLDER = "&lt;%= dataFolder %&gt;"</a:t>
            </a:r>
          </a:p>
          <a:p>
            <a:endParaRPr lang="en-US" altLang="ko-KR" sz="1400"/>
          </a:p>
          <a:p>
            <a:r>
              <a:rPr lang="en-US" altLang="ko-KR" sz="1400"/>
              <a:t>&lt;/body&gt;</a:t>
            </a:r>
          </a:p>
          <a:p>
            <a:r>
              <a:rPr lang="en-US" altLang="ko-KR" sz="1400"/>
              <a:t>&lt;/html&gt;</a:t>
            </a:r>
            <a:endParaRPr lang="ko-KR" altLang="en-US" sz="140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85750" y="1517724"/>
            <a:ext cx="8715375" cy="5303837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00062" y="1347861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24025" y="5308674"/>
            <a:ext cx="5041900" cy="13970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/>
              <a:t>&lt;%@ page contentType = "text/html; charset=euc-kr" %&gt;</a:t>
            </a:r>
          </a:p>
          <a:p>
            <a:r>
              <a:rPr lang="en-US" altLang="ko-KR" sz="1400"/>
              <a:t>includer.jsp</a:t>
            </a:r>
            <a:r>
              <a:rPr lang="ko-KR" altLang="en-US" sz="1400"/>
              <a:t>에서 지정한 번호</a:t>
            </a:r>
            <a:r>
              <a:rPr lang="en-US" altLang="ko-KR" sz="1400"/>
              <a:t>: &lt;%= number %&gt;</a:t>
            </a:r>
          </a:p>
          <a:p>
            <a:r>
              <a:rPr lang="en-US" altLang="ko-KR" sz="1400"/>
              <a:t>&lt;p&gt;</a:t>
            </a:r>
          </a:p>
          <a:p>
            <a:r>
              <a:rPr lang="en-US" altLang="ko-KR" sz="1400"/>
              <a:t>&lt;%</a:t>
            </a:r>
          </a:p>
          <a:p>
            <a:r>
              <a:rPr lang="en-US" altLang="ko-KR" sz="1400"/>
              <a:t>    String dataFolder = "c:\\data";</a:t>
            </a:r>
          </a:p>
          <a:p>
            <a:r>
              <a:rPr lang="en-US" altLang="ko-KR" sz="1400"/>
              <a:t>%&gt; </a:t>
            </a:r>
            <a:endParaRPr lang="ko-KR" altLang="en-US" sz="140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30212" y="1876499"/>
            <a:ext cx="1262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600" b="1"/>
              <a:t>includer.jsp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84175" y="5381699"/>
            <a:ext cx="1308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600" b="1"/>
              <a:t>includee.jsp</a:t>
            </a:r>
          </a:p>
        </p:txBody>
      </p:sp>
    </p:spTree>
    <p:extLst>
      <p:ext uri="{BB962C8B-B14F-4D97-AF65-F5344CB8AC3E}">
        <p14:creationId xmlns:p14="http://schemas.microsoft.com/office/powerpoint/2010/main" val="306227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7021" y="5084589"/>
            <a:ext cx="3662362" cy="103505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/>
              <a:t>&lt;%@ page contentType = "text/html; charset=euc-kr" %&gt;</a:t>
            </a:r>
          </a:p>
          <a:p>
            <a:r>
              <a:rPr lang="en-US" altLang="ko-KR" sz="1000"/>
              <a:t>includer.jsp</a:t>
            </a:r>
            <a:r>
              <a:rPr lang="ko-KR" altLang="en-US" sz="1000"/>
              <a:t>에서 지정한 번호</a:t>
            </a:r>
            <a:r>
              <a:rPr lang="en-US" altLang="ko-KR" sz="1000"/>
              <a:t>: &lt;%= number %&gt;</a:t>
            </a:r>
          </a:p>
          <a:p>
            <a:r>
              <a:rPr lang="en-US" altLang="ko-KR" sz="1000"/>
              <a:t>&lt;p&gt;</a:t>
            </a:r>
          </a:p>
          <a:p>
            <a:r>
              <a:rPr lang="en-US" altLang="ko-KR" sz="1000"/>
              <a:t>&lt;%</a:t>
            </a:r>
          </a:p>
          <a:p>
            <a:r>
              <a:rPr lang="en-US" altLang="ko-KR" sz="1000"/>
              <a:t>    String dataFolder = "c:\\data";</a:t>
            </a:r>
          </a:p>
          <a:p>
            <a:r>
              <a:rPr lang="en-US" altLang="ko-KR" sz="1000"/>
              <a:t>%&gt; </a:t>
            </a:r>
            <a:endParaRPr lang="ko-KR" altLang="en-US" sz="100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13171" y="691976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include </a:t>
            </a:r>
            <a:r>
              <a:rPr lang="ko-KR" altLang="en-US" smtClean="0"/>
              <a:t>디렉티브 예제 </a:t>
            </a:r>
            <a:r>
              <a:rPr lang="en-US" altLang="ko-KR" smtClean="0"/>
              <a:t>- </a:t>
            </a:r>
            <a:r>
              <a:rPr lang="ko-KR" altLang="en-US" smtClean="0"/>
              <a:t>처리 결과</a:t>
            </a:r>
            <a:endParaRPr lang="ko-KR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1121" y="1509539"/>
            <a:ext cx="8715375" cy="5303837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5433" y="1339676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E2F1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37021" y="1895301"/>
            <a:ext cx="3662362" cy="240665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/>
              <a:t>&lt;%@ page contentType = "text/html; charset=euc-kr" %&gt;</a:t>
            </a:r>
          </a:p>
          <a:p>
            <a:r>
              <a:rPr lang="en-US" altLang="ko-KR" sz="1000"/>
              <a:t>&lt;html&gt;</a:t>
            </a:r>
          </a:p>
          <a:p>
            <a:r>
              <a:rPr lang="en-US" altLang="ko-KR" sz="1000"/>
              <a:t>&lt;head&gt;&lt;title&gt;include </a:t>
            </a:r>
            <a:r>
              <a:rPr lang="ko-KR" altLang="en-US" sz="1000"/>
              <a:t>디렉티브</a:t>
            </a:r>
            <a:r>
              <a:rPr lang="en-US" altLang="ko-KR" sz="1000"/>
              <a:t>&lt;/title&gt;&lt;/head&gt;</a:t>
            </a:r>
          </a:p>
          <a:p>
            <a:r>
              <a:rPr lang="en-US" altLang="ko-KR" sz="1000"/>
              <a:t>&lt;body&gt;</a:t>
            </a:r>
          </a:p>
          <a:p>
            <a:endParaRPr lang="en-US" altLang="ko-KR" sz="1000"/>
          </a:p>
          <a:p>
            <a:r>
              <a:rPr lang="en-US" altLang="ko-KR" sz="1000"/>
              <a:t>&lt;%</a:t>
            </a:r>
          </a:p>
          <a:p>
            <a:r>
              <a:rPr lang="en-US" altLang="ko-KR" sz="1000"/>
              <a:t>    int number = 10;</a:t>
            </a:r>
          </a:p>
          <a:p>
            <a:r>
              <a:rPr lang="en-US" altLang="ko-KR" sz="1000"/>
              <a:t>%&gt;</a:t>
            </a:r>
          </a:p>
          <a:p>
            <a:endParaRPr lang="en-US" altLang="ko-KR" sz="1000"/>
          </a:p>
          <a:p>
            <a:r>
              <a:rPr lang="en-US" altLang="ko-KR" sz="1000" b="1"/>
              <a:t>&lt;%@ include file="/includee.jsp" %&gt;</a:t>
            </a:r>
          </a:p>
          <a:p>
            <a:endParaRPr lang="en-US" altLang="ko-KR" sz="1000"/>
          </a:p>
          <a:p>
            <a:r>
              <a:rPr lang="ko-KR" altLang="en-US" sz="1000"/>
              <a:t>공통변수 </a:t>
            </a:r>
            <a:r>
              <a:rPr lang="en-US" altLang="ko-KR" sz="1000"/>
              <a:t>DATAFOLDER = "&lt;%= dataFolder %&gt;"</a:t>
            </a:r>
          </a:p>
          <a:p>
            <a:endParaRPr lang="en-US" altLang="ko-KR" sz="1000"/>
          </a:p>
          <a:p>
            <a:r>
              <a:rPr lang="en-US" altLang="ko-KR" sz="1000"/>
              <a:t>&lt;/body&gt;</a:t>
            </a:r>
          </a:p>
          <a:p>
            <a:r>
              <a:rPr lang="en-US" altLang="ko-KR" sz="1000"/>
              <a:t>&lt;/html&gt;</a:t>
            </a:r>
            <a:endParaRPr lang="ko-KR" altLang="en-US" sz="10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569271" y="2576339"/>
            <a:ext cx="4348162" cy="3589337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&lt;%@ page contentType = "text/html; charset=euc-kr" %&gt;</a:t>
            </a:r>
          </a:p>
          <a:p>
            <a:r>
              <a:rPr lang="en-US" altLang="ko-KR" sz="1200"/>
              <a:t>&lt;html&gt;</a:t>
            </a:r>
          </a:p>
          <a:p>
            <a:r>
              <a:rPr lang="en-US" altLang="ko-KR" sz="1200"/>
              <a:t>&lt;head&gt;&lt;title&gt;include </a:t>
            </a:r>
            <a:r>
              <a:rPr lang="ko-KR" altLang="en-US" sz="1200"/>
              <a:t>디렉티브</a:t>
            </a:r>
            <a:r>
              <a:rPr lang="en-US" altLang="ko-KR" sz="1200"/>
              <a:t>&lt;/title&gt;&lt;/head&gt;</a:t>
            </a:r>
          </a:p>
          <a:p>
            <a:r>
              <a:rPr lang="en-US" altLang="ko-KR" sz="1200"/>
              <a:t>&lt;body&gt;</a:t>
            </a:r>
          </a:p>
          <a:p>
            <a:endParaRPr lang="en-US" altLang="ko-KR" sz="1200"/>
          </a:p>
          <a:p>
            <a:r>
              <a:rPr lang="en-US" altLang="ko-KR" sz="1200"/>
              <a:t>&lt;%</a:t>
            </a:r>
          </a:p>
          <a:p>
            <a:r>
              <a:rPr lang="en-US" altLang="ko-KR" sz="1200"/>
              <a:t>    int number = 10;</a:t>
            </a:r>
          </a:p>
          <a:p>
            <a:r>
              <a:rPr lang="en-US" altLang="ko-KR" sz="1200"/>
              <a:t>%&gt;</a:t>
            </a:r>
          </a:p>
          <a:p>
            <a:endParaRPr lang="en-US" altLang="ko-KR" sz="1200"/>
          </a:p>
          <a:p>
            <a:r>
              <a:rPr lang="en-US" altLang="ko-KR" sz="1200" b="1"/>
              <a:t>includer.jsp</a:t>
            </a:r>
            <a:r>
              <a:rPr lang="ko-KR" altLang="en-US" sz="1200" b="1"/>
              <a:t>에서 지정한 번호</a:t>
            </a:r>
            <a:r>
              <a:rPr lang="en-US" altLang="ko-KR" sz="1200" b="1"/>
              <a:t>: &lt;%= number %&gt;</a:t>
            </a:r>
          </a:p>
          <a:p>
            <a:r>
              <a:rPr lang="en-US" altLang="ko-KR" sz="1200" b="1"/>
              <a:t>&lt;p&gt;</a:t>
            </a:r>
          </a:p>
          <a:p>
            <a:r>
              <a:rPr lang="en-US" altLang="ko-KR" sz="1200" b="1"/>
              <a:t>&lt;%</a:t>
            </a:r>
          </a:p>
          <a:p>
            <a:r>
              <a:rPr lang="en-US" altLang="ko-KR" sz="1200" b="1"/>
              <a:t>    String dataFolder = "c:\\data";</a:t>
            </a:r>
          </a:p>
          <a:p>
            <a:r>
              <a:rPr lang="en-US" altLang="ko-KR" sz="1200" b="1"/>
              <a:t>%&gt;</a:t>
            </a:r>
          </a:p>
          <a:p>
            <a:endParaRPr lang="en-US" altLang="ko-KR" sz="1200" b="1"/>
          </a:p>
          <a:p>
            <a:r>
              <a:rPr lang="ko-KR" altLang="en-US" sz="1200"/>
              <a:t>공통변수 </a:t>
            </a:r>
            <a:r>
              <a:rPr lang="en-US" altLang="ko-KR" sz="1200"/>
              <a:t>DATAFOLDER = "&lt;%= dataFolder %&gt;"</a:t>
            </a:r>
          </a:p>
          <a:p>
            <a:endParaRPr lang="en-US" altLang="ko-KR" sz="1200"/>
          </a:p>
          <a:p>
            <a:r>
              <a:rPr lang="en-US" altLang="ko-KR" sz="1200"/>
              <a:t>&lt;/body&gt;</a:t>
            </a:r>
          </a:p>
          <a:p>
            <a:r>
              <a:rPr lang="en-US" altLang="ko-KR" sz="1200"/>
              <a:t>&lt;/html&gt;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497138" y="4323744"/>
            <a:ext cx="675900" cy="761440"/>
          </a:xfrm>
          <a:prstGeom prst="plus">
            <a:avLst>
              <a:gd name="adj" fmla="val 39236"/>
            </a:avLst>
          </a:prstGeom>
          <a:solidFill>
            <a:srgbClr val="FFC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3648076" y="4458914"/>
            <a:ext cx="851916" cy="359569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C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09B3E70-4573-4848-BD84-D95B08D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285720" y="920646"/>
            <a:ext cx="8643998" cy="63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코드 조각 자동 포함 설정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50211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태그의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-property-</a:t>
            </a:r>
            <a:r>
              <a:rPr lang="en-US" altLang="ko-KR" dirty="0" err="1" smtClean="0"/>
              <a:t>grup</a:t>
            </a:r>
            <a:r>
              <a:rPr lang="en-US" altLang="ko-KR" dirty="0" smtClean="0"/>
              <a:t> : JSP</a:t>
            </a:r>
            <a:r>
              <a:rPr lang="ko-KR" altLang="en-US" dirty="0" smtClean="0"/>
              <a:t>의 프로퍼티를 지정함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</a:t>
            </a:r>
            <a:r>
              <a:rPr lang="en-US" altLang="ko-KR" dirty="0" smtClean="0"/>
              <a:t>-pattern :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적용할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include-prelude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앞에 자동으로 삽입될 파일을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include-coda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뒤에 자동으로 삽입될 파일을 지정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58367" y="1988840"/>
            <a:ext cx="750097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&lt;</a:t>
            </a:r>
            <a:r>
              <a:rPr lang="en-US" altLang="ko-KR" sz="1600" dirty="0" err="1" smtClean="0">
                <a:latin typeface="+mn-ea"/>
                <a:ea typeface="+mn-ea"/>
              </a:rPr>
              <a:t>jsp-config</a:t>
            </a:r>
            <a:r>
              <a:rPr lang="en-US" altLang="ko-KR" sz="16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&lt;</a:t>
            </a:r>
            <a:r>
              <a:rPr lang="en-US" altLang="ko-KR" sz="1600" dirty="0" err="1" smtClean="0">
                <a:latin typeface="+mn-ea"/>
                <a:ea typeface="+mn-ea"/>
              </a:rPr>
              <a:t>jsp</a:t>
            </a:r>
            <a:r>
              <a:rPr lang="en-US" altLang="ko-KR" sz="1600" dirty="0" smtClean="0">
                <a:latin typeface="+mn-ea"/>
                <a:ea typeface="+mn-ea"/>
              </a:rPr>
              <a:t>-property-group&gt;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 &lt;</a:t>
            </a:r>
            <a:r>
              <a:rPr lang="en-US" altLang="ko-KR" sz="1600" dirty="0" err="1" smtClean="0">
                <a:latin typeface="+mn-ea"/>
                <a:ea typeface="+mn-ea"/>
              </a:rPr>
              <a:t>url</a:t>
            </a:r>
            <a:r>
              <a:rPr lang="en-US" altLang="ko-KR" sz="1600" dirty="0" smtClean="0">
                <a:latin typeface="+mn-ea"/>
                <a:ea typeface="+mn-ea"/>
              </a:rPr>
              <a:t>-pattern&gt;/view/*&lt;/</a:t>
            </a:r>
            <a:r>
              <a:rPr lang="en-US" altLang="ko-KR" sz="1600" dirty="0" err="1" smtClean="0">
                <a:latin typeface="+mn-ea"/>
                <a:ea typeface="+mn-ea"/>
              </a:rPr>
              <a:t>url</a:t>
            </a:r>
            <a:r>
              <a:rPr lang="en-US" altLang="ko-KR" sz="1600" dirty="0" smtClean="0">
                <a:latin typeface="+mn-ea"/>
                <a:ea typeface="+mn-ea"/>
              </a:rPr>
              <a:t>-pattern&gt;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 &lt;include-prelude&gt;/common/</a:t>
            </a:r>
            <a:r>
              <a:rPr lang="en-US" altLang="ko-KR" sz="1600" dirty="0" err="1" smtClean="0">
                <a:latin typeface="+mn-ea"/>
                <a:ea typeface="+mn-ea"/>
              </a:rPr>
              <a:t>variable.jspf</a:t>
            </a:r>
            <a:r>
              <a:rPr lang="en-US" altLang="ko-KR" sz="1600" dirty="0" smtClean="0">
                <a:latin typeface="+mn-ea"/>
                <a:ea typeface="+mn-ea"/>
              </a:rPr>
              <a:t>&lt;/include-prelude&gt;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  &lt;include-coda&gt;/common/</a:t>
            </a:r>
            <a:r>
              <a:rPr lang="en-US" altLang="ko-KR" sz="1600" dirty="0" err="1" smtClean="0">
                <a:latin typeface="+mn-ea"/>
                <a:ea typeface="+mn-ea"/>
              </a:rPr>
              <a:t>footer.jspf</a:t>
            </a:r>
            <a:r>
              <a:rPr lang="en-US" altLang="ko-KR" sz="1600" dirty="0" smtClean="0">
                <a:latin typeface="+mn-ea"/>
                <a:ea typeface="+mn-ea"/>
              </a:rPr>
              <a:t>&lt;/include-coda&gt;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&lt;/</a:t>
            </a:r>
            <a:r>
              <a:rPr lang="en-US" altLang="ko-KR" sz="1600" dirty="0" err="1" smtClean="0">
                <a:latin typeface="+mn-ea"/>
                <a:ea typeface="+mn-ea"/>
              </a:rPr>
              <a:t>jsp</a:t>
            </a:r>
            <a:r>
              <a:rPr lang="en-US" altLang="ko-KR" sz="1600" dirty="0" smtClean="0">
                <a:latin typeface="+mn-ea"/>
                <a:ea typeface="+mn-ea"/>
              </a:rPr>
              <a:t>-property-group&gt;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</a:t>
            </a:r>
            <a:r>
              <a:rPr lang="en-US" altLang="ko-KR" sz="1600" dirty="0" err="1" smtClean="0">
                <a:latin typeface="+mn-ea"/>
                <a:ea typeface="+mn-ea"/>
              </a:rPr>
              <a:t>jsp-config</a:t>
            </a:r>
            <a:r>
              <a:rPr lang="en-US" altLang="ko-KR" sz="1600" dirty="0" smtClean="0">
                <a:latin typeface="+mn-ea"/>
                <a:ea typeface="+mn-ea"/>
              </a:rPr>
              <a:t>&gt;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122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36535"/>
              </p:ext>
            </p:extLst>
          </p:nvPr>
        </p:nvGraphicFramePr>
        <p:xfrm>
          <a:off x="467544" y="1772816"/>
          <a:ext cx="8146647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2"/>
                <a:gridCol w="3240360"/>
                <a:gridCol w="28900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include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액션태그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include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디렉티브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태그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처리시간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요청시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자원을 포함한다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컴파일시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자원을 포함한다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별도의 파일로 요청 처리 흐름을 이동한다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현재 페이지에 삽입함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데이터 전달 방법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기본 내장 객체나</a:t>
                      </a:r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param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액션 태그를 이용하여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파라미터를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전달함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페이지 내의 변수를 선언한 후 변수에 값을 저장함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용도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화면 레이아웃 일부분을 모듈화할 때 주로 사용함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다수의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웹 페이지에서 공통으로 사용되는 코드나 저작권과 같은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문장으ㅡㄹ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포함하는 경우에 사용함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동적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(dynamic)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페이지에 사용함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정적 페이지에 사용함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145651"/>
            <a:ext cx="5724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i</a:t>
            </a:r>
            <a:r>
              <a:rPr lang="en-US" altLang="ko-KR" b="1" dirty="0" smtClean="0">
                <a:latin typeface="+mn-ea"/>
                <a:ea typeface="+mn-ea"/>
              </a:rPr>
              <a:t>nclude</a:t>
            </a:r>
            <a:r>
              <a:rPr lang="ko-KR" altLang="en-US" b="1" dirty="0" smtClean="0">
                <a:latin typeface="+mn-ea"/>
                <a:ea typeface="+mn-ea"/>
              </a:rPr>
              <a:t>액션 태그와 </a:t>
            </a:r>
            <a:r>
              <a:rPr lang="en-US" altLang="ko-KR" b="1" dirty="0" smtClean="0">
                <a:latin typeface="+mn-ea"/>
                <a:ea typeface="+mn-ea"/>
              </a:rPr>
              <a:t>include </a:t>
            </a:r>
            <a:r>
              <a:rPr lang="ko-KR" altLang="en-US" b="1" dirty="0" err="1" smtClean="0">
                <a:latin typeface="+mn-ea"/>
                <a:ea typeface="+mn-ea"/>
              </a:rPr>
              <a:t>디렉티브</a:t>
            </a:r>
            <a:r>
              <a:rPr lang="ko-KR" altLang="en-US" b="1" dirty="0" smtClean="0">
                <a:latin typeface="+mn-ea"/>
                <a:ea typeface="+mn-ea"/>
              </a:rPr>
              <a:t> 태그 비교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040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09B3E70-4573-4848-BD84-D95B08D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6991"/>
            <a:ext cx="82010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1" y="1853593"/>
            <a:ext cx="8277225" cy="41910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47" y="2492896"/>
            <a:ext cx="2552594" cy="1800200"/>
          </a:xfrm>
        </p:spPr>
      </p:pic>
    </p:spTree>
    <p:extLst>
      <p:ext uri="{BB962C8B-B14F-4D97-AF65-F5344CB8AC3E}">
        <p14:creationId xmlns:p14="http://schemas.microsoft.com/office/powerpoint/2010/main" val="354104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BBB90B0F-A850-44B3-B941-71AD6437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700808"/>
            <a:ext cx="8296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63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페이지에 정보를 전달하는 태그</a:t>
            </a:r>
            <a:endParaRPr lang="en-US" altLang="ko-KR" dirty="0"/>
          </a:p>
          <a:p>
            <a:pPr lvl="1"/>
            <a:r>
              <a:rPr lang="ko-KR" altLang="en-US" dirty="0"/>
              <a:t>이 태그는 단독으로 사용되지 못하며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나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태그의 내부에 사용</a:t>
            </a:r>
            <a:endParaRPr lang="en-US" altLang="ko-KR" dirty="0"/>
          </a:p>
          <a:p>
            <a:pPr lvl="1"/>
            <a:r>
              <a:rPr lang="ko-KR" altLang="en-US" dirty="0"/>
              <a:t>다른 페이지에 여러 개의 정보를 전송해야 할 때는 다중의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태그를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57" y="3429000"/>
            <a:ext cx="822007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5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3C65BA2D-5FD5-4C2B-BFD1-F5096CBC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642" y="931818"/>
            <a:ext cx="5736637" cy="3528392"/>
            <a:chOff x="347531" y="1196752"/>
            <a:chExt cx="8248650" cy="48893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531" y="1196752"/>
              <a:ext cx="8248650" cy="34861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056" y="4581128"/>
              <a:ext cx="8239125" cy="15049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076" y="3869382"/>
            <a:ext cx="5114694" cy="2564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320" y="3341643"/>
            <a:ext cx="2457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08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0A848F0-4F03-49E6-A5C0-2AAA7E24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08385"/>
            <a:ext cx="81724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791069"/>
            <a:ext cx="8305800" cy="471487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12" y="2310561"/>
            <a:ext cx="2838450" cy="1428750"/>
          </a:xfrm>
        </p:spPr>
      </p:pic>
    </p:spTree>
    <p:extLst>
      <p:ext uri="{BB962C8B-B14F-4D97-AF65-F5344CB8AC3E}">
        <p14:creationId xmlns:p14="http://schemas.microsoft.com/office/powerpoint/2010/main" val="81671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129B54F-4081-405A-9F19-58CABD4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31" y="1268760"/>
            <a:ext cx="8267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1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사이를 제어하거나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다른 페이지의 실행 결과 내용을 현재 페이지에 포함하거나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빈즈</a:t>
            </a:r>
            <a:r>
              <a:rPr lang="en-US" altLang="ko-KR" dirty="0"/>
              <a:t>(JavaBeans) </a:t>
            </a:r>
            <a:r>
              <a:rPr lang="ko-KR" altLang="en-US" dirty="0"/>
              <a:t>등의 다양한 기능을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/&gt;</a:t>
            </a:r>
            <a:r>
              <a:rPr lang="ko-KR" altLang="en-US" dirty="0"/>
              <a:t>를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B23323-C950-4E35-BE7C-3394851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48DF14F-D7A8-4233-AAA5-76471C3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5809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9449" y="1628800"/>
            <a:ext cx="8337962" cy="5153025"/>
            <a:chOff x="347531" y="1884804"/>
            <a:chExt cx="8337962" cy="5153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531" y="1884804"/>
              <a:ext cx="8267700" cy="1438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18" y="3323079"/>
              <a:ext cx="8143875" cy="3714750"/>
            </a:xfrm>
            <a:prstGeom prst="rect">
              <a:avLst/>
            </a:prstGeom>
          </p:spPr>
        </p:pic>
      </p:grpSp>
      <p:pic>
        <p:nvPicPr>
          <p:cNvPr id="10" name="내용 개체 틀 9"/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54" y="3025321"/>
            <a:ext cx="2836862" cy="1905000"/>
          </a:xfrm>
        </p:spPr>
      </p:pic>
    </p:spTree>
    <p:extLst>
      <p:ext uri="{BB962C8B-B14F-4D97-AF65-F5344CB8AC3E}">
        <p14:creationId xmlns:p14="http://schemas.microsoft.com/office/powerpoint/2010/main" val="204039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4" y="1484784"/>
            <a:ext cx="828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2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87536" y="837084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&lt;jsp:include&gt;</a:t>
            </a:r>
            <a:r>
              <a:rPr lang="ko-KR" altLang="en-US" smtClean="0"/>
              <a:t>와 페이지 모듈화</a:t>
            </a:r>
            <a:r>
              <a:rPr lang="en-US" altLang="ko-KR" smtClean="0"/>
              <a:t>: </a:t>
            </a:r>
            <a:r>
              <a:rPr lang="ko-KR" altLang="en-US" smtClean="0"/>
              <a:t>일반적 페이지 구성</a:t>
            </a:r>
            <a:endParaRPr lang="ko-KR" altLang="en-US"/>
          </a:p>
        </p:txBody>
      </p:sp>
      <p:pic>
        <p:nvPicPr>
          <p:cNvPr id="9" name="Picture 4" descr="fig08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93" y="1629048"/>
            <a:ext cx="4592638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949256" y="4221435"/>
            <a:ext cx="1727200" cy="360363"/>
          </a:xfrm>
          <a:prstGeom prst="rect">
            <a:avLst/>
          </a:prstGeom>
          <a:solidFill>
            <a:srgbClr val="FFFFCC">
              <a:alpha val="30000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/>
              <a:t>공통부분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043756" y="3211785"/>
            <a:ext cx="1008062" cy="2665413"/>
          </a:xfrm>
          <a:prstGeom prst="rect">
            <a:avLst/>
          </a:prstGeom>
          <a:solidFill>
            <a:srgbClr val="99CCFF">
              <a:alpha val="30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123256" y="3284810"/>
            <a:ext cx="3816350" cy="2592388"/>
          </a:xfrm>
          <a:prstGeom prst="rect">
            <a:avLst/>
          </a:prstGeom>
          <a:solidFill>
            <a:srgbClr val="99CCFF">
              <a:alpha val="30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043756" y="5948635"/>
            <a:ext cx="4895850" cy="647700"/>
          </a:xfrm>
          <a:prstGeom prst="rect">
            <a:avLst/>
          </a:prstGeom>
          <a:solidFill>
            <a:srgbClr val="FFFFCC">
              <a:alpha val="30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96056" y="256408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/>
              <a:t>상단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96056" y="3284810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/>
              <a:t>좌측</a:t>
            </a:r>
          </a:p>
          <a:p>
            <a:pPr algn="ctr"/>
            <a:r>
              <a:rPr lang="ko-KR" altLang="en-US" sz="1600"/>
              <a:t>메뉴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96056" y="602166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/>
              <a:t>하단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996756" y="335624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/>
              <a:t>중앙</a:t>
            </a:r>
          </a:p>
          <a:p>
            <a:pPr algn="ctr"/>
            <a:r>
              <a:rPr lang="ko-KR" altLang="en-US" sz="1600"/>
              <a:t>내용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043756" y="2276748"/>
            <a:ext cx="4895850" cy="863600"/>
          </a:xfrm>
          <a:prstGeom prst="rect">
            <a:avLst/>
          </a:prstGeom>
          <a:solidFill>
            <a:srgbClr val="FFFFCC">
              <a:alpha val="30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949256" y="4653235"/>
            <a:ext cx="1727200" cy="360363"/>
          </a:xfrm>
          <a:prstGeom prst="rect">
            <a:avLst/>
          </a:prstGeom>
          <a:solidFill>
            <a:srgbClr val="99CCFF">
              <a:alpha val="30000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/>
              <a:t>변경부분</a:t>
            </a:r>
          </a:p>
        </p:txBody>
      </p:sp>
    </p:spTree>
    <p:extLst>
      <p:ext uri="{BB962C8B-B14F-4D97-AF65-F5344CB8AC3E}">
        <p14:creationId xmlns:p14="http://schemas.microsoft.com/office/powerpoint/2010/main" val="1313897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49808" y="988193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공통</a:t>
            </a:r>
            <a:r>
              <a:rPr lang="en-US" altLang="ko-KR" smtClean="0"/>
              <a:t>UI</a:t>
            </a:r>
            <a:r>
              <a:rPr lang="ko-KR" altLang="en-US" smtClean="0"/>
              <a:t>를 모듈화하지 않은 경우의 문제점</a:t>
            </a:r>
            <a:r>
              <a:rPr lang="en-US" altLang="ko-KR" smtClean="0"/>
              <a:t>!</a:t>
            </a:r>
            <a:endParaRPr lang="en-US" altLang="ko-KR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005458" y="2140718"/>
            <a:ext cx="1368425" cy="151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600" b="1"/>
              <a:t>JSP1</a:t>
            </a:r>
          </a:p>
          <a:p>
            <a:r>
              <a:rPr lang="ko-KR" altLang="en-US" sz="1600"/>
              <a:t>상단코드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ko-KR" altLang="en-US" sz="1600"/>
              <a:t>하단코드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589783" y="2140718"/>
            <a:ext cx="1368425" cy="151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600" b="1"/>
              <a:t>JSP2</a:t>
            </a:r>
          </a:p>
          <a:p>
            <a:r>
              <a:rPr lang="ko-KR" altLang="en-US" sz="1600"/>
              <a:t>상단코드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ko-KR" altLang="en-US" sz="1600"/>
              <a:t>하단코드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74108" y="2140718"/>
            <a:ext cx="1368425" cy="151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600" b="1"/>
              <a:t>JSP3</a:t>
            </a:r>
          </a:p>
          <a:p>
            <a:r>
              <a:rPr lang="ko-KR" altLang="en-US" sz="1600"/>
              <a:t>상단코드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ko-KR" altLang="en-US" sz="1600"/>
              <a:t>하단코드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005458" y="4515618"/>
            <a:ext cx="1368425" cy="151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600" b="1"/>
              <a:t>JSP1</a:t>
            </a:r>
          </a:p>
          <a:p>
            <a:r>
              <a:rPr lang="ko-KR" altLang="en-US" sz="1600"/>
              <a:t>변경상단코드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ko-KR" altLang="en-US" sz="1600"/>
              <a:t>하단코드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589783" y="4515618"/>
            <a:ext cx="1368425" cy="151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600" b="1"/>
              <a:t>JSP2</a:t>
            </a:r>
          </a:p>
          <a:p>
            <a:r>
              <a:rPr lang="ko-KR" altLang="en-US" sz="1600"/>
              <a:t>변경상단코드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ko-KR" altLang="en-US" sz="1600"/>
              <a:t>하단코드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4174108" y="4515618"/>
            <a:ext cx="1368425" cy="151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600" b="1"/>
              <a:t>JSP3</a:t>
            </a:r>
          </a:p>
          <a:p>
            <a:r>
              <a:rPr lang="ko-KR" altLang="en-US" sz="1600"/>
              <a:t>변경상단코드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ko-KR" altLang="en-US" sz="1600"/>
              <a:t>하단코드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3021583" y="3796481"/>
            <a:ext cx="576262" cy="647700"/>
          </a:xfrm>
          <a:prstGeom prst="downArrow">
            <a:avLst>
              <a:gd name="adj1" fmla="val 50000"/>
              <a:gd name="adj2" fmla="val 28099"/>
            </a:avLst>
          </a:prstGeom>
          <a:solidFill>
            <a:schemeClr val="folHlink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862583" y="4733106"/>
            <a:ext cx="4895850" cy="287337"/>
          </a:xfrm>
          <a:prstGeom prst="flowChartAlternateProcess">
            <a:avLst/>
          </a:prstGeom>
          <a:solidFill>
            <a:srgbClr val="99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594920" y="2194693"/>
            <a:ext cx="314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공통된 부분을 변경하려면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110733" y="4085406"/>
            <a:ext cx="3887787" cy="2159000"/>
          </a:xfrm>
          <a:prstGeom prst="irregularSeal1">
            <a:avLst/>
          </a:prstGeom>
          <a:solidFill>
            <a:srgbClr val="FFCC00"/>
          </a:solidFill>
          <a:ln w="381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600" b="1"/>
              <a:t>관련된 </a:t>
            </a:r>
            <a:r>
              <a:rPr lang="en-US" altLang="ko-KR" sz="1600" b="1"/>
              <a:t>JSP </a:t>
            </a:r>
            <a:r>
              <a:rPr lang="ko-KR" altLang="en-US" sz="1600" b="1"/>
              <a:t>페이지를</a:t>
            </a:r>
          </a:p>
          <a:p>
            <a:r>
              <a:rPr lang="ko-KR" altLang="en-US" sz="1600" b="1"/>
              <a:t>모두 변경해주어야 한다</a:t>
            </a:r>
            <a:r>
              <a:rPr lang="en-US" altLang="ko-KR" sz="1600" b="1"/>
              <a:t>!!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055420" y="2643956"/>
            <a:ext cx="0" cy="1584325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4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4212654" y="1556469"/>
            <a:ext cx="1944688" cy="331311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ko-KR" altLang="en-US" b="1"/>
              <a:t>중복되는 </a:t>
            </a:r>
            <a:r>
              <a:rPr lang="en-US" altLang="ko-KR" b="1"/>
              <a:t>UI</a:t>
            </a:r>
            <a:r>
              <a:rPr lang="ko-KR" altLang="en-US" b="1"/>
              <a:t>를</a:t>
            </a:r>
          </a:p>
          <a:p>
            <a:pPr algn="ctr"/>
            <a:r>
              <a:rPr lang="ko-KR" altLang="en-US" b="1"/>
              <a:t>모듈화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3892" y="764306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&lt;jsp:include&gt; </a:t>
            </a:r>
            <a:r>
              <a:rPr lang="ko-KR" altLang="en-US" smtClean="0"/>
              <a:t>액션 태그를 이용한 페이지 모듈화</a:t>
            </a:r>
            <a:endParaRPr lang="ko-KR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51842" y="1772369"/>
            <a:ext cx="3816350" cy="2736850"/>
          </a:xfrm>
          <a:prstGeom prst="foldedCorner">
            <a:avLst>
              <a:gd name="adj" fmla="val 4616"/>
            </a:avLst>
          </a:prstGeom>
          <a:solidFill>
            <a:srgbClr val="F8F8F8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&lt;jsp:include page=“top.jsp” .. /&gt;</a:t>
            </a:r>
            <a:endParaRPr lang="ko-KR" altLang="en-US" sz="1600"/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&lt;jsp:include page=“left.jsp” .. /&gt;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ko-KR" altLang="en-US" sz="1600"/>
              <a:t>페이지</a:t>
            </a:r>
            <a:r>
              <a:rPr lang="en-US" altLang="ko-KR" sz="1600"/>
              <a:t>1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&lt;jsp:include page=“bottom.jsp” .. /&gt;</a:t>
            </a:r>
            <a:endParaRPr lang="ko-KR" altLang="en-US" sz="16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57117" y="1986681"/>
            <a:ext cx="1584325" cy="576263"/>
          </a:xfrm>
          <a:prstGeom prst="foldedCorner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b="1"/>
              <a:t>top.jsp</a:t>
            </a:r>
          </a:p>
          <a:p>
            <a:r>
              <a:rPr lang="ko-KR" altLang="en-US" sz="1600"/>
              <a:t>상단코드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117" y="2707406"/>
            <a:ext cx="1584325" cy="576263"/>
          </a:xfrm>
          <a:prstGeom prst="foldedCorner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b="1"/>
              <a:t>left.jsp</a:t>
            </a:r>
          </a:p>
          <a:p>
            <a:r>
              <a:rPr lang="ko-KR" altLang="en-US" sz="1600"/>
              <a:t>좌측메뉴코드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57117" y="3428131"/>
            <a:ext cx="1584325" cy="576263"/>
          </a:xfrm>
          <a:prstGeom prst="foldedCorner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b="1"/>
              <a:t>bottom.jsp</a:t>
            </a:r>
          </a:p>
          <a:p>
            <a:r>
              <a:rPr lang="ko-KR" altLang="en-US" sz="1600"/>
              <a:t>하단코드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24867" y="1950169"/>
            <a:ext cx="3311525" cy="336550"/>
          </a:xfrm>
          <a:prstGeom prst="rect">
            <a:avLst/>
          </a:prstGeom>
          <a:solidFill>
            <a:srgbClr val="99CC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/>
              <a:t>  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24867" y="2493094"/>
            <a:ext cx="3311525" cy="336550"/>
          </a:xfrm>
          <a:prstGeom prst="rect">
            <a:avLst/>
          </a:prstGeom>
          <a:solidFill>
            <a:srgbClr val="99CC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/>
              <a:t>   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24867" y="3932956"/>
            <a:ext cx="3598862" cy="336550"/>
          </a:xfrm>
          <a:prstGeom prst="rect">
            <a:avLst/>
          </a:prstGeom>
          <a:solidFill>
            <a:srgbClr val="99CC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/>
              <a:t>    </a:t>
            </a:r>
          </a:p>
        </p:txBody>
      </p:sp>
      <p:cxnSp>
        <p:nvCxnSpPr>
          <p:cNvPr id="15" name="AutoShape 18"/>
          <p:cNvCxnSpPr>
            <a:cxnSpLocks noChangeShapeType="1"/>
            <a:stCxn id="12" idx="3"/>
            <a:endCxn id="9" idx="1"/>
          </p:cNvCxnSpPr>
          <p:nvPr/>
        </p:nvCxnSpPr>
        <p:spPr bwMode="auto">
          <a:xfrm>
            <a:off x="3636392" y="2118444"/>
            <a:ext cx="720725" cy="1571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9"/>
          <p:cNvCxnSpPr>
            <a:cxnSpLocks noChangeShapeType="1"/>
            <a:stCxn id="13" idx="3"/>
            <a:endCxn id="10" idx="1"/>
          </p:cNvCxnSpPr>
          <p:nvPr/>
        </p:nvCxnSpPr>
        <p:spPr bwMode="auto">
          <a:xfrm>
            <a:off x="3636392" y="2661369"/>
            <a:ext cx="720725" cy="3349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0"/>
          <p:cNvCxnSpPr>
            <a:cxnSpLocks noChangeShapeType="1"/>
            <a:stCxn id="14" idx="3"/>
            <a:endCxn id="11" idx="1"/>
          </p:cNvCxnSpPr>
          <p:nvPr/>
        </p:nvCxnSpPr>
        <p:spPr bwMode="auto">
          <a:xfrm flipV="1">
            <a:off x="3923729" y="3717056"/>
            <a:ext cx="433388" cy="384175"/>
          </a:xfrm>
          <a:prstGeom prst="bentConnector3">
            <a:avLst>
              <a:gd name="adj1" fmla="val 4981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6300217" y="1916831"/>
            <a:ext cx="2808287" cy="2160588"/>
          </a:xfrm>
          <a:prstGeom prst="foldedCorner">
            <a:avLst>
              <a:gd name="adj" fmla="val 4616"/>
            </a:avLst>
          </a:prstGeom>
          <a:solidFill>
            <a:srgbClr val="F8F8F8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/>
              <a:t>&lt;jsp:include page=“top.jsp” .. /&gt;</a:t>
            </a:r>
            <a:endParaRPr lang="ko-KR" altLang="en-US" sz="1200"/>
          </a:p>
          <a:p>
            <a:r>
              <a:rPr lang="en-US" altLang="ko-KR" sz="1200"/>
              <a:t>...</a:t>
            </a:r>
          </a:p>
          <a:p>
            <a:r>
              <a:rPr lang="en-US" altLang="ko-KR" sz="1200"/>
              <a:t>&lt;jsp:include page=“left.jsp” .. /&gt;</a:t>
            </a:r>
          </a:p>
          <a:p>
            <a:r>
              <a:rPr lang="en-US" altLang="ko-KR" sz="1200"/>
              <a:t>...</a:t>
            </a:r>
          </a:p>
          <a:p>
            <a:r>
              <a:rPr lang="en-US" altLang="ko-KR" sz="1200"/>
              <a:t>...</a:t>
            </a:r>
          </a:p>
          <a:p>
            <a:r>
              <a:rPr lang="ko-KR" altLang="en-US" sz="1200"/>
              <a:t>페이지</a:t>
            </a:r>
            <a:r>
              <a:rPr lang="en-US" altLang="ko-KR" sz="1200"/>
              <a:t>2</a:t>
            </a:r>
          </a:p>
          <a:p>
            <a:r>
              <a:rPr lang="en-US" altLang="ko-KR" sz="1200"/>
              <a:t>...</a:t>
            </a:r>
          </a:p>
          <a:p>
            <a:r>
              <a:rPr lang="en-US" altLang="ko-KR" sz="1200"/>
              <a:t>...</a:t>
            </a:r>
          </a:p>
          <a:p>
            <a:r>
              <a:rPr lang="en-US" altLang="ko-KR" sz="1200"/>
              <a:t>&lt;jsp:include page=“bottom.jsp” .. /&gt;</a:t>
            </a:r>
            <a:endParaRPr lang="ko-KR" altLang="en-US" sz="1200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373242" y="2073994"/>
            <a:ext cx="2519362" cy="274637"/>
          </a:xfrm>
          <a:prstGeom prst="rect">
            <a:avLst/>
          </a:prstGeom>
          <a:solidFill>
            <a:srgbClr val="99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/>
              <a:t>  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373242" y="2507381"/>
            <a:ext cx="2519362" cy="274638"/>
          </a:xfrm>
          <a:prstGeom prst="rect">
            <a:avLst/>
          </a:prstGeom>
          <a:solidFill>
            <a:srgbClr val="99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/>
              <a:t>   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6373242" y="3572594"/>
            <a:ext cx="2735262" cy="274637"/>
          </a:xfrm>
          <a:prstGeom prst="rect">
            <a:avLst/>
          </a:prstGeom>
          <a:solidFill>
            <a:srgbClr val="99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/>
              <a:t>    </a:t>
            </a:r>
          </a:p>
        </p:txBody>
      </p:sp>
      <p:cxnSp>
        <p:nvCxnSpPr>
          <p:cNvPr id="22" name="AutoShape 26"/>
          <p:cNvCxnSpPr>
            <a:cxnSpLocks noChangeShapeType="1"/>
            <a:stCxn id="19" idx="1"/>
            <a:endCxn id="9" idx="3"/>
          </p:cNvCxnSpPr>
          <p:nvPr/>
        </p:nvCxnSpPr>
        <p:spPr bwMode="auto">
          <a:xfrm rot="10800000" flipV="1">
            <a:off x="5941442" y="2212106"/>
            <a:ext cx="431800" cy="635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7"/>
          <p:cNvCxnSpPr>
            <a:cxnSpLocks noChangeShapeType="1"/>
            <a:stCxn id="20" idx="1"/>
            <a:endCxn id="10" idx="3"/>
          </p:cNvCxnSpPr>
          <p:nvPr/>
        </p:nvCxnSpPr>
        <p:spPr bwMode="auto">
          <a:xfrm rot="10800000" flipV="1">
            <a:off x="5941442" y="2645494"/>
            <a:ext cx="431800" cy="3508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8"/>
          <p:cNvCxnSpPr>
            <a:cxnSpLocks noChangeShapeType="1"/>
            <a:stCxn id="21" idx="1"/>
            <a:endCxn id="11" idx="3"/>
          </p:cNvCxnSpPr>
          <p:nvPr/>
        </p:nvCxnSpPr>
        <p:spPr bwMode="auto">
          <a:xfrm rot="10800000" flipV="1">
            <a:off x="5941442" y="3710706"/>
            <a:ext cx="431800" cy="63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396304" y="5156919"/>
            <a:ext cx="8569325" cy="1368425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>
              <a:buFontTx/>
              <a:buChar char="•"/>
            </a:pPr>
            <a:r>
              <a:rPr lang="ko-KR" altLang="en-US" sz="1800"/>
              <a:t>새로운 페이지 제작시 중복된 코드를 재작성할 필요가 없으므로 페이지 작성 시간이 단축된다</a:t>
            </a:r>
            <a:r>
              <a:rPr lang="en-US" altLang="ko-KR" sz="1800"/>
              <a:t>. (</a:t>
            </a:r>
            <a:r>
              <a:rPr lang="ko-KR" altLang="en-US" sz="1800"/>
              <a:t>변경되는 부분만 작성하면 된다</a:t>
            </a:r>
            <a:r>
              <a:rPr lang="en-US" altLang="ko-KR" sz="1800"/>
              <a:t>.)</a:t>
            </a:r>
          </a:p>
          <a:p>
            <a:pPr marL="457200" indent="-457200">
              <a:buFontTx/>
              <a:buChar char="•"/>
            </a:pPr>
            <a:r>
              <a:rPr lang="ko-KR" altLang="en-US" sz="1800"/>
              <a:t>공통 영역을 변경해야 할 경우</a:t>
            </a:r>
            <a:r>
              <a:rPr lang="en-US" altLang="ko-KR" sz="1800"/>
              <a:t>, </a:t>
            </a:r>
            <a:r>
              <a:rPr lang="ko-KR" altLang="en-US" sz="1800"/>
              <a:t>모듈화한 </a:t>
            </a:r>
            <a:r>
              <a:rPr lang="en-US" altLang="ko-KR" sz="1800"/>
              <a:t>JSP</a:t>
            </a:r>
            <a:r>
              <a:rPr lang="ko-KR" altLang="en-US" sz="1800"/>
              <a:t>만 변경하면 되므로 공통 영역의 유지</a:t>
            </a:r>
            <a:r>
              <a:rPr lang="en-US" altLang="ko-KR" sz="1800"/>
              <a:t>/</a:t>
            </a:r>
            <a:r>
              <a:rPr lang="ko-KR" altLang="en-US" sz="1800"/>
              <a:t>보수 작업이 간단해진다</a:t>
            </a:r>
            <a:r>
              <a:rPr lang="en-US" altLang="ko-KR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473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0950" y="916185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공통 영역을 모듈화해도 여전히 남은 문제는</a:t>
            </a:r>
            <a:r>
              <a:rPr lang="en-US" altLang="ko-KR" smtClean="0"/>
              <a:t>?</a:t>
            </a:r>
            <a:endParaRPr lang="en-US" altLang="ko-KR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512" y="2571948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2800" i="1">
                <a:latin typeface="HY견고딕" pitchFamily="18" charset="-127"/>
                <a:ea typeface="HY견고딕" pitchFamily="18" charset="-127"/>
              </a:rPr>
              <a:t>전체적으로 레이아웃을 변경해야 할 경우</a:t>
            </a:r>
          </a:p>
          <a:p>
            <a:pPr algn="ctr"/>
            <a:r>
              <a:rPr lang="ko-KR" altLang="en-US" sz="2800" i="1">
                <a:latin typeface="HY견고딕" pitchFamily="18" charset="-127"/>
                <a:ea typeface="HY견고딕" pitchFamily="18" charset="-127"/>
              </a:rPr>
              <a:t>관련된 모든 </a:t>
            </a:r>
            <a:r>
              <a:rPr lang="en-US" altLang="ko-KR" sz="2800" i="1">
                <a:latin typeface="HY견고딕" pitchFamily="18" charset="-127"/>
                <a:ea typeface="HY견고딕" pitchFamily="18" charset="-127"/>
              </a:rPr>
              <a:t>JSP </a:t>
            </a:r>
            <a:r>
              <a:rPr lang="ko-KR" altLang="en-US" sz="2800" i="1">
                <a:latin typeface="HY견고딕" pitchFamily="18" charset="-127"/>
                <a:ea typeface="HY견고딕" pitchFamily="18" charset="-127"/>
              </a:rPr>
              <a:t>페이지를 변경해주어야 한다</a:t>
            </a:r>
            <a:r>
              <a:rPr lang="en-US" altLang="ko-KR" sz="2800" i="1">
                <a:latin typeface="HY견고딕" pitchFamily="18" charset="-127"/>
                <a:ea typeface="HY견고딕" pitchFamily="18" charset="-127"/>
              </a:rPr>
              <a:t>!!!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428875" y="4229298"/>
            <a:ext cx="2016125" cy="1295400"/>
          </a:xfrm>
          <a:prstGeom prst="rightArrow">
            <a:avLst>
              <a:gd name="adj1" fmla="val 50000"/>
              <a:gd name="adj2" fmla="val 38909"/>
            </a:avLst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60900" y="4305498"/>
            <a:ext cx="5114925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/>
              <a:t>JSP </a:t>
            </a:r>
            <a:r>
              <a:rPr lang="ko-KR" altLang="en-US" sz="3600" b="1">
                <a:solidFill>
                  <a:srgbClr val="0000FF"/>
                </a:solidFill>
              </a:rPr>
              <a:t>레이아웃 템플릿</a:t>
            </a:r>
            <a:r>
              <a:rPr lang="ko-KR" altLang="en-US" sz="3200" b="1"/>
              <a:t>으로</a:t>
            </a:r>
          </a:p>
          <a:p>
            <a:r>
              <a:rPr lang="ko-KR" altLang="en-US" sz="3200" b="1"/>
              <a:t>이 문제를 해결할 수 있다</a:t>
            </a:r>
            <a:r>
              <a:rPr lang="en-US" altLang="ko-KR" sz="32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733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85750" y="3789040"/>
            <a:ext cx="1728787" cy="302418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altLang="ko-KR" sz="1600" b="1"/>
              <a:t>UI </a:t>
            </a:r>
            <a:r>
              <a:rPr lang="ko-KR" altLang="en-US" sz="1600" b="1"/>
              <a:t>모듈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77800" y="844177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JSP </a:t>
            </a:r>
            <a:r>
              <a:rPr lang="ko-KR" altLang="en-US" smtClean="0"/>
              <a:t>레이아웃 템플릿의 구성</a:t>
            </a:r>
            <a:endParaRPr lang="ko-KR" alt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301875" y="3579440"/>
            <a:ext cx="4032250" cy="3097212"/>
          </a:xfrm>
          <a:prstGeom prst="foldedCorner">
            <a:avLst>
              <a:gd name="adj" fmla="val 3426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b="1"/>
              <a:t>template.jsp</a:t>
            </a:r>
          </a:p>
          <a:p>
            <a:r>
              <a:rPr lang="en-US" altLang="ko-KR" sz="1600"/>
              <a:t>&lt;table&gt;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&lt;jsp:include page=“top.jsp” .. /&gt;</a:t>
            </a:r>
            <a:endParaRPr lang="ko-KR" altLang="en-US" sz="1600"/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&lt;jsp:include page=“left.jsp” .. /&gt;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&lt;jsp:include page=“&lt;%= content %&gt; /&gt;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...</a:t>
            </a:r>
          </a:p>
          <a:p>
            <a:r>
              <a:rPr lang="en-US" altLang="ko-KR" sz="1600"/>
              <a:t>&lt;jsp:include page=“bottom.jsp” .. /&gt;</a:t>
            </a:r>
            <a:endParaRPr lang="ko-KR" altLang="en-US" sz="16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30212" y="4084265"/>
            <a:ext cx="1441450" cy="5746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b="1"/>
              <a:t>top.jsp</a:t>
            </a:r>
          </a:p>
          <a:p>
            <a:r>
              <a:rPr lang="ko-KR" altLang="en-US" sz="1600"/>
              <a:t>상단코드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30212" y="4878015"/>
            <a:ext cx="1441450" cy="5746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b="1"/>
              <a:t>left.jsp</a:t>
            </a:r>
          </a:p>
          <a:p>
            <a:r>
              <a:rPr lang="ko-KR" altLang="en-US" sz="1600"/>
              <a:t>좌측메뉴코드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30212" y="5668590"/>
            <a:ext cx="1441450" cy="5746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b="1"/>
              <a:t>bottom.jsp</a:t>
            </a:r>
          </a:p>
          <a:p>
            <a:r>
              <a:rPr lang="ko-KR" altLang="en-US" sz="1600"/>
              <a:t>하단코드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6981825" y="5092327"/>
            <a:ext cx="1441450" cy="5746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600" b="1"/>
              <a:t>내용페이지</a:t>
            </a:r>
          </a:p>
          <a:p>
            <a:r>
              <a:rPr lang="ko-KR" altLang="en-US" sz="1600"/>
              <a:t>내용코드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374900" y="4373190"/>
            <a:ext cx="3887787" cy="287337"/>
          </a:xfrm>
          <a:prstGeom prst="rect">
            <a:avLst/>
          </a:prstGeom>
          <a:solidFill>
            <a:srgbClr val="99CC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374900" y="4803402"/>
            <a:ext cx="3887787" cy="287338"/>
          </a:xfrm>
          <a:prstGeom prst="rect">
            <a:avLst/>
          </a:prstGeom>
          <a:solidFill>
            <a:srgbClr val="99CC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374900" y="5525715"/>
            <a:ext cx="3887787" cy="358775"/>
          </a:xfrm>
          <a:prstGeom prst="rect">
            <a:avLst/>
          </a:prstGeom>
          <a:solidFill>
            <a:srgbClr val="FFFFCC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374900" y="6317877"/>
            <a:ext cx="3887787" cy="287338"/>
          </a:xfrm>
          <a:prstGeom prst="rect">
            <a:avLst/>
          </a:prstGeom>
          <a:solidFill>
            <a:srgbClr val="99CC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9" name="AutoShape 14"/>
          <p:cNvCxnSpPr>
            <a:cxnSpLocks noChangeShapeType="1"/>
            <a:stCxn id="15" idx="1"/>
            <a:endCxn id="11" idx="3"/>
          </p:cNvCxnSpPr>
          <p:nvPr/>
        </p:nvCxnSpPr>
        <p:spPr bwMode="auto">
          <a:xfrm rot="10800000">
            <a:off x="1871662" y="4371602"/>
            <a:ext cx="503238" cy="146050"/>
          </a:xfrm>
          <a:prstGeom prst="bentConnector3">
            <a:avLst>
              <a:gd name="adj1" fmla="val 4984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5"/>
          <p:cNvCxnSpPr>
            <a:cxnSpLocks noChangeShapeType="1"/>
            <a:stCxn id="16" idx="1"/>
            <a:endCxn id="12" idx="3"/>
          </p:cNvCxnSpPr>
          <p:nvPr/>
        </p:nvCxnSpPr>
        <p:spPr bwMode="auto">
          <a:xfrm rot="10800000" flipV="1">
            <a:off x="1871662" y="4947865"/>
            <a:ext cx="503238" cy="217487"/>
          </a:xfrm>
          <a:prstGeom prst="bentConnector3">
            <a:avLst>
              <a:gd name="adj1" fmla="val 4984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6"/>
          <p:cNvCxnSpPr>
            <a:cxnSpLocks noChangeShapeType="1"/>
            <a:stCxn id="17" idx="3"/>
            <a:endCxn id="14" idx="1"/>
          </p:cNvCxnSpPr>
          <p:nvPr/>
        </p:nvCxnSpPr>
        <p:spPr bwMode="auto">
          <a:xfrm flipV="1">
            <a:off x="6262687" y="5379665"/>
            <a:ext cx="719138" cy="325437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  <a:stCxn id="18" idx="1"/>
            <a:endCxn id="13" idx="3"/>
          </p:cNvCxnSpPr>
          <p:nvPr/>
        </p:nvCxnSpPr>
        <p:spPr bwMode="auto">
          <a:xfrm rot="10800000">
            <a:off x="1871662" y="5955927"/>
            <a:ext cx="503238" cy="506413"/>
          </a:xfrm>
          <a:prstGeom prst="bentConnector3">
            <a:avLst>
              <a:gd name="adj1" fmla="val 4984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3381375" y="2357065"/>
            <a:ext cx="1871662" cy="647700"/>
          </a:xfrm>
          <a:prstGeom prst="foldedCorner">
            <a:avLst>
              <a:gd name="adj" fmla="val 12500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b="1"/>
              <a:t>useTemplate.jsp</a:t>
            </a:r>
          </a:p>
          <a:p>
            <a:r>
              <a:rPr lang="ko-KR" altLang="en-US" sz="1600"/>
              <a:t>메인페이지지정</a:t>
            </a:r>
          </a:p>
        </p:txBody>
      </p:sp>
      <p:cxnSp>
        <p:nvCxnSpPr>
          <p:cNvPr id="24" name="AutoShape 19"/>
          <p:cNvCxnSpPr>
            <a:cxnSpLocks noChangeShapeType="1"/>
            <a:stCxn id="23" idx="2"/>
            <a:endCxn id="10" idx="0"/>
          </p:cNvCxnSpPr>
          <p:nvPr/>
        </p:nvCxnSpPr>
        <p:spPr bwMode="auto">
          <a:xfrm rot="5400000">
            <a:off x="4030662" y="3292103"/>
            <a:ext cx="574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462462" y="3076202"/>
            <a:ext cx="1506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/>
              <a:t>&lt;jsp:forward&gt;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285750" y="1636340"/>
            <a:ext cx="3022600" cy="1512887"/>
          </a:xfrm>
          <a:prstGeom prst="wedgeRoundRectCallout">
            <a:avLst>
              <a:gd name="adj1" fmla="val 42491"/>
              <a:gd name="adj2" fmla="val 74028"/>
              <a:gd name="adj3" fmla="val 16667"/>
            </a:avLst>
          </a:prstGeom>
          <a:solidFill>
            <a:srgbClr val="D6E7E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ko-KR" sz="1600"/>
              <a:t>template.jsp</a:t>
            </a:r>
            <a:r>
              <a:rPr lang="ko-KR" altLang="en-US" sz="1600"/>
              <a:t>는 레이아웃과 관련된 코드를 갖고 있으며</a:t>
            </a:r>
            <a:r>
              <a:rPr lang="en-US" altLang="ko-KR" sz="1600"/>
              <a:t>, useTemplate.jsp</a:t>
            </a:r>
            <a:r>
              <a:rPr lang="ko-KR" altLang="en-US" sz="1600"/>
              <a:t>가 지정한 </a:t>
            </a:r>
            <a:r>
              <a:rPr lang="en-US" altLang="ko-KR" sz="1600"/>
              <a:t>JSP</a:t>
            </a:r>
            <a:r>
              <a:rPr lang="ko-KR" altLang="en-US" sz="1600"/>
              <a:t>를 내용 부분에 포함한다</a:t>
            </a:r>
            <a:r>
              <a:rPr lang="en-US" altLang="ko-KR" sz="1600"/>
              <a:t>.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5757862" y="1564902"/>
            <a:ext cx="3241675" cy="1368425"/>
          </a:xfrm>
          <a:prstGeom prst="wedgeRoundRectCallout">
            <a:avLst>
              <a:gd name="adj1" fmla="val -62343"/>
              <a:gd name="adj2" fmla="val 26449"/>
              <a:gd name="adj3" fmla="val 16667"/>
            </a:avLst>
          </a:prstGeom>
          <a:solidFill>
            <a:srgbClr val="D6E7E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/>
              <a:t>useTemplate.jsp</a:t>
            </a:r>
            <a:r>
              <a:rPr lang="ko-KR" altLang="en-US" sz="1600"/>
              <a:t>는 템플릿 </a:t>
            </a:r>
            <a:r>
              <a:rPr lang="en-US" altLang="ko-KR" sz="1600"/>
              <a:t>JSP</a:t>
            </a:r>
            <a:r>
              <a:rPr lang="ko-KR" altLang="en-US" sz="1600"/>
              <a:t>를 구성하는 데 필요한 정보를 지정한다</a:t>
            </a:r>
            <a:r>
              <a:rPr lang="en-US" altLang="ko-KR" sz="1600"/>
              <a:t>. </a:t>
            </a:r>
            <a:r>
              <a:rPr lang="ko-KR" altLang="en-US" sz="1600"/>
              <a:t>주로 내용 부분에 포함시킬 </a:t>
            </a:r>
            <a:r>
              <a:rPr lang="en-US" altLang="ko-KR" sz="1600"/>
              <a:t>JSP</a:t>
            </a:r>
            <a:r>
              <a:rPr lang="ko-KR" altLang="en-US" sz="1600"/>
              <a:t>를 지정한다</a:t>
            </a:r>
            <a:r>
              <a:rPr lang="en-US" altLang="ko-KR" sz="1600"/>
              <a:t>.</a:t>
            </a:r>
          </a:p>
          <a:p>
            <a:pPr algn="ctr"/>
            <a:endParaRPr lang="ko-KR" altLang="en-US" sz="1600"/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7199312" y="3725490"/>
            <a:ext cx="1655763" cy="792162"/>
          </a:xfrm>
          <a:prstGeom prst="wedgeRoundRectCallout">
            <a:avLst>
              <a:gd name="adj1" fmla="val -36384"/>
              <a:gd name="adj2" fmla="val 104310"/>
              <a:gd name="adj3" fmla="val 16667"/>
            </a:avLst>
          </a:prstGeom>
          <a:solidFill>
            <a:srgbClr val="D6E7E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ko-KR" altLang="en-US" sz="1600"/>
              <a:t>실제 내용을 출력하는 </a:t>
            </a:r>
            <a:r>
              <a:rPr lang="en-US" altLang="ko-KR" sz="1600"/>
              <a:t>JSP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80287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57758" y="3076649"/>
            <a:ext cx="8569325" cy="3671887"/>
          </a:xfrm>
          <a:prstGeom prst="rect">
            <a:avLst/>
          </a:prstGeom>
          <a:solidFill>
            <a:srgbClr val="FFEA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ko-KR" altLang="en-US" sz="1200" b="1"/>
              <a:t>템플릿은 레이아웃과 관련된 </a:t>
            </a:r>
            <a:r>
              <a:rPr lang="en-US" altLang="ko-KR" sz="1200" b="1"/>
              <a:t>HTML </a:t>
            </a:r>
            <a:r>
              <a:rPr lang="ko-KR" altLang="en-US" sz="1200" b="1"/>
              <a:t>태그를 포함한다</a:t>
            </a:r>
            <a:r>
              <a:rPr lang="en-US" altLang="ko-KR" sz="1200" b="1"/>
              <a:t>.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57758" y="1997149"/>
            <a:ext cx="8640762" cy="863600"/>
          </a:xfrm>
          <a:prstGeom prst="rect">
            <a:avLst/>
          </a:prstGeom>
          <a:solidFill>
            <a:srgbClr val="FFEA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ko-KR" altLang="en-US" sz="1400"/>
              <a:t>템플릿을 구성하는데</a:t>
            </a:r>
          </a:p>
          <a:p>
            <a:pPr algn="r"/>
            <a:r>
              <a:rPr lang="ko-KR" altLang="en-US" sz="1400"/>
              <a:t>필요한 정보를 읽어온다</a:t>
            </a:r>
            <a:r>
              <a:rPr lang="en-US" altLang="ko-KR" sz="1400"/>
              <a:t>.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49808" y="700161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JSP </a:t>
            </a:r>
            <a:r>
              <a:rPr lang="ko-KR" altLang="en-US" smtClean="0"/>
              <a:t>레이아웃 템플릿 예제</a:t>
            </a:r>
            <a:endParaRPr lang="ko-KR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7758" y="1517724"/>
            <a:ext cx="8715375" cy="5375275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72070" y="1347861"/>
            <a:ext cx="1225550" cy="407988"/>
          </a:xfrm>
          <a:prstGeom prst="roundRect">
            <a:avLst>
              <a:gd name="adj" fmla="val 33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7120" y="1754261"/>
            <a:ext cx="8413750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/>
              <a:t>&lt;%@ page contentType = "text/html; charset=euc-kr" %&gt;</a:t>
            </a:r>
          </a:p>
          <a:p>
            <a:r>
              <a:rPr lang="en-US" altLang="ko-KR" sz="1400"/>
              <a:t>&lt;%</a:t>
            </a:r>
          </a:p>
          <a:p>
            <a:r>
              <a:rPr lang="en-US" altLang="ko-KR" sz="1400" b="1"/>
              <a:t>    String pageTitle = (String)request.getAttribute("PAGETITLE");</a:t>
            </a:r>
          </a:p>
          <a:p>
            <a:r>
              <a:rPr lang="en-US" altLang="ko-KR" sz="1400" b="1"/>
              <a:t>    String contentPage = request.getParameter("CONTENTPAGE");</a:t>
            </a:r>
          </a:p>
          <a:p>
            <a:r>
              <a:rPr lang="en-US" altLang="ko-KR" sz="1400"/>
              <a:t>%&gt;</a:t>
            </a:r>
          </a:p>
          <a:p>
            <a:r>
              <a:rPr lang="en-US" altLang="ko-KR" sz="1400"/>
              <a:t>&lt;html&gt;&lt;head&gt;&lt;title&gt;&lt;%= pageTitle %&gt;&lt;/title&gt;&lt;/head&gt;&lt;body&gt;</a:t>
            </a:r>
          </a:p>
          <a:p>
            <a:r>
              <a:rPr lang="en-US" altLang="ko-KR" sz="1400"/>
              <a:t>&lt;table width="400" border="1" cellpadding="2" cellspacing="0"&gt;</a:t>
            </a:r>
          </a:p>
          <a:p>
            <a:r>
              <a:rPr lang="en-US" altLang="ko-KR" sz="1400"/>
              <a:t>&lt;tr&gt;</a:t>
            </a:r>
          </a:p>
          <a:p>
            <a:r>
              <a:rPr lang="en-US" altLang="ko-KR" sz="1400"/>
              <a:t>     &lt;td colspan="2"&gt;</a:t>
            </a:r>
            <a:r>
              <a:rPr lang="en-US" altLang="ko-KR" sz="1600" b="1">
                <a:solidFill>
                  <a:srgbClr val="0000FF"/>
                </a:solidFill>
              </a:rPr>
              <a:t>&lt;jsp:include page="/module/top.jsp" flush="false" /&gt;</a:t>
            </a:r>
            <a:r>
              <a:rPr lang="en-US" altLang="ko-KR" sz="1400"/>
              <a:t>&lt;/td&gt;</a:t>
            </a:r>
          </a:p>
          <a:p>
            <a:r>
              <a:rPr lang="en-US" altLang="ko-KR" sz="1400"/>
              <a:t>&lt;/tr&gt;</a:t>
            </a:r>
          </a:p>
          <a:p>
            <a:r>
              <a:rPr lang="en-US" altLang="ko-KR" sz="1400"/>
              <a:t>&lt;tr&gt;&lt;td width="100" valign="top"&gt;</a:t>
            </a:r>
            <a:r>
              <a:rPr lang="en-US" altLang="ko-KR" sz="1600" b="1">
                <a:solidFill>
                  <a:srgbClr val="0000FF"/>
                </a:solidFill>
              </a:rPr>
              <a:t>&lt;jsp:include page="/module/left.jsp" flush="false" /&gt;</a:t>
            </a:r>
            <a:r>
              <a:rPr lang="en-US" altLang="ko-KR" sz="1400"/>
              <a:t>&lt;/td&gt;</a:t>
            </a:r>
          </a:p>
          <a:p>
            <a:r>
              <a:rPr lang="en-US" altLang="ko-KR" sz="1400"/>
              <a:t>    &lt;td width="300" valign="top"&gt;</a:t>
            </a:r>
          </a:p>
          <a:p>
            <a:r>
              <a:rPr lang="en-US" altLang="ko-KR" sz="1400"/>
              <a:t>        &lt;!-- </a:t>
            </a:r>
            <a:r>
              <a:rPr lang="ko-KR" altLang="en-US" sz="1400"/>
              <a:t>내용 부분</a:t>
            </a:r>
            <a:r>
              <a:rPr lang="en-US" altLang="ko-KR" sz="1400"/>
              <a:t>: </a:t>
            </a:r>
            <a:r>
              <a:rPr lang="ko-KR" altLang="en-US" sz="1400"/>
              <a:t>시작 </a:t>
            </a:r>
            <a:r>
              <a:rPr lang="en-US" altLang="ko-KR" sz="1400"/>
              <a:t>--&gt;</a:t>
            </a:r>
          </a:p>
          <a:p>
            <a:r>
              <a:rPr lang="en-US" altLang="ko-KR" sz="1400"/>
              <a:t>        </a:t>
            </a:r>
            <a:r>
              <a:rPr lang="en-US" altLang="ko-KR" sz="1600" b="1">
                <a:solidFill>
                  <a:srgbClr val="FF0000"/>
                </a:solidFill>
              </a:rPr>
              <a:t>&lt;jsp:include page="&lt;%= contentPage %&gt;" flush="false" /&gt;</a:t>
            </a:r>
          </a:p>
          <a:p>
            <a:r>
              <a:rPr lang="en-US" altLang="ko-KR" sz="1400"/>
              <a:t>        &lt;!-- </a:t>
            </a:r>
            <a:r>
              <a:rPr lang="ko-KR" altLang="en-US" sz="1400"/>
              <a:t>내용 부분</a:t>
            </a:r>
            <a:r>
              <a:rPr lang="en-US" altLang="ko-KR" sz="1400"/>
              <a:t>: </a:t>
            </a:r>
            <a:r>
              <a:rPr lang="ko-KR" altLang="en-US" sz="1400"/>
              <a:t>끝 </a:t>
            </a:r>
            <a:r>
              <a:rPr lang="en-US" altLang="ko-KR" sz="1400"/>
              <a:t>--&gt;</a:t>
            </a:r>
          </a:p>
          <a:p>
            <a:r>
              <a:rPr lang="en-US" altLang="ko-KR" sz="1400"/>
              <a:t>    &lt;/td&gt;</a:t>
            </a:r>
          </a:p>
          <a:p>
            <a:r>
              <a:rPr lang="en-US" altLang="ko-KR" sz="1400"/>
              <a:t>&lt;/tr&gt;</a:t>
            </a:r>
          </a:p>
          <a:p>
            <a:r>
              <a:rPr lang="en-US" altLang="ko-KR" sz="1400"/>
              <a:t>&lt;tr&gt;</a:t>
            </a:r>
          </a:p>
          <a:p>
            <a:r>
              <a:rPr lang="en-US" altLang="ko-KR" sz="1400"/>
              <a:t>    &lt;td colspan="2"&gt;</a:t>
            </a:r>
            <a:r>
              <a:rPr lang="en-US" altLang="ko-KR" sz="1600" b="1">
                <a:solidFill>
                  <a:srgbClr val="0000FF"/>
                </a:solidFill>
              </a:rPr>
              <a:t>&lt;jsp:include page="/module/bottom.jsp" flush="false" /&gt;</a:t>
            </a:r>
            <a:r>
              <a:rPr lang="en-US" altLang="ko-KR" sz="1400"/>
              <a:t>&lt;/td&gt;</a:t>
            </a:r>
          </a:p>
          <a:p>
            <a:r>
              <a:rPr lang="en-US" altLang="ko-KR" sz="1400"/>
              <a:t>&lt;/tr&gt;</a:t>
            </a:r>
          </a:p>
          <a:p>
            <a:r>
              <a:rPr lang="en-US" altLang="ko-KR" sz="1400"/>
              <a:t>&lt;/body&gt;</a:t>
            </a:r>
          </a:p>
          <a:p>
            <a:r>
              <a:rPr lang="en-US" altLang="ko-KR" sz="1400"/>
              <a:t>&lt;/html&gt;</a:t>
            </a:r>
            <a:endParaRPr lang="ko-KR" altLang="en-US" sz="140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89558" y="4373636"/>
            <a:ext cx="8064500" cy="7905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ko-KR" altLang="en-US" sz="1400" b="1"/>
              <a:t>내용부분은 이 템플릿 </a:t>
            </a:r>
            <a:r>
              <a:rPr lang="en-US" altLang="ko-KR" sz="1400" b="1"/>
              <a:t>JSP</a:t>
            </a:r>
            <a:r>
              <a:rPr lang="ko-KR" altLang="en-US" sz="1400" b="1"/>
              <a:t>를</a:t>
            </a:r>
          </a:p>
          <a:p>
            <a:pPr algn="r"/>
            <a:r>
              <a:rPr lang="ko-KR" altLang="en-US" sz="1400" b="1"/>
              <a:t>사용하는 </a:t>
            </a:r>
            <a:r>
              <a:rPr lang="en-US" altLang="ko-KR" sz="1400" b="1"/>
              <a:t>JSP</a:t>
            </a:r>
            <a:r>
              <a:rPr lang="ko-KR" altLang="en-US" sz="1400" b="1"/>
              <a:t>에서 </a:t>
            </a:r>
            <a:r>
              <a:rPr lang="en-US" altLang="ko-KR" sz="1400" b="1"/>
              <a:t>request</a:t>
            </a:r>
            <a:r>
              <a:rPr lang="ko-KR" altLang="en-US" sz="1400" b="1"/>
              <a:t>의</a:t>
            </a:r>
          </a:p>
          <a:p>
            <a:pPr algn="r"/>
            <a:r>
              <a:rPr lang="ko-KR" altLang="en-US" sz="1400" b="1"/>
              <a:t>속성으로 지정한다</a:t>
            </a:r>
            <a:r>
              <a:rPr lang="en-US" altLang="ko-KR" sz="1400" b="1"/>
              <a:t>.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7774558" y="4249811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6" name="AutoShape 20"/>
          <p:cNvCxnSpPr>
            <a:cxnSpLocks noChangeShapeType="1"/>
            <a:stCxn id="17" idx="3"/>
            <a:endCxn id="15" idx="6"/>
          </p:cNvCxnSpPr>
          <p:nvPr/>
        </p:nvCxnSpPr>
        <p:spPr bwMode="auto">
          <a:xfrm>
            <a:off x="5988620" y="2573411"/>
            <a:ext cx="2700338" cy="2133600"/>
          </a:xfrm>
          <a:prstGeom prst="curvedConnector3">
            <a:avLst>
              <a:gd name="adj1" fmla="val 108468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73658" y="2428949"/>
            <a:ext cx="5400675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9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6" name="바닥글 개체 틀 3"/>
          <p:cNvSpPr txBox="1">
            <a:spLocks/>
          </p:cNvSpPr>
          <p:nvPr/>
        </p:nvSpPr>
        <p:spPr>
          <a:xfrm>
            <a:off x="3332162" y="7269360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8" name="슬라이드 번호 개체 틀 4"/>
          <p:cNvSpPr txBox="1">
            <a:spLocks/>
          </p:cNvSpPr>
          <p:nvPr/>
        </p:nvSpPr>
        <p:spPr>
          <a:xfrm>
            <a:off x="8677275" y="7147123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825D4B42-C4D0-4527-8956-8257D9FE013C}" type="slidenum">
              <a:rPr lang="ko-KR" altLang="en-US" smtClean="0"/>
              <a:pPr/>
              <a:t>38</a:t>
            </a:fld>
            <a:endParaRPr lang="en-US" altLang="ko-KR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77800" y="916185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템플릿을 사용하는 </a:t>
            </a:r>
            <a:r>
              <a:rPr lang="en-US" altLang="ko-KR" smtClean="0"/>
              <a:t>JSP </a:t>
            </a:r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" y="1733748"/>
            <a:ext cx="8715375" cy="2566987"/>
          </a:xfrm>
          <a:prstGeom prst="rect">
            <a:avLst/>
          </a:prstGeom>
          <a:solidFill>
            <a:srgbClr val="E2F1F0"/>
          </a:solidFill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00062" y="1563885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E2F1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09575" y="219412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09575" y="2122685"/>
            <a:ext cx="7851775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dirty="0"/>
              <a:t>&lt;%@ page </a:t>
            </a:r>
            <a:r>
              <a:rPr lang="en-US" altLang="ko-KR" sz="1800" dirty="0" err="1"/>
              <a:t>contentType</a:t>
            </a:r>
            <a:r>
              <a:rPr lang="en-US" altLang="ko-KR" sz="1800" dirty="0"/>
              <a:t> = "text/html; charset=</a:t>
            </a:r>
            <a:r>
              <a:rPr lang="en-US" altLang="ko-KR" sz="1800" dirty="0" err="1"/>
              <a:t>euc-kr</a:t>
            </a:r>
            <a:r>
              <a:rPr lang="en-US" altLang="ko-KR" sz="1800" dirty="0"/>
              <a:t>" %&gt;</a:t>
            </a:r>
          </a:p>
          <a:p>
            <a:r>
              <a:rPr lang="en-US" altLang="ko-KR" sz="1800" dirty="0"/>
              <a:t>&lt;%</a:t>
            </a:r>
          </a:p>
          <a:p>
            <a:r>
              <a:rPr lang="en-US" altLang="ko-KR" sz="1800" dirty="0"/>
              <a:t>    </a:t>
            </a:r>
            <a:r>
              <a:rPr lang="en-US" altLang="ko-KR" b="1" dirty="0" err="1">
                <a:solidFill>
                  <a:srgbClr val="0000FF"/>
                </a:solidFill>
              </a:rPr>
              <a:t>request.setAttribute</a:t>
            </a:r>
            <a:r>
              <a:rPr lang="en-US" altLang="ko-KR" b="1" dirty="0">
                <a:solidFill>
                  <a:srgbClr val="0000FF"/>
                </a:solidFill>
              </a:rPr>
              <a:t>("PAGETITLE", "</a:t>
            </a:r>
            <a:r>
              <a:rPr lang="ko-KR" altLang="en-US" b="1" dirty="0">
                <a:solidFill>
                  <a:srgbClr val="0000FF"/>
                </a:solidFill>
              </a:rPr>
              <a:t>정보보기</a:t>
            </a:r>
            <a:r>
              <a:rPr lang="en-US" altLang="ko-KR" b="1" dirty="0">
                <a:solidFill>
                  <a:srgbClr val="0000FF"/>
                </a:solidFill>
              </a:rPr>
              <a:t>");</a:t>
            </a:r>
          </a:p>
          <a:p>
            <a:r>
              <a:rPr lang="en-US" altLang="ko-KR" sz="1800" dirty="0"/>
              <a:t>%&gt;</a:t>
            </a:r>
          </a:p>
          <a:p>
            <a:r>
              <a:rPr lang="en-US" altLang="ko-KR" sz="1800" dirty="0"/>
              <a:t>&lt;</a:t>
            </a:r>
            <a:r>
              <a:rPr lang="en-US" altLang="ko-KR" sz="1800" dirty="0" err="1"/>
              <a:t>jsp:forward</a:t>
            </a:r>
            <a:r>
              <a:rPr lang="en-US" altLang="ko-KR" sz="1800" dirty="0"/>
              <a:t> page="</a:t>
            </a:r>
            <a:r>
              <a:rPr lang="en-US" altLang="ko-KR" sz="1800" b="1" dirty="0"/>
              <a:t>/template/</a:t>
            </a:r>
            <a:r>
              <a:rPr lang="en-US" altLang="ko-KR" sz="1800" b="1" dirty="0" err="1"/>
              <a:t>template.jsp</a:t>
            </a:r>
            <a:r>
              <a:rPr lang="en-US" altLang="ko-KR" sz="1800" dirty="0"/>
              <a:t>"&gt;</a:t>
            </a:r>
          </a:p>
          <a:p>
            <a:r>
              <a:rPr lang="en-US" altLang="ko-KR" sz="1800" dirty="0"/>
              <a:t>    </a:t>
            </a:r>
            <a:r>
              <a:rPr lang="en-US" altLang="ko-KR" b="1" dirty="0">
                <a:solidFill>
                  <a:srgbClr val="0000FF"/>
                </a:solidFill>
              </a:rPr>
              <a:t>&lt;</a:t>
            </a:r>
            <a:r>
              <a:rPr lang="en-US" altLang="ko-KR" b="1" dirty="0" err="1">
                <a:solidFill>
                  <a:srgbClr val="0000FF"/>
                </a:solidFill>
              </a:rPr>
              <a:t>jsp:param</a:t>
            </a:r>
            <a:r>
              <a:rPr lang="en-US" altLang="ko-KR" b="1" dirty="0">
                <a:solidFill>
                  <a:srgbClr val="0000FF"/>
                </a:solidFill>
              </a:rPr>
              <a:t> name="CONTENTPAGE" value="/</a:t>
            </a:r>
            <a:r>
              <a:rPr lang="en-US" altLang="ko-KR" b="1" dirty="0" err="1">
                <a:solidFill>
                  <a:srgbClr val="0000FF"/>
                </a:solidFill>
              </a:rPr>
              <a:t>info_view.jsp</a:t>
            </a:r>
            <a:r>
              <a:rPr lang="en-US" altLang="ko-KR" b="1" dirty="0">
                <a:solidFill>
                  <a:srgbClr val="0000FF"/>
                </a:solidFill>
              </a:rPr>
              <a:t>" /&gt;</a:t>
            </a:r>
          </a:p>
          <a:p>
            <a:r>
              <a:rPr lang="en-US" altLang="ko-KR" sz="1800" dirty="0"/>
              <a:t>&lt;/</a:t>
            </a:r>
            <a:r>
              <a:rPr lang="en-US" altLang="ko-KR" sz="1800" dirty="0" err="1"/>
              <a:t>jsp:forward</a:t>
            </a:r>
            <a:r>
              <a:rPr lang="en-US" altLang="ko-KR" sz="1800" dirty="0"/>
              <a:t>&gt;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7696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6" name="바닥글 개체 틀 3"/>
          <p:cNvSpPr txBox="1">
            <a:spLocks/>
          </p:cNvSpPr>
          <p:nvPr/>
        </p:nvSpPr>
        <p:spPr>
          <a:xfrm>
            <a:off x="3332162" y="7269360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8" name="슬라이드 번호 개체 틀 4"/>
          <p:cNvSpPr txBox="1">
            <a:spLocks/>
          </p:cNvSpPr>
          <p:nvPr/>
        </p:nvSpPr>
        <p:spPr>
          <a:xfrm>
            <a:off x="8677275" y="7147123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825D4B42-C4D0-4527-8956-8257D9FE013C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14" name="바닥글 개체 틀 3"/>
          <p:cNvSpPr txBox="1">
            <a:spLocks/>
          </p:cNvSpPr>
          <p:nvPr/>
        </p:nvSpPr>
        <p:spPr>
          <a:xfrm>
            <a:off x="3332162" y="7125344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15" name="슬라이드 번호 개체 틀 4"/>
          <p:cNvSpPr txBox="1">
            <a:spLocks/>
          </p:cNvSpPr>
          <p:nvPr/>
        </p:nvSpPr>
        <p:spPr>
          <a:xfrm>
            <a:off x="8677275" y="7003107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258A8EA2-D0F6-4845-A4F4-D7D1D0263FFE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77800" y="772169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템플릿 사용시 제어 흐름</a:t>
            </a:r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733675" y="1708794"/>
            <a:ext cx="4968875" cy="1727200"/>
          </a:xfrm>
          <a:prstGeom prst="rect">
            <a:avLst/>
          </a:prstGeom>
          <a:solidFill>
            <a:srgbClr val="E2F1F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altLang="ko-KR" sz="1600" b="1"/>
              <a:t>useTemplate.jsp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0212" y="3869382"/>
            <a:ext cx="4248150" cy="2951162"/>
          </a:xfrm>
          <a:prstGeom prst="rect">
            <a:avLst/>
          </a:prstGeom>
          <a:solidFill>
            <a:srgbClr val="E2F1F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altLang="ko-KR" sz="1600" b="1"/>
              <a:t>template.jsp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902325" y="4372619"/>
            <a:ext cx="923925" cy="431800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/>
              <a:t>top.jsp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902325" y="5093344"/>
            <a:ext cx="923925" cy="431800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/>
              <a:t>left.jsp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902325" y="5741044"/>
            <a:ext cx="1343025" cy="360363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/>
              <a:t>some.jsp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902325" y="6317307"/>
            <a:ext cx="1008062" cy="360362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/>
              <a:t>bottom.jsp</a:t>
            </a:r>
          </a:p>
        </p:txBody>
      </p:sp>
      <p:cxnSp>
        <p:nvCxnSpPr>
          <p:cNvPr id="23" name="AutoShape 11"/>
          <p:cNvCxnSpPr>
            <a:cxnSpLocks noChangeShapeType="1"/>
          </p:cNvCxnSpPr>
          <p:nvPr/>
        </p:nvCxnSpPr>
        <p:spPr bwMode="auto">
          <a:xfrm>
            <a:off x="1149350" y="2356494"/>
            <a:ext cx="1576387" cy="1588"/>
          </a:xfrm>
          <a:prstGeom prst="bentConnector3">
            <a:avLst>
              <a:gd name="adj1" fmla="val 499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222375" y="1780232"/>
            <a:ext cx="1200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/>
              <a:t>웹브라우저</a:t>
            </a:r>
          </a:p>
          <a:p>
            <a:pPr algn="ctr"/>
            <a:r>
              <a:rPr lang="ko-KR" altLang="en-US" sz="1600"/>
              <a:t>요청들어옴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2805112" y="2069157"/>
            <a:ext cx="4752975" cy="503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/>
              <a:t>1. request </a:t>
            </a:r>
            <a:r>
              <a:rPr lang="ko-KR" altLang="en-US" sz="1400"/>
              <a:t>기본 객체의 </a:t>
            </a:r>
            <a:r>
              <a:rPr lang="en-US" altLang="ko-KR" sz="1400"/>
              <a:t>PAGETITLE </a:t>
            </a:r>
            <a:r>
              <a:rPr lang="ko-KR" altLang="en-US" sz="1400"/>
              <a:t>속성 값을</a:t>
            </a:r>
            <a:r>
              <a:rPr lang="en-US" altLang="ko-KR" sz="1400"/>
              <a:t> </a:t>
            </a:r>
            <a:r>
              <a:rPr lang="ko-KR" altLang="en-US" sz="1400"/>
              <a:t>지정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2805112" y="2788294"/>
            <a:ext cx="4752975" cy="503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/>
              <a:t>2. template.jsp</a:t>
            </a:r>
            <a:r>
              <a:rPr lang="ko-KR" altLang="en-US" sz="1400"/>
              <a:t>로 흐름 이동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CONTENTPAGE </a:t>
            </a:r>
            <a:r>
              <a:rPr lang="ko-KR" altLang="en-US" sz="1400"/>
              <a:t>파라미터값을 </a:t>
            </a:r>
            <a:r>
              <a:rPr lang="en-US" altLang="ko-KR" sz="1400">
                <a:latin typeface="Arial"/>
              </a:rPr>
              <a:t>“</a:t>
            </a:r>
            <a:r>
              <a:rPr lang="en-US" altLang="ko-KR" sz="1400"/>
              <a:t>/some.jsp</a:t>
            </a:r>
            <a:r>
              <a:rPr lang="en-US" altLang="ko-KR" sz="1400">
                <a:latin typeface="Arial"/>
              </a:rPr>
              <a:t>”</a:t>
            </a:r>
            <a:r>
              <a:rPr lang="ko-KR" altLang="en-US" sz="1400"/>
              <a:t>로 지정</a:t>
            </a:r>
          </a:p>
        </p:txBody>
      </p:sp>
      <p:cxnSp>
        <p:nvCxnSpPr>
          <p:cNvPr id="27" name="AutoShape 15"/>
          <p:cNvCxnSpPr>
            <a:cxnSpLocks noChangeShapeType="1"/>
            <a:stCxn id="25" idx="2"/>
            <a:endCxn id="26" idx="0"/>
          </p:cNvCxnSpPr>
          <p:nvPr/>
        </p:nvCxnSpPr>
        <p:spPr bwMode="auto">
          <a:xfrm rot="5400000">
            <a:off x="5073650" y="2680344"/>
            <a:ext cx="215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6"/>
          <p:cNvCxnSpPr>
            <a:cxnSpLocks noChangeShapeType="1"/>
            <a:stCxn id="26" idx="2"/>
            <a:endCxn id="18" idx="0"/>
          </p:cNvCxnSpPr>
          <p:nvPr/>
        </p:nvCxnSpPr>
        <p:spPr bwMode="auto">
          <a:xfrm rot="5400000">
            <a:off x="3583781" y="2262038"/>
            <a:ext cx="568325" cy="2627313"/>
          </a:xfrm>
          <a:prstGeom prst="bentConnector3">
            <a:avLst>
              <a:gd name="adj1" fmla="val 50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365250" y="3459807"/>
            <a:ext cx="1268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페이지 이동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01650" y="4228157"/>
            <a:ext cx="3960812" cy="86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/>
            <a:r>
              <a:rPr lang="en-US" altLang="ko-KR" sz="1600"/>
              <a:t>3. PAGETITLE </a:t>
            </a:r>
            <a:r>
              <a:rPr lang="ko-KR" altLang="en-US" sz="1600"/>
              <a:t>속성값 읽어옴</a:t>
            </a:r>
          </a:p>
          <a:p>
            <a:pPr marL="457200" indent="-457200"/>
            <a:r>
              <a:rPr lang="en-US" altLang="ko-KR" sz="1600"/>
              <a:t>4. CONTENTPAGE </a:t>
            </a:r>
            <a:r>
              <a:rPr lang="ko-KR" altLang="en-US" sz="1600"/>
              <a:t>파라미터 읽어옴</a:t>
            </a:r>
          </a:p>
          <a:p>
            <a:pPr marL="457200" indent="-457200"/>
            <a:r>
              <a:rPr lang="en-US" altLang="ko-KR" sz="1600"/>
              <a:t>5. 3</a:t>
            </a:r>
            <a:r>
              <a:rPr lang="ko-KR" altLang="en-US" sz="1600"/>
              <a:t>에서 읽은 값 문서제목으로 출력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501650" y="5164782"/>
            <a:ext cx="3960812" cy="3698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/>
            <a:r>
              <a:rPr lang="en-US" altLang="ko-KR" sz="1600"/>
              <a:t>6. top.jsp, left.jsp </a:t>
            </a:r>
            <a:r>
              <a:rPr lang="ko-KR" altLang="en-US" sz="1600"/>
              <a:t>등 </a:t>
            </a:r>
            <a:r>
              <a:rPr lang="en-US" altLang="ko-KR" sz="1600"/>
              <a:t>&lt;jsp:include&gt;</a:t>
            </a:r>
          </a:p>
        </p:txBody>
      </p:sp>
      <p:cxnSp>
        <p:nvCxnSpPr>
          <p:cNvPr id="32" name="AutoShape 20"/>
          <p:cNvCxnSpPr>
            <a:cxnSpLocks noChangeShapeType="1"/>
            <a:stCxn id="31" idx="3"/>
            <a:endCxn id="19" idx="1"/>
          </p:cNvCxnSpPr>
          <p:nvPr/>
        </p:nvCxnSpPr>
        <p:spPr bwMode="auto">
          <a:xfrm flipV="1">
            <a:off x="4462462" y="4588519"/>
            <a:ext cx="1430338" cy="762000"/>
          </a:xfrm>
          <a:prstGeom prst="bentConnector3">
            <a:avLst>
              <a:gd name="adj1" fmla="val 5027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V="1">
            <a:off x="4462462" y="5331941"/>
            <a:ext cx="1430338" cy="41275"/>
          </a:xfrm>
          <a:prstGeom prst="bentConnector3">
            <a:avLst>
              <a:gd name="adj1" fmla="val 5027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01650" y="5629919"/>
            <a:ext cx="3960812" cy="615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/>
            <a:r>
              <a:rPr lang="en-US" altLang="ko-KR" sz="1600"/>
              <a:t>7. 4</a:t>
            </a:r>
            <a:r>
              <a:rPr lang="ko-KR" altLang="en-US" sz="1600"/>
              <a:t>에서 읽은 </a:t>
            </a:r>
            <a:r>
              <a:rPr lang="en-US" altLang="ko-KR" sz="1600"/>
              <a:t>CONTENTPAGE </a:t>
            </a:r>
            <a:r>
              <a:rPr lang="ko-KR" altLang="en-US" sz="1600"/>
              <a:t>파라미터</a:t>
            </a:r>
          </a:p>
          <a:p>
            <a:pPr marL="457200" indent="-457200"/>
            <a:r>
              <a:rPr lang="ko-KR" altLang="en-US" sz="1600"/>
              <a:t>값을 사용하여 </a:t>
            </a:r>
            <a:r>
              <a:rPr lang="en-US" altLang="ko-KR" sz="1600"/>
              <a:t>&lt;jsp:include&gt;</a:t>
            </a:r>
          </a:p>
        </p:txBody>
      </p:sp>
      <p:cxnSp>
        <p:nvCxnSpPr>
          <p:cNvPr id="35" name="AutoShape 23"/>
          <p:cNvCxnSpPr>
            <a:cxnSpLocks noChangeShapeType="1"/>
            <a:stCxn id="34" idx="3"/>
            <a:endCxn id="21" idx="1"/>
          </p:cNvCxnSpPr>
          <p:nvPr/>
        </p:nvCxnSpPr>
        <p:spPr bwMode="auto">
          <a:xfrm flipV="1">
            <a:off x="4462462" y="5922019"/>
            <a:ext cx="1430338" cy="15875"/>
          </a:xfrm>
          <a:prstGeom prst="bentConnector3">
            <a:avLst>
              <a:gd name="adj1" fmla="val 5027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501650" y="6307782"/>
            <a:ext cx="3960812" cy="3698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/>
            <a:r>
              <a:rPr lang="en-US" altLang="ko-KR" sz="1600"/>
              <a:t>8. bottom.jsp &lt;jsp:include&gt;</a:t>
            </a:r>
          </a:p>
        </p:txBody>
      </p:sp>
      <p:cxnSp>
        <p:nvCxnSpPr>
          <p:cNvPr id="37" name="AutoShape 25"/>
          <p:cNvCxnSpPr>
            <a:cxnSpLocks noChangeShapeType="1"/>
            <a:stCxn id="36" idx="3"/>
            <a:endCxn id="22" idx="1"/>
          </p:cNvCxnSpPr>
          <p:nvPr/>
        </p:nvCxnSpPr>
        <p:spPr bwMode="auto">
          <a:xfrm>
            <a:off x="4462462" y="6493519"/>
            <a:ext cx="1430338" cy="4763"/>
          </a:xfrm>
          <a:prstGeom prst="bentConnector3">
            <a:avLst>
              <a:gd name="adj1" fmla="val 5027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93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태그의 종류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785BA174-9544-42CF-8955-891C67F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61059"/>
            <a:ext cx="7704856" cy="49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0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5792" y="844177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일반 방식과 템플릿 방식의 비교</a:t>
            </a:r>
            <a:endParaRPr lang="ko-KR" altLang="en-US"/>
          </a:p>
        </p:txBody>
      </p:sp>
      <p:graphicFrame>
        <p:nvGraphicFramePr>
          <p:cNvPr id="10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72054"/>
              </p:ext>
            </p:extLst>
          </p:nvPr>
        </p:nvGraphicFramePr>
        <p:xfrm>
          <a:off x="285179" y="1636340"/>
          <a:ext cx="8642350" cy="3434588"/>
        </p:xfrm>
        <a:graphic>
          <a:graphicData uri="http://schemas.openxmlformats.org/drawingml/2006/table">
            <a:tbl>
              <a:tblPr/>
              <a:tblGrid>
                <a:gridCol w="4321175"/>
                <a:gridCol w="432117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일반방식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템플릿방식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31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하나의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페이지에서 모든 것이 처리되는 형태로서 단순하다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실행 과정에서 문제가 발생할 때 하나의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페이지만 검사하면 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각각의 페이지가 레이아웃과 관련된 코드를 중복해서 포함하고 있다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레이아웃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변경시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관련된 모든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페이지를 변경해주어야 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레이아웃 정보를 담고 있는 템플릿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페이지가 존재한다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하나의 기능을 구현하기 위해서는 레이아웃 정보를 지정해주는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페이지와 내용 부분에 출력될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페이지가 필요하다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레이아웃 변경시 템플릿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JSP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를 변경해주면 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동적 콘텐츠 개발을 위해 자바 코드를 사용하여 자바 클래스로 로직을 작성하는 방법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화면을 표현하기 위한 계산식이나 자료의 처리를 담당하는 자바코드를 따로 분리하여 작성하는 것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HTML</a:t>
            </a:r>
            <a:r>
              <a:rPr lang="ko-KR" altLang="en-US" dirty="0"/>
              <a:t>과 같이 쉽고 간단한 코드만으로 구성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E34C2BF-A8E0-426D-950D-301A27A6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56084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자바빈즈를</a:t>
            </a:r>
            <a:r>
              <a:rPr lang="ko-KR" altLang="en-US" dirty="0"/>
              <a:t> 작성할 때는 다음 규칙을 따라야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❶ 자바 클래스는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❷ 인수가 없는 기본 생성자가 있어야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❸ 모든 멤버 변수인 프로퍼티는 </a:t>
            </a:r>
            <a:r>
              <a:rPr lang="en-US" altLang="ko-KR" dirty="0"/>
              <a:t>private </a:t>
            </a:r>
            <a:r>
              <a:rPr lang="ko-KR" altLang="en-US" dirty="0"/>
              <a:t>접근 지정자로 설정해야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❹ 모든 멤버 변수인 프로퍼티는 </a:t>
            </a:r>
            <a:r>
              <a:rPr lang="en-US" altLang="ko-KR" dirty="0"/>
              <a:t>getter/setter( ) </a:t>
            </a:r>
            <a:r>
              <a:rPr lang="ko-KR" altLang="en-US" dirty="0"/>
              <a:t>메소드가 존재해야 합니다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getter( ) </a:t>
            </a:r>
            <a:r>
              <a:rPr lang="ko-KR" altLang="en-US" dirty="0"/>
              <a:t>메소드는 멤버 변수에 저장된 값을 가져올 수 있는 메소드이고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setter( ) </a:t>
            </a:r>
            <a:r>
              <a:rPr lang="ko-KR" altLang="en-US" dirty="0"/>
              <a:t>메소드는 멤버 변수에 값을 저 장할 수 있는 메소드입니다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</p:spTree>
    <p:extLst>
      <p:ext uri="{BB962C8B-B14F-4D97-AF65-F5344CB8AC3E}">
        <p14:creationId xmlns:p14="http://schemas.microsoft.com/office/powerpoint/2010/main" val="36229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D25C874-DE28-4853-906E-9856F68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18" y="931818"/>
            <a:ext cx="8220563" cy="559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0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자바빈즈를</a:t>
            </a:r>
            <a:r>
              <a:rPr lang="ko-KR" altLang="en-US" dirty="0"/>
              <a:t> 사용하기 위해 실제 자바 클래스를 선언하고 초기화하는 태그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속성과 </a:t>
            </a:r>
            <a:r>
              <a:rPr lang="en-US" altLang="ko-KR" dirty="0"/>
              <a:t>scope </a:t>
            </a:r>
            <a:r>
              <a:rPr lang="ko-KR" altLang="en-US" dirty="0"/>
              <a:t>속성을 바탕으로 </a:t>
            </a:r>
            <a:r>
              <a:rPr lang="ko-KR" altLang="en-US" dirty="0" err="1"/>
              <a:t>자바빈즈의</a:t>
            </a:r>
            <a:r>
              <a:rPr lang="ko-KR" altLang="en-US" dirty="0"/>
              <a:t> 객체를 검색하고</a:t>
            </a:r>
            <a:r>
              <a:rPr lang="en-US" altLang="ko-KR" dirty="0"/>
              <a:t>, </a:t>
            </a:r>
            <a:r>
              <a:rPr lang="ko-KR" altLang="en-US" dirty="0"/>
              <a:t>객체가 발견되지 않으면 빈 객체를 생성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7488832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1" y="4140926"/>
            <a:ext cx="7646481" cy="20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BE92507-2410-4531-8031-7834226F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" y="1556792"/>
            <a:ext cx="8286750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1" y="3068960"/>
            <a:ext cx="8305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1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88E2314-B84C-4EB2-A5EC-CC9171B1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6" y="916276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6" y="1863297"/>
            <a:ext cx="8277225" cy="48006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306" y="2421504"/>
            <a:ext cx="2933700" cy="1428750"/>
          </a:xfrm>
        </p:spPr>
      </p:pic>
    </p:spTree>
    <p:extLst>
      <p:ext uri="{BB962C8B-B14F-4D97-AF65-F5344CB8AC3E}">
        <p14:creationId xmlns:p14="http://schemas.microsoft.com/office/powerpoint/2010/main" val="2037148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B93E4251-9AD2-4580-98F8-E34F4540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6" y="1896248"/>
            <a:ext cx="82391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4F1C281-6E75-4D6B-BB4C-829FE7F5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07979"/>
            <a:ext cx="8296275" cy="481012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76" y="1988840"/>
            <a:ext cx="2933700" cy="1143000"/>
          </a:xfrm>
        </p:spPr>
      </p:pic>
    </p:spTree>
    <p:extLst>
      <p:ext uri="{BB962C8B-B14F-4D97-AF65-F5344CB8AC3E}">
        <p14:creationId xmlns:p14="http://schemas.microsoft.com/office/powerpoint/2010/main" val="3589024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C84B1CB3-D1EE-48F5-85A3-5DC0A72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" y="903178"/>
            <a:ext cx="819150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00607"/>
            <a:ext cx="6943725" cy="51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페이지로 </a:t>
            </a:r>
            <a:r>
              <a:rPr lang="en-US" altLang="ko-KR" dirty="0"/>
              <a:t> </a:t>
            </a:r>
            <a:r>
              <a:rPr lang="ko-KR" altLang="en-US" b="1" u="sng" dirty="0" smtClean="0"/>
              <a:t>요청처리를 전달할 </a:t>
            </a:r>
            <a:r>
              <a:rPr lang="ko-KR" altLang="en-US" dirty="0" smtClean="0"/>
              <a:t>때 사용하는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en-US" altLang="ko-KR" dirty="0"/>
              <a:t>forward </a:t>
            </a:r>
            <a:r>
              <a:rPr lang="ko-KR" altLang="en-US" dirty="0"/>
              <a:t>액션 태그를 만나면 </a:t>
            </a:r>
            <a:endParaRPr lang="en-US" altLang="ko-KR" dirty="0"/>
          </a:p>
          <a:p>
            <a:pPr lvl="2"/>
            <a:r>
              <a:rPr lang="ko-KR" altLang="en-US" b="1" u="sng" dirty="0">
                <a:solidFill>
                  <a:srgbClr val="FF0000"/>
                </a:solidFill>
              </a:rPr>
              <a:t>그 전까지 출력 버퍼에 저장되어 있던 내용을 모두 삭제하고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forward </a:t>
            </a:r>
            <a:r>
              <a:rPr lang="ko-KR" altLang="en-US" dirty="0"/>
              <a:t>액션 태그에 설정된 페이지로 프로그램의 제어가 이동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이동할 페이지의 외부 파일명</a:t>
            </a:r>
            <a:endParaRPr lang="en-US" altLang="ko-KR" dirty="0"/>
          </a:p>
          <a:p>
            <a:pPr lvl="2"/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6" y="2924944"/>
            <a:ext cx="691515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9AFED78-FF3F-4E8C-BF19-16EC63AA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484784"/>
            <a:ext cx="7992888" cy="4392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32856"/>
            <a:ext cx="293333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01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677E22B-26AE-4A5F-8710-0E3D3E0A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01025" cy="52387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9574" y="1631041"/>
            <a:ext cx="8324850" cy="5026499"/>
            <a:chOff x="501133" y="1402924"/>
            <a:chExt cx="8324850" cy="56124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133" y="1402924"/>
              <a:ext cx="8324850" cy="20478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420" y="3414889"/>
              <a:ext cx="8296275" cy="360045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78" y="4437112"/>
            <a:ext cx="2933333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1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프로퍼티의 값 저장하기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저장하는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폼 페이지로부터 전달되는 요청 파라미터의 값을 직접 저장하거나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프로퍼티로 변경하여 값을 저장할 수 있습니다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또는 모든 </a:t>
            </a:r>
            <a:r>
              <a:rPr lang="ko-KR" altLang="en-US" dirty="0" err="1"/>
              <a:t>자바빈즈</a:t>
            </a:r>
            <a:r>
              <a:rPr lang="ko-KR" altLang="en-US" dirty="0"/>
              <a:t> 프로퍼티 이름과 동일하게 요청 파라미터를 설정할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763284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4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C905302-D4DC-48B8-B3FD-C810D504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6" y="1498902"/>
            <a:ext cx="8277225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3" y="2924944"/>
            <a:ext cx="8210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2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F9AD9EFE-45FB-4E3D-A761-4E70933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1" y="3140968"/>
            <a:ext cx="834390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" y="1988840"/>
            <a:ext cx="8267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1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35C1823E-8C55-4B23-A0DD-45F7A31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" y="1887695"/>
            <a:ext cx="828675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" y="3933056"/>
            <a:ext cx="8239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4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요청 파라미터 이름과 </a:t>
            </a:r>
            <a:r>
              <a:rPr lang="ko-KR" altLang="en-US" b="0" dirty="0" err="1"/>
              <a:t>자바빈즈의</a:t>
            </a:r>
            <a:r>
              <a:rPr lang="ko-KR" altLang="en-US" b="0" dirty="0"/>
              <a:t> 프로퍼티 이름이 일치하지 않는 경우</a:t>
            </a:r>
            <a:r>
              <a:rPr lang="en-US" altLang="ko-KR" b="0" dirty="0"/>
              <a:t>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792FFD76-9727-4ED5-8942-11AECE09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2" y="1844824"/>
            <a:ext cx="8305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모두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4CB4AD2-4C9C-4238-849B-2EFD2D09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1" y="1700808"/>
            <a:ext cx="82296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42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7E98F69-F82B-4CD7-AB5A-5639DCB2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3" y="928121"/>
            <a:ext cx="821055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2" y="1753576"/>
            <a:ext cx="8305800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2931630"/>
            <a:ext cx="8277225" cy="3752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71" y="2915626"/>
            <a:ext cx="2952381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0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프로퍼티의 값 가져오기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getter(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가져오는 태그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7" y="2865504"/>
            <a:ext cx="8258175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5" y="3901414"/>
            <a:ext cx="8239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태그의 페이지 흐름 처리 과정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E336E3D-227F-4BF0-924D-7C73A43A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560840" cy="31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C051A2D-F354-44CC-98F7-FD508D88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1" y="1772816"/>
            <a:ext cx="8277225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8" y="3236779"/>
            <a:ext cx="8277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8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F98B1D8-CB0C-4AAC-8D09-C306284A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6971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2204864"/>
            <a:ext cx="8315325" cy="413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07" y="2714367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3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05D22FD-8AD1-4DAC-B5FE-DEF4457E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5340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1" y="1973322"/>
            <a:ext cx="8305800" cy="479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41" y="2492896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87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8A23A3-5FA6-47E0-9052-176E7526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3" y="1765167"/>
            <a:ext cx="8220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03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930FB9F-9C16-4E04-9BC8-42F8EA8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9" y="1556792"/>
            <a:ext cx="8474075" cy="4144962"/>
          </a:xfrm>
        </p:spPr>
      </p:pic>
    </p:spTree>
    <p:extLst>
      <p:ext uri="{BB962C8B-B14F-4D97-AF65-F5344CB8AC3E}">
        <p14:creationId xmlns:p14="http://schemas.microsoft.com/office/powerpoint/2010/main" val="1785316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상품 클래스 생성하기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 선언하기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56D73F12-03F5-4D56-A45F-FB6E18E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4865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420888"/>
            <a:ext cx="8258175" cy="44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2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생성자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BA46BCFC-414D-4EE5-BDE4-F8C5CA5D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13915" y="1556791"/>
            <a:ext cx="8315325" cy="4944549"/>
            <a:chOff x="552120" y="1820154"/>
            <a:chExt cx="8315325" cy="56432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120" y="1820154"/>
              <a:ext cx="8286750" cy="1800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20" y="3501008"/>
              <a:ext cx="8315325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796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6953250" cy="47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93" y="3208630"/>
            <a:ext cx="4487361" cy="34621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8960741-D319-4BA8-A1AB-CF488047C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77" y="1726729"/>
            <a:ext cx="3372712" cy="14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98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 err="1"/>
              <a:t>자바빈즈로</a:t>
            </a:r>
            <a:r>
              <a:rPr lang="ko-KR" altLang="en-US" b="0" dirty="0"/>
              <a:t> 사용할 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 err="1"/>
              <a:t>자바빈즈로</a:t>
            </a:r>
            <a:r>
              <a:rPr lang="ko-KR" altLang="en-US" dirty="0"/>
              <a:t> 사용할 클래스 만들기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변수와 기본 생성자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BD4A289-BEE2-43F4-ABD8-EA45B48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9" y="2276872"/>
            <a:ext cx="8334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1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E48CFCA-FB89-4A78-A43E-05FE54E4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5488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="" xmlns:a16="http://schemas.microsoft.com/office/drawing/2014/main" id="{A066A933-765D-4AD7-A5EC-5D25209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285720" y="820001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&lt;jsp:forward&gt; </a:t>
            </a:r>
            <a:r>
              <a:rPr lang="ko-KR" altLang="en-US" smtClean="0"/>
              <a:t>액션 태그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4294967295"/>
          </p:nvPr>
        </p:nvSpPr>
        <p:spPr>
          <a:xfrm>
            <a:off x="457200" y="1545471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</a:t>
            </a:r>
            <a:r>
              <a:rPr lang="en-US" altLang="ko-KR" dirty="0" smtClean="0"/>
              <a:t>" /&gt;</a:t>
            </a:r>
          </a:p>
          <a:p>
            <a:r>
              <a:rPr lang="ko-KR" altLang="en-US" dirty="0" smtClean="0"/>
              <a:t>출력 버퍼와의 관계</a:t>
            </a:r>
            <a:endParaRPr lang="ko-KR" altLang="en-US" dirty="0"/>
          </a:p>
        </p:txBody>
      </p:sp>
      <p:pic>
        <p:nvPicPr>
          <p:cNvPr id="12" name="Picture 2" descr="fig07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8" y="2780928"/>
            <a:ext cx="44577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78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목록을 가져오는 메소드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A980E2E-F962-4817-9B4B-55FB9D57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77686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54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/>
              <a:t>상품 목록 표시하기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/>
              <a:t>상품 목록 출력 웹 페이지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6893F39-4830-4DE1-BA0C-834AA23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848872" cy="47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1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851F731-07AB-4589-ABE2-9427F46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13171"/>
            <a:ext cx="7968885" cy="55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955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="" xmlns:a16="http://schemas.microsoft.com/office/drawing/2014/main" id="{A066A933-765D-4AD7-A5EC-5D25209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285720" y="967761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&lt;jsp:forward&gt; </a:t>
            </a:r>
            <a:r>
              <a:rPr lang="ko-KR" altLang="en-US" smtClean="0"/>
              <a:t>액션 태그의 전형적 사용법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1700808"/>
            <a:ext cx="7992888" cy="4401205"/>
          </a:xfrm>
          <a:prstGeom prst="rect">
            <a:avLst/>
          </a:prstGeom>
          <a:solidFill>
            <a:srgbClr val="E2F1F0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&lt;%@ page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contentType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"text/html; charset=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euc-kr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 %&gt;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조건에 따라 이동할 페이지를 지정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1)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URI1";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2) 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URI2";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3) 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URI3";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%&gt;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jsp:forward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page="&lt;%=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%&gt;" /&gt;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0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="" xmlns:a16="http://schemas.microsoft.com/office/drawing/2014/main" id="{A066A933-765D-4AD7-A5EC-5D25209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285720" y="961851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기본 객체의 속성을 이용한 값 전달</a:t>
            </a:r>
            <a:endParaRPr lang="ko-KR" altLang="en-US" dirty="0"/>
          </a:p>
        </p:txBody>
      </p:sp>
      <p:sp>
        <p:nvSpPr>
          <p:cNvPr id="11" name="내용 개체 틀 3"/>
          <p:cNvSpPr>
            <a:spLocks noGrp="1"/>
          </p:cNvSpPr>
          <p:nvPr>
            <p:ph idx="4294967295"/>
          </p:nvPr>
        </p:nvSpPr>
        <p:spPr>
          <a:xfrm>
            <a:off x="457200" y="1687321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속성을 이용해서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간 값 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사용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50368"/>
            <a:ext cx="604867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89</TotalTime>
  <Words>2612</Words>
  <Application>Microsoft Office PowerPoint</Application>
  <PresentationFormat>화면 슬라이드 쇼(4:3)</PresentationFormat>
  <Paragraphs>515</Paragraphs>
  <Slides>73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1_마스터</vt:lpstr>
      <vt:lpstr>페이지 모듈화 </vt:lpstr>
      <vt:lpstr>PowerPoint 프레젠테이션</vt:lpstr>
      <vt:lpstr>1. 액션 태그의 개요</vt:lpstr>
      <vt:lpstr>1. 액션 태그의 개요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282</cp:revision>
  <dcterms:created xsi:type="dcterms:W3CDTF">2011-01-05T15:14:06Z</dcterms:created>
  <dcterms:modified xsi:type="dcterms:W3CDTF">2019-03-12T09:08:54Z</dcterms:modified>
</cp:coreProperties>
</file>