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877" r:id="rId3"/>
    <p:sldId id="878" r:id="rId4"/>
    <p:sldId id="879" r:id="rId5"/>
    <p:sldId id="933" r:id="rId6"/>
    <p:sldId id="881" r:id="rId7"/>
    <p:sldId id="935" r:id="rId8"/>
    <p:sldId id="936" r:id="rId9"/>
    <p:sldId id="934" r:id="rId10"/>
    <p:sldId id="883" r:id="rId11"/>
    <p:sldId id="932" r:id="rId12"/>
    <p:sldId id="884" r:id="rId13"/>
    <p:sldId id="924" r:id="rId14"/>
    <p:sldId id="925" r:id="rId15"/>
    <p:sldId id="926" r:id="rId16"/>
    <p:sldId id="927" r:id="rId17"/>
    <p:sldId id="885" r:id="rId18"/>
    <p:sldId id="887" r:id="rId19"/>
    <p:sldId id="888" r:id="rId20"/>
    <p:sldId id="943" r:id="rId21"/>
    <p:sldId id="890" r:id="rId22"/>
    <p:sldId id="891" r:id="rId23"/>
    <p:sldId id="892" r:id="rId24"/>
    <p:sldId id="893" r:id="rId25"/>
    <p:sldId id="895" r:id="rId26"/>
    <p:sldId id="897" r:id="rId27"/>
    <p:sldId id="929" r:id="rId28"/>
    <p:sldId id="930" r:id="rId29"/>
    <p:sldId id="898" r:id="rId30"/>
    <p:sldId id="899" r:id="rId31"/>
    <p:sldId id="900" r:id="rId32"/>
    <p:sldId id="901" r:id="rId33"/>
    <p:sldId id="902" r:id="rId34"/>
    <p:sldId id="903" r:id="rId35"/>
    <p:sldId id="904" r:id="rId36"/>
    <p:sldId id="905" r:id="rId37"/>
    <p:sldId id="906" r:id="rId38"/>
    <p:sldId id="907" r:id="rId39"/>
    <p:sldId id="908" r:id="rId40"/>
    <p:sldId id="909" r:id="rId41"/>
    <p:sldId id="910" r:id="rId42"/>
    <p:sldId id="939" r:id="rId43"/>
    <p:sldId id="940" r:id="rId44"/>
    <p:sldId id="941" r:id="rId45"/>
    <p:sldId id="912" r:id="rId46"/>
    <p:sldId id="914" r:id="rId47"/>
    <p:sldId id="915" r:id="rId48"/>
    <p:sldId id="916" r:id="rId49"/>
    <p:sldId id="938" r:id="rId50"/>
    <p:sldId id="937" r:id="rId51"/>
    <p:sldId id="917" r:id="rId52"/>
    <p:sldId id="918" r:id="rId53"/>
    <p:sldId id="919" r:id="rId54"/>
    <p:sldId id="920" r:id="rId55"/>
    <p:sldId id="921" r:id="rId56"/>
    <p:sldId id="922" r:id="rId57"/>
    <p:sldId id="923" r:id="rId58"/>
    <p:sldId id="275" r:id="rId5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28F"/>
    <a:srgbClr val="50C1BE"/>
    <a:srgbClr val="D6E7E6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내장 </a:t>
            </a:r>
            <a:r>
              <a:rPr lang="ko-KR" altLang="en-US" dirty="0"/>
              <a:t>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r>
              <a:rPr lang="en-US" altLang="ko-KR" b="0" dirty="0" smtClean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85720" y="732336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request </a:t>
            </a:r>
            <a:r>
              <a:rPr lang="ko-KR" altLang="en-US" smtClean="0"/>
              <a:t>기본 객체 </a:t>
            </a:r>
            <a:r>
              <a:rPr lang="en-US" altLang="ko-KR" smtClean="0"/>
              <a:t>- </a:t>
            </a:r>
            <a:r>
              <a:rPr lang="ko-KR" altLang="en-US" smtClean="0"/>
              <a:t>주요 정보 제공 메서드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5102519"/>
              </p:ext>
            </p:extLst>
          </p:nvPr>
        </p:nvGraphicFramePr>
        <p:xfrm>
          <a:off x="285720" y="1340769"/>
          <a:ext cx="8643998" cy="324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079"/>
                <a:gridCol w="1134509"/>
                <a:gridCol w="5683410"/>
              </a:tblGrid>
              <a:tr h="29829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806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서버에 연결한 클라이언트의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주소를 구한다</a:t>
                      </a:r>
                      <a:r>
                        <a:rPr lang="en-US" sz="1400" kern="100" dirty="0"/>
                        <a:t>. </a:t>
                      </a:r>
                      <a:r>
                        <a:rPr lang="ko-KR" sz="1400" kern="100" dirty="0"/>
                        <a:t>게시판이나 방명록 등에서 글 작성자의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주소가 자동으로 입력되기도 하는데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이때 입력되는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주소가 바로 이 메서드를 사용하여 구한 것이다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2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브라우저가 정보를 전송할 때 사용한 방식을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2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getRequestURI()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브라우저가 요청한</a:t>
                      </a:r>
                      <a:r>
                        <a:rPr lang="en-US" sz="1400" kern="100" dirty="0"/>
                        <a:t> URL</a:t>
                      </a:r>
                      <a:r>
                        <a:rPr lang="ko-KR" sz="1400" kern="100" dirty="0"/>
                        <a:t>에서 경로를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2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getContextPath()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JSP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페이지가 속한 웹 어플리케이션의 </a:t>
                      </a:r>
                      <a:r>
                        <a:rPr lang="ko-KR" sz="1400" kern="100" dirty="0" err="1"/>
                        <a:t>컨텍스트</a:t>
                      </a:r>
                      <a:r>
                        <a:rPr lang="ko-KR" sz="1400" kern="100" dirty="0"/>
                        <a:t> 경로를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2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연결할 때 사용한 서버 이름을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2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getServerPort()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서버가 </a:t>
                      </a:r>
                      <a:r>
                        <a:rPr lang="ko-KR" sz="1400" kern="100" dirty="0" err="1"/>
                        <a:t>실행중인</a:t>
                      </a:r>
                      <a:r>
                        <a:rPr lang="ko-KR" sz="1400" kern="100" dirty="0"/>
                        <a:t> 포트 번호를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Picture 3" descr="fig03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464" y="4653136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6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79522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request </a:t>
            </a:r>
            <a:r>
              <a:rPr lang="ko-KR" altLang="en-US" smtClean="0"/>
              <a:t>기본 객체 </a:t>
            </a:r>
            <a:r>
              <a:rPr lang="en-US" altLang="ko-KR" smtClean="0"/>
              <a:t>- </a:t>
            </a:r>
            <a:r>
              <a:rPr lang="ko-KR" altLang="en-US" smtClean="0"/>
              <a:t>파라미터 읽기 메서드</a:t>
            </a:r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2682334"/>
              </p:ext>
            </p:extLst>
          </p:nvPr>
        </p:nvGraphicFramePr>
        <p:xfrm>
          <a:off x="323528" y="1520711"/>
          <a:ext cx="860619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944216"/>
                <a:gridCol w="3781654"/>
              </a:tblGrid>
              <a:tr h="4713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4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85720" y="87372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요청 파라미터</a:t>
            </a:r>
            <a:endParaRPr lang="ko-KR" altLang="en-US" dirty="0"/>
          </a:p>
        </p:txBody>
      </p:sp>
      <p:pic>
        <p:nvPicPr>
          <p:cNvPr id="6" name="Picture 2" descr="fig03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841321"/>
            <a:ext cx="5400600" cy="601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7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686166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GET </a:t>
            </a:r>
            <a:r>
              <a:rPr lang="ko-KR" altLang="en-US" smtClean="0"/>
              <a:t>방식</a:t>
            </a:r>
            <a:r>
              <a:rPr lang="en-US" altLang="ko-KR" smtClean="0"/>
              <a:t>(METHOD)/POST </a:t>
            </a:r>
            <a:r>
              <a:rPr lang="ko-KR" altLang="en-US" smtClean="0"/>
              <a:t>방식</a:t>
            </a:r>
            <a:r>
              <a:rPr lang="en-US" altLang="ko-KR" smtClean="0"/>
              <a:t>(METHOD)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457200" y="1202142"/>
            <a:ext cx="8229600" cy="565585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파라미터를 전송하는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: </a:t>
            </a:r>
            <a:r>
              <a:rPr lang="ko-KR" altLang="en-US" dirty="0" err="1" smtClean="0"/>
              <a:t>쿼리문자열로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: </a:t>
            </a:r>
            <a:r>
              <a:rPr lang="ko-KR" altLang="en-US" dirty="0" smtClean="0"/>
              <a:t>요청 몸체 데이터로 전송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전송 예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1538" y="2748193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4869160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004048" y="6093296"/>
            <a:ext cx="416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FF0000"/>
                </a:solidFill>
                <a:latin typeface="+mn-ea"/>
                <a:ea typeface="+mn-ea"/>
              </a:rPr>
              <a:t>&lt;-Header</a:t>
            </a:r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와 </a:t>
            </a:r>
            <a:r>
              <a:rPr lang="en-US" altLang="ko-KR" sz="1400" b="1" i="1" dirty="0">
                <a:solidFill>
                  <a:srgbClr val="FF0000"/>
                </a:solidFill>
                <a:latin typeface="+mn-ea"/>
                <a:ea typeface="+mn-ea"/>
              </a:rPr>
              <a:t>body</a:t>
            </a:r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의 구분은 공백 </a:t>
            </a:r>
            <a:r>
              <a:rPr lang="ko-KR" altLang="en-US" sz="1400" b="1" i="1" dirty="0" err="1">
                <a:solidFill>
                  <a:srgbClr val="FF0000"/>
                </a:solidFill>
                <a:latin typeface="+mn-ea"/>
                <a:ea typeface="+mn-ea"/>
              </a:rPr>
              <a:t>한줄로</a:t>
            </a:r>
            <a:r>
              <a:rPr lang="ko-KR" altLang="en-US" sz="1400" b="1" i="1" dirty="0">
                <a:solidFill>
                  <a:srgbClr val="FF0000"/>
                </a:solidFill>
                <a:latin typeface="+mn-ea"/>
                <a:ea typeface="+mn-ea"/>
              </a:rPr>
              <a:t> 구분함</a:t>
            </a:r>
          </a:p>
        </p:txBody>
      </p:sp>
    </p:spTree>
    <p:extLst>
      <p:ext uri="{BB962C8B-B14F-4D97-AF65-F5344CB8AC3E}">
        <p14:creationId xmlns:p14="http://schemas.microsoft.com/office/powerpoint/2010/main" val="1725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74303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파라미터 값의 인코딩</a:t>
            </a:r>
            <a:r>
              <a:rPr lang="en-US" altLang="ko-KR" smtClean="0"/>
              <a:t>/</a:t>
            </a:r>
            <a:r>
              <a:rPr lang="ko-KR" altLang="en-US" smtClean="0"/>
              <a:t>디코딩</a:t>
            </a:r>
            <a:endParaRPr lang="ko-KR" alt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4294967295"/>
          </p:nvPr>
        </p:nvSpPr>
        <p:spPr>
          <a:xfrm>
            <a:off x="457200" y="1468503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파라미터 로딩 시 인코딩 지정 필요</a:t>
            </a:r>
            <a:endParaRPr lang="ko-KR" altLang="en-US" dirty="0"/>
          </a:p>
        </p:txBody>
      </p:sp>
      <p:pic>
        <p:nvPicPr>
          <p:cNvPr id="9" name="Picture 2" descr="fig03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16832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27584" y="5301208"/>
            <a:ext cx="6929486" cy="1200329"/>
          </a:xfrm>
          <a:prstGeom prst="rect">
            <a:avLst/>
          </a:prstGeom>
          <a:solidFill>
            <a:srgbClr val="D6E7E6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euc-kr</a:t>
            </a:r>
            <a:r>
              <a:rPr lang="en-US" altLang="ko-KR" b="1" dirty="0" smtClean="0"/>
              <a:t>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9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285720" y="74303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파라미터 값의 인코딩</a:t>
            </a:r>
            <a:r>
              <a:rPr lang="en-US" altLang="ko-KR" smtClean="0"/>
              <a:t>/</a:t>
            </a:r>
            <a:r>
              <a:rPr lang="ko-KR" altLang="en-US" smtClean="0"/>
              <a:t>디코딩</a:t>
            </a:r>
            <a:endParaRPr lang="ko-KR" alt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4294967295"/>
          </p:nvPr>
        </p:nvSpPr>
        <p:spPr>
          <a:xfrm>
            <a:off x="457200" y="1468503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844824"/>
            <a:ext cx="7128792" cy="2031325"/>
          </a:xfrm>
          <a:prstGeom prst="rect">
            <a:avLst/>
          </a:prstGeom>
          <a:noFill/>
          <a:ln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altLang="ko-KR" sz="1400" dirty="0"/>
              <a:t>&lt;%@ page language=</a:t>
            </a:r>
            <a:r>
              <a:rPr lang="fr-FR" altLang="ko-KR" sz="1400" i="1" dirty="0"/>
              <a:t>"java" contentType="text/html; charset=UTF-8"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</a:t>
            </a:r>
            <a:r>
              <a:rPr lang="en-US" altLang="ko-KR" sz="1400" i="1" dirty="0"/>
              <a:t>"UTF-8"%&gt;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</a:t>
            </a:r>
            <a:r>
              <a:rPr lang="en-US" altLang="ko-KR" sz="1400" u="sng" dirty="0" err="1"/>
              <a:t>url</a:t>
            </a:r>
            <a:r>
              <a:rPr lang="en-US" altLang="ko-KR" sz="1400" u="sng" dirty="0"/>
              <a:t> Encoding&lt;/title&gt;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getName.jsp?name</a:t>
            </a:r>
            <a:r>
              <a:rPr lang="en-US" altLang="ko-KR" sz="1400" i="1" dirty="0"/>
              <a:t>='&lt;%="</a:t>
            </a:r>
            <a:r>
              <a:rPr lang="ko-KR" altLang="en-US" sz="1400" i="1" dirty="0"/>
              <a:t>홍길동</a:t>
            </a:r>
            <a:r>
              <a:rPr lang="en-US" altLang="ko-KR" sz="1400" i="1" dirty="0"/>
              <a:t>"%&gt;'"&gt;</a:t>
            </a:r>
            <a:r>
              <a:rPr lang="ko-KR" altLang="en-US" sz="1400" i="1" dirty="0"/>
              <a:t>전송</a:t>
            </a:r>
            <a:r>
              <a:rPr lang="en-US" altLang="ko-KR" sz="1400" i="1" dirty="0"/>
              <a:t>&lt;/a&gt;</a:t>
            </a:r>
          </a:p>
          <a:p>
            <a:r>
              <a:rPr lang="en-US" altLang="ko-KR" sz="1400" dirty="0"/>
              <a:t>&lt;/body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3890161"/>
            <a:ext cx="5863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400" dirty="0">
                <a:latin typeface="+mn-ea"/>
                <a:ea typeface="+mn-ea"/>
              </a:rPr>
              <a:t>&lt;%@ page language=</a:t>
            </a:r>
            <a:r>
              <a:rPr lang="fr-FR" altLang="ko-KR" sz="1400" i="1" dirty="0">
                <a:latin typeface="+mn-ea"/>
                <a:ea typeface="+mn-ea"/>
              </a:rPr>
              <a:t>"java" contentType="text/html; charset=UTF-8"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pageEncoding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</a:t>
            </a:r>
            <a:r>
              <a:rPr lang="en-US" altLang="ko-KR" sz="1400" dirty="0" smtClean="0">
                <a:latin typeface="+mn-ea"/>
                <a:ea typeface="+mn-ea"/>
              </a:rPr>
              <a:t>&gt;&lt;</a:t>
            </a:r>
            <a:r>
              <a:rPr lang="en-US" altLang="ko-KR" sz="1400" dirty="0">
                <a:latin typeface="+mn-ea"/>
                <a:ea typeface="+mn-ea"/>
              </a:rPr>
              <a:t>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&lt;title&gt;Insert title here&lt;/title&gt;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request.setCharacterEncoding</a:t>
            </a:r>
            <a:r>
              <a:rPr lang="en-US" altLang="ko-KR" sz="1400" dirty="0">
                <a:latin typeface="+mn-ea"/>
                <a:ea typeface="+mn-ea"/>
              </a:rPr>
              <a:t>("utf-8");</a:t>
            </a:r>
          </a:p>
          <a:p>
            <a:r>
              <a:rPr lang="en-US" altLang="ko-KR" sz="1400" dirty="0">
                <a:latin typeface="+mn-ea"/>
                <a:ea typeface="+mn-ea"/>
              </a:rPr>
              <a:t>String name = </a:t>
            </a:r>
            <a:r>
              <a:rPr lang="en-US" altLang="ko-KR" sz="1400" dirty="0" err="1">
                <a:latin typeface="+mn-ea"/>
                <a:ea typeface="+mn-ea"/>
              </a:rPr>
              <a:t>request.getParameter</a:t>
            </a:r>
            <a:r>
              <a:rPr lang="en-US" altLang="ko-KR" sz="1400" dirty="0">
                <a:latin typeface="+mn-ea"/>
                <a:ea typeface="+mn-ea"/>
              </a:rPr>
              <a:t>("name");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&lt;%=name 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</a:t>
            </a:r>
            <a:r>
              <a:rPr lang="en-US" altLang="ko-KR" sz="1400" dirty="0" smtClean="0">
                <a:latin typeface="+mn-ea"/>
                <a:ea typeface="+mn-ea"/>
              </a:rPr>
              <a:t>&gt;&lt;/</a:t>
            </a:r>
            <a:r>
              <a:rPr lang="en-US" altLang="ko-KR" sz="1400" dirty="0">
                <a:latin typeface="+mn-ea"/>
                <a:ea typeface="+mn-ea"/>
              </a:rPr>
              <a:t>html&gt;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340" y="1340768"/>
            <a:ext cx="5637804" cy="2893100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>
                <a:latin typeface="+mn-ea"/>
                <a:ea typeface="+mn-ea"/>
              </a:rPr>
              <a:t>request.jsp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</a:t>
            </a:r>
            <a:r>
              <a:rPr lang="ko-KR" altLang="en-US" sz="1400" dirty="0">
                <a:latin typeface="+mn-ea"/>
                <a:ea typeface="+mn-ea"/>
              </a:rPr>
              <a:t>내장객체 사용 요청 </a:t>
            </a:r>
            <a:r>
              <a:rPr lang="ko-KR" altLang="en-US" sz="1400" dirty="0" err="1">
                <a:latin typeface="+mn-ea"/>
                <a:ea typeface="+mn-ea"/>
              </a:rPr>
              <a:t>파라미터</a:t>
            </a:r>
            <a:r>
              <a:rPr lang="ko-KR" altLang="en-US" sz="1400" dirty="0">
                <a:latin typeface="+mn-ea"/>
                <a:ea typeface="+mn-ea"/>
              </a:rPr>
              <a:t> 전송</a:t>
            </a:r>
            <a:r>
              <a:rPr lang="en-US" altLang="ko-KR" sz="1400" dirty="0">
                <a:latin typeface="+mn-ea"/>
                <a:ea typeface="+mn-ea"/>
              </a:rPr>
              <a:t>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&lt;form action=</a:t>
            </a:r>
            <a:r>
              <a:rPr lang="en-US" altLang="ko-KR" sz="1400" i="1" dirty="0">
                <a:latin typeface="+mn-ea"/>
                <a:ea typeface="+mn-ea"/>
              </a:rPr>
              <a:t>"</a:t>
            </a:r>
            <a:r>
              <a:rPr lang="en-US" altLang="ko-KR" sz="1400" i="1" dirty="0" err="1">
                <a:latin typeface="+mn-ea"/>
                <a:ea typeface="+mn-ea"/>
              </a:rPr>
              <a:t>process.jsp</a:t>
            </a:r>
            <a:r>
              <a:rPr lang="en-US" altLang="ko-KR" sz="1400" i="1" dirty="0">
                <a:latin typeface="+mn-ea"/>
                <a:ea typeface="+mn-ea"/>
              </a:rPr>
              <a:t>" method="post"&gt;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이름 </a:t>
            </a:r>
            <a:r>
              <a:rPr lang="en-US" altLang="ko-KR" sz="1400" dirty="0">
                <a:latin typeface="+mn-ea"/>
                <a:ea typeface="+mn-ea"/>
              </a:rPr>
              <a:t>: &lt;input type=</a:t>
            </a:r>
            <a:r>
              <a:rPr lang="en-US" altLang="ko-KR" sz="1400" i="1" dirty="0">
                <a:latin typeface="+mn-ea"/>
                <a:ea typeface="+mn-ea"/>
              </a:rPr>
              <a:t>"text" name="name"&gt;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&lt;input type=</a:t>
            </a:r>
            <a:r>
              <a:rPr lang="en-US" altLang="ko-KR" sz="1400" i="1" dirty="0">
                <a:latin typeface="+mn-ea"/>
                <a:ea typeface="+mn-ea"/>
              </a:rPr>
              <a:t>"submit" value="</a:t>
            </a:r>
            <a:r>
              <a:rPr lang="ko-KR" altLang="en-US" sz="1400" i="1" dirty="0">
                <a:latin typeface="+mn-ea"/>
                <a:ea typeface="+mn-ea"/>
              </a:rPr>
              <a:t>전송</a:t>
            </a:r>
            <a:r>
              <a:rPr lang="en-US" altLang="ko-KR" sz="1400" i="1" dirty="0">
                <a:latin typeface="+mn-ea"/>
                <a:ea typeface="+mn-ea"/>
              </a:rPr>
              <a:t>" /&gt;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&lt;/form&gt;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43432"/>
            <a:ext cx="2664296" cy="92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6249" y="908720"/>
            <a:ext cx="588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ea"/>
                <a:ea typeface="+mn-ea"/>
              </a:rPr>
              <a:t>[request </a:t>
            </a:r>
            <a:r>
              <a:rPr lang="ko-KR" altLang="en-US" sz="1800" dirty="0" smtClean="0">
                <a:latin typeface="+mn-ea"/>
                <a:ea typeface="+mn-ea"/>
              </a:rPr>
              <a:t>내장 객체 사용 예</a:t>
            </a:r>
            <a:r>
              <a:rPr lang="en-US" altLang="ko-KR" sz="1800" dirty="0" smtClean="0">
                <a:latin typeface="+mn-ea"/>
                <a:ea typeface="+mn-ea"/>
              </a:rPr>
              <a:t>:</a:t>
            </a:r>
            <a:r>
              <a:rPr lang="ko-KR" altLang="en-US" sz="1800" dirty="0" smtClean="0">
                <a:latin typeface="+mn-ea"/>
                <a:ea typeface="+mn-ea"/>
              </a:rPr>
              <a:t>요청 </a:t>
            </a:r>
            <a:r>
              <a:rPr lang="ko-KR" altLang="en-US" sz="1800" dirty="0" err="1" smtClean="0">
                <a:latin typeface="+mn-ea"/>
                <a:ea typeface="+mn-ea"/>
              </a:rPr>
              <a:t>파라미터</a:t>
            </a:r>
            <a:r>
              <a:rPr lang="ko-KR" altLang="en-US" sz="1800" dirty="0" smtClean="0">
                <a:latin typeface="+mn-ea"/>
                <a:ea typeface="+mn-ea"/>
              </a:rPr>
              <a:t> 값 출력하기</a:t>
            </a:r>
            <a:r>
              <a:rPr lang="en-US" altLang="ko-KR" sz="1800" dirty="0" smtClean="0">
                <a:latin typeface="+mn-ea"/>
                <a:ea typeface="+mn-ea"/>
              </a:rPr>
              <a:t>]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09" y="2510210"/>
            <a:ext cx="2640447" cy="95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85428" y="3573016"/>
            <a:ext cx="4691028" cy="3108543"/>
          </a:xfrm>
          <a:prstGeom prst="rect">
            <a:avLst/>
          </a:prstGeom>
          <a:solidFill>
            <a:schemeClr val="bg1"/>
          </a:solidFill>
          <a:ln w="12700">
            <a:solidFill>
              <a:srgbClr val="50C1BE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latin typeface="+mn-ea"/>
                <a:ea typeface="+mn-ea"/>
              </a:rPr>
              <a:t>p</a:t>
            </a:r>
            <a:r>
              <a:rPr lang="en-US" altLang="ko-KR" sz="1400" dirty="0" err="1" smtClean="0">
                <a:latin typeface="+mn-ea"/>
                <a:ea typeface="+mn-ea"/>
              </a:rPr>
              <a:t>rocess.jsp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&lt;%@ </a:t>
            </a:r>
            <a:r>
              <a:rPr lang="en-US" altLang="ko-KR" sz="1400" dirty="0">
                <a:latin typeface="+mn-ea"/>
                <a:ea typeface="+mn-ea"/>
              </a:rPr>
              <a:t>page </a:t>
            </a:r>
            <a:r>
              <a:rPr lang="en-US" altLang="ko-KR" sz="1400" dirty="0" err="1">
                <a:latin typeface="+mn-ea"/>
                <a:ea typeface="+mn-ea"/>
              </a:rPr>
              <a:t>contentType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14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&lt;title&gt;Implicit Objects&lt;/title&gt;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request.setCharacterEncoding</a:t>
            </a:r>
            <a:r>
              <a:rPr lang="en-US" altLang="ko-KR" sz="1400" dirty="0">
                <a:latin typeface="+mn-ea"/>
                <a:ea typeface="+mn-ea"/>
              </a:rPr>
              <a:t>("utf-8");</a:t>
            </a:r>
          </a:p>
          <a:p>
            <a:r>
              <a:rPr lang="en-US" altLang="ko-KR" sz="1400" dirty="0">
                <a:latin typeface="+mn-ea"/>
                <a:ea typeface="+mn-ea"/>
              </a:rPr>
              <a:t>String name = </a:t>
            </a:r>
            <a:r>
              <a:rPr lang="en-US" altLang="ko-KR" sz="1400" dirty="0" err="1">
                <a:latin typeface="+mn-ea"/>
                <a:ea typeface="+mn-ea"/>
              </a:rPr>
              <a:t>request.getParameter</a:t>
            </a:r>
            <a:r>
              <a:rPr lang="en-US" altLang="ko-KR" sz="1400" dirty="0">
                <a:latin typeface="+mn-ea"/>
                <a:ea typeface="+mn-ea"/>
              </a:rPr>
              <a:t>("name");</a:t>
            </a:r>
          </a:p>
          <a:p>
            <a:r>
              <a:rPr lang="en-US" altLang="ko-KR" sz="14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&lt;p&gt;</a:t>
            </a:r>
            <a:r>
              <a:rPr lang="ko-KR" altLang="en-US" sz="1400" dirty="0">
                <a:latin typeface="+mn-ea"/>
                <a:ea typeface="+mn-ea"/>
              </a:rPr>
              <a:t>아이디 </a:t>
            </a:r>
            <a:r>
              <a:rPr lang="en-US" altLang="ko-KR" sz="1400" dirty="0">
                <a:latin typeface="+mn-ea"/>
                <a:ea typeface="+mn-ea"/>
              </a:rPr>
              <a:t>: &lt;%=name%&gt;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400" dirty="0">
                <a:latin typeface="+mn-ea"/>
                <a:ea typeface="+mn-ea"/>
              </a:rPr>
              <a:t>&lt;/html&gt;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9A431413-8688-49ED-8D3D-21A7A262F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5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C7BC931-F7AC-401C-9EEB-E19294B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1" y="1127201"/>
            <a:ext cx="8324850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1" y="3636918"/>
            <a:ext cx="8296275" cy="30099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35841CA-A669-4961-9922-2DE86B523AAE}"/>
              </a:ext>
            </a:extLst>
          </p:cNvPr>
          <p:cNvGrpSpPr/>
          <p:nvPr/>
        </p:nvGrpSpPr>
        <p:grpSpPr>
          <a:xfrm>
            <a:off x="4256074" y="2070764"/>
            <a:ext cx="4521244" cy="1646268"/>
            <a:chOff x="4256074" y="2070764"/>
            <a:chExt cx="4521244" cy="1646268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65B7B139-CE9B-4BF4-9888-9F50012A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074" y="2094683"/>
              <a:ext cx="2217787" cy="162234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18A55B5B-B889-4955-87D5-2630134F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2070764"/>
              <a:ext cx="2189095" cy="164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3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85720" y="938101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request </a:t>
            </a:r>
            <a:r>
              <a:rPr lang="ko-KR" altLang="en-US" smtClean="0"/>
              <a:t>기본 객체 </a:t>
            </a:r>
            <a:r>
              <a:rPr lang="en-US" altLang="ko-KR" smtClean="0"/>
              <a:t>- </a:t>
            </a:r>
            <a:r>
              <a:rPr lang="ko-KR" altLang="en-US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5577922"/>
              </p:ext>
            </p:extLst>
          </p:nvPr>
        </p:nvGraphicFramePr>
        <p:xfrm>
          <a:off x="285720" y="1918518"/>
          <a:ext cx="8643998" cy="42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120"/>
                <a:gridCol w="2232248"/>
                <a:gridCol w="3565630"/>
              </a:tblGrid>
              <a:tr h="4692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설명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75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getHeader</a:t>
                      </a:r>
                      <a:r>
                        <a:rPr lang="en-US" sz="1600" kern="100" dirty="0"/>
                        <a:t>(String name)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이름의 헤더 값을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37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getHeaders</a:t>
                      </a:r>
                      <a:r>
                        <a:rPr lang="en-US" sz="1600" kern="100" dirty="0"/>
                        <a:t>(String name)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이름의 헤더 목록을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75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java.util.Enumeration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모든 헤더의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37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7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getDateHeader</a:t>
                      </a:r>
                      <a:r>
                        <a:rPr lang="en-US" sz="1600" kern="100" dirty="0"/>
                        <a:t>(String name)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long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74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latin typeface="+mn-ea"/>
                          <a:ea typeface="+mn-ea"/>
                          <a:cs typeface="Times New Roman"/>
                        </a:rPr>
                        <a:t>getCookies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+mn-ea"/>
                          <a:ea typeface="+mn-ea"/>
                          <a:cs typeface="Times New Roman"/>
                        </a:rPr>
                        <a:t>Javax.servlet.http.Cookie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모든 쿠키 값을 가져온다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1506270"/>
            <a:ext cx="596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1600" dirty="0">
                <a:latin typeface="+mn-ea"/>
                <a:ea typeface="+mn-ea"/>
              </a:rPr>
              <a:t>웹 브라우저는 </a:t>
            </a:r>
            <a:r>
              <a:rPr lang="en-US" altLang="ko-KR" sz="1600" dirty="0">
                <a:latin typeface="+mn-ea"/>
                <a:ea typeface="+mn-ea"/>
              </a:rPr>
              <a:t>HTTP </a:t>
            </a:r>
            <a:r>
              <a:rPr lang="ko-KR" altLang="en-US" sz="1600" dirty="0">
                <a:latin typeface="+mn-ea"/>
                <a:ea typeface="+mn-ea"/>
              </a:rPr>
              <a:t>헤더에 부가적인 정보를 담아 서버로 </a:t>
            </a:r>
            <a:r>
              <a:rPr lang="ko-KR" altLang="en-US" sz="1600" dirty="0" smtClean="0">
                <a:latin typeface="+mn-ea"/>
                <a:ea typeface="+mn-ea"/>
              </a:rPr>
              <a:t>전송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6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AB27055-BB95-432B-84F5-C8C414E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3" y="1628800"/>
            <a:ext cx="26574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962973"/>
            <a:ext cx="639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[request </a:t>
            </a:r>
            <a:r>
              <a:rPr lang="ko-KR" altLang="en-US" dirty="0" smtClean="0"/>
              <a:t>내장 객체 사용 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헤더 정보 출력하기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99178"/>
            <a:ext cx="59834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  <a:ea typeface="+mn-ea"/>
              </a:rPr>
              <a:t>request_getHeader.jsp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&lt;%@ </a:t>
            </a:r>
            <a:r>
              <a:rPr lang="en-US" altLang="ko-KR" sz="1600" dirty="0">
                <a:latin typeface="+mn-ea"/>
                <a:ea typeface="+mn-ea"/>
              </a:rPr>
              <a:t>page </a:t>
            </a:r>
            <a:r>
              <a:rPr lang="en-US" altLang="ko-KR" sz="1600" dirty="0" err="1">
                <a:latin typeface="+mn-ea"/>
                <a:ea typeface="+mn-ea"/>
              </a:rPr>
              <a:t>contentType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"text/html; charset=utf-8"%&gt;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&lt;title&gt;request </a:t>
            </a:r>
            <a:r>
              <a:rPr lang="en-US" altLang="ko-KR" sz="1600" dirty="0" err="1">
                <a:latin typeface="+mn-ea"/>
                <a:ea typeface="+mn-ea"/>
              </a:rPr>
              <a:t>getHeader</a:t>
            </a:r>
            <a:r>
              <a:rPr lang="en-US" altLang="ko-KR" sz="1600" dirty="0">
                <a:latin typeface="+mn-ea"/>
                <a:ea typeface="+mn-ea"/>
              </a:rPr>
              <a:t>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&lt;%</a:t>
            </a:r>
          </a:p>
          <a:p>
            <a:endParaRPr lang="ko-KR" altLang="en-US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en-US" altLang="ko-KR" sz="1600" dirty="0" err="1">
                <a:latin typeface="+mn-ea"/>
                <a:ea typeface="+mn-ea"/>
              </a:rPr>
              <a:t>hostValue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request.getHeader</a:t>
            </a:r>
            <a:r>
              <a:rPr lang="en-US" altLang="ko-KR" sz="1600" dirty="0">
                <a:latin typeface="+mn-ea"/>
                <a:ea typeface="+mn-ea"/>
              </a:rPr>
              <a:t>("host");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en-US" altLang="ko-KR" sz="1600" dirty="0" err="1">
                <a:latin typeface="+mn-ea"/>
                <a:ea typeface="+mn-ea"/>
              </a:rPr>
              <a:t>alValue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request.getHeader</a:t>
            </a:r>
            <a:r>
              <a:rPr lang="en-US" altLang="ko-KR" sz="1600" dirty="0">
                <a:latin typeface="+mn-ea"/>
                <a:ea typeface="+mn-ea"/>
              </a:rPr>
              <a:t>("accept-language");</a:t>
            </a:r>
          </a:p>
          <a:p>
            <a:endParaRPr lang="ko-KR" altLang="en-US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 err="1">
                <a:latin typeface="+mn-ea"/>
                <a:ea typeface="+mn-ea"/>
              </a:rPr>
              <a:t>out.print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ko-KR" altLang="en-US" sz="1600" dirty="0" err="1">
                <a:latin typeface="+mn-ea"/>
                <a:ea typeface="+mn-ea"/>
              </a:rPr>
              <a:t>호스트명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:"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hostValue</a:t>
            </a:r>
            <a:r>
              <a:rPr lang="en-US" altLang="ko-KR" sz="1600" dirty="0">
                <a:latin typeface="+mn-ea"/>
                <a:ea typeface="+mn-ea"/>
              </a:rPr>
              <a:t> +"&lt;</a:t>
            </a:r>
            <a:r>
              <a:rPr lang="en-US" altLang="ko-KR" sz="1600" dirty="0" err="1">
                <a:latin typeface="+mn-ea"/>
                <a:ea typeface="+mn-ea"/>
              </a:rPr>
              <a:t>br</a:t>
            </a:r>
            <a:r>
              <a:rPr lang="en-US" altLang="ko-KR" sz="1600" dirty="0">
                <a:latin typeface="+mn-ea"/>
                <a:ea typeface="+mn-ea"/>
              </a:rPr>
              <a:t>&gt;");</a:t>
            </a:r>
          </a:p>
          <a:p>
            <a:pPr lvl="1"/>
            <a:r>
              <a:rPr lang="en-US" altLang="ko-KR" sz="1600" dirty="0" err="1">
                <a:latin typeface="+mn-ea"/>
                <a:ea typeface="+mn-ea"/>
              </a:rPr>
              <a:t>out.print</a:t>
            </a:r>
            <a:r>
              <a:rPr lang="en-US" altLang="ko-KR" sz="1600" dirty="0">
                <a:latin typeface="+mn-ea"/>
                <a:ea typeface="+mn-ea"/>
              </a:rPr>
              <a:t>("</a:t>
            </a:r>
            <a:r>
              <a:rPr lang="ko-KR" altLang="en-US" sz="1600" dirty="0">
                <a:latin typeface="+mn-ea"/>
                <a:ea typeface="+mn-ea"/>
              </a:rPr>
              <a:t>설정된 언어 </a:t>
            </a:r>
            <a:r>
              <a:rPr lang="en-US" altLang="ko-KR" sz="1600" dirty="0">
                <a:latin typeface="+mn-ea"/>
                <a:ea typeface="+mn-ea"/>
              </a:rPr>
              <a:t>: "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+ </a:t>
            </a:r>
            <a:r>
              <a:rPr lang="en-US" altLang="ko-KR" sz="1600" dirty="0" err="1">
                <a:latin typeface="+mn-ea"/>
                <a:ea typeface="+mn-ea"/>
              </a:rPr>
              <a:t>alValue</a:t>
            </a:r>
            <a:r>
              <a:rPr lang="en-US" altLang="ko-KR" sz="1600" dirty="0">
                <a:latin typeface="+mn-ea"/>
                <a:ea typeface="+mn-ea"/>
              </a:rPr>
              <a:t> + "&lt;</a:t>
            </a:r>
            <a:r>
              <a:rPr lang="en-US" altLang="ko-KR" sz="1600" dirty="0" err="1">
                <a:latin typeface="+mn-ea"/>
                <a:ea typeface="+mn-ea"/>
              </a:rPr>
              <a:t>br</a:t>
            </a:r>
            <a:r>
              <a:rPr lang="en-US" altLang="ko-KR" sz="1600" dirty="0">
                <a:latin typeface="+mn-ea"/>
                <a:ea typeface="+mn-ea"/>
              </a:rPr>
              <a:t>&gt;");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36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DBE6361-17E1-4103-A58E-71B47E02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89" y="908720"/>
            <a:ext cx="698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[request </a:t>
            </a:r>
            <a:r>
              <a:rPr lang="ko-KR" altLang="en-US" dirty="0" smtClean="0"/>
              <a:t>내장 객체 사용 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헤더 정보 출력하기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311655"/>
            <a:ext cx="6048672" cy="4770537"/>
          </a:xfrm>
          <a:prstGeom prst="rect">
            <a:avLst/>
          </a:prstGeom>
          <a:noFill/>
          <a:ln w="12700">
            <a:solidFill>
              <a:srgbClr val="17928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 smtClean="0">
                <a:latin typeface="+mn-ea"/>
                <a:ea typeface="+mn-ea"/>
              </a:rPr>
              <a:t>request_getHeaders.jsp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&lt;%@</a:t>
            </a:r>
            <a:r>
              <a:rPr lang="en-US" altLang="ko-KR" sz="1600" dirty="0">
                <a:latin typeface="+mn-ea"/>
                <a:ea typeface="+mn-ea"/>
              </a:rPr>
              <a:t>page import=</a:t>
            </a:r>
            <a:r>
              <a:rPr lang="en-US" altLang="ko-KR" sz="1600" i="1" dirty="0">
                <a:latin typeface="+mn-ea"/>
                <a:ea typeface="+mn-ea"/>
              </a:rPr>
              <a:t>"</a:t>
            </a:r>
            <a:r>
              <a:rPr lang="en-US" altLang="ko-KR" sz="1600" i="1" dirty="0" err="1">
                <a:latin typeface="+mn-ea"/>
                <a:ea typeface="+mn-ea"/>
              </a:rPr>
              <a:t>java.util.Enumeration</a:t>
            </a:r>
            <a:r>
              <a:rPr lang="en-US" altLang="ko-KR" sz="1600" i="1" dirty="0">
                <a:latin typeface="+mn-ea"/>
                <a:ea typeface="+mn-ea"/>
              </a:rPr>
              <a:t>"%&gt;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&lt;html&gt;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&lt;title&gt;request </a:t>
            </a:r>
            <a:r>
              <a:rPr lang="en-US" altLang="ko-KR" sz="1600" dirty="0" err="1">
                <a:latin typeface="+mn-ea"/>
                <a:ea typeface="+mn-ea"/>
              </a:rPr>
              <a:t>getHeaders</a:t>
            </a:r>
            <a:r>
              <a:rPr lang="en-US" altLang="ko-KR" sz="1600" dirty="0">
                <a:latin typeface="+mn-ea"/>
                <a:ea typeface="+mn-ea"/>
              </a:rPr>
              <a:t>&lt;/title&gt;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&lt;/head&gt;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&lt;%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Enumeration&lt;?&gt; en = </a:t>
            </a:r>
            <a:r>
              <a:rPr lang="en-US" altLang="ko-KR" sz="1600" dirty="0" err="1">
                <a:latin typeface="+mn-ea"/>
                <a:ea typeface="+mn-ea"/>
              </a:rPr>
              <a:t>request.getHeaderNames</a:t>
            </a:r>
            <a:r>
              <a:rPr lang="en-US" altLang="ko-KR" sz="1600" dirty="0">
                <a:latin typeface="+mn-ea"/>
                <a:ea typeface="+mn-ea"/>
              </a:rPr>
              <a:t>();</a:t>
            </a:r>
          </a:p>
          <a:p>
            <a:pPr lvl="1"/>
            <a:r>
              <a:rPr lang="en-US" altLang="ko-KR" sz="1600" b="1" dirty="0">
                <a:latin typeface="+mn-ea"/>
                <a:ea typeface="+mn-ea"/>
              </a:rPr>
              <a:t>while (</a:t>
            </a:r>
            <a:r>
              <a:rPr lang="en-US" altLang="ko-KR" sz="1600" b="1" dirty="0" err="1">
                <a:latin typeface="+mn-ea"/>
                <a:ea typeface="+mn-ea"/>
              </a:rPr>
              <a:t>en.hasMoreElements</a:t>
            </a:r>
            <a:r>
              <a:rPr lang="en-US" altLang="ko-KR" sz="1600" b="1" dirty="0">
                <a:latin typeface="+mn-ea"/>
                <a:ea typeface="+mn-ea"/>
              </a:rPr>
              <a:t>()) {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en-US" altLang="ko-KR" sz="1600" dirty="0" err="1">
                <a:latin typeface="+mn-ea"/>
                <a:ea typeface="+mn-ea"/>
              </a:rPr>
              <a:t>headerName</a:t>
            </a:r>
            <a:r>
              <a:rPr lang="en-US" altLang="ko-KR" sz="1600" dirty="0">
                <a:latin typeface="+mn-ea"/>
                <a:ea typeface="+mn-ea"/>
              </a:rPr>
              <a:t> = (String) </a:t>
            </a:r>
            <a:r>
              <a:rPr lang="en-US" altLang="ko-KR" sz="1600" dirty="0" err="1">
                <a:latin typeface="+mn-ea"/>
                <a:ea typeface="+mn-ea"/>
              </a:rPr>
              <a:t>en.nextElement</a:t>
            </a:r>
            <a:r>
              <a:rPr lang="en-US" altLang="ko-KR" sz="1600" dirty="0">
                <a:latin typeface="+mn-ea"/>
                <a:ea typeface="+mn-ea"/>
              </a:rPr>
              <a:t>();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String </a:t>
            </a:r>
            <a:r>
              <a:rPr lang="en-US" altLang="ko-KR" sz="1600" dirty="0" err="1">
                <a:latin typeface="+mn-ea"/>
                <a:ea typeface="+mn-ea"/>
              </a:rPr>
              <a:t>headerValue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request.getHeader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headerName</a:t>
            </a:r>
            <a:r>
              <a:rPr lang="en-US" altLang="ko-KR" sz="1600" dirty="0">
                <a:latin typeface="+mn-ea"/>
                <a:ea typeface="+mn-ea"/>
              </a:rPr>
              <a:t>);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  &lt;%=</a:t>
            </a:r>
            <a:r>
              <a:rPr lang="en-US" altLang="ko-KR" sz="1600" dirty="0" err="1">
                <a:latin typeface="+mn-ea"/>
                <a:ea typeface="+mn-ea"/>
              </a:rPr>
              <a:t>headerName</a:t>
            </a:r>
            <a:r>
              <a:rPr lang="en-US" altLang="ko-KR" sz="1600" dirty="0">
                <a:latin typeface="+mn-ea"/>
                <a:ea typeface="+mn-ea"/>
              </a:rPr>
              <a:t>%&gt; : &lt;%=</a:t>
            </a:r>
            <a:r>
              <a:rPr lang="en-US" altLang="ko-KR" sz="1600" dirty="0" err="1">
                <a:latin typeface="+mn-ea"/>
                <a:ea typeface="+mn-ea"/>
              </a:rPr>
              <a:t>headerValue</a:t>
            </a:r>
            <a:r>
              <a:rPr lang="en-US" altLang="ko-KR" sz="1600" dirty="0">
                <a:latin typeface="+mn-ea"/>
                <a:ea typeface="+mn-ea"/>
              </a:rPr>
              <a:t>%&gt;&lt;</a:t>
            </a:r>
            <a:r>
              <a:rPr lang="en-US" altLang="ko-KR" sz="1600" dirty="0" err="1">
                <a:latin typeface="+mn-ea"/>
                <a:ea typeface="+mn-ea"/>
              </a:rPr>
              <a:t>br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&lt;%</a:t>
            </a:r>
          </a:p>
          <a:p>
            <a:r>
              <a:rPr lang="en-US" altLang="ko-KR" sz="1600" dirty="0">
                <a:latin typeface="+mn-ea"/>
                <a:ea typeface="+mn-ea"/>
              </a:rPr>
              <a:t>}</a:t>
            </a:r>
          </a:p>
          <a:p>
            <a:r>
              <a:rPr lang="en-US" altLang="ko-KR" sz="1600" dirty="0">
                <a:latin typeface="+mn-ea"/>
                <a:ea typeface="+mn-ea"/>
              </a:rPr>
              <a:t>%&gt;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&lt;/body&gt;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&lt;/html&gt;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92" y="4746247"/>
            <a:ext cx="3565304" cy="163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98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BCE274-3C1B-43BB-9271-5442532D1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  <a:r>
              <a:rPr lang="en-US" altLang="ko-KR" dirty="0"/>
              <a:t>/</a:t>
            </a:r>
            <a:r>
              <a:rPr lang="ko-KR" altLang="en-US" dirty="0"/>
              <a:t>서버 관련 메소드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D49F767-5B22-4E99-B27F-078E076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F303EA5-9379-4944-A1FD-5A9D77C253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2561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555749" y="1556792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63" y="1928107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저장하고 서버는 응답 헤더와 요청 처리 결과 데이터를 웹 브라우저로 보냄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85720" y="873803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response </a:t>
            </a:r>
            <a:r>
              <a:rPr lang="ko-KR" altLang="en-US" smtClean="0"/>
              <a:t>기본 객체 </a:t>
            </a:r>
            <a:r>
              <a:rPr lang="en-US" altLang="ko-KR" smtClean="0"/>
              <a:t>- </a:t>
            </a:r>
            <a:r>
              <a:rPr lang="ko-KR" altLang="en-US" smtClean="0"/>
              <a:t>헤더 설정 메서드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4989785"/>
              </p:ext>
            </p:extLst>
          </p:nvPr>
        </p:nvGraphicFramePr>
        <p:xfrm>
          <a:off x="285720" y="1599290"/>
          <a:ext cx="8534752" cy="442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224"/>
                <a:gridCol w="1080120"/>
                <a:gridCol w="3672408"/>
              </a:tblGrid>
              <a:tr h="4907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addIntHeader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50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9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285720" y="908720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리다이렉트</a:t>
            </a:r>
            <a:r>
              <a:rPr lang="en-US" altLang="ko-KR" smtClean="0"/>
              <a:t>(Redirect)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457200" y="1634190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pic>
        <p:nvPicPr>
          <p:cNvPr id="7" name="Picture 2" descr="fig03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794" y="2134255"/>
            <a:ext cx="4002238" cy="31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5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76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3" y="1838344"/>
            <a:ext cx="828675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3" y="4176005"/>
            <a:ext cx="8296275" cy="24860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41" y="2391032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7A4E617-1B8E-46FB-8FD2-01DA3A284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" y="1484784"/>
            <a:ext cx="8286750" cy="35147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12776"/>
            <a:ext cx="8277225" cy="379095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2" y="220486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212976"/>
            <a:ext cx="7992889" cy="3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" y="94389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18940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콘텐츠 관련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140968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7" name="바닥글 개체 틀 3"/>
          <p:cNvSpPr txBox="1">
            <a:spLocks/>
          </p:cNvSpPr>
          <p:nvPr/>
        </p:nvSpPr>
        <p:spPr>
          <a:xfrm>
            <a:off x="3260154" y="6973863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8605267" y="6851626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4C21B1CE-E6FE-4A4D-BA26-65E6F0086FBC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15528" y="837084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JSP</a:t>
            </a:r>
            <a:r>
              <a:rPr lang="ko-KR" altLang="en-US" smtClean="0"/>
              <a:t>의 </a:t>
            </a:r>
            <a:r>
              <a:rPr lang="en-US" altLang="ko-KR" smtClean="0"/>
              <a:t>9</a:t>
            </a:r>
            <a:r>
              <a:rPr lang="ko-KR" altLang="en-US" smtClean="0"/>
              <a:t>가지 기본 객체</a:t>
            </a:r>
            <a:endParaRPr lang="ko-KR" altLang="en-US"/>
          </a:p>
        </p:txBody>
      </p:sp>
      <p:graphicFrame>
        <p:nvGraphicFramePr>
          <p:cNvPr id="10" name="Group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32785"/>
              </p:ext>
            </p:extLst>
          </p:nvPr>
        </p:nvGraphicFramePr>
        <p:xfrm>
          <a:off x="323528" y="1616053"/>
          <a:ext cx="8784975" cy="4765274"/>
        </p:xfrm>
        <a:graphic>
          <a:graphicData uri="http://schemas.openxmlformats.org/drawingml/2006/table">
            <a:tbl>
              <a:tblPr/>
              <a:tblGrid>
                <a:gridCol w="1296144"/>
                <a:gridCol w="3816424"/>
                <a:gridCol w="3672407"/>
              </a:tblGrid>
              <a:tr h="366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기본객체명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실제 타입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설명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request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javax.servlet.http.HttpServletRequest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javax.servlet.ServletRequest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클라이언트의 요청 정보를 저장한다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response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javax.servlet.http.HttpServletResponse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javax.servlet.ServletResponse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응답 정보를 저장한다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3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pageContext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javax.servlet.jsp.PageContext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페이지에 대한 정보를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session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javax.servlet.http.HttpSession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세션 정보를 저장한다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application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javax.servlet.ServletContext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웹 어플리케이션에 대한 정보를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out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javax.servlet.jsp.JspWriter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페이지가 생성하는 결과를 출력할 때 사용되는 출력 스트림이다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config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javax.servlet.ServletConfig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페이지에 대한 설정 정보를 저장한다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page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java.lang.Object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페이지를 구현한 자바 클래스 인스턴스이다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exception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java.lang.Throwable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예외 객체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에러 페이지에서만 사용된다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1700808"/>
            <a:ext cx="8686800" cy="4946010"/>
          </a:xfrm>
        </p:spPr>
        <p:txBody>
          <a:bodyPr/>
          <a:lstStyle/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514" y="974198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348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285720" y="774972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285720" y="1500442"/>
            <a:ext cx="8858280" cy="512605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페이지가 생성하는 모든 내용은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객체를 통해서 전송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복잡한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 사용하면 편리</a:t>
            </a:r>
            <a:endParaRPr lang="ko-KR" altLang="en-US" dirty="0"/>
          </a:p>
        </p:txBody>
      </p:sp>
      <p:pic>
        <p:nvPicPr>
          <p:cNvPr id="7" name="Picture 2" descr="fig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840" y="1916832"/>
            <a:ext cx="36195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60432" y="4869160"/>
            <a:ext cx="4572000" cy="1600438"/>
          </a:xfrm>
          <a:prstGeom prst="rect">
            <a:avLst/>
          </a:prstGeom>
          <a:solidFill>
            <a:srgbClr val="D6E7E6"/>
          </a:solidFill>
        </p:spPr>
        <p:txBody>
          <a:bodyPr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 if (grade &gt; 10)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 else if (grade &gt; 5)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gradeStringB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09311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out </a:t>
            </a:r>
            <a:r>
              <a:rPr lang="ko-KR" altLang="en-US" smtClean="0"/>
              <a:t>기본 객체 주요 메서드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457200" y="1543305"/>
            <a:ext cx="8229600" cy="49100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- </a:t>
            </a:r>
            <a:r>
              <a:rPr lang="ko-KR" altLang="en-US" dirty="0" smtClean="0"/>
              <a:t>데이터를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println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데이터를 출력하고</a:t>
            </a:r>
            <a:r>
              <a:rPr lang="en-US" altLang="ko-KR" dirty="0" smtClean="0"/>
              <a:t>,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newLine</a:t>
            </a:r>
            <a:r>
              <a:rPr lang="en-US" altLang="ko-KR" dirty="0" smtClean="0"/>
              <a:t>() -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버퍼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getBufferSize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getRemaining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clear()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버퍼가 이미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clearBuffer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flush() -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isAutoFlush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버퍼가 다 찼을 때 자동으로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74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7D93FC-9A9D-47EF-8C77-AA410D4638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0" y="1864643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3" y="3151559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61" y="3151559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94617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6" y="240361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기본 객체와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730626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92919" y="1313220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네 영역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PAGE </a:t>
            </a:r>
            <a:r>
              <a:rPr lang="ko-KR" altLang="en-US" sz="1800" dirty="0" smtClean="0"/>
              <a:t>영역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페이지를 처리할 때 사용되는 영역</a:t>
            </a:r>
          </a:p>
          <a:p>
            <a:pPr lvl="1"/>
            <a:r>
              <a:rPr lang="en-US" altLang="ko-KR" sz="1800" dirty="0" smtClean="0"/>
              <a:t>REQUEST </a:t>
            </a:r>
            <a:r>
              <a:rPr lang="ko-KR" altLang="en-US" sz="1800" dirty="0" smtClean="0"/>
              <a:t>영역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처리할 때 사용되는 영역</a:t>
            </a:r>
          </a:p>
          <a:p>
            <a:pPr lvl="1"/>
            <a:r>
              <a:rPr lang="en-US" altLang="ko-KR" sz="1800" dirty="0" smtClean="0"/>
              <a:t>SESSION </a:t>
            </a:r>
            <a:r>
              <a:rPr lang="ko-KR" altLang="en-US" sz="1800" dirty="0" smtClean="0"/>
              <a:t>영역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웹 브라우저와 관련된 영역</a:t>
            </a:r>
          </a:p>
          <a:p>
            <a:pPr lvl="1"/>
            <a:r>
              <a:rPr lang="en-US" altLang="ko-KR" sz="1800" dirty="0" smtClean="0"/>
              <a:t>APPLICATION </a:t>
            </a:r>
            <a:r>
              <a:rPr lang="ko-KR" altLang="en-US" sz="1800" dirty="0" smtClean="0"/>
              <a:t>영역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웹 어플리케이션과 관련된 영역</a:t>
            </a:r>
            <a:endParaRPr lang="ko-KR" altLang="en-US" sz="1800" dirty="0"/>
          </a:p>
        </p:txBody>
      </p:sp>
      <p:pic>
        <p:nvPicPr>
          <p:cNvPr id="9" name="Picture 2" descr="fig06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93325"/>
            <a:ext cx="6021882" cy="379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기본 객체와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285720" y="1006119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속성의 활용</a:t>
            </a:r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6386178"/>
              </p:ext>
            </p:extLst>
          </p:nvPr>
        </p:nvGraphicFramePr>
        <p:xfrm>
          <a:off x="285720" y="1731606"/>
          <a:ext cx="8643998" cy="385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04"/>
                <a:gridCol w="1852253"/>
                <a:gridCol w="5271041"/>
              </a:tblGrid>
              <a:tr h="5037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영역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쓰임새</a:t>
                      </a:r>
                    </a:p>
                  </a:txBody>
                  <a:tcPr marL="68580" marR="68580" marT="0" marB="0" anchor="ctr"/>
                </a:tc>
              </a:tr>
              <a:tr h="7453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 내에서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179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 데 사용되는 모든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53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 사용자와 관련된 정보를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들이 공유하기 위해서 사용된다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53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모든 사용자와 관련해서 공유할 정보를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3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C85325CA-A10A-494C-B47C-97C535D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4" y="1245536"/>
            <a:ext cx="7791971" cy="53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3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6681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4499992" cy="33123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84984"/>
            <a:ext cx="4559424" cy="296027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7" y="2492896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</a:t>
            </a:r>
            <a:r>
              <a:rPr lang="ko-KR" altLang="en-US" b="0"/>
              <a:t>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0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A5A2C987-212B-40EE-A7C4-4A4228C20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485131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F5435677-C196-4A3D-8726-C6F2C75675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9704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52742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pageContext </a:t>
            </a:r>
            <a:r>
              <a:rPr lang="ko-KR" altLang="en-US" smtClean="0"/>
              <a:t>기본 객체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4294967295"/>
          </p:nvPr>
        </p:nvSpPr>
        <p:spPr>
          <a:xfrm>
            <a:off x="457200" y="1543305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다른 기본 객체에 대한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1188"/>
              </p:ext>
            </p:extLst>
          </p:nvPr>
        </p:nvGraphicFramePr>
        <p:xfrm>
          <a:off x="467544" y="2148175"/>
          <a:ext cx="8136904" cy="374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30"/>
                <a:gridCol w="2169841"/>
                <a:gridCol w="3642233"/>
              </a:tblGrid>
              <a:tr h="4169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리턴타입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getRequest()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getResponse()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response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getSession()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9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getServletConfig()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ServletConfig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config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getOut()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JspWriter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out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getException()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exception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getPage()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Object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817835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application </a:t>
            </a:r>
            <a:r>
              <a:rPr lang="ko-KR" altLang="en-US" smtClean="0"/>
              <a:t>기본 객체</a:t>
            </a:r>
            <a:r>
              <a:rPr lang="en-US" altLang="ko-KR" smtClean="0"/>
              <a:t>: </a:t>
            </a:r>
            <a:r>
              <a:rPr lang="ko-KR" altLang="en-US" smtClean="0"/>
              <a:t>초기화 파라미터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52689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web.xml </a:t>
            </a:r>
            <a:r>
              <a:rPr lang="ko-KR" altLang="en-US" dirty="0" smtClean="0"/>
              <a:t>파일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관련 기능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7224" y="1772816"/>
            <a:ext cx="6929486" cy="1793344"/>
          </a:xfrm>
          <a:prstGeom prst="rect">
            <a:avLst/>
          </a:prstGeom>
          <a:solidFill>
            <a:srgbClr val="D6E7E6"/>
          </a:solidFill>
        </p:spPr>
        <p:txBody>
          <a:bodyPr wrap="square" tIns="108000" bIns="144000">
            <a:spAutoFit/>
          </a:bodyPr>
          <a:lstStyle/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&lt;description&gt;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아님</a:t>
            </a:r>
            <a:r>
              <a:rPr lang="en-US" altLang="ko-KR" dirty="0" smtClean="0"/>
              <a:t>)&lt;/description&gt;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8582"/>
              </p:ext>
            </p:extLst>
          </p:nvPr>
        </p:nvGraphicFramePr>
        <p:xfrm>
          <a:off x="857224" y="4221088"/>
          <a:ext cx="7429551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1428760"/>
                <a:gridCol w="3071833"/>
              </a:tblGrid>
              <a:tr h="3810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30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getInitParameter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인 웹 어플리케이션 초기화 파라미터의 값을 읽어온다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getInitParameterNames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이름 목록을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내장 </a:t>
            </a:r>
            <a:r>
              <a:rPr lang="ko-KR" altLang="en-US" dirty="0"/>
              <a:t>객체의 기능과 사용법</a:t>
            </a:r>
          </a:p>
        </p:txBody>
      </p:sp>
      <p:sp>
        <p:nvSpPr>
          <p:cNvPr id="9" name="바닥글 개체 틀 3"/>
          <p:cNvSpPr txBox="1">
            <a:spLocks/>
          </p:cNvSpPr>
          <p:nvPr/>
        </p:nvSpPr>
        <p:spPr>
          <a:xfrm>
            <a:off x="3332162" y="7053336"/>
            <a:ext cx="2895600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r>
              <a:rPr lang="en-US" altLang="ko-KR" smtClean="0"/>
              <a:t>JSP 2.0 Programming</a:t>
            </a:r>
            <a:endParaRPr lang="en-US" altLang="ko-KR"/>
          </a:p>
        </p:txBody>
      </p:sp>
      <p:sp>
        <p:nvSpPr>
          <p:cNvPr id="10" name="슬라이드 번호 개체 틀 4"/>
          <p:cNvSpPr txBox="1">
            <a:spLocks/>
          </p:cNvSpPr>
          <p:nvPr/>
        </p:nvSpPr>
        <p:spPr>
          <a:xfrm>
            <a:off x="8677275" y="6931099"/>
            <a:ext cx="503237" cy="3143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9pPr>
          </a:lstStyle>
          <a:p>
            <a:fld id="{DB9C56DD-5495-4319-BA9C-412C8947C7E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7800" y="700161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mtClean="0"/>
              <a:t>application </a:t>
            </a:r>
            <a:r>
              <a:rPr lang="ko-KR" altLang="en-US" smtClean="0"/>
              <a:t>기본 객체</a:t>
            </a:r>
            <a:r>
              <a:rPr lang="en-US" altLang="ko-KR" smtClean="0"/>
              <a:t>: </a:t>
            </a:r>
            <a:r>
              <a:rPr lang="ko-KR" altLang="en-US" smtClean="0"/>
              <a:t>서버 정보 읽기</a:t>
            </a:r>
            <a:endParaRPr lang="ko-KR" altLang="en-US"/>
          </a:p>
        </p:txBody>
      </p:sp>
      <p:graphicFrame>
        <p:nvGraphicFramePr>
          <p:cNvPr id="1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81259"/>
              </p:ext>
            </p:extLst>
          </p:nvPr>
        </p:nvGraphicFramePr>
        <p:xfrm>
          <a:off x="357187" y="1781249"/>
          <a:ext cx="8713788" cy="1828800"/>
        </p:xfrm>
        <a:graphic>
          <a:graphicData uri="http://schemas.openxmlformats.org/drawingml/2006/table">
            <a:tbl>
              <a:tblPr/>
              <a:tblGrid>
                <a:gridCol w="2090738"/>
                <a:gridCol w="1081087"/>
                <a:gridCol w="5541963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리턴타입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설명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getServerInfo()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서버 정보를 구한다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getMajorVersion()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서버가 지원하는 서블릿 규약의 메이저 버전을 리턴한다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버전의 정수부분을 리턴한다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getMinorVersion()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String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서버가 지원하는 서블릿 규약의 마이너 버전을 리턴한다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버전의 소수 부분을 리턴한다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214312" y="1347861"/>
            <a:ext cx="720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어플리케이션 초기화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파라미터를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읽어올 때 사용되는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메소드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]</a:t>
            </a:r>
          </a:p>
        </p:txBody>
      </p:sp>
      <p:sp>
        <p:nvSpPr>
          <p:cNvPr id="14" name="Rectangle 136"/>
          <p:cNvSpPr>
            <a:spLocks noChangeArrowheads="1"/>
          </p:cNvSpPr>
          <p:nvPr/>
        </p:nvSpPr>
        <p:spPr bwMode="auto">
          <a:xfrm>
            <a:off x="285750" y="4436988"/>
            <a:ext cx="8715375" cy="2374900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37"/>
          <p:cNvSpPr txBox="1">
            <a:spLocks noChangeArrowheads="1"/>
          </p:cNvSpPr>
          <p:nvPr/>
        </p:nvSpPr>
        <p:spPr bwMode="auto">
          <a:xfrm>
            <a:off x="357187" y="4773686"/>
            <a:ext cx="8281988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/>
              <a:t>&lt;%@ page contentType = "text/html; charset=euc-kr" %&gt;</a:t>
            </a:r>
          </a:p>
          <a:p>
            <a:r>
              <a:rPr lang="en-US" altLang="ko-KR" sz="1600"/>
              <a:t>&lt;html&gt;</a:t>
            </a:r>
          </a:p>
          <a:p>
            <a:r>
              <a:rPr lang="en-US" altLang="ko-KR" sz="1600"/>
              <a:t>&lt;head&gt;&lt;title&gt;</a:t>
            </a:r>
            <a:r>
              <a:rPr lang="ko-KR" altLang="en-US" sz="1600"/>
              <a:t>서버 정보 출력</a:t>
            </a:r>
            <a:r>
              <a:rPr lang="en-US" altLang="ko-KR" sz="1600"/>
              <a:t>&lt;/title&gt;&lt;/head&gt;</a:t>
            </a:r>
          </a:p>
          <a:p>
            <a:r>
              <a:rPr lang="en-US" altLang="ko-KR" sz="1600"/>
              <a:t>&lt;body&gt;</a:t>
            </a:r>
          </a:p>
          <a:p>
            <a:r>
              <a:rPr lang="ko-KR" altLang="en-US" sz="1600"/>
              <a:t>서버정보</a:t>
            </a:r>
            <a:r>
              <a:rPr lang="en-US" altLang="ko-KR" sz="1600"/>
              <a:t>: &lt;%= application.getServerInfo() %&gt;&lt;br&gt;</a:t>
            </a:r>
          </a:p>
          <a:p>
            <a:r>
              <a:rPr lang="ko-KR" altLang="en-US" sz="1600"/>
              <a:t>서블릿 규약 메이저 버전</a:t>
            </a:r>
            <a:r>
              <a:rPr lang="en-US" altLang="ko-KR" sz="1600"/>
              <a:t>: &lt;%= application.getMajorVersion() %&gt; &lt;br&gt;</a:t>
            </a:r>
          </a:p>
          <a:p>
            <a:r>
              <a:rPr lang="ko-KR" altLang="en-US" sz="1600"/>
              <a:t>서블릿 규약 마이너 버전</a:t>
            </a:r>
            <a:r>
              <a:rPr lang="en-US" altLang="ko-KR" sz="1600"/>
              <a:t>: &lt;%= application.getMinorVersion() %&gt;</a:t>
            </a:r>
          </a:p>
          <a:p>
            <a:r>
              <a:rPr lang="en-US" altLang="ko-KR" sz="1600"/>
              <a:t>&lt;/body&gt;&lt;/html&gt;</a:t>
            </a:r>
          </a:p>
        </p:txBody>
      </p:sp>
      <p:sp>
        <p:nvSpPr>
          <p:cNvPr id="16" name="AutoShape 141"/>
          <p:cNvSpPr>
            <a:spLocks noChangeArrowheads="1"/>
          </p:cNvSpPr>
          <p:nvPr/>
        </p:nvSpPr>
        <p:spPr bwMode="auto">
          <a:xfrm>
            <a:off x="501650" y="4221088"/>
            <a:ext cx="1225550" cy="381000"/>
          </a:xfrm>
          <a:prstGeom prst="roundRect">
            <a:avLst>
              <a:gd name="adj" fmla="val 33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pic>
        <p:nvPicPr>
          <p:cNvPr id="17" name="Picture 133" descr="fi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58" y="3645024"/>
            <a:ext cx="39957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5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 smtClean="0"/>
              <a:t>pageContext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57621"/>
              </p:ext>
            </p:extLst>
          </p:nvPr>
        </p:nvGraphicFramePr>
        <p:xfrm>
          <a:off x="323528" y="1844825"/>
          <a:ext cx="8712968" cy="331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566"/>
                <a:gridCol w="1391146"/>
                <a:gridCol w="3441256"/>
              </a:tblGrid>
              <a:tr h="459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반환 유형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1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setAttribute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(String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name, Object value)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이름이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 속성값을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로 저장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17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getAttribute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(String name)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이름이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속성 값 얻기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removeAttribute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(String name)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이름이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name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 속성 삭제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959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getAttributeNames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Enumeration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모든 속성 얻기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pageContext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비 제공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 Box 171"/>
          <p:cNvSpPr txBox="1">
            <a:spLocks noChangeArrowheads="1"/>
          </p:cNvSpPr>
          <p:nvPr/>
        </p:nvSpPr>
        <p:spPr bwMode="auto">
          <a:xfrm>
            <a:off x="251520" y="5301208"/>
            <a:ext cx="73581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☞ </a:t>
            </a:r>
            <a:r>
              <a:rPr lang="ko-KR" altLang="en-US" sz="1600" b="1" dirty="0">
                <a:latin typeface="+mn-ea"/>
                <a:ea typeface="+mn-ea"/>
              </a:rPr>
              <a:t>속성의 값 타입은 </a:t>
            </a:r>
            <a:r>
              <a:rPr lang="en-US" altLang="ko-KR" sz="1600" b="1" dirty="0">
                <a:latin typeface="+mn-ea"/>
                <a:ea typeface="+mn-ea"/>
              </a:rPr>
              <a:t>Object</a:t>
            </a:r>
            <a:r>
              <a:rPr lang="ko-KR" altLang="en-US" sz="1600" b="1" dirty="0">
                <a:latin typeface="+mn-ea"/>
                <a:ea typeface="+mn-ea"/>
              </a:rPr>
              <a:t>이므로 값을 사용할 때에는 알맞은 </a:t>
            </a:r>
            <a:r>
              <a:rPr lang="ko-KR" altLang="en-US" sz="1600" b="1" dirty="0" smtClean="0">
                <a:latin typeface="+mn-ea"/>
                <a:ea typeface="+mn-ea"/>
              </a:rPr>
              <a:t>형 변환이 </a:t>
            </a:r>
            <a:r>
              <a:rPr lang="ko-KR" altLang="en-US" sz="1600" b="1" dirty="0">
                <a:latin typeface="+mn-ea"/>
                <a:ea typeface="+mn-ea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908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210</TotalTime>
  <Words>2491</Words>
  <Application>Microsoft Office PowerPoint</Application>
  <PresentationFormat>화면 슬라이드 쇼(4:3)</PresentationFormat>
  <Paragraphs>518</Paragraphs>
  <Slides>58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1_마스터</vt:lpstr>
      <vt:lpstr>내장 객체</vt:lpstr>
      <vt:lpstr>PowerPoint 프레젠테이션</vt:lpstr>
      <vt:lpstr>1. 내장 객체의 개요</vt:lpstr>
      <vt:lpstr>1. 내장 객체의 개요</vt:lpstr>
      <vt:lpstr>1. 내장 객체의 개요</vt:lpstr>
      <vt:lpstr>1. 내장 객체의 개요</vt:lpstr>
      <vt:lpstr>1. 내장 객체의 개요</vt:lpstr>
      <vt:lpstr>2. 내장 객체의 기능과 사용법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1. 내장 객체의 개요</vt:lpstr>
      <vt:lpstr>1. 내장 객체의 개요</vt:lpstr>
      <vt:lpstr>4. out 내장 객체의 기능과 사용법</vt:lpstr>
      <vt:lpstr>4. out 내장 객체의 기능과 사용법</vt:lpstr>
      <vt:lpstr>4. out 내장 객체의 기능과 사용법</vt:lpstr>
      <vt:lpstr>4. 기본 객체와 영역</vt:lpstr>
      <vt:lpstr>4. 기본 객체와 영역</vt:lpstr>
      <vt:lpstr>4. out 내장 객체의 기능과 사용법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306</cp:revision>
  <dcterms:created xsi:type="dcterms:W3CDTF">2011-01-05T15:14:06Z</dcterms:created>
  <dcterms:modified xsi:type="dcterms:W3CDTF">2019-03-12T01:53:43Z</dcterms:modified>
</cp:coreProperties>
</file>