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877" r:id="rId3"/>
    <p:sldId id="878" r:id="rId4"/>
    <p:sldId id="879" r:id="rId5"/>
    <p:sldId id="880" r:id="rId6"/>
    <p:sldId id="919" r:id="rId7"/>
    <p:sldId id="881" r:id="rId8"/>
    <p:sldId id="882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5" r:id="rId20"/>
    <p:sldId id="896" r:id="rId21"/>
    <p:sldId id="898" r:id="rId22"/>
    <p:sldId id="899" r:id="rId23"/>
    <p:sldId id="900" r:id="rId24"/>
    <p:sldId id="901" r:id="rId25"/>
    <p:sldId id="902" r:id="rId26"/>
    <p:sldId id="920" r:id="rId27"/>
    <p:sldId id="921" r:id="rId28"/>
    <p:sldId id="922" r:id="rId29"/>
    <p:sldId id="923" r:id="rId30"/>
    <p:sldId id="924" r:id="rId31"/>
    <p:sldId id="903" r:id="rId32"/>
    <p:sldId id="904" r:id="rId33"/>
    <p:sldId id="905" r:id="rId34"/>
    <p:sldId id="906" r:id="rId35"/>
    <p:sldId id="907" r:id="rId36"/>
    <p:sldId id="908" r:id="rId37"/>
    <p:sldId id="910" r:id="rId38"/>
    <p:sldId id="911" r:id="rId39"/>
    <p:sldId id="912" r:id="rId40"/>
    <p:sldId id="913" r:id="rId41"/>
    <p:sldId id="914" r:id="rId42"/>
    <p:sldId id="915" r:id="rId43"/>
    <p:sldId id="916" r:id="rId44"/>
    <p:sldId id="917" r:id="rId45"/>
    <p:sldId id="918" r:id="rId46"/>
    <p:sldId id="275" r:id="rId4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66B9B7"/>
    <a:srgbClr val="98D2D0"/>
    <a:srgbClr val="17928F"/>
    <a:srgbClr val="40C4C1"/>
    <a:srgbClr val="E2F1F0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88" d="100"/>
          <a:sy n="88" d="100"/>
        </p:scale>
        <p:origin x="-1134" y="-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.apache.org/downloads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fileupload/" TargetMode="External"/><Relationship Id="rId2" Type="http://schemas.openxmlformats.org/officeDocument/2006/relationships/hyperlink" Target="http://servlets.com/co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mmons.apache.org/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웹 브라우저에서 </a:t>
            </a:r>
            <a:r>
              <a:rPr lang="ko-KR" altLang="en-US" b="0" dirty="0"/>
              <a:t>전송되는 요청 파라미터 중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일반 </a:t>
            </a:r>
            <a:r>
              <a:rPr lang="ko-KR" altLang="en-US" b="0" dirty="0"/>
              <a:t>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</a:t>
            </a:r>
            <a:r>
              <a:rPr lang="ko-KR" altLang="en-US" b="0" dirty="0" smtClean="0"/>
              <a:t>받음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파일의 </a:t>
            </a:r>
            <a:r>
              <a:rPr lang="ko-KR" altLang="en-US" b="0" dirty="0"/>
              <a:t>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</a:t>
            </a:r>
            <a:r>
              <a:rPr lang="ko-KR" altLang="en-US" b="0" dirty="0" smtClean="0"/>
              <a:t>받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메소드의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78253"/>
              </p:ext>
            </p:extLst>
          </p:nvPr>
        </p:nvGraphicFramePr>
        <p:xfrm>
          <a:off x="323528" y="3140968"/>
          <a:ext cx="842493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896544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getContentType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Upload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된 파일의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리턴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없으면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getFile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서버에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upload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된 파일 객체 반환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없으면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getFileNames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type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속성값이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설정된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값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getFileSystemName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서버에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파일명 반환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파일명이 중복되면 변경된 파일명 반환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getOriginalFileName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서버에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업로드된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실제파일명 반환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파일이 중복되면 변경 전의 파일명 반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getParameter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이름이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값 전달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Collection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getParameterNames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이름을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열거형으로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getParameterValues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 </a:t>
                      </a:r>
                      <a:r>
                        <a:rPr lang="ko-KR" altLang="en-US" sz="12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파라미터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이름이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값 전달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/WEB-INF/lib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추가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720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01167"/>
            <a:ext cx="719425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DF296A4-ADF5-40D0-9B21-05EB7BCC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3" y="932495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A87B7D3-AF43-4F56-84FB-5C5332209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536" y="931818"/>
            <a:ext cx="5981675" cy="5715000"/>
            <a:chOff x="390525" y="1124744"/>
            <a:chExt cx="8362950" cy="102252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CEE724F-1829-417B-A2BB-2DE90A7A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1124744"/>
              <a:ext cx="8362950" cy="4876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FEB469E-119E-4EC6-A82F-F693F20D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462" y="5949280"/>
              <a:ext cx="6800850" cy="540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28BA76-8BA4-4B2C-93E9-5A2F68D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2" y="1070060"/>
            <a:ext cx="6338044" cy="48493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6" y="980728"/>
            <a:ext cx="4192814" cy="14674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0" y="2537487"/>
            <a:ext cx="2583147" cy="1224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87535"/>
            <a:ext cx="3271793" cy="2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endParaRPr lang="en-US" altLang="ko-KR" dirty="0" smtClean="0"/>
          </a:p>
          <a:p>
            <a:pPr lvl="1"/>
            <a:r>
              <a:rPr lang="ko-KR" altLang="en-US" b="0" dirty="0"/>
              <a:t>파일 업로드 </a:t>
            </a:r>
            <a:r>
              <a:rPr lang="ko-KR" altLang="en-US" b="0" dirty="0" smtClean="0"/>
              <a:t>패키지</a:t>
            </a:r>
            <a:endParaRPr lang="en-US" altLang="ko-KR" b="0" dirty="0" smtClean="0"/>
          </a:p>
          <a:p>
            <a:pPr lvl="1"/>
            <a:r>
              <a:rPr lang="ko-KR" altLang="en-US" b="0" u="sng" dirty="0" smtClean="0"/>
              <a:t>서버의 </a:t>
            </a:r>
            <a:r>
              <a:rPr lang="ko-KR" altLang="en-US" b="0" u="sng" dirty="0">
                <a:solidFill>
                  <a:srgbClr val="FF0000"/>
                </a:solidFill>
              </a:rPr>
              <a:t>메모리상</a:t>
            </a:r>
            <a:r>
              <a:rPr lang="ko-KR" altLang="en-US" b="0" u="sng" dirty="0"/>
              <a:t>에서 파일 처리가 </a:t>
            </a:r>
            <a:r>
              <a:rPr lang="ko-KR" altLang="en-US" b="0" u="sng" dirty="0" smtClean="0"/>
              <a:t>가능하도록 지원</a:t>
            </a:r>
            <a:endParaRPr lang="en-US" altLang="ko-KR" b="0" u="sng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commons-fileupload.jar</a:t>
            </a:r>
            <a:r>
              <a:rPr lang="en-US" altLang="ko-KR" b="0" dirty="0" smtClean="0"/>
              <a:t>, commons-io.jar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</a:t>
            </a:r>
            <a:r>
              <a:rPr lang="en-US" altLang="ko-KR" b="0" dirty="0">
                <a:hlinkClick r:id="rId2"/>
              </a:rPr>
              <a:t>http://commons.apache.org/downloads/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org.apache.commons.fileupload</a:t>
            </a:r>
            <a:r>
              <a:rPr lang="en-US" altLang="ko-KR" b="0" dirty="0"/>
              <a:t>.*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90785"/>
              </p:ext>
            </p:extLst>
          </p:nvPr>
        </p:nvGraphicFramePr>
        <p:xfrm>
          <a:off x="395536" y="4093800"/>
          <a:ext cx="8208913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37"/>
                <a:gridCol w="783407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NOTE_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오픈 라이브러리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Commons-FileUpload.jar, commons-io.jar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설치 방법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6E7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배포 사이트에서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commons-fileupload-1.3.3-bin.zip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commons-io-2.6.bin.zip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파일 다운로드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8D2D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다운로드 한 두 파일 압축 풀기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③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6E7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압축을 푼 두 파일의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commons-fileupload-1.3.3-bin, commons-io-2.6-bin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폴더의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Commons-fileupload-1.3.2.jar, commons-io-2.6.jar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파일을 찾음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66B9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웹 어플리케이션의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WebContent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/WEB-INF/lib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폴더와 자바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JDK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lib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폴더에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commons-fileupload-1.3.2.jar, commons-io-2.6.jar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파일을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복사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또는 서버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톰캣의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/commons/lib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폴더와 자바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JDK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lib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폴더에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commons-fileupload-1.3.2.jar, commons-io-2.6.jar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파일 복사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5443798" cy="5632311"/>
          </a:xfrm>
          <a:prstGeom prst="rect">
            <a:avLst/>
          </a:prstGeom>
          <a:noFill/>
          <a:ln w="12700">
            <a:solidFill>
              <a:srgbClr val="50C1BE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&lt;%@page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&lt;%@page import=</a:t>
            </a:r>
            <a:r>
              <a:rPr lang="en-US" altLang="ko-KR" sz="1200" i="1" dirty="0">
                <a:latin typeface="+mn-ea"/>
                <a:ea typeface="+mn-ea"/>
              </a:rPr>
              <a:t>"</a:t>
            </a:r>
            <a:r>
              <a:rPr lang="en-US" altLang="ko-KR" sz="1200" i="1" dirty="0" err="1">
                <a:latin typeface="+mn-ea"/>
                <a:ea typeface="+mn-ea"/>
              </a:rPr>
              <a:t>org.apache.commons.fileupload</a:t>
            </a:r>
            <a:r>
              <a:rPr lang="en-US" altLang="ko-KR" sz="1200" i="1" dirty="0">
                <a:latin typeface="+mn-ea"/>
                <a:ea typeface="+mn-ea"/>
              </a:rPr>
              <a:t>.*,</a:t>
            </a:r>
            <a:r>
              <a:rPr lang="en-US" altLang="ko-KR" sz="1200" i="1" dirty="0" err="1">
                <a:latin typeface="+mn-ea"/>
                <a:ea typeface="+mn-ea"/>
              </a:rPr>
              <a:t>java.util</a:t>
            </a:r>
            <a:r>
              <a:rPr lang="en-US" altLang="ko-KR" sz="1200" i="1" dirty="0">
                <a:latin typeface="+mn-ea"/>
                <a:ea typeface="+mn-ea"/>
              </a:rPr>
              <a:t>.*,java.io.*"%&gt;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&lt;html&gt;&lt;head&gt;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&lt;title&gt;File Upload&lt;/title&gt;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&lt;/head&gt;&lt;body&gt;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fileUploadPath</a:t>
            </a:r>
            <a:r>
              <a:rPr lang="en-US" altLang="ko-KR" sz="1200" dirty="0">
                <a:latin typeface="+mn-ea"/>
                <a:ea typeface="+mn-ea"/>
              </a:rPr>
              <a:t> = "C:\\upload";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DiskFileUpload</a:t>
            </a:r>
            <a:r>
              <a:rPr lang="en-US" altLang="ko-KR" sz="1200" dirty="0">
                <a:latin typeface="+mn-ea"/>
                <a:ea typeface="+mn-ea"/>
              </a:rPr>
              <a:t> upload = </a:t>
            </a:r>
            <a:r>
              <a:rPr lang="en-US" altLang="ko-KR" sz="1200" b="1" dirty="0">
                <a:latin typeface="+mn-ea"/>
                <a:ea typeface="+mn-ea"/>
              </a:rPr>
              <a:t>new </a:t>
            </a:r>
            <a:r>
              <a:rPr lang="en-US" altLang="ko-KR" sz="1200" b="1" dirty="0" err="1">
                <a:latin typeface="+mn-ea"/>
                <a:ea typeface="+mn-ea"/>
              </a:rPr>
              <a:t>DiskFileUpload</a:t>
            </a:r>
            <a:r>
              <a:rPr lang="en-US" altLang="ko-KR" sz="1200" b="1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List items = </a:t>
            </a:r>
            <a:r>
              <a:rPr lang="en-US" altLang="ko-KR" sz="1200" dirty="0" err="1">
                <a:latin typeface="+mn-ea"/>
                <a:ea typeface="+mn-ea"/>
              </a:rPr>
              <a:t>upload.parseRequest</a:t>
            </a:r>
            <a:r>
              <a:rPr lang="en-US" altLang="ko-KR" sz="1200" dirty="0">
                <a:latin typeface="+mn-ea"/>
                <a:ea typeface="+mn-ea"/>
              </a:rPr>
              <a:t>(request);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Iterator </a:t>
            </a:r>
            <a:r>
              <a:rPr lang="en-US" altLang="ko-KR" sz="1200" dirty="0" err="1">
                <a:latin typeface="+mn-ea"/>
                <a:ea typeface="+mn-ea"/>
              </a:rPr>
              <a:t>params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items.iterator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while (</a:t>
            </a:r>
            <a:r>
              <a:rPr lang="en-US" altLang="ko-KR" sz="1200" b="1" dirty="0" err="1">
                <a:latin typeface="+mn-ea"/>
                <a:ea typeface="+mn-ea"/>
              </a:rPr>
              <a:t>params.hasNext</a:t>
            </a:r>
            <a:r>
              <a:rPr lang="en-US" altLang="ko-KR" sz="1200" b="1" dirty="0">
                <a:latin typeface="+mn-ea"/>
                <a:ea typeface="+mn-ea"/>
              </a:rPr>
              <a:t>()) {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FileItem</a:t>
            </a:r>
            <a:r>
              <a:rPr lang="en-US" altLang="ko-KR" sz="1200" dirty="0">
                <a:latin typeface="+mn-ea"/>
                <a:ea typeface="+mn-ea"/>
              </a:rPr>
              <a:t> item = (</a:t>
            </a:r>
            <a:r>
              <a:rPr lang="en-US" altLang="ko-KR" sz="1200" dirty="0" err="1">
                <a:latin typeface="+mn-ea"/>
                <a:ea typeface="+mn-ea"/>
              </a:rPr>
              <a:t>FileItem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 err="1">
                <a:latin typeface="+mn-ea"/>
                <a:ea typeface="+mn-ea"/>
              </a:rPr>
              <a:t>params.next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latin typeface="+mn-ea"/>
                <a:ea typeface="+mn-ea"/>
              </a:rPr>
              <a:t>if(</a:t>
            </a:r>
            <a:r>
              <a:rPr lang="en-US" altLang="ko-KR" sz="1200" b="1" dirty="0" err="1">
                <a:latin typeface="+mn-ea"/>
                <a:ea typeface="+mn-ea"/>
              </a:rPr>
              <a:t>item.isFormField</a:t>
            </a:r>
            <a:r>
              <a:rPr lang="en-US" altLang="ko-KR" sz="1200" b="1" dirty="0">
                <a:latin typeface="+mn-ea"/>
                <a:ea typeface="+mn-ea"/>
              </a:rPr>
              <a:t>()){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String title = </a:t>
            </a:r>
            <a:r>
              <a:rPr lang="en-US" altLang="ko-KR" sz="1200" dirty="0" err="1">
                <a:latin typeface="+mn-ea"/>
                <a:ea typeface="+mn-ea"/>
              </a:rPr>
              <a:t>item.getString</a:t>
            </a:r>
            <a:r>
              <a:rPr lang="en-US" altLang="ko-KR" sz="1200" dirty="0">
                <a:latin typeface="+mn-ea"/>
                <a:ea typeface="+mn-ea"/>
              </a:rPr>
              <a:t>("UTF-8");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</a:t>
            </a:r>
            <a:r>
              <a:rPr lang="en-US" altLang="ko-KR" sz="1200" dirty="0" err="1">
                <a:latin typeface="+mn-ea"/>
                <a:ea typeface="+mn-ea"/>
              </a:rPr>
              <a:t>out.print</a:t>
            </a:r>
            <a:r>
              <a:rPr lang="en-US" altLang="ko-KR" sz="1200" dirty="0">
                <a:latin typeface="+mn-ea"/>
                <a:ea typeface="+mn-ea"/>
              </a:rPr>
              <a:t>("&lt;h3&gt;"+title+"&lt;/h3&gt;");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}</a:t>
            </a:r>
            <a:r>
              <a:rPr lang="en-US" altLang="ko-KR" sz="1200" b="1" dirty="0">
                <a:latin typeface="+mn-ea"/>
                <a:ea typeface="+mn-ea"/>
              </a:rPr>
              <a:t>else if (!</a:t>
            </a:r>
            <a:r>
              <a:rPr lang="en-US" altLang="ko-KR" sz="1200" b="1" dirty="0" err="1">
                <a:latin typeface="+mn-ea"/>
                <a:ea typeface="+mn-ea"/>
              </a:rPr>
              <a:t>item.isFormField</a:t>
            </a:r>
            <a:r>
              <a:rPr lang="en-US" altLang="ko-KR" sz="1200" b="1" dirty="0">
                <a:latin typeface="+mn-ea"/>
                <a:ea typeface="+mn-ea"/>
              </a:rPr>
              <a:t>()) {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item.getName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fileName.substring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fileName.lastIndexOf</a:t>
            </a:r>
            <a:r>
              <a:rPr lang="en-US" altLang="ko-KR" sz="1200" dirty="0">
                <a:latin typeface="+mn-ea"/>
                <a:ea typeface="+mn-ea"/>
              </a:rPr>
              <a:t>("\\") + 1);</a:t>
            </a:r>
          </a:p>
          <a:p>
            <a:r>
              <a:rPr lang="en-US" altLang="ko-KR" sz="1200" dirty="0">
                <a:latin typeface="+mn-ea"/>
                <a:ea typeface="+mn-ea"/>
              </a:rPr>
              <a:t>File </a:t>
            </a:r>
            <a:r>
              <a:rPr lang="en-US" altLang="ko-KR" sz="1200" dirty="0" err="1">
                <a:latin typeface="+mn-ea"/>
                <a:ea typeface="+mn-ea"/>
              </a:rPr>
              <a:t>file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b="1" dirty="0">
                <a:latin typeface="+mn-ea"/>
                <a:ea typeface="+mn-ea"/>
              </a:rPr>
              <a:t>new File(</a:t>
            </a:r>
            <a:r>
              <a:rPr lang="en-US" altLang="ko-KR" sz="1200" b="1" dirty="0" err="1">
                <a:latin typeface="+mn-ea"/>
                <a:ea typeface="+mn-ea"/>
              </a:rPr>
              <a:t>fileUploadPath</a:t>
            </a:r>
            <a:r>
              <a:rPr lang="en-US" altLang="ko-KR" sz="1200" b="1" dirty="0">
                <a:latin typeface="+mn-ea"/>
                <a:ea typeface="+mn-ea"/>
              </a:rPr>
              <a:t> + "/" + </a:t>
            </a:r>
            <a:r>
              <a:rPr lang="en-US" altLang="ko-KR" sz="1200" b="1" dirty="0" err="1">
                <a:latin typeface="+mn-ea"/>
                <a:ea typeface="+mn-ea"/>
              </a:rPr>
              <a:t>fileName</a:t>
            </a:r>
            <a:r>
              <a:rPr lang="en-US" altLang="ko-KR" sz="1200" b="1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item.write</a:t>
            </a:r>
            <a:r>
              <a:rPr lang="en-US" altLang="ko-KR" sz="1200" dirty="0">
                <a:latin typeface="+mn-ea"/>
                <a:ea typeface="+mn-ea"/>
              </a:rPr>
              <a:t>(file);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파일 이름</a:t>
            </a:r>
            <a:r>
              <a:rPr lang="en-US" altLang="ko-KR" sz="1200" dirty="0">
                <a:latin typeface="+mn-ea"/>
                <a:ea typeface="+mn-ea"/>
              </a:rPr>
              <a:t>: "+</a:t>
            </a:r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+"&lt;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r>
              <a:rPr lang="en-US" altLang="ko-KR" sz="12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&lt;/html&gt;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2420888"/>
            <a:ext cx="3587531" cy="2880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7" y="2852936"/>
            <a:ext cx="3587531" cy="2880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496" y="3796883"/>
            <a:ext cx="5400600" cy="200838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3104" y="995244"/>
            <a:ext cx="3565400" cy="3000821"/>
          </a:xfrm>
          <a:prstGeom prst="rect">
            <a:avLst/>
          </a:prstGeom>
          <a:solidFill>
            <a:schemeClr val="bg1"/>
          </a:solidFill>
          <a:ln>
            <a:solidFill>
              <a:srgbClr val="D6E7E6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파일업로드 처리 순서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① 먼저 </a:t>
            </a:r>
            <a:r>
              <a:rPr lang="ko-KR" altLang="en-US" sz="1100" dirty="0">
                <a:latin typeface="+mn-ea"/>
                <a:ea typeface="+mn-ea"/>
              </a:rPr>
              <a:t>파일 </a:t>
            </a:r>
            <a:r>
              <a:rPr lang="ko-KR" altLang="en-US" sz="1100" dirty="0" err="1">
                <a:latin typeface="+mn-ea"/>
                <a:ea typeface="+mn-ea"/>
              </a:rPr>
              <a:t>업로드된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아이템을 </a:t>
            </a:r>
            <a:r>
              <a:rPr lang="ko-KR" altLang="en-US" sz="1100" dirty="0">
                <a:latin typeface="+mn-ea"/>
                <a:ea typeface="+mn-ea"/>
              </a:rPr>
              <a:t>처리하기 </a:t>
            </a:r>
            <a:r>
              <a:rPr lang="ko-KR" altLang="en-US" sz="1100" dirty="0" smtClean="0">
                <a:latin typeface="+mn-ea"/>
                <a:ea typeface="+mn-ea"/>
              </a:rPr>
              <a:t>전에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  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유효한 </a:t>
            </a:r>
            <a:r>
              <a:rPr lang="en-US" altLang="ko-KR" sz="1100" dirty="0">
                <a:latin typeface="+mn-ea"/>
                <a:ea typeface="+mn-ea"/>
              </a:rPr>
              <a:t>Request</a:t>
            </a:r>
            <a:r>
              <a:rPr lang="ko-KR" altLang="en-US" sz="1100" dirty="0">
                <a:latin typeface="+mn-ea"/>
                <a:ea typeface="+mn-ea"/>
              </a:rPr>
              <a:t>인지 </a:t>
            </a:r>
            <a:r>
              <a:rPr lang="ko-KR" altLang="en-US" sz="1100" dirty="0" err="1" smtClean="0">
                <a:latin typeface="+mn-ea"/>
                <a:ea typeface="+mn-ea"/>
              </a:rPr>
              <a:t>확인해야함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endParaRPr lang="en-US" altLang="ko-KR" sz="1100" dirty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② </a:t>
            </a:r>
            <a:r>
              <a:rPr lang="ko-KR" altLang="en-US" sz="1100" dirty="0" err="1">
                <a:latin typeface="+mn-ea"/>
                <a:ea typeface="+mn-ea"/>
              </a:rPr>
              <a:t>업로드된</a:t>
            </a:r>
            <a:r>
              <a:rPr lang="ko-KR" altLang="en-US" sz="1100" dirty="0">
                <a:latin typeface="+mn-ea"/>
                <a:ea typeface="+mn-ea"/>
              </a:rPr>
              <a:t> 아이템이 매우 작다면 메모리에서 </a:t>
            </a:r>
            <a:r>
              <a:rPr lang="ko-KR" altLang="en-US" sz="1100" dirty="0" smtClean="0">
                <a:latin typeface="+mn-ea"/>
                <a:ea typeface="+mn-ea"/>
              </a:rPr>
              <a:t>처리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endParaRPr lang="en-US" altLang="ko-KR" sz="1100" dirty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③ </a:t>
            </a:r>
            <a:r>
              <a:rPr lang="ko-KR" altLang="en-US" sz="1100" dirty="0">
                <a:latin typeface="+mn-ea"/>
                <a:ea typeface="+mn-ea"/>
              </a:rPr>
              <a:t>큰 아이템이라면 임시 파일을 만들어 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latin typeface="+mn-ea"/>
                <a:ea typeface="+mn-ea"/>
              </a:rPr>
              <a:t>디스크에 </a:t>
            </a:r>
            <a:r>
              <a:rPr lang="ko-KR" altLang="en-US" sz="1100" dirty="0">
                <a:latin typeface="+mn-ea"/>
                <a:ea typeface="+mn-ea"/>
              </a:rPr>
              <a:t>저장하여 </a:t>
            </a:r>
            <a:r>
              <a:rPr lang="ko-KR" altLang="en-US" sz="1100" dirty="0" smtClean="0">
                <a:latin typeface="+mn-ea"/>
                <a:ea typeface="+mn-ea"/>
              </a:rPr>
              <a:t>처리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④ </a:t>
            </a:r>
            <a:r>
              <a:rPr lang="en-US" altLang="ko-KR" sz="1100" dirty="0" smtClean="0">
                <a:latin typeface="+mn-ea"/>
                <a:ea typeface="+mn-ea"/>
              </a:rPr>
              <a:t>request</a:t>
            </a:r>
            <a:r>
              <a:rPr lang="ko-KR" altLang="en-US" sz="1100" dirty="0">
                <a:latin typeface="+mn-ea"/>
                <a:ea typeface="+mn-ea"/>
              </a:rPr>
              <a:t>를 </a:t>
            </a:r>
            <a:r>
              <a:rPr lang="en-US" altLang="ko-KR" sz="1100" dirty="0">
                <a:latin typeface="+mn-ea"/>
                <a:ea typeface="+mn-ea"/>
              </a:rPr>
              <a:t>parsing</a:t>
            </a:r>
            <a:r>
              <a:rPr lang="ko-KR" altLang="en-US" sz="1100" dirty="0">
                <a:latin typeface="+mn-ea"/>
                <a:ea typeface="+mn-ea"/>
              </a:rPr>
              <a:t>하여 아이템들을 </a:t>
            </a:r>
            <a:r>
              <a:rPr lang="ko-KR" altLang="en-US" sz="1100" dirty="0" smtClean="0">
                <a:latin typeface="+mn-ea"/>
                <a:ea typeface="+mn-ea"/>
              </a:rPr>
              <a:t>추출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endParaRPr lang="en-US" altLang="ko-KR" sz="1100" dirty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⑤ 파일복사 처리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 smtClean="0">
                <a:latin typeface="+mn-ea"/>
                <a:ea typeface="+mn-ea"/>
              </a:rPr>
              <a:t>    - write(file); - </a:t>
            </a:r>
            <a:r>
              <a:rPr lang="ko-KR" altLang="en-US" sz="1100" dirty="0" smtClean="0">
                <a:latin typeface="+mn-ea"/>
                <a:ea typeface="+mn-ea"/>
              </a:rPr>
              <a:t>바로 복사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   - </a:t>
            </a:r>
            <a:r>
              <a:rPr lang="en-US" altLang="ko-KR" sz="1100" dirty="0" err="1" smtClean="0">
                <a:latin typeface="+mn-ea"/>
                <a:ea typeface="+mn-ea"/>
              </a:rPr>
              <a:t>getInputStream</a:t>
            </a:r>
            <a:r>
              <a:rPr lang="en-US" altLang="ko-KR" sz="1100" dirty="0" smtClean="0">
                <a:latin typeface="+mn-ea"/>
                <a:ea typeface="+mn-ea"/>
              </a:rPr>
              <a:t>(); - </a:t>
            </a:r>
            <a:r>
              <a:rPr lang="ko-KR" altLang="en-US" sz="1100" dirty="0" smtClean="0">
                <a:latin typeface="+mn-ea"/>
                <a:ea typeface="+mn-ea"/>
              </a:rPr>
              <a:t>별도 처리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   - get(); - </a:t>
            </a:r>
            <a:r>
              <a:rPr lang="ko-KR" altLang="en-US" sz="1100" dirty="0" smtClean="0">
                <a:latin typeface="+mn-ea"/>
                <a:ea typeface="+mn-ea"/>
              </a:rPr>
              <a:t>별도 처리 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메모리에 모두 할당하여 처리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851920" y="1340768"/>
            <a:ext cx="184339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911059" y="2708920"/>
            <a:ext cx="163204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475656" y="2996952"/>
            <a:ext cx="406744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8" y="4043743"/>
            <a:ext cx="7915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FileItem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11D5326-0F8D-4D75-9553-210E4CFCFC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3" y="93181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E45387E-ADD9-491C-AF3D-860000FD1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9575" y="1556792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39" y="2046864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5" name="내용 개체 틀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237" y="1798347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50" y="2924944"/>
            <a:ext cx="2304256" cy="1400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908720"/>
            <a:ext cx="864095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  <a:ea typeface="+mn-ea"/>
              </a:rPr>
              <a:t>fileupload04_process.jsp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&lt;%@</a:t>
            </a:r>
            <a:r>
              <a:rPr lang="en-US" altLang="ko-KR" sz="1200" dirty="0">
                <a:latin typeface="+mn-ea"/>
                <a:ea typeface="+mn-ea"/>
              </a:rPr>
              <a:t>page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200" dirty="0"/>
              <a:t>&lt;%@page import=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org.apache.commons.fileupload</a:t>
            </a:r>
            <a:r>
              <a:rPr lang="en-US" altLang="ko-KR" sz="1200" i="1" dirty="0"/>
              <a:t>.*,</a:t>
            </a:r>
            <a:r>
              <a:rPr lang="en-US" altLang="ko-KR" sz="1200" i="1" dirty="0" err="1"/>
              <a:t>java.util</a:t>
            </a:r>
            <a:r>
              <a:rPr lang="en-US" altLang="ko-KR" sz="1200" i="1" dirty="0"/>
              <a:t>.*,java.io.*"%&gt;</a:t>
            </a:r>
            <a:r>
              <a:rPr lang="en-US" altLang="ko-KR" sz="1200" dirty="0" smtClean="0">
                <a:latin typeface="+mn-ea"/>
                <a:ea typeface="+mn-ea"/>
              </a:rPr>
              <a:t>&lt;</a:t>
            </a:r>
            <a:r>
              <a:rPr lang="en-US" altLang="ko-KR" sz="1200" dirty="0">
                <a:latin typeface="+mn-ea"/>
                <a:ea typeface="+mn-ea"/>
              </a:rPr>
              <a:t>html&gt;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&lt;title&gt;File Upload&lt;/title&gt;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path = "C:\\upload";</a:t>
            </a: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파일 업로드 </a:t>
            </a:r>
            <a:r>
              <a:rPr lang="ko-KR" altLang="en-US" sz="1200" dirty="0" err="1">
                <a:latin typeface="+mn-ea"/>
                <a:ea typeface="+mn-ea"/>
              </a:rPr>
              <a:t>핸들러를</a:t>
            </a:r>
            <a:r>
              <a:rPr lang="ko-KR" altLang="en-US" sz="1200" dirty="0">
                <a:latin typeface="+mn-ea"/>
                <a:ea typeface="+mn-ea"/>
              </a:rPr>
              <a:t> 생성</a:t>
            </a:r>
          </a:p>
          <a:p>
            <a:r>
              <a:rPr lang="en-US" altLang="ko-KR" sz="1200" u="sng" dirty="0" err="1">
                <a:latin typeface="+mn-ea"/>
                <a:ea typeface="+mn-ea"/>
              </a:rPr>
              <a:t>D</a:t>
            </a:r>
            <a:r>
              <a:rPr lang="en-US" altLang="ko-KR" sz="1200" dirty="0" err="1">
                <a:latin typeface="+mn-ea"/>
                <a:ea typeface="+mn-ea"/>
              </a:rPr>
              <a:t>iskFileUpload</a:t>
            </a:r>
            <a:r>
              <a:rPr lang="en-US" altLang="ko-KR" sz="1200" dirty="0">
                <a:latin typeface="+mn-ea"/>
                <a:ea typeface="+mn-ea"/>
              </a:rPr>
              <a:t> upload = </a:t>
            </a:r>
            <a:r>
              <a:rPr lang="en-US" altLang="ko-KR" sz="1200" b="1" dirty="0">
                <a:latin typeface="+mn-ea"/>
                <a:ea typeface="+mn-ea"/>
              </a:rPr>
              <a:t>new </a:t>
            </a:r>
            <a:r>
              <a:rPr lang="en-US" altLang="ko-KR" sz="1200" b="1" dirty="0" err="1">
                <a:latin typeface="+mn-ea"/>
                <a:ea typeface="+mn-ea"/>
              </a:rPr>
              <a:t>DiskFileUpload</a:t>
            </a:r>
            <a:r>
              <a:rPr lang="en-US" altLang="ko-KR" sz="1200" b="1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파일 업로드 최대 사이즈를 설정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upload.setSizeMax</a:t>
            </a:r>
            <a:r>
              <a:rPr lang="en-US" altLang="ko-KR" sz="1200" dirty="0">
                <a:latin typeface="+mn-ea"/>
                <a:ea typeface="+mn-ea"/>
              </a:rPr>
              <a:t>(1000000);</a:t>
            </a: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한번에 메모리에 저장할 사이즈 설정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upload.setSizeThreshold</a:t>
            </a:r>
            <a:r>
              <a:rPr lang="en-US" altLang="ko-KR" sz="1200" dirty="0">
                <a:latin typeface="+mn-ea"/>
                <a:ea typeface="+mn-ea"/>
              </a:rPr>
              <a:t>(4096);</a:t>
            </a: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파일 업로드 경로를 설정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upload.setRepositoryPath</a:t>
            </a:r>
            <a:r>
              <a:rPr lang="en-US" altLang="ko-KR" sz="1200" dirty="0">
                <a:latin typeface="+mn-ea"/>
                <a:ea typeface="+mn-ea"/>
              </a:rPr>
              <a:t>(path);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전송된 </a:t>
            </a:r>
            <a:r>
              <a:rPr lang="en-US" altLang="ko-KR" sz="1200" dirty="0">
                <a:latin typeface="+mn-ea"/>
                <a:ea typeface="+mn-ea"/>
              </a:rPr>
              <a:t>request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parsing</a:t>
            </a:r>
            <a:r>
              <a:rPr lang="ko-KR" altLang="en-US" sz="1200" dirty="0">
                <a:latin typeface="+mn-ea"/>
                <a:ea typeface="+mn-ea"/>
              </a:rPr>
              <a:t>하여 아이템들을 추출</a:t>
            </a:r>
          </a:p>
          <a:p>
            <a:r>
              <a:rPr lang="en-US" altLang="ko-KR" sz="1200" dirty="0">
                <a:latin typeface="+mn-ea"/>
                <a:ea typeface="+mn-ea"/>
              </a:rPr>
              <a:t>List items = </a:t>
            </a:r>
            <a:r>
              <a:rPr lang="en-US" altLang="ko-KR" sz="1200" dirty="0" err="1">
                <a:latin typeface="+mn-ea"/>
                <a:ea typeface="+mn-ea"/>
              </a:rPr>
              <a:t>upload.parseRequest</a:t>
            </a:r>
            <a:r>
              <a:rPr lang="en-US" altLang="ko-KR" sz="1200" dirty="0">
                <a:latin typeface="+mn-ea"/>
                <a:ea typeface="+mn-ea"/>
              </a:rPr>
              <a:t>(request);</a:t>
            </a:r>
          </a:p>
          <a:p>
            <a:r>
              <a:rPr lang="en-US" altLang="ko-KR" sz="1200" dirty="0">
                <a:latin typeface="+mn-ea"/>
                <a:ea typeface="+mn-ea"/>
              </a:rPr>
              <a:t>//request parsing</a:t>
            </a:r>
            <a:r>
              <a:rPr lang="ko-KR" altLang="en-US" sz="1200" dirty="0">
                <a:latin typeface="+mn-ea"/>
                <a:ea typeface="+mn-ea"/>
              </a:rPr>
              <a:t>단위로 따로 설정 할 경우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yourMaxMemorySize</a:t>
            </a:r>
            <a:r>
              <a:rPr lang="en-US" altLang="ko-KR" sz="1200" dirty="0">
                <a:latin typeface="+mn-ea"/>
                <a:ea typeface="+mn-ea"/>
              </a:rPr>
              <a:t>=4096;</a:t>
            </a:r>
          </a:p>
          <a:p>
            <a:r>
              <a:rPr lang="en-US" altLang="ko-KR" sz="1200" dirty="0">
                <a:latin typeface="+mn-ea"/>
                <a:ea typeface="+mn-ea"/>
              </a:rPr>
              <a:t>long  </a:t>
            </a:r>
            <a:r>
              <a:rPr lang="en-US" altLang="ko-KR" sz="1200" dirty="0" err="1">
                <a:latin typeface="+mn-ea"/>
                <a:ea typeface="+mn-ea"/>
              </a:rPr>
              <a:t>yourMaxRequestSize</a:t>
            </a:r>
            <a:r>
              <a:rPr lang="en-US" altLang="ko-KR" sz="1200" dirty="0">
                <a:latin typeface="+mn-ea"/>
                <a:ea typeface="+mn-ea"/>
              </a:rPr>
              <a:t>=1000000;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yourUploadDirectory</a:t>
            </a:r>
            <a:r>
              <a:rPr lang="en-US" altLang="ko-KR" sz="1200" dirty="0">
                <a:latin typeface="+mn-ea"/>
                <a:ea typeface="+mn-ea"/>
              </a:rPr>
              <a:t> = path;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List&lt;</a:t>
            </a:r>
            <a:r>
              <a:rPr lang="en-US" altLang="ko-KR" sz="1200" dirty="0" err="1">
                <a:latin typeface="+mn-ea"/>
                <a:ea typeface="+mn-ea"/>
              </a:rPr>
              <a:t>FileItem</a:t>
            </a:r>
            <a:r>
              <a:rPr lang="en-US" altLang="ko-KR" sz="1200" dirty="0">
                <a:latin typeface="+mn-ea"/>
                <a:ea typeface="+mn-ea"/>
              </a:rPr>
              <a:t>&gt; items = </a:t>
            </a:r>
            <a:r>
              <a:rPr lang="en-US" altLang="ko-KR" sz="1200" dirty="0" err="1">
                <a:latin typeface="+mn-ea"/>
                <a:ea typeface="+mn-ea"/>
              </a:rPr>
              <a:t>upload.parseRequest</a:t>
            </a:r>
            <a:r>
              <a:rPr lang="en-US" altLang="ko-KR" sz="1200" dirty="0">
                <a:latin typeface="+mn-ea"/>
                <a:ea typeface="+mn-ea"/>
              </a:rPr>
              <a:t>(request, </a:t>
            </a:r>
            <a:r>
              <a:rPr lang="en-US" altLang="ko-KR" sz="1200" dirty="0" err="1">
                <a:latin typeface="+mn-ea"/>
                <a:ea typeface="+mn-ea"/>
              </a:rPr>
              <a:t>yourMaxMemorySize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yourMaxRequestSize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yourUploadDirectory</a:t>
            </a:r>
            <a:r>
              <a:rPr lang="en-US" altLang="ko-KR" sz="1200" dirty="0">
                <a:latin typeface="+mn-ea"/>
                <a:ea typeface="+mn-ea"/>
              </a:rPr>
              <a:t>); */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Iterator </a:t>
            </a:r>
            <a:r>
              <a:rPr lang="en-US" altLang="ko-KR" sz="1200" dirty="0" err="1">
                <a:latin typeface="+mn-ea"/>
                <a:ea typeface="+mn-ea"/>
              </a:rPr>
              <a:t>params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items.iterator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-&gt;</a:t>
            </a:r>
            <a:r>
              <a:rPr lang="ko-KR" altLang="en-US" sz="1200" dirty="0" smtClean="0">
                <a:latin typeface="+mn-ea"/>
                <a:ea typeface="+mn-ea"/>
              </a:rPr>
              <a:t>뒤에 계속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5400600" cy="5632311"/>
          </a:xfrm>
          <a:prstGeom prst="rect">
            <a:avLst/>
          </a:prstGeom>
          <a:noFill/>
          <a:ln>
            <a:solidFill>
              <a:srgbClr val="50C1BE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&lt;-</a:t>
            </a:r>
            <a:r>
              <a:rPr lang="ko-KR" altLang="en-US" sz="1200" b="1" dirty="0" smtClean="0">
                <a:latin typeface="+mn-ea"/>
                <a:ea typeface="+mn-ea"/>
              </a:rPr>
              <a:t>이어서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while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 err="1">
                <a:latin typeface="+mn-ea"/>
                <a:ea typeface="+mn-ea"/>
              </a:rPr>
              <a:t>params.hasNext</a:t>
            </a:r>
            <a:r>
              <a:rPr lang="en-US" altLang="ko-KR" sz="1200" b="1" dirty="0">
                <a:latin typeface="+mn-ea"/>
                <a:ea typeface="+mn-ea"/>
              </a:rPr>
              <a:t>()) {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FileItem</a:t>
            </a:r>
            <a:r>
              <a:rPr lang="en-US" altLang="ko-KR" sz="1200" dirty="0">
                <a:latin typeface="+mn-ea"/>
                <a:ea typeface="+mn-ea"/>
              </a:rPr>
              <a:t> item = (</a:t>
            </a:r>
            <a:r>
              <a:rPr lang="en-US" altLang="ko-KR" sz="1200" dirty="0" err="1">
                <a:latin typeface="+mn-ea"/>
                <a:ea typeface="+mn-ea"/>
              </a:rPr>
              <a:t>FileItem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 err="1">
                <a:latin typeface="+mn-ea"/>
                <a:ea typeface="+mn-ea"/>
              </a:rPr>
              <a:t>params.next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if (</a:t>
            </a:r>
            <a:r>
              <a:rPr lang="en-US" altLang="ko-KR" sz="1200" b="1" dirty="0" err="1">
                <a:latin typeface="+mn-ea"/>
                <a:ea typeface="+mn-ea"/>
              </a:rPr>
              <a:t>item.isFormField</a:t>
            </a:r>
            <a:r>
              <a:rPr lang="en-US" altLang="ko-KR" sz="1200" b="1" dirty="0">
                <a:latin typeface="+mn-ea"/>
                <a:ea typeface="+mn-ea"/>
              </a:rPr>
              <a:t>()) {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name = </a:t>
            </a:r>
            <a:r>
              <a:rPr lang="en-US" altLang="ko-KR" sz="1200" dirty="0" err="1">
                <a:latin typeface="+mn-ea"/>
                <a:ea typeface="+mn-ea"/>
              </a:rPr>
              <a:t>item.getFieldName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value = </a:t>
            </a:r>
            <a:r>
              <a:rPr lang="en-US" altLang="ko-KR" sz="1200" dirty="0" err="1">
                <a:latin typeface="+mn-ea"/>
                <a:ea typeface="+mn-ea"/>
              </a:rPr>
              <a:t>item.getString</a:t>
            </a:r>
            <a:r>
              <a:rPr lang="en-US" altLang="ko-KR" sz="1200" dirty="0">
                <a:latin typeface="+mn-ea"/>
                <a:ea typeface="+mn-ea"/>
              </a:rPr>
              <a:t>("utf-8");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(name + "=" + value + "&lt;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</a:t>
            </a:r>
            <a:r>
              <a:rPr lang="en-US" altLang="ko-KR" sz="1200" b="1" dirty="0">
                <a:latin typeface="+mn-ea"/>
                <a:ea typeface="+mn-ea"/>
              </a:rPr>
              <a:t>else {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fileFieldName</a:t>
            </a:r>
            <a:r>
              <a:rPr lang="en-US" altLang="ko-KR" sz="1200" dirty="0">
                <a:latin typeface="+mn-ea"/>
                <a:ea typeface="+mn-ea"/>
              </a:rPr>
              <a:t>  = </a:t>
            </a:r>
            <a:r>
              <a:rPr lang="en-US" altLang="ko-KR" sz="1200" dirty="0" err="1">
                <a:latin typeface="+mn-ea"/>
                <a:ea typeface="+mn-ea"/>
              </a:rPr>
              <a:t>item.getFieldName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item.getName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String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item.getContentType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dirty="0" err="1">
                <a:latin typeface="+mn-ea"/>
                <a:ea typeface="+mn-ea"/>
              </a:rPr>
              <a:t>fileName.substring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fileName.lastIndexOf</a:t>
            </a:r>
            <a:r>
              <a:rPr lang="en-US" altLang="ko-KR" sz="1200" dirty="0">
                <a:latin typeface="+mn-ea"/>
                <a:ea typeface="+mn-ea"/>
              </a:rPr>
              <a:t>("\\") + 1);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long </a:t>
            </a:r>
            <a:r>
              <a:rPr lang="en-US" altLang="ko-KR" sz="1200" b="1" dirty="0" err="1">
                <a:latin typeface="+mn-ea"/>
                <a:ea typeface="+mn-ea"/>
              </a:rPr>
              <a:t>fileSize</a:t>
            </a:r>
            <a:r>
              <a:rPr lang="en-US" altLang="ko-KR" sz="1200" b="1" dirty="0">
                <a:latin typeface="+mn-ea"/>
                <a:ea typeface="+mn-ea"/>
              </a:rPr>
              <a:t> = </a:t>
            </a:r>
            <a:r>
              <a:rPr lang="en-US" altLang="ko-KR" sz="1200" b="1" dirty="0" err="1">
                <a:latin typeface="+mn-ea"/>
                <a:ea typeface="+mn-ea"/>
              </a:rPr>
              <a:t>item.getSize</a:t>
            </a:r>
            <a:r>
              <a:rPr lang="en-US" altLang="ko-KR" sz="1200" b="1" dirty="0">
                <a:latin typeface="+mn-ea"/>
                <a:ea typeface="+mn-ea"/>
              </a:rPr>
              <a:t>();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File </a:t>
            </a:r>
            <a:r>
              <a:rPr lang="en-US" altLang="ko-KR" sz="1200" dirty="0" err="1">
                <a:latin typeface="+mn-ea"/>
                <a:ea typeface="+mn-ea"/>
              </a:rPr>
              <a:t>file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b="1" dirty="0">
                <a:latin typeface="+mn-ea"/>
                <a:ea typeface="+mn-ea"/>
              </a:rPr>
              <a:t>new File(path + "/" + </a:t>
            </a:r>
            <a:r>
              <a:rPr lang="en-US" altLang="ko-KR" sz="1200" b="1" dirty="0" err="1">
                <a:latin typeface="+mn-ea"/>
                <a:ea typeface="+mn-ea"/>
              </a:rPr>
              <a:t>fileName</a:t>
            </a:r>
            <a:r>
              <a:rPr lang="en-US" altLang="ko-KR" sz="1200" b="1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item.write</a:t>
            </a:r>
            <a:r>
              <a:rPr lang="en-US" altLang="ko-KR" sz="1200" dirty="0">
                <a:latin typeface="+mn-ea"/>
                <a:ea typeface="+mn-ea"/>
              </a:rPr>
              <a:t>(file);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("-----------------------------------&lt;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요청 </a:t>
            </a:r>
            <a:r>
              <a:rPr lang="ko-KR" altLang="en-US" sz="1200" dirty="0" err="1">
                <a:latin typeface="+mn-ea"/>
                <a:ea typeface="+mn-ea"/>
              </a:rPr>
              <a:t>파라미터</a:t>
            </a:r>
            <a:r>
              <a:rPr lang="ko-KR" altLang="en-US" sz="1200" dirty="0">
                <a:latin typeface="+mn-ea"/>
                <a:ea typeface="+mn-ea"/>
              </a:rPr>
              <a:t> 이름 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en-US" altLang="ko-KR" sz="1200" dirty="0" err="1">
                <a:latin typeface="+mn-ea"/>
                <a:ea typeface="+mn-ea"/>
              </a:rPr>
              <a:t>fileFieldName</a:t>
            </a:r>
            <a:r>
              <a:rPr lang="en-US" altLang="ko-KR" sz="1200" dirty="0">
                <a:latin typeface="+mn-ea"/>
                <a:ea typeface="+mn-ea"/>
              </a:rPr>
              <a:t>  + "&lt;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저장 파일 이름 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en-US" altLang="ko-KR" sz="1200" dirty="0" err="1">
                <a:latin typeface="+mn-ea"/>
                <a:ea typeface="+mn-ea"/>
              </a:rPr>
              <a:t>fileName</a:t>
            </a:r>
            <a:r>
              <a:rPr lang="en-US" altLang="ko-KR" sz="1200" dirty="0">
                <a:latin typeface="+mn-ea"/>
                <a:ea typeface="+mn-ea"/>
              </a:rPr>
              <a:t> + "&lt;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파일 </a:t>
            </a:r>
            <a:r>
              <a:rPr lang="ko-KR" altLang="en-US" sz="1200" dirty="0" err="1">
                <a:latin typeface="+mn-ea"/>
                <a:ea typeface="+mn-ea"/>
              </a:rPr>
              <a:t>콘텐츠</a:t>
            </a:r>
            <a:r>
              <a:rPr lang="ko-KR" altLang="en-US" sz="1200" dirty="0">
                <a:latin typeface="+mn-ea"/>
                <a:ea typeface="+mn-ea"/>
              </a:rPr>
              <a:t> 유형 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en-US" altLang="ko-KR" sz="1200" dirty="0" err="1">
                <a:latin typeface="+mn-ea"/>
                <a:ea typeface="+mn-ea"/>
              </a:rPr>
              <a:t>contentType</a:t>
            </a:r>
            <a:r>
              <a:rPr lang="en-US" altLang="ko-KR" sz="1200" dirty="0">
                <a:latin typeface="+mn-ea"/>
                <a:ea typeface="+mn-ea"/>
              </a:rPr>
              <a:t> + "&lt;</a:t>
            </a:r>
            <a:r>
              <a:rPr lang="en-US" altLang="ko-KR" sz="1200" dirty="0" err="1">
                <a:latin typeface="+mn-ea"/>
                <a:ea typeface="+mn-ea"/>
              </a:rPr>
              <a:t>br</a:t>
            </a:r>
            <a:r>
              <a:rPr lang="en-US" altLang="ko-KR" sz="12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out.println</a:t>
            </a:r>
            <a:r>
              <a:rPr lang="en-US" altLang="ko-KR" sz="1200" dirty="0">
                <a:latin typeface="+mn-ea"/>
                <a:ea typeface="+mn-ea"/>
              </a:rPr>
              <a:t>("</a:t>
            </a:r>
            <a:r>
              <a:rPr lang="ko-KR" altLang="en-US" sz="1200" dirty="0">
                <a:latin typeface="+mn-ea"/>
                <a:ea typeface="+mn-ea"/>
              </a:rPr>
              <a:t>파일 크기 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en-US" altLang="ko-KR" sz="1200" dirty="0" err="1">
                <a:latin typeface="+mn-ea"/>
                <a:ea typeface="+mn-ea"/>
              </a:rPr>
              <a:t>fileSize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r>
              <a:rPr lang="en-US" altLang="ko-KR" sz="12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&lt;/html&gt;</a:t>
            </a:r>
            <a:endParaRPr lang="ko-KR" altLang="en-US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자료실 </a:t>
            </a:r>
            <a:r>
              <a:rPr lang="en-US" altLang="ko-KR" smtClean="0"/>
              <a:t>- </a:t>
            </a:r>
            <a:r>
              <a:rPr lang="ko-KR" altLang="en-US" smtClean="0"/>
              <a:t>업로드 한 파일 저장 방식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업로드 한 파일 저장 방식 두 가지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BLOB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eriod"/>
            </a:pPr>
            <a:r>
              <a:rPr lang="ko-KR" altLang="en-US" dirty="0" smtClean="0"/>
              <a:t>파일 시스템에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경우 저장할 때 사용하는 파일의 이름은 현재 시간 등의 값을 이용해서 생성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게시글</a:t>
            </a:r>
            <a:r>
              <a:rPr lang="ko-KR" altLang="en-US" dirty="0" smtClean="0"/>
              <a:t> 번호와 첨부된 순서 번호를 함께 사용하기도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파일 이름은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8984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자료실 </a:t>
            </a:r>
            <a:r>
              <a:rPr lang="en-US" altLang="ko-KR" smtClean="0"/>
              <a:t>- </a:t>
            </a:r>
            <a:r>
              <a:rPr lang="ko-KR" altLang="en-US" smtClean="0"/>
              <a:t>다운로드의 구현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615313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다운로드 구현 시 고려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타입은 </a:t>
            </a:r>
            <a:r>
              <a:rPr lang="en-US" dirty="0" smtClean="0"/>
              <a:t>application/octet-stream</a:t>
            </a:r>
          </a:p>
          <a:p>
            <a:pPr lvl="1"/>
            <a:r>
              <a:rPr lang="en-US" dirty="0" smtClean="0"/>
              <a:t>Content-Disposition </a:t>
            </a:r>
            <a:r>
              <a:rPr lang="ko-KR" altLang="en-US" dirty="0" smtClean="0"/>
              <a:t>헤더로 파일명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ISO-8859-1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변환해서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 smtClean="0"/>
              <a:t>파일 전송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response.getOutputStream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구한 </a:t>
            </a:r>
            <a:r>
              <a:rPr lang="en-US" altLang="ko-KR" dirty="0" err="1" smtClean="0"/>
              <a:t>OutputStream</a:t>
            </a:r>
            <a:r>
              <a:rPr lang="ko-KR" altLang="en-US" dirty="0" smtClean="0"/>
              <a:t>에 파일 데이터 출력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2910" y="3155484"/>
            <a:ext cx="8072494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&lt;%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String </a:t>
            </a:r>
            <a:r>
              <a:rPr lang="en-US" altLang="ko-KR" sz="1400" dirty="0" err="1" smtClean="0">
                <a:latin typeface="+mn-ea"/>
                <a:ea typeface="+mn-ea"/>
              </a:rPr>
              <a:t>fileName</a:t>
            </a:r>
            <a:r>
              <a:rPr lang="en-US" altLang="ko-KR" sz="1400" dirty="0" smtClean="0">
                <a:latin typeface="+mn-ea"/>
                <a:ea typeface="+mn-ea"/>
              </a:rPr>
              <a:t> = new String(</a:t>
            </a:r>
            <a:r>
              <a:rPr lang="en-US" altLang="ko-KR" sz="1400" dirty="0" err="1" smtClean="0">
                <a:latin typeface="+mn-ea"/>
                <a:ea typeface="+mn-ea"/>
              </a:rPr>
              <a:t>item.getFileName</a:t>
            </a:r>
            <a:r>
              <a:rPr lang="en-US" altLang="ko-KR" sz="1400" dirty="0" smtClean="0">
                <a:latin typeface="+mn-ea"/>
                <a:ea typeface="+mn-ea"/>
              </a:rPr>
              <a:t>().</a:t>
            </a:r>
            <a:r>
              <a:rPr lang="en-US" altLang="ko-KR" sz="1400" dirty="0" err="1" smtClean="0">
                <a:latin typeface="+mn-ea"/>
                <a:ea typeface="+mn-ea"/>
              </a:rPr>
              <a:t>getBytes</a:t>
            </a:r>
            <a:r>
              <a:rPr lang="en-US" altLang="ko-KR" sz="1400" dirty="0" smtClean="0">
                <a:latin typeface="+mn-ea"/>
                <a:ea typeface="+mn-ea"/>
              </a:rPr>
              <a:t>("</a:t>
            </a:r>
            <a:r>
              <a:rPr lang="en-US" altLang="ko-KR" sz="1400" dirty="0" err="1" smtClean="0">
                <a:latin typeface="+mn-ea"/>
                <a:ea typeface="+mn-ea"/>
              </a:rPr>
              <a:t>euc-kr</a:t>
            </a:r>
            <a:r>
              <a:rPr lang="en-US" altLang="ko-KR" sz="1400" dirty="0" smtClean="0">
                <a:latin typeface="+mn-ea"/>
                <a:ea typeface="+mn-ea"/>
              </a:rPr>
              <a:t>"), "iso-8859-1");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response.setContentType</a:t>
            </a:r>
            <a:r>
              <a:rPr lang="en-US" altLang="ko-KR" sz="1400" dirty="0" smtClean="0">
                <a:latin typeface="+mn-ea"/>
                <a:ea typeface="+mn-ea"/>
              </a:rPr>
              <a:t>("application/octet-stream");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response.setHeader</a:t>
            </a:r>
            <a:r>
              <a:rPr lang="en-US" altLang="ko-KR" sz="1400" dirty="0" smtClean="0">
                <a:latin typeface="+mn-ea"/>
                <a:ea typeface="+mn-ea"/>
              </a:rPr>
              <a:t>("Content-Disposition", </a:t>
            </a:r>
            <a:r>
              <a:rPr lang="en-US" altLang="ko-KR" sz="1400" dirty="0" smtClean="0">
                <a:latin typeface="+mn-ea"/>
                <a:ea typeface="+mn-ea"/>
              </a:rPr>
              <a:t>"</a:t>
            </a:r>
            <a:r>
              <a:rPr lang="en-US" altLang="ko-KR" sz="1400" dirty="0" smtClean="0">
                <a:latin typeface="+mn-ea"/>
                <a:ea typeface="+mn-ea"/>
              </a:rPr>
              <a:t>attachment; filename=\"" </a:t>
            </a:r>
            <a:r>
              <a:rPr lang="en-US" altLang="ko-KR" sz="1400" dirty="0" smtClean="0">
                <a:latin typeface="+mn-ea"/>
                <a:ea typeface="+mn-ea"/>
              </a:rPr>
              <a:t>+</a:t>
            </a:r>
            <a:r>
              <a:rPr lang="en-US" altLang="ko-KR" sz="1400" dirty="0" err="1" smtClean="0">
                <a:latin typeface="+mn-ea"/>
                <a:ea typeface="+mn-ea"/>
              </a:rPr>
              <a:t>fileName</a:t>
            </a:r>
            <a:r>
              <a:rPr lang="en-US" altLang="ko-KR" sz="1400" dirty="0" smtClean="0">
                <a:latin typeface="+mn-ea"/>
                <a:ea typeface="+mn-ea"/>
              </a:rPr>
              <a:t>+"\"");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%&gt;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8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8984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자료실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다운로드의 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119" y="1472437"/>
            <a:ext cx="806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200" b="1" dirty="0">
                <a:latin typeface="+mn-ea"/>
                <a:ea typeface="+mn-ea"/>
              </a:rPr>
              <a:t>f</a:t>
            </a:r>
            <a:r>
              <a:rPr lang="fr-FR" altLang="ko-KR" sz="1200" b="1" dirty="0" smtClean="0">
                <a:latin typeface="+mn-ea"/>
                <a:ea typeface="+mn-ea"/>
              </a:rPr>
              <a:t>iledownload.jsp</a:t>
            </a:r>
          </a:p>
          <a:p>
            <a:r>
              <a:rPr lang="fr-FR" altLang="ko-KR" sz="1200" dirty="0" smtClean="0">
                <a:latin typeface="+mn-ea"/>
                <a:ea typeface="+mn-ea"/>
              </a:rPr>
              <a:t>&lt;%@ </a:t>
            </a:r>
            <a:r>
              <a:rPr lang="fr-FR" altLang="ko-KR" sz="1200" dirty="0">
                <a:latin typeface="+mn-ea"/>
                <a:ea typeface="+mn-ea"/>
              </a:rPr>
              <a:t>page language=</a:t>
            </a:r>
            <a:r>
              <a:rPr lang="fr-FR" altLang="ko-KR" sz="1200" i="1" dirty="0">
                <a:latin typeface="+mn-ea"/>
                <a:ea typeface="+mn-ea"/>
              </a:rPr>
              <a:t>"java" contentType="text/html; charset=UTF-8" 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&lt;%@ page import=</a:t>
            </a:r>
            <a:r>
              <a:rPr lang="en-US" altLang="ko-KR" sz="1200" i="1" dirty="0">
                <a:latin typeface="+mn-ea"/>
                <a:ea typeface="+mn-ea"/>
              </a:rPr>
              <a:t>"java.io.*,</a:t>
            </a:r>
            <a:r>
              <a:rPr lang="en-US" altLang="ko-KR" sz="1200" i="1" dirty="0" err="1">
                <a:latin typeface="+mn-ea"/>
                <a:ea typeface="+mn-ea"/>
              </a:rPr>
              <a:t>java.text</a:t>
            </a:r>
            <a:r>
              <a:rPr lang="en-US" altLang="ko-KR" sz="1200" i="1" dirty="0">
                <a:latin typeface="+mn-ea"/>
                <a:ea typeface="+mn-ea"/>
              </a:rPr>
              <a:t>.*,</a:t>
            </a:r>
            <a:r>
              <a:rPr lang="en-US" altLang="ko-KR" sz="1200" i="1" dirty="0" err="1">
                <a:latin typeface="+mn-ea"/>
                <a:ea typeface="+mn-ea"/>
              </a:rPr>
              <a:t>java.lang</a:t>
            </a:r>
            <a:r>
              <a:rPr lang="en-US" altLang="ko-KR" sz="1200" i="1" dirty="0">
                <a:latin typeface="+mn-ea"/>
                <a:ea typeface="+mn-ea"/>
              </a:rPr>
              <a:t>.*,</a:t>
            </a:r>
            <a:r>
              <a:rPr lang="en-US" altLang="ko-KR" sz="1200" i="1" dirty="0" err="1">
                <a:latin typeface="+mn-ea"/>
                <a:ea typeface="+mn-ea"/>
              </a:rPr>
              <a:t>java.util</a:t>
            </a:r>
            <a:r>
              <a:rPr lang="en-US" altLang="ko-KR" sz="1200" i="1" dirty="0">
                <a:latin typeface="+mn-ea"/>
                <a:ea typeface="+mn-ea"/>
              </a:rPr>
              <a:t>.*,java.net.*"%&gt;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&lt;%@ page import=</a:t>
            </a:r>
            <a:r>
              <a:rPr lang="en-US" altLang="ko-KR" sz="1200" i="1" dirty="0">
                <a:latin typeface="+mn-ea"/>
                <a:ea typeface="+mn-ea"/>
              </a:rPr>
              <a:t>"</a:t>
            </a:r>
            <a:r>
              <a:rPr lang="en-US" altLang="ko-KR" sz="1200" i="1" dirty="0" err="1">
                <a:latin typeface="+mn-ea"/>
                <a:ea typeface="+mn-ea"/>
              </a:rPr>
              <a:t>java.text</a:t>
            </a:r>
            <a:r>
              <a:rPr lang="en-US" altLang="ko-KR" sz="1200" i="1" dirty="0">
                <a:latin typeface="+mn-ea"/>
                <a:ea typeface="+mn-ea"/>
              </a:rPr>
              <a:t>.*" %&gt;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request.setCharacterEncoding</a:t>
            </a:r>
            <a:r>
              <a:rPr lang="en-US" altLang="ko-KR" sz="1200" dirty="0">
                <a:latin typeface="+mn-ea"/>
                <a:ea typeface="+mn-ea"/>
              </a:rPr>
              <a:t>("UTF-8");</a:t>
            </a:r>
          </a:p>
          <a:p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파일 </a:t>
            </a:r>
            <a:r>
              <a:rPr lang="ko-KR" altLang="en-US" sz="1200" dirty="0" err="1">
                <a:latin typeface="+mn-ea"/>
                <a:ea typeface="+mn-ea"/>
              </a:rPr>
              <a:t>업로드된</a:t>
            </a:r>
            <a:r>
              <a:rPr lang="ko-KR" altLang="en-US" sz="1200" dirty="0">
                <a:latin typeface="+mn-ea"/>
                <a:ea typeface="+mn-ea"/>
              </a:rPr>
              <a:t> 경로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String root = </a:t>
            </a:r>
            <a:r>
              <a:rPr lang="en-US" altLang="ko-KR" sz="1200" dirty="0" err="1">
                <a:latin typeface="+mn-ea"/>
                <a:ea typeface="+mn-ea"/>
              </a:rPr>
              <a:t>getServletContext</a:t>
            </a:r>
            <a:r>
              <a:rPr lang="en-US" altLang="ko-KR" sz="1200" dirty="0">
                <a:latin typeface="+mn-ea"/>
                <a:ea typeface="+mn-ea"/>
              </a:rPr>
              <a:t>().</a:t>
            </a:r>
            <a:r>
              <a:rPr lang="en-US" altLang="ko-KR" sz="1200" dirty="0" err="1">
                <a:latin typeface="+mn-ea"/>
                <a:ea typeface="+mn-ea"/>
              </a:rPr>
              <a:t>getRealPath</a:t>
            </a:r>
            <a:r>
              <a:rPr lang="en-US" altLang="ko-KR" sz="1200" dirty="0">
                <a:latin typeface="+mn-ea"/>
                <a:ea typeface="+mn-ea"/>
              </a:rPr>
              <a:t>("/");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String </a:t>
            </a:r>
            <a:r>
              <a:rPr lang="en-US" altLang="ko-KR" sz="1200" dirty="0" err="1">
                <a:latin typeface="+mn-ea"/>
                <a:ea typeface="+mn-ea"/>
              </a:rPr>
              <a:t>savePath</a:t>
            </a:r>
            <a:r>
              <a:rPr lang="en-US" altLang="ko-KR" sz="1200" dirty="0">
                <a:latin typeface="+mn-ea"/>
                <a:ea typeface="+mn-ea"/>
              </a:rPr>
              <a:t> = root + "upload";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서버에 실제 저장된 파일명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String filename = "20181224151221.zip" ;</a:t>
            </a:r>
          </a:p>
          <a:p>
            <a:r>
              <a:rPr lang="ko-KR" altLang="en-US" sz="1200" dirty="0">
                <a:latin typeface="+mn-ea"/>
                <a:ea typeface="+mn-ea"/>
              </a:rPr>
              <a:t>     </a:t>
            </a:r>
          </a:p>
          <a:p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실제 내보낼 파일명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String </a:t>
            </a:r>
            <a:r>
              <a:rPr lang="en-US" altLang="ko-KR" sz="1200" dirty="0" err="1">
                <a:latin typeface="+mn-ea"/>
                <a:ea typeface="+mn-ea"/>
              </a:rPr>
              <a:t>orgfilename</a:t>
            </a:r>
            <a:r>
              <a:rPr lang="en-US" altLang="ko-KR" sz="1200" dirty="0">
                <a:latin typeface="+mn-ea"/>
                <a:ea typeface="+mn-ea"/>
              </a:rPr>
              <a:t> = "</a:t>
            </a:r>
            <a:r>
              <a:rPr lang="ko-KR" altLang="en-US" sz="1200" dirty="0">
                <a:latin typeface="+mn-ea"/>
                <a:ea typeface="+mn-ea"/>
              </a:rPr>
              <a:t>테스트</a:t>
            </a:r>
            <a:r>
              <a:rPr lang="en-US" altLang="ko-KR" sz="1200" dirty="0">
                <a:latin typeface="+mn-ea"/>
                <a:ea typeface="+mn-ea"/>
              </a:rPr>
              <a:t>.zip" 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InputStream</a:t>
            </a:r>
            <a:r>
              <a:rPr lang="en-US" altLang="ko-KR" sz="1200" dirty="0">
                <a:latin typeface="+mn-ea"/>
                <a:ea typeface="+mn-ea"/>
              </a:rPr>
              <a:t> in = </a:t>
            </a:r>
            <a:r>
              <a:rPr lang="en-US" altLang="ko-KR" sz="1200" b="1" dirty="0">
                <a:latin typeface="+mn-ea"/>
                <a:ea typeface="+mn-ea"/>
              </a:rPr>
              <a:t>null;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OutputStream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os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b="1" dirty="0">
                <a:latin typeface="+mn-ea"/>
                <a:ea typeface="+mn-ea"/>
              </a:rPr>
              <a:t>null;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File </a:t>
            </a:r>
            <a:r>
              <a:rPr lang="en-US" altLang="ko-KR" sz="1200" dirty="0" err="1">
                <a:latin typeface="+mn-ea"/>
                <a:ea typeface="+mn-ea"/>
              </a:rPr>
              <a:t>file</a:t>
            </a:r>
            <a:r>
              <a:rPr lang="en-US" altLang="ko-KR" sz="1200" dirty="0">
                <a:latin typeface="+mn-ea"/>
                <a:ea typeface="+mn-ea"/>
              </a:rPr>
              <a:t> = </a:t>
            </a:r>
            <a:r>
              <a:rPr lang="en-US" altLang="ko-KR" sz="1200" b="1" dirty="0">
                <a:latin typeface="+mn-ea"/>
                <a:ea typeface="+mn-ea"/>
              </a:rPr>
              <a:t>null;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b="1" dirty="0" err="1">
                <a:latin typeface="+mn-ea"/>
                <a:ea typeface="+mn-ea"/>
              </a:rPr>
              <a:t>boolean</a:t>
            </a:r>
            <a:r>
              <a:rPr lang="en-US" altLang="ko-KR" sz="1200" b="1" dirty="0">
                <a:latin typeface="+mn-ea"/>
                <a:ea typeface="+mn-ea"/>
              </a:rPr>
              <a:t> skip = false;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String client = "";</a:t>
            </a:r>
          </a:p>
          <a:p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ko-KR" altLang="en-US" sz="1200" dirty="0" smtClean="0">
                <a:latin typeface="+mn-ea"/>
                <a:ea typeface="+mn-ea"/>
              </a:rPr>
              <a:t>뒤에 계속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2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8984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자료실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다운로드의 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119" y="1340768"/>
            <a:ext cx="8061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&lt;-</a:t>
            </a:r>
            <a:r>
              <a:rPr lang="ko-KR" altLang="en-US" sz="1200" dirty="0" smtClean="0">
                <a:latin typeface="+mn-ea"/>
              </a:rPr>
              <a:t>계</a:t>
            </a:r>
            <a:r>
              <a:rPr lang="ko-KR" altLang="en-US" sz="1200" dirty="0">
                <a:latin typeface="+mn-ea"/>
              </a:rPr>
              <a:t>속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latin typeface="+mn-ea"/>
              </a:rPr>
              <a:t>try{</a:t>
            </a:r>
          </a:p>
          <a:p>
            <a:r>
              <a:rPr lang="ko-KR" altLang="en-US" sz="1200" dirty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파일을 읽어 </a:t>
            </a:r>
            <a:r>
              <a:rPr lang="ko-KR" altLang="en-US" sz="1200" dirty="0" err="1">
                <a:latin typeface="+mn-ea"/>
              </a:rPr>
              <a:t>스트림에</a:t>
            </a:r>
            <a:r>
              <a:rPr lang="ko-KR" altLang="en-US" sz="1200" dirty="0">
                <a:latin typeface="+mn-ea"/>
              </a:rPr>
              <a:t> 담기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latin typeface="+mn-ea"/>
              </a:rPr>
              <a:t>try{</a:t>
            </a:r>
          </a:p>
          <a:p>
            <a:r>
              <a:rPr lang="en-US" altLang="ko-KR" sz="1200" dirty="0">
                <a:latin typeface="+mn-ea"/>
              </a:rPr>
              <a:t>            file = </a:t>
            </a:r>
            <a:r>
              <a:rPr lang="en-US" altLang="ko-KR" sz="1200" b="1" dirty="0">
                <a:latin typeface="+mn-ea"/>
              </a:rPr>
              <a:t>new File(</a:t>
            </a:r>
            <a:r>
              <a:rPr lang="en-US" altLang="ko-KR" sz="1200" b="1" dirty="0" err="1">
                <a:latin typeface="+mn-ea"/>
              </a:rPr>
              <a:t>savePath</a:t>
            </a:r>
            <a:r>
              <a:rPr lang="en-US" altLang="ko-KR" sz="1200" b="1" dirty="0">
                <a:latin typeface="+mn-ea"/>
              </a:rPr>
              <a:t>, filename);</a:t>
            </a:r>
          </a:p>
          <a:p>
            <a:r>
              <a:rPr lang="en-US" altLang="ko-KR" sz="1200" dirty="0">
                <a:latin typeface="+mn-ea"/>
              </a:rPr>
              <a:t>            in = </a:t>
            </a:r>
            <a:r>
              <a:rPr lang="en-US" altLang="ko-KR" sz="1200" b="1" dirty="0">
                <a:latin typeface="+mn-ea"/>
              </a:rPr>
              <a:t>new </a:t>
            </a:r>
            <a:r>
              <a:rPr lang="en-US" altLang="ko-KR" sz="1200" b="1" dirty="0" err="1">
                <a:latin typeface="+mn-ea"/>
              </a:rPr>
              <a:t>FileInputStream</a:t>
            </a:r>
            <a:r>
              <a:rPr lang="en-US" altLang="ko-KR" sz="1200" b="1" dirty="0">
                <a:latin typeface="+mn-ea"/>
              </a:rPr>
              <a:t>(file);</a:t>
            </a:r>
          </a:p>
          <a:p>
            <a:r>
              <a:rPr lang="en-US" altLang="ko-KR" sz="1200" dirty="0">
                <a:latin typeface="+mn-ea"/>
              </a:rPr>
              <a:t>        }</a:t>
            </a:r>
            <a:r>
              <a:rPr lang="en-US" altLang="ko-KR" sz="1200" b="1" dirty="0">
                <a:latin typeface="+mn-ea"/>
              </a:rPr>
              <a:t>catch(</a:t>
            </a:r>
            <a:r>
              <a:rPr lang="en-US" altLang="ko-KR" sz="1200" b="1" dirty="0" err="1">
                <a:latin typeface="+mn-ea"/>
              </a:rPr>
              <a:t>FileNotFoundException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fe</a:t>
            </a:r>
            <a:r>
              <a:rPr lang="en-US" altLang="ko-KR" sz="1200" b="1" dirty="0">
                <a:latin typeface="+mn-ea"/>
              </a:rPr>
              <a:t>){</a:t>
            </a:r>
          </a:p>
          <a:p>
            <a:r>
              <a:rPr lang="en-US" altLang="ko-KR" sz="1200" dirty="0">
                <a:latin typeface="+mn-ea"/>
              </a:rPr>
              <a:t>            skip = </a:t>
            </a:r>
            <a:r>
              <a:rPr lang="en-US" altLang="ko-KR" sz="1200" b="1" dirty="0">
                <a:latin typeface="+mn-ea"/>
              </a:rPr>
              <a:t>true;</a:t>
            </a:r>
          </a:p>
          <a:p>
            <a:r>
              <a:rPr lang="ko-KR" altLang="en-US" sz="1200" dirty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client = </a:t>
            </a:r>
            <a:r>
              <a:rPr lang="en-US" altLang="ko-KR" sz="1200" dirty="0" err="1">
                <a:latin typeface="+mn-ea"/>
              </a:rPr>
              <a:t>request.getHeader</a:t>
            </a:r>
            <a:r>
              <a:rPr lang="en-US" altLang="ko-KR" sz="1200" dirty="0">
                <a:latin typeface="+mn-ea"/>
              </a:rPr>
              <a:t>("User-Agent");</a:t>
            </a:r>
          </a:p>
          <a:p>
            <a:r>
              <a:rPr lang="ko-KR" altLang="en-US" sz="1200" dirty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파일 다운로드 헤더 지정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response.reset</a:t>
            </a:r>
            <a:r>
              <a:rPr lang="en-US" altLang="ko-KR" sz="1200" dirty="0">
                <a:latin typeface="+mn-ea"/>
              </a:rPr>
              <a:t>() 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response.setContentType</a:t>
            </a:r>
            <a:r>
              <a:rPr lang="en-US" altLang="ko-KR" sz="1200" dirty="0">
                <a:latin typeface="+mn-ea"/>
              </a:rPr>
              <a:t>("application/octet-stream");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response.setHeader</a:t>
            </a:r>
            <a:r>
              <a:rPr lang="en-US" altLang="ko-KR" sz="1200" dirty="0">
                <a:latin typeface="+mn-ea"/>
              </a:rPr>
              <a:t>("Content-Description", "JSP Generated Data");</a:t>
            </a:r>
          </a:p>
          <a:p>
            <a:r>
              <a:rPr lang="ko-KR" altLang="en-US" sz="1200" dirty="0">
                <a:latin typeface="+mn-ea"/>
              </a:rPr>
              <a:t> 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latin typeface="+mn-ea"/>
              </a:rPr>
              <a:t>if(!skip){</a:t>
            </a:r>
          </a:p>
          <a:p>
            <a:r>
              <a:rPr lang="en-US" altLang="ko-KR" sz="1200" dirty="0">
                <a:latin typeface="+mn-ea"/>
              </a:rPr>
              <a:t>            // IE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b="1" dirty="0">
                <a:latin typeface="+mn-ea"/>
              </a:rPr>
              <a:t>if(</a:t>
            </a:r>
            <a:r>
              <a:rPr lang="en-US" altLang="ko-KR" sz="1200" b="1" dirty="0" err="1">
                <a:latin typeface="+mn-ea"/>
              </a:rPr>
              <a:t>client.indexOf</a:t>
            </a:r>
            <a:r>
              <a:rPr lang="en-US" altLang="ko-KR" sz="1200" b="1" dirty="0">
                <a:latin typeface="+mn-ea"/>
              </a:rPr>
              <a:t>("MSIE") != -1){</a:t>
            </a:r>
          </a:p>
          <a:p>
            <a:r>
              <a:rPr lang="en-US" altLang="ko-KR" sz="1200" dirty="0">
                <a:latin typeface="+mn-ea"/>
              </a:rPr>
              <a:t>                </a:t>
            </a:r>
            <a:r>
              <a:rPr lang="en-US" altLang="ko-KR" sz="1200" dirty="0" err="1">
                <a:latin typeface="+mn-ea"/>
              </a:rPr>
              <a:t>response.setHeader</a:t>
            </a:r>
            <a:r>
              <a:rPr lang="en-US" altLang="ko-KR" sz="1200" dirty="0">
                <a:latin typeface="+mn-ea"/>
              </a:rPr>
              <a:t> ("Content-Disposition", "attachment; filename="+</a:t>
            </a:r>
            <a:r>
              <a:rPr lang="en-US" altLang="ko-KR" sz="1200" b="1" dirty="0">
                <a:latin typeface="+mn-ea"/>
              </a:rPr>
              <a:t>new String(</a:t>
            </a:r>
            <a:r>
              <a:rPr lang="en-US" altLang="ko-KR" sz="1200" b="1" dirty="0" err="1">
                <a:latin typeface="+mn-ea"/>
              </a:rPr>
              <a:t>orgfilename.getBytes</a:t>
            </a:r>
            <a:r>
              <a:rPr lang="en-US" altLang="ko-KR" sz="1200" b="1" dirty="0">
                <a:latin typeface="+mn-ea"/>
              </a:rPr>
              <a:t>("KSC5601"),"ISO8859_1"));</a:t>
            </a:r>
          </a:p>
          <a:p>
            <a:r>
              <a:rPr lang="ko-KR" altLang="en-US" sz="1200" dirty="0">
                <a:latin typeface="+mn-ea"/>
              </a:rPr>
              <a:t> </a:t>
            </a:r>
          </a:p>
          <a:p>
            <a:r>
              <a:rPr lang="en-US" altLang="ko-KR" sz="1200" dirty="0">
                <a:latin typeface="+mn-ea"/>
              </a:rPr>
              <a:t>            }</a:t>
            </a:r>
            <a:r>
              <a:rPr lang="en-US" altLang="ko-KR" sz="1200" b="1" dirty="0">
                <a:latin typeface="+mn-ea"/>
              </a:rPr>
              <a:t>else{</a:t>
            </a:r>
          </a:p>
          <a:p>
            <a:r>
              <a:rPr lang="ko-KR" altLang="en-US" sz="1200" dirty="0">
                <a:latin typeface="+mn-ea"/>
              </a:rPr>
              <a:t>               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한글 파일명 처리</a:t>
            </a:r>
          </a:p>
          <a:p>
            <a:r>
              <a:rPr lang="en-US" altLang="ko-KR" sz="1200" dirty="0">
                <a:latin typeface="+mn-ea"/>
              </a:rPr>
              <a:t>                </a:t>
            </a:r>
            <a:r>
              <a:rPr lang="en-US" altLang="ko-KR" sz="1200" dirty="0" err="1">
                <a:latin typeface="+mn-ea"/>
              </a:rPr>
              <a:t>orgfilename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>
                <a:latin typeface="+mn-ea"/>
              </a:rPr>
              <a:t>new String(</a:t>
            </a:r>
            <a:r>
              <a:rPr lang="en-US" altLang="ko-KR" sz="1200" b="1" dirty="0" err="1">
                <a:latin typeface="+mn-ea"/>
              </a:rPr>
              <a:t>orgfilename.getBytes</a:t>
            </a:r>
            <a:r>
              <a:rPr lang="en-US" altLang="ko-KR" sz="1200" b="1" dirty="0">
                <a:latin typeface="+mn-ea"/>
              </a:rPr>
              <a:t>("utf-8"),"iso-8859-1");</a:t>
            </a:r>
          </a:p>
          <a:p>
            <a:r>
              <a:rPr lang="ko-KR" altLang="en-US" sz="1200" dirty="0">
                <a:latin typeface="+mn-ea"/>
              </a:rPr>
              <a:t> </a:t>
            </a:r>
          </a:p>
          <a:p>
            <a:r>
              <a:rPr lang="en-US" altLang="ko-KR" sz="1200" dirty="0">
                <a:latin typeface="+mn-ea"/>
              </a:rPr>
              <a:t>                </a:t>
            </a:r>
            <a:r>
              <a:rPr lang="en-US" altLang="ko-KR" sz="1200" dirty="0" err="1">
                <a:latin typeface="+mn-ea"/>
              </a:rPr>
              <a:t>response.setHeader</a:t>
            </a:r>
            <a:r>
              <a:rPr lang="en-US" altLang="ko-KR" sz="1200" dirty="0">
                <a:latin typeface="+mn-ea"/>
              </a:rPr>
              <a:t>("Content-Disposition", "attachment; filename=\"" + </a:t>
            </a:r>
            <a:r>
              <a:rPr lang="en-US" altLang="ko-KR" sz="1200" dirty="0" err="1">
                <a:latin typeface="+mn-ea"/>
              </a:rPr>
              <a:t>orgfilename</a:t>
            </a:r>
            <a:r>
              <a:rPr lang="en-US" altLang="ko-KR" sz="1200" dirty="0">
                <a:latin typeface="+mn-ea"/>
              </a:rPr>
              <a:t> + "\"");</a:t>
            </a:r>
          </a:p>
          <a:p>
            <a:r>
              <a:rPr lang="en-US" altLang="ko-KR" sz="1200" dirty="0">
                <a:latin typeface="+mn-ea"/>
              </a:rPr>
              <a:t>                </a:t>
            </a:r>
            <a:r>
              <a:rPr lang="en-US" altLang="ko-KR" sz="1200" dirty="0" err="1">
                <a:latin typeface="+mn-ea"/>
              </a:rPr>
              <a:t>response.setHeader</a:t>
            </a:r>
            <a:r>
              <a:rPr lang="en-US" altLang="ko-KR" sz="1200" dirty="0">
                <a:latin typeface="+mn-ea"/>
              </a:rPr>
              <a:t>("Content-Type", "application/octet-stream; charset=utf-8");</a:t>
            </a:r>
          </a:p>
          <a:p>
            <a:r>
              <a:rPr lang="ko-KR" altLang="en-US" sz="1200" dirty="0">
                <a:latin typeface="+mn-ea"/>
              </a:rPr>
              <a:t>            </a:t>
            </a:r>
            <a:r>
              <a:rPr lang="en-US" altLang="ko-KR" sz="1200" dirty="0">
                <a:latin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08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전송하여 서버에 저장하는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서버로 </a:t>
            </a:r>
            <a:r>
              <a:rPr lang="ko-KR" altLang="en-US" b="0" dirty="0"/>
              <a:t>업로드할 수 있는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ko-KR" altLang="en-US" b="0" u="sng" dirty="0" smtClean="0"/>
              <a:t>텍스트 </a:t>
            </a:r>
            <a:r>
              <a:rPr lang="ko-KR" altLang="en-US" b="0" u="sng" dirty="0"/>
              <a:t>파일</a:t>
            </a:r>
            <a:r>
              <a:rPr lang="en-US" altLang="ko-KR" b="0" u="sng" dirty="0"/>
              <a:t>, </a:t>
            </a:r>
            <a:r>
              <a:rPr lang="ko-KR" altLang="en-US" b="0" u="sng" dirty="0"/>
              <a:t>바이너리 파일</a:t>
            </a:r>
            <a:r>
              <a:rPr lang="en-US" altLang="ko-KR" b="0" u="sng" dirty="0"/>
              <a:t>, </a:t>
            </a:r>
            <a:r>
              <a:rPr lang="ko-KR" altLang="en-US" b="0" u="sng" dirty="0"/>
              <a:t>이미지 파일</a:t>
            </a:r>
            <a:r>
              <a:rPr lang="en-US" altLang="ko-KR" b="0" u="sng" dirty="0"/>
              <a:t>, </a:t>
            </a:r>
            <a:r>
              <a:rPr lang="ko-KR" altLang="en-US" b="0" u="sng" dirty="0"/>
              <a:t>문서 </a:t>
            </a:r>
            <a:r>
              <a:rPr lang="ko-KR" altLang="en-US" b="0" u="sng" dirty="0" smtClean="0"/>
              <a:t>등 </a:t>
            </a:r>
            <a:r>
              <a:rPr lang="ko-KR" altLang="en-US" b="0" dirty="0" smtClean="0"/>
              <a:t>다양한 </a:t>
            </a:r>
            <a:r>
              <a:rPr lang="ko-KR" altLang="en-US" b="0" dirty="0"/>
              <a:t>유형이 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</a:t>
            </a:r>
            <a:r>
              <a:rPr lang="ko-KR" altLang="en-US" b="0" dirty="0" smtClean="0"/>
              <a:t>태그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전송된 </a:t>
            </a:r>
            <a:r>
              <a:rPr lang="ko-KR" altLang="en-US" b="0" dirty="0"/>
              <a:t>파일을 서버에 저장하기 위해 오픈 라이브러리를 </a:t>
            </a:r>
            <a:r>
              <a:rPr lang="ko-KR" altLang="en-US" b="0" dirty="0" smtClean="0"/>
              <a:t>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8984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자료실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다운로드의 구현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119" y="1415673"/>
            <a:ext cx="80613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&lt;-</a:t>
            </a:r>
            <a:r>
              <a:rPr lang="ko-KR" altLang="en-US" sz="1200" dirty="0" smtClean="0">
                <a:latin typeface="+mn-ea"/>
              </a:rPr>
              <a:t>계</a:t>
            </a:r>
            <a:r>
              <a:rPr lang="ko-KR" altLang="en-US" sz="1200" dirty="0">
                <a:latin typeface="+mn-ea"/>
              </a:rPr>
              <a:t>속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response.setHeader</a:t>
            </a:r>
            <a:r>
              <a:rPr lang="en-US" altLang="ko-KR" sz="1200" dirty="0">
                <a:latin typeface="+mn-ea"/>
              </a:rPr>
              <a:t> ("Content-Length", ""+</a:t>
            </a:r>
            <a:r>
              <a:rPr lang="en-US" altLang="ko-KR" sz="1200" dirty="0" err="1">
                <a:latin typeface="+mn-ea"/>
              </a:rPr>
              <a:t>file.length</a:t>
            </a:r>
            <a:r>
              <a:rPr lang="en-US" altLang="ko-KR" sz="1200" dirty="0">
                <a:latin typeface="+mn-ea"/>
              </a:rPr>
              <a:t>() );</a:t>
            </a:r>
          </a:p>
          <a:p>
            <a:r>
              <a:rPr lang="ko-KR" altLang="en-US" sz="1200" dirty="0">
                <a:latin typeface="+mn-ea"/>
              </a:rPr>
              <a:t>            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아래 오류 처리를 위한 부분</a:t>
            </a:r>
          </a:p>
          <a:p>
            <a:r>
              <a:rPr lang="en-US" altLang="ko-KR" sz="1200" dirty="0">
                <a:latin typeface="+mn-ea"/>
              </a:rPr>
              <a:t>            //</a:t>
            </a:r>
            <a:r>
              <a:rPr lang="en-US" altLang="ko-KR" sz="1200" dirty="0" err="1">
                <a:latin typeface="+mn-ea"/>
              </a:rPr>
              <a:t>java.lang.IllegalStateException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getOutputStream</a:t>
            </a:r>
            <a:r>
              <a:rPr lang="en-US" altLang="ko-KR" sz="1200" dirty="0">
                <a:latin typeface="+mn-ea"/>
              </a:rPr>
              <a:t>() has already been called for this response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out.clear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pageContext.pushBody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ko-KR" altLang="en-US" sz="1200" dirty="0">
                <a:latin typeface="+mn-ea"/>
              </a:rPr>
              <a:t>        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os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response.getOutputStream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b="1" dirty="0">
                <a:latin typeface="+mn-ea"/>
              </a:rPr>
              <a:t>byte b[] = new byte[(</a:t>
            </a:r>
            <a:r>
              <a:rPr lang="en-US" altLang="ko-KR" sz="1200" b="1" dirty="0" err="1">
                <a:latin typeface="+mn-ea"/>
              </a:rPr>
              <a:t>int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b="1" dirty="0" err="1">
                <a:latin typeface="+mn-ea"/>
              </a:rPr>
              <a:t>file.length</a:t>
            </a:r>
            <a:r>
              <a:rPr lang="en-US" altLang="ko-KR" sz="1200" b="1" dirty="0">
                <a:latin typeface="+mn-ea"/>
              </a:rPr>
              <a:t>()];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b="1" dirty="0" err="1">
                <a:latin typeface="+mn-ea"/>
              </a:rPr>
              <a:t>int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leng</a:t>
            </a:r>
            <a:r>
              <a:rPr lang="en-US" altLang="ko-KR" sz="1200" b="1" dirty="0">
                <a:latin typeface="+mn-ea"/>
              </a:rPr>
              <a:t> = 0;</a:t>
            </a:r>
          </a:p>
          <a:p>
            <a:r>
              <a:rPr lang="ko-KR" altLang="en-US" sz="1200" dirty="0">
                <a:latin typeface="+mn-ea"/>
              </a:rPr>
              <a:t>             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b="1" dirty="0">
                <a:latin typeface="+mn-ea"/>
              </a:rPr>
              <a:t>while( (</a:t>
            </a:r>
            <a:r>
              <a:rPr lang="en-US" altLang="ko-KR" sz="1200" b="1" dirty="0" err="1">
                <a:latin typeface="+mn-ea"/>
              </a:rPr>
              <a:t>leng</a:t>
            </a:r>
            <a:r>
              <a:rPr lang="en-US" altLang="ko-KR" sz="1200" b="1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in.read</a:t>
            </a:r>
            <a:r>
              <a:rPr lang="en-US" altLang="ko-KR" sz="1200" b="1" dirty="0">
                <a:latin typeface="+mn-ea"/>
              </a:rPr>
              <a:t>(b)) &gt; 0 ){</a:t>
            </a:r>
          </a:p>
          <a:p>
            <a:r>
              <a:rPr lang="en-US" altLang="ko-KR" sz="1200" dirty="0">
                <a:latin typeface="+mn-ea"/>
              </a:rPr>
              <a:t>                </a:t>
            </a:r>
            <a:r>
              <a:rPr lang="en-US" altLang="ko-KR" sz="1200" dirty="0" err="1">
                <a:latin typeface="+mn-ea"/>
              </a:rPr>
              <a:t>os.write</a:t>
            </a:r>
            <a:r>
              <a:rPr lang="en-US" altLang="ko-KR" sz="1200" dirty="0">
                <a:latin typeface="+mn-ea"/>
              </a:rPr>
              <a:t>(b,0,leng);</a:t>
            </a:r>
          </a:p>
          <a:p>
            <a:r>
              <a:rPr lang="ko-KR" altLang="en-US" sz="1200" dirty="0">
                <a:latin typeface="+mn-ea"/>
              </a:rPr>
              <a:t>            </a:t>
            </a:r>
            <a:r>
              <a:rPr lang="en-US" altLang="ko-KR" sz="1200" dirty="0">
                <a:latin typeface="+mn-ea"/>
              </a:rPr>
              <a:t>}</a:t>
            </a:r>
          </a:p>
          <a:p>
            <a:r>
              <a:rPr lang="ko-KR" altLang="en-US" sz="1200" dirty="0">
                <a:latin typeface="+mn-ea"/>
              </a:rPr>
              <a:t> </a:t>
            </a:r>
          </a:p>
          <a:p>
            <a:r>
              <a:rPr lang="en-US" altLang="ko-KR" sz="1200" dirty="0">
                <a:latin typeface="+mn-ea"/>
              </a:rPr>
              <a:t>        }</a:t>
            </a:r>
            <a:r>
              <a:rPr lang="en-US" altLang="ko-KR" sz="1200" b="1" dirty="0">
                <a:latin typeface="+mn-ea"/>
              </a:rPr>
              <a:t>else{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response.setContentType</a:t>
            </a:r>
            <a:r>
              <a:rPr lang="en-US" altLang="ko-KR" sz="1200" dirty="0">
                <a:latin typeface="+mn-ea"/>
              </a:rPr>
              <a:t>("text/</a:t>
            </a:r>
            <a:r>
              <a:rPr lang="en-US" altLang="ko-KR" sz="1200" dirty="0" err="1">
                <a:latin typeface="+mn-ea"/>
              </a:rPr>
              <a:t>html;charset</a:t>
            </a:r>
            <a:r>
              <a:rPr lang="en-US" altLang="ko-KR" sz="1200" dirty="0">
                <a:latin typeface="+mn-ea"/>
              </a:rPr>
              <a:t>=UTF-8");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out.println</a:t>
            </a:r>
            <a:r>
              <a:rPr lang="en-US" altLang="ko-KR" sz="1200" dirty="0">
                <a:latin typeface="+mn-ea"/>
              </a:rPr>
              <a:t>("&lt;script language='</a:t>
            </a:r>
            <a:r>
              <a:rPr lang="en-US" altLang="ko-KR" sz="1200" dirty="0" err="1">
                <a:latin typeface="+mn-ea"/>
              </a:rPr>
              <a:t>javascript</a:t>
            </a:r>
            <a:r>
              <a:rPr lang="en-US" altLang="ko-KR" sz="1200" dirty="0">
                <a:latin typeface="+mn-ea"/>
              </a:rPr>
              <a:t>'&gt;alert('</a:t>
            </a:r>
            <a:r>
              <a:rPr lang="ko-KR" altLang="en-US" sz="1200" dirty="0">
                <a:latin typeface="+mn-ea"/>
              </a:rPr>
              <a:t>파일을 찾을 수 없습니다</a:t>
            </a:r>
            <a:r>
              <a:rPr lang="en-US" altLang="ko-KR" sz="1200" dirty="0">
                <a:latin typeface="+mn-ea"/>
              </a:rPr>
              <a:t>');</a:t>
            </a:r>
            <a:r>
              <a:rPr lang="en-US" altLang="ko-KR" sz="1200" dirty="0" err="1">
                <a:latin typeface="+mn-ea"/>
              </a:rPr>
              <a:t>history.back</a:t>
            </a:r>
            <a:r>
              <a:rPr lang="en-US" altLang="ko-KR" sz="1200" dirty="0">
                <a:latin typeface="+mn-ea"/>
              </a:rPr>
              <a:t>();&lt;/script&gt;");</a:t>
            </a:r>
          </a:p>
          <a:p>
            <a:r>
              <a:rPr lang="ko-KR" altLang="en-US" sz="1200" dirty="0">
                <a:latin typeface="+mn-ea"/>
              </a:rPr>
              <a:t> </a:t>
            </a:r>
          </a:p>
          <a:p>
            <a:r>
              <a:rPr lang="ko-KR" altLang="en-US" sz="1200" dirty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}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in.close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os.close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>
                <a:latin typeface="+mn-ea"/>
              </a:rPr>
              <a:t>    }</a:t>
            </a:r>
            <a:r>
              <a:rPr lang="en-US" altLang="ko-KR" sz="1200" b="1" dirty="0">
                <a:latin typeface="+mn-ea"/>
              </a:rPr>
              <a:t>catch(Exception e){</a:t>
            </a:r>
          </a:p>
          <a:p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e.printStackTrace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ko-KR" altLang="en-US" sz="1200" dirty="0">
                <a:latin typeface="+mn-ea"/>
              </a:rPr>
              <a:t>    </a:t>
            </a:r>
            <a:r>
              <a:rPr lang="en-US" altLang="ko-KR" sz="1200" dirty="0">
                <a:latin typeface="+mn-ea"/>
              </a:rPr>
              <a:t>}</a:t>
            </a:r>
          </a:p>
          <a:p>
            <a:r>
              <a:rPr lang="en-US" altLang="ko-KR" sz="1200" dirty="0">
                <a:latin typeface="+mn-ea"/>
              </a:rPr>
              <a:t>%&gt;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05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4464496" cy="417646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6341"/>
            <a:ext cx="368977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3" y="931818"/>
            <a:ext cx="813435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E4B65B-7F0D-4440-BD78-9684692A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20888"/>
            <a:ext cx="827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69955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</a:t>
            </a:r>
            <a:r>
              <a:rPr lang="ko-KR" altLang="en-US" b="0" dirty="0" smtClean="0"/>
              <a:t>등록</a:t>
            </a:r>
            <a:endParaRPr lang="en-US" altLang="ko-KR" b="0" dirty="0"/>
          </a:p>
          <a:p>
            <a:pPr lvl="2"/>
            <a:r>
              <a:rPr lang="en-US" altLang="ko-KR" b="0" dirty="0" err="1" smtClean="0"/>
              <a:t>css</a:t>
            </a:r>
            <a:r>
              <a:rPr lang="en-US" altLang="ko-KR" b="0" dirty="0" smtClean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9552" y="1310164"/>
            <a:ext cx="7578746" cy="4958308"/>
            <a:chOff x="207942" y="1098728"/>
            <a:chExt cx="8366135" cy="54163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18E0A40-B33A-41BE-ACB6-426924C7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77" y="1098728"/>
              <a:ext cx="8305800" cy="29813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8732A20-67A7-41C7-889E-04767F08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942" y="4114800"/>
              <a:ext cx="8334375" cy="24003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64" y="4732423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</a:t>
            </a:r>
            <a:r>
              <a:rPr lang="ko-KR" altLang="en-US" b="0" dirty="0" smtClean="0"/>
              <a:t>만들기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</a:t>
            </a:r>
            <a:r>
              <a:rPr lang="ko-KR" altLang="en-US" b="0" dirty="0" smtClean="0"/>
              <a:t>이미지 파일명을 </a:t>
            </a:r>
            <a:r>
              <a:rPr lang="ko-KR" altLang="en-US" b="0" dirty="0"/>
              <a:t>상품 아이디로 하여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</a:t>
            </a:r>
            <a:r>
              <a:rPr lang="ko-KR" altLang="en-US" b="0" dirty="0" smtClean="0"/>
              <a:t>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ko-KR" altLang="en-US" b="0" dirty="0"/>
              <a:t>❶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❷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❸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❹ 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만약 </a:t>
            </a:r>
            <a:r>
              <a:rPr lang="ko-KR" altLang="en-US" b="0" dirty="0"/>
              <a:t>여러 파일을 </a:t>
            </a:r>
            <a:r>
              <a:rPr lang="ko-KR" altLang="en-US" b="0" dirty="0" err="1" smtClean="0"/>
              <a:t>업로드하려면</a:t>
            </a:r>
            <a:r>
              <a:rPr lang="ko-KR" altLang="en-US" b="0" dirty="0" smtClean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2176988"/>
            <a:ext cx="771530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&lt;form action="..." </a:t>
            </a:r>
            <a:r>
              <a:rPr lang="en-US" sz="1600" b="1" dirty="0" smtClean="0">
                <a:latin typeface="+mn-ea"/>
              </a:rPr>
              <a:t>method="post" </a:t>
            </a:r>
            <a:r>
              <a:rPr lang="en-US" sz="1600" b="1" dirty="0" err="1" smtClean="0">
                <a:latin typeface="+mn-ea"/>
              </a:rPr>
              <a:t>enctype</a:t>
            </a:r>
            <a:r>
              <a:rPr lang="en-US" sz="1600" b="1" dirty="0" smtClean="0">
                <a:latin typeface="+mn-ea"/>
              </a:rPr>
              <a:t>="multipart/form-data"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...</a:t>
            </a:r>
          </a:p>
          <a:p>
            <a:r>
              <a:rPr lang="en-US" sz="1600" dirty="0" smtClean="0"/>
              <a:t>    &lt;input </a:t>
            </a:r>
            <a:r>
              <a:rPr lang="en-US" sz="1600" b="1" dirty="0" smtClean="0"/>
              <a:t>type="file"</a:t>
            </a:r>
            <a:r>
              <a:rPr lang="en-US" sz="1600" dirty="0" smtClean="0"/>
              <a:t> name="file1"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&lt;/form&gt;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Picture 2" descr="fig18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76" y="5301207"/>
            <a:ext cx="3528392" cy="1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01265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707F115-1CF2-45CE-BCA6-BF843C112E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처리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1235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AC282B-F55F-4A92-85FD-C4286BA49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2925" y="980728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934110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multipart/form-data</a:t>
            </a:r>
            <a:r>
              <a:rPr lang="ko-KR" altLang="en-US" smtClean="0"/>
              <a:t>로 전송된 데이터 형식</a:t>
            </a:r>
            <a:endParaRPr lang="ko-KR" altLang="en-US" dirty="0"/>
          </a:p>
        </p:txBody>
      </p:sp>
      <p:pic>
        <p:nvPicPr>
          <p:cNvPr id="7" name="Picture 2" descr="fig18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783" y="1802456"/>
            <a:ext cx="717424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54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단순한 자바 </a:t>
            </a:r>
            <a:r>
              <a:rPr lang="ko-KR" altLang="en-US" b="0" dirty="0"/>
              <a:t>코드로 작성하여 처리할 수 없어 </a:t>
            </a:r>
            <a:r>
              <a:rPr lang="ko-KR" altLang="en-US" b="0" dirty="0" smtClean="0"/>
              <a:t> </a:t>
            </a:r>
            <a:r>
              <a:rPr lang="ko-KR" altLang="en-US" b="0" dirty="0"/>
              <a:t>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 smtClean="0"/>
              <a:t>commonsfileupload.jar</a:t>
            </a:r>
            <a:r>
              <a:rPr lang="ko-KR" altLang="en-US" b="0" dirty="0"/>
              <a:t>를 사용해야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39102"/>
              </p:ext>
            </p:extLst>
          </p:nvPr>
        </p:nvGraphicFramePr>
        <p:xfrm>
          <a:off x="539552" y="2924944"/>
          <a:ext cx="7866870" cy="327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917211"/>
                <a:gridCol w="3645403"/>
              </a:tblGrid>
              <a:tr h="288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필요한 라이브러리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8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MultipartRequest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사용하기 쉬움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cos.jar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98945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다운로드 경로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</a:t>
                      </a:r>
                      <a:endParaRPr lang="en-US" altLang="ko-KR" sz="1600" dirty="0" smtClean="0">
                        <a:latin typeface="+mn-ea"/>
                        <a:ea typeface="+mn-ea"/>
                        <a:hlinkClick r:id="rId2"/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hlinkClick r:id="rId2"/>
                        </a:rPr>
                        <a:t>http://servlets.com/cos/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1741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아파치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편리하고 강력함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commons-fileupload-1.2.1.jar,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commons-io-1.3.2.jar</a:t>
                      </a:r>
                    </a:p>
                  </a:txBody>
                  <a:tcPr/>
                </a:tc>
              </a:tr>
              <a:tr h="586539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commons-fileupload-1.3.3.jar, commons-io-2.6.jar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81252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다운로드경로</a:t>
                      </a:r>
                      <a:r>
                        <a:rPr lang="en-US" altLang="ko-KR" sz="1600" dirty="0" smtClean="0"/>
                        <a:t>:</a:t>
                      </a:r>
                      <a:endParaRPr lang="en-US" altLang="ko-KR" sz="1600" dirty="0" smtClean="0">
                        <a:hlinkClick r:id="rId3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http://commons.apache.org/fileupload/,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http://commons.apache.org/io/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</a:t>
            </a:r>
            <a:r>
              <a:rPr lang="ko-KR" altLang="en-US" b="0" dirty="0" smtClean="0"/>
              <a:t>클래스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웹 브라우저가 </a:t>
            </a:r>
            <a:r>
              <a:rPr lang="ko-KR" altLang="en-US" b="0" dirty="0"/>
              <a:t>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</a:t>
            </a:r>
            <a:r>
              <a:rPr lang="ko-KR" altLang="en-US" b="0" dirty="0" smtClean="0"/>
              <a:t>후 일반 </a:t>
            </a:r>
            <a:r>
              <a:rPr lang="ko-KR" altLang="en-US" b="0" dirty="0"/>
              <a:t>데이터와 파일 데이터를 구분하여 파일 데이터에 </a:t>
            </a:r>
            <a:r>
              <a:rPr lang="ko-KR" altLang="en-US" b="0" dirty="0" smtClean="0"/>
              <a:t>접근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/>
              <a:t>인코딩 값을 </a:t>
            </a:r>
            <a:r>
              <a:rPr lang="ko-KR" altLang="en-US" b="0" dirty="0" smtClean="0"/>
              <a:t>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</a:t>
            </a:r>
            <a:r>
              <a:rPr lang="ko-KR" altLang="en-US" b="0" dirty="0" smtClean="0"/>
              <a:t>변경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배포 </a:t>
            </a:r>
            <a:r>
              <a:rPr lang="ko-KR" altLang="en-US" b="0" dirty="0"/>
              <a:t>사이트</a:t>
            </a:r>
            <a:r>
              <a:rPr lang="en-US" altLang="ko-KR" b="0" dirty="0"/>
              <a:t>: http://servlets.com/cos/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com.oreilly.servlet</a:t>
            </a:r>
            <a:r>
              <a:rPr lang="en-US" altLang="ko-KR" b="0" dirty="0"/>
              <a:t>.*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생성자의 매개변수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1" y="3861048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1340</TotalTime>
  <Words>2084</Words>
  <Application>Microsoft Office PowerPoint</Application>
  <PresentationFormat>화면 슬라이드 쇼(4:3)</PresentationFormat>
  <Paragraphs>394</Paragraphs>
  <Slides>46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332</cp:revision>
  <dcterms:created xsi:type="dcterms:W3CDTF">2011-01-05T15:14:06Z</dcterms:created>
  <dcterms:modified xsi:type="dcterms:W3CDTF">2018-12-06T21:44:28Z</dcterms:modified>
</cp:coreProperties>
</file>