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6" r:id="rId11"/>
    <p:sldId id="888" r:id="rId12"/>
    <p:sldId id="890" r:id="rId13"/>
    <p:sldId id="891" r:id="rId14"/>
    <p:sldId id="892" r:id="rId15"/>
    <p:sldId id="927" r:id="rId16"/>
    <p:sldId id="894" r:id="rId17"/>
    <p:sldId id="896" r:id="rId18"/>
    <p:sldId id="898" r:id="rId19"/>
    <p:sldId id="900" r:id="rId20"/>
    <p:sldId id="901" r:id="rId21"/>
    <p:sldId id="929" r:id="rId22"/>
    <p:sldId id="902" r:id="rId23"/>
    <p:sldId id="930" r:id="rId24"/>
    <p:sldId id="905" r:id="rId25"/>
    <p:sldId id="931" r:id="rId26"/>
    <p:sldId id="906" r:id="rId27"/>
    <p:sldId id="907" r:id="rId28"/>
    <p:sldId id="908" r:id="rId29"/>
    <p:sldId id="910" r:id="rId30"/>
    <p:sldId id="911" r:id="rId31"/>
    <p:sldId id="933" r:id="rId32"/>
    <p:sldId id="912" r:id="rId33"/>
    <p:sldId id="913" r:id="rId34"/>
    <p:sldId id="914" r:id="rId35"/>
    <p:sldId id="915" r:id="rId36"/>
    <p:sldId id="917" r:id="rId37"/>
    <p:sldId id="934" r:id="rId38"/>
    <p:sldId id="920" r:id="rId39"/>
    <p:sldId id="921" r:id="rId40"/>
    <p:sldId id="922" r:id="rId41"/>
    <p:sldId id="923" r:id="rId42"/>
    <p:sldId id="924" r:id="rId43"/>
    <p:sldId id="925" r:id="rId44"/>
    <p:sldId id="926" r:id="rId45"/>
    <p:sldId id="275" r:id="rId4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F0"/>
    <a:srgbClr val="D6E7E6"/>
    <a:srgbClr val="17928F"/>
    <a:srgbClr val="50C1BE"/>
    <a:srgbClr val="40C4C1"/>
    <a:srgbClr val="98D2D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364" autoAdjust="0"/>
  </p:normalViewPr>
  <p:slideViewPr>
    <p:cSldViewPr>
      <p:cViewPr varScale="1">
        <p:scale>
          <a:sx n="71" d="100"/>
          <a:sy n="71" d="100"/>
        </p:scale>
        <p:origin x="-384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2018-12-07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9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다국어 처리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로케일 표현하기</a:t>
            </a:r>
            <a:endParaRPr lang="en-US" altLang="ko-KR" dirty="0"/>
          </a:p>
          <a:p>
            <a:pPr lvl="1"/>
            <a:r>
              <a:rPr lang="ko-KR" altLang="en-US" b="0" dirty="0" smtClean="0"/>
              <a:t>날짜와 </a:t>
            </a:r>
            <a:r>
              <a:rPr lang="ko-KR" altLang="en-US" b="0" dirty="0"/>
              <a:t>시간 설정</a:t>
            </a:r>
          </a:p>
          <a:p>
            <a:pPr lvl="2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날짜와 시간 형식을 표현하기 위해 </a:t>
            </a:r>
            <a:r>
              <a:rPr lang="en-US" altLang="ko-KR" b="0" dirty="0" err="1"/>
              <a:t>DateFormat</a:t>
            </a:r>
            <a:r>
              <a:rPr lang="en-US" altLang="ko-KR" b="0" dirty="0"/>
              <a:t> </a:t>
            </a:r>
            <a:r>
              <a:rPr lang="ko-KR" altLang="en-US" b="0" dirty="0" smtClean="0"/>
              <a:t>클래스의 </a:t>
            </a:r>
            <a:r>
              <a:rPr lang="en-US" altLang="ko-KR" b="0" dirty="0" err="1" smtClean="0"/>
              <a:t>getDateTimeInstance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36" y="2420888"/>
            <a:ext cx="6768752" cy="40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6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로케일 표현하기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통화와 </a:t>
            </a:r>
            <a:r>
              <a:rPr lang="ko-KR" altLang="en-US" b="0" dirty="0"/>
              <a:t>숫자 설정</a:t>
            </a:r>
          </a:p>
          <a:p>
            <a:pPr lvl="2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통화와 숫자를 표현하기 위해 </a:t>
            </a:r>
            <a:r>
              <a:rPr lang="en-US" altLang="ko-KR" b="0" dirty="0" err="1"/>
              <a:t>NumberFormat</a:t>
            </a:r>
            <a:r>
              <a:rPr lang="en-US" altLang="ko-KR" b="0" dirty="0"/>
              <a:t> </a:t>
            </a:r>
            <a:r>
              <a:rPr lang="ko-KR" altLang="en-US" b="0" dirty="0" smtClean="0"/>
              <a:t>클래스의 </a:t>
            </a:r>
            <a:r>
              <a:rPr lang="en-US" altLang="ko-KR" b="0" dirty="0" err="1" smtClean="0"/>
              <a:t>getCurrencyInstance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2453656"/>
            <a:ext cx="6967686" cy="4176464"/>
            <a:chOff x="260839" y="1603621"/>
            <a:chExt cx="8286750" cy="66949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39" y="1603621"/>
              <a:ext cx="8286750" cy="2162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14" y="3717032"/>
              <a:ext cx="8229600" cy="458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52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67544" y="1488366"/>
            <a:ext cx="6856089" cy="5201296"/>
            <a:chOff x="380207" y="1452421"/>
            <a:chExt cx="8286750" cy="74967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07" y="1452421"/>
              <a:ext cx="8286750" cy="4524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207" y="5986916"/>
              <a:ext cx="8286750" cy="2962275"/>
            </a:xfrm>
            <a:prstGeom prst="rect">
              <a:avLst/>
            </a:prstGeom>
          </p:spPr>
        </p:pic>
      </p:grpSp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82521"/>
            <a:ext cx="3312368" cy="1753345"/>
          </a:xfrm>
        </p:spPr>
      </p:pic>
    </p:spTree>
    <p:extLst>
      <p:ext uri="{BB962C8B-B14F-4D97-AF65-F5344CB8AC3E}">
        <p14:creationId xmlns:p14="http://schemas.microsoft.com/office/powerpoint/2010/main" val="101582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1" y="1106917"/>
            <a:ext cx="3412799" cy="3503159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7" y="2509580"/>
            <a:ext cx="3115972" cy="27210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04" y="1268760"/>
            <a:ext cx="2540211" cy="2091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20" y="5083645"/>
            <a:ext cx="3528392" cy="13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다국어 </a:t>
            </a:r>
            <a:r>
              <a:rPr lang="ko-KR" altLang="en-US" b="0" dirty="0"/>
              <a:t>문서 처리를 위한 국제화 및 지역화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날짜와 </a:t>
            </a:r>
            <a:r>
              <a:rPr lang="ko-KR" altLang="en-US" b="0" dirty="0"/>
              <a:t>숫자 등을 </a:t>
            </a:r>
            <a:r>
              <a:rPr lang="ko-KR" altLang="en-US" b="0" dirty="0" smtClean="0"/>
              <a:t>형식화하는 </a:t>
            </a:r>
            <a:r>
              <a:rPr lang="ko-KR" altLang="en-US" b="0" dirty="0"/>
              <a:t>기능을 제공하는 </a:t>
            </a:r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태그는 특정 지역에 따라 다른 </a:t>
            </a:r>
            <a:r>
              <a:rPr lang="ko-KR" altLang="en-US" b="0" dirty="0" smtClean="0"/>
              <a:t>메시지를 출력할 </a:t>
            </a:r>
            <a:r>
              <a:rPr lang="ko-KR" altLang="en-US" b="0" dirty="0"/>
              <a:t>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한글 </a:t>
            </a:r>
            <a:r>
              <a:rPr lang="ko-KR" altLang="en-US" b="0" dirty="0"/>
              <a:t>웹 브라우저는 한글 메시지를 출력할 때</a:t>
            </a:r>
            <a:r>
              <a:rPr lang="en-US" altLang="ko-KR" b="0" dirty="0"/>
              <a:t>, </a:t>
            </a:r>
            <a:r>
              <a:rPr lang="ko-KR" altLang="en-US" b="0" dirty="0"/>
              <a:t>영문 웹 </a:t>
            </a:r>
            <a:r>
              <a:rPr lang="ko-KR" altLang="en-US" b="0" dirty="0" smtClean="0"/>
              <a:t>브라우저는 </a:t>
            </a:r>
            <a:r>
              <a:rPr lang="ko-KR" altLang="en-US" b="0" dirty="0"/>
              <a:t>영어 메시지를 출력할 때 </a:t>
            </a:r>
            <a:r>
              <a:rPr lang="ko-KR" altLang="en-US" b="0" dirty="0" smtClean="0"/>
              <a:t>유용</a:t>
            </a:r>
            <a:endParaRPr lang="en-US" altLang="ko-KR" b="0" dirty="0"/>
          </a:p>
          <a:p>
            <a:endParaRPr lang="en-US" altLang="ko-KR" b="0" dirty="0" smtClean="0"/>
          </a:p>
          <a:p>
            <a:r>
              <a:rPr lang="en-US" altLang="ko-KR" b="0" dirty="0" smtClean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 라이브러리를 </a:t>
            </a:r>
            <a:r>
              <a:rPr lang="ko-KR" altLang="en-US" b="0" dirty="0" smtClean="0"/>
              <a:t>사용 방법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 smtClean="0"/>
              <a:t>jstl.jar </a:t>
            </a:r>
            <a:r>
              <a:rPr lang="ko-KR" altLang="en-US" b="0" dirty="0" smtClean="0"/>
              <a:t>파일이 필요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https://mvnrepository.com/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jstl-1.2.jar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4" y="3861048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태그의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47871"/>
              </p:ext>
            </p:extLst>
          </p:nvPr>
        </p:nvGraphicFramePr>
        <p:xfrm>
          <a:off x="428596" y="1556792"/>
          <a:ext cx="8215370" cy="460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1711662"/>
                <a:gridCol w="4432006"/>
              </a:tblGrid>
              <a:tr h="3364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기능분류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태그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455448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로케일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setLocale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Locale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45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requestEncoding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캐릭터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인코딩을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336491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메시지 처리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bundle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사용할 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리소스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번들을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33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message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latin typeface="+mn-ea"/>
                          <a:ea typeface="+mn-ea"/>
                        </a:rPr>
                        <a:t>리소스번들로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지역에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알맞은 메시지를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442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setBundle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리소스 번들을 읽어와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336491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숫자 </a:t>
                      </a:r>
                      <a:r>
                        <a:rPr lang="ko-KR" altLang="en-US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33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parseNumber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 숫자로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3364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 </a:t>
                      </a:r>
                      <a:r>
                        <a:rPr lang="ko-KR" altLang="en-US" dirty="0" err="1" smtClean="0"/>
                        <a:t>포맷팅</a:t>
                      </a:r>
                      <a:endParaRPr lang="ko-KR" altLang="en-US" dirty="0"/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formatDate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565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parseDate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3364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 </a:t>
                      </a:r>
                      <a:r>
                        <a:rPr lang="ko-KR" altLang="en-US" dirty="0" err="1" smtClean="0"/>
                        <a:t>포맷팅</a:t>
                      </a:r>
                      <a:endParaRPr lang="ko-KR" altLang="en-US" dirty="0"/>
                    </a:p>
                  </a:txBody>
                  <a:tcPr marL="59036" marR="5903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setTimeZone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 정보를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  <a:tr h="33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timeZone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로케일 설정 태그의 기능과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en-US" altLang="ko-KR" b="1" dirty="0" err="1"/>
              <a:t>setLocale</a:t>
            </a:r>
            <a:r>
              <a:rPr lang="en-US" altLang="ko-KR" b="1" dirty="0"/>
              <a:t> </a:t>
            </a:r>
            <a:r>
              <a:rPr lang="ko-KR" altLang="en-US" b="1" dirty="0"/>
              <a:t>태그</a:t>
            </a:r>
          </a:p>
          <a:p>
            <a:pPr lvl="2"/>
            <a:r>
              <a:rPr lang="ko-KR" altLang="en-US" b="0" dirty="0" smtClean="0"/>
              <a:t>국제화 </a:t>
            </a:r>
            <a:r>
              <a:rPr lang="ko-KR" altLang="en-US" b="0" dirty="0"/>
              <a:t>태그가 사용할 </a:t>
            </a:r>
            <a:r>
              <a:rPr lang="ko-KR" altLang="en-US" b="0" dirty="0" err="1"/>
              <a:t>로케일을</a:t>
            </a:r>
            <a:r>
              <a:rPr lang="ko-KR" altLang="en-US" b="0" dirty="0"/>
              <a:t> 설정하는 </a:t>
            </a:r>
            <a:r>
              <a:rPr lang="ko-KR" altLang="en-US" b="0" dirty="0" smtClean="0"/>
              <a:t>태그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022520"/>
            <a:ext cx="8640960" cy="98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&lt;</a:t>
            </a:r>
            <a:r>
              <a:rPr lang="en-US" altLang="ko-KR" sz="1600" b="1" dirty="0" err="1">
                <a:latin typeface="+mn-ea"/>
                <a:ea typeface="+mn-ea"/>
              </a:rPr>
              <a:t>fmt:setLocale</a:t>
            </a:r>
            <a:r>
              <a:rPr lang="en-US" altLang="ko-KR" sz="1600" b="1" dirty="0">
                <a:latin typeface="+mn-ea"/>
                <a:ea typeface="+mn-ea"/>
              </a:rPr>
              <a:t> value="</a:t>
            </a:r>
            <a:r>
              <a:rPr lang="ko-KR" altLang="en-US" sz="1600" b="1" dirty="0" smtClean="0">
                <a:latin typeface="+mn-ea"/>
                <a:ea typeface="+mn-ea"/>
              </a:rPr>
              <a:t>언어코드</a:t>
            </a:r>
            <a:r>
              <a:rPr lang="en-US" altLang="ko-KR" sz="1600" b="1" dirty="0" smtClean="0">
                <a:latin typeface="+mn-ea"/>
                <a:ea typeface="+mn-ea"/>
              </a:rPr>
              <a:t>[_</a:t>
            </a:r>
            <a:r>
              <a:rPr lang="ko-KR" altLang="en-US" sz="1600" b="1" dirty="0" smtClean="0">
                <a:latin typeface="+mn-ea"/>
                <a:ea typeface="+mn-ea"/>
              </a:rPr>
              <a:t>국가코드</a:t>
            </a:r>
            <a:r>
              <a:rPr lang="en-US" altLang="ko-KR" sz="1600" b="1" dirty="0" smtClean="0">
                <a:latin typeface="+mn-ea"/>
                <a:ea typeface="+mn-ea"/>
              </a:rPr>
              <a:t>]" </a:t>
            </a:r>
            <a:r>
              <a:rPr lang="en-US" altLang="ko-KR" sz="1600" b="1" dirty="0">
                <a:latin typeface="+mn-ea"/>
                <a:ea typeface="+mn-ea"/>
              </a:rPr>
              <a:t>scope="</a:t>
            </a:r>
            <a:r>
              <a:rPr lang="ko-KR" altLang="en-US" sz="1600" b="1" dirty="0">
                <a:latin typeface="+mn-ea"/>
                <a:ea typeface="+mn-ea"/>
              </a:rPr>
              <a:t>범위</a:t>
            </a:r>
            <a:r>
              <a:rPr lang="en-US" altLang="ko-KR" sz="1600" b="1" dirty="0">
                <a:latin typeface="+mn-ea"/>
                <a:ea typeface="+mn-ea"/>
              </a:rPr>
              <a:t>" </a:t>
            </a:r>
            <a:r>
              <a:rPr lang="en-US" altLang="ko-KR" sz="1600" b="1" dirty="0" smtClean="0">
                <a:latin typeface="+mn-ea"/>
                <a:ea typeface="+mn-ea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[scope=“{</a:t>
            </a:r>
            <a:r>
              <a:rPr lang="en-US" altLang="ko-KR" sz="1400" dirty="0" err="1" smtClean="0">
                <a:latin typeface="+mn-ea"/>
              </a:rPr>
              <a:t>page|request|session|application</a:t>
            </a:r>
            <a:r>
              <a:rPr lang="en-US" altLang="ko-KR" sz="1400" dirty="0" smtClean="0">
                <a:latin typeface="+mn-ea"/>
              </a:rPr>
              <a:t>}”]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&lt;- </a:t>
            </a:r>
            <a:r>
              <a:rPr lang="ko-KR" altLang="en-US" sz="1400" dirty="0" smtClean="0">
                <a:latin typeface="+mn-ea"/>
              </a:rPr>
              <a:t>기본값은 </a:t>
            </a:r>
            <a:r>
              <a:rPr lang="en-US" altLang="ko-KR" sz="1400" dirty="0" smtClean="0">
                <a:latin typeface="+mn-ea"/>
              </a:rPr>
              <a:t>page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국제화 </a:t>
            </a:r>
            <a:r>
              <a:rPr lang="ko-KR" altLang="en-US" sz="1400" dirty="0">
                <a:latin typeface="+mn-ea"/>
              </a:rPr>
              <a:t>태그가</a:t>
            </a:r>
            <a:r>
              <a:rPr lang="en-US" altLang="ko-KR" sz="1400" dirty="0">
                <a:latin typeface="+mn-ea"/>
              </a:rPr>
              <a:t> Accept-Language </a:t>
            </a:r>
            <a:r>
              <a:rPr lang="ko-KR" altLang="en-US" sz="1400" dirty="0">
                <a:latin typeface="+mn-ea"/>
              </a:rPr>
              <a:t>헤더에서 지정한 언어가 아닌 다른 언어를 사용하도록 지정하는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64" y="3068172"/>
            <a:ext cx="5612288" cy="3600986"/>
          </a:xfrm>
          <a:prstGeom prst="rect">
            <a:avLst/>
          </a:prstGeom>
          <a:noFill/>
          <a:ln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  <a:ea typeface="+mn-ea"/>
              </a:rPr>
              <a:t>setLocale01.jsp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&lt;%@ </a:t>
            </a:r>
            <a:r>
              <a:rPr lang="en-US" altLang="ko-KR" sz="1200" dirty="0">
                <a:latin typeface="+mn-ea"/>
                <a:ea typeface="+mn-ea"/>
              </a:rPr>
              <a:t>page </a:t>
            </a:r>
            <a:r>
              <a:rPr lang="en-US" altLang="ko-KR" sz="1200" dirty="0" err="1">
                <a:latin typeface="+mn-ea"/>
                <a:ea typeface="+mn-ea"/>
              </a:rPr>
              <a:t>contentType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en-US" altLang="ko-KR" sz="12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it-IT" altLang="ko-KR" sz="1200" b="1" dirty="0">
                <a:latin typeface="+mn-ea"/>
                <a:ea typeface="+mn-ea"/>
              </a:rPr>
              <a:t>&lt;%@ taglib prefix=</a:t>
            </a:r>
            <a:r>
              <a:rPr lang="it-IT" altLang="ko-KR" sz="1200" b="1" i="1" dirty="0">
                <a:latin typeface="+mn-ea"/>
                <a:ea typeface="+mn-ea"/>
              </a:rPr>
              <a:t>"fmt" uri="http://java.sun.com/jsp/jstl/fmt"%&gt;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&lt;html</a:t>
            </a:r>
            <a:r>
              <a:rPr lang="en-US" altLang="ko-KR" sz="1200" dirty="0" smtClean="0">
                <a:latin typeface="+mn-ea"/>
                <a:ea typeface="+mn-ea"/>
              </a:rPr>
              <a:t>&gt;&lt;</a:t>
            </a:r>
            <a:r>
              <a:rPr lang="en-US" altLang="ko-KR" sz="1200" dirty="0">
                <a:latin typeface="+mn-ea"/>
                <a:ea typeface="+mn-ea"/>
              </a:rPr>
              <a:t>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&lt;title&gt;Internationalization&lt;/title&gt;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&lt;%= </a:t>
            </a:r>
            <a:r>
              <a:rPr lang="en-US" altLang="ko-KR" sz="1200" dirty="0" err="1">
                <a:latin typeface="+mn-ea"/>
                <a:ea typeface="+mn-ea"/>
              </a:rPr>
              <a:t>response.getLocale</a:t>
            </a:r>
            <a:r>
              <a:rPr lang="en-US" altLang="ko-KR" sz="1200" dirty="0">
                <a:latin typeface="+mn-ea"/>
                <a:ea typeface="+mn-ea"/>
              </a:rPr>
              <a:t>() %&gt;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en-US" altLang="ko-KR" sz="1200" b="1" dirty="0" err="1">
                <a:latin typeface="+mn-ea"/>
                <a:ea typeface="+mn-ea"/>
              </a:rPr>
              <a:t>fmt:setLocale</a:t>
            </a:r>
            <a:r>
              <a:rPr lang="en-US" altLang="ko-KR" sz="1200" b="1" dirty="0">
                <a:latin typeface="+mn-ea"/>
                <a:ea typeface="+mn-ea"/>
              </a:rPr>
              <a:t> value=</a:t>
            </a:r>
            <a:r>
              <a:rPr lang="en-US" altLang="ko-KR" sz="1200" b="1" i="1" dirty="0">
                <a:latin typeface="+mn-ea"/>
                <a:ea typeface="+mn-ea"/>
              </a:rPr>
              <a:t>"</a:t>
            </a:r>
            <a:r>
              <a:rPr lang="en-US" altLang="ko-KR" sz="1200" b="1" i="1" dirty="0" err="1">
                <a:latin typeface="+mn-ea"/>
                <a:ea typeface="+mn-ea"/>
              </a:rPr>
              <a:t>ko</a:t>
            </a:r>
            <a:r>
              <a:rPr lang="en-US" altLang="ko-KR" sz="1200" b="1" i="1" dirty="0">
                <a:latin typeface="+mn-ea"/>
                <a:ea typeface="+mn-ea"/>
              </a:rPr>
              <a:t>"/&gt;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&lt;p&gt;&lt;%= </a:t>
            </a:r>
            <a:r>
              <a:rPr lang="en-US" altLang="ko-KR" sz="1200" dirty="0" err="1">
                <a:latin typeface="+mn-ea"/>
                <a:ea typeface="+mn-ea"/>
              </a:rPr>
              <a:t>response.getLocale</a:t>
            </a:r>
            <a:r>
              <a:rPr lang="en-US" altLang="ko-KR" sz="1200" dirty="0">
                <a:latin typeface="+mn-ea"/>
                <a:ea typeface="+mn-ea"/>
              </a:rPr>
              <a:t>() %&gt;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en-US" altLang="ko-KR" sz="1200" b="1" dirty="0" err="1">
                <a:latin typeface="+mn-ea"/>
                <a:ea typeface="+mn-ea"/>
              </a:rPr>
              <a:t>fmt:setLocale</a:t>
            </a:r>
            <a:r>
              <a:rPr lang="en-US" altLang="ko-KR" sz="1200" b="1" dirty="0">
                <a:latin typeface="+mn-ea"/>
                <a:ea typeface="+mn-ea"/>
              </a:rPr>
              <a:t> value=</a:t>
            </a:r>
            <a:r>
              <a:rPr lang="en-US" altLang="ko-KR" sz="1200" b="1" i="1" dirty="0">
                <a:latin typeface="+mn-ea"/>
                <a:ea typeface="+mn-ea"/>
              </a:rPr>
              <a:t>"</a:t>
            </a:r>
            <a:r>
              <a:rPr lang="en-US" altLang="ko-KR" sz="1200" b="1" i="1" dirty="0" err="1">
                <a:latin typeface="+mn-ea"/>
                <a:ea typeface="+mn-ea"/>
              </a:rPr>
              <a:t>ja</a:t>
            </a:r>
            <a:r>
              <a:rPr lang="en-US" altLang="ko-KR" sz="1200" b="1" i="1" dirty="0">
                <a:latin typeface="+mn-ea"/>
                <a:ea typeface="+mn-ea"/>
              </a:rPr>
              <a:t>"/&gt;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&lt;p&gt;&lt;%= </a:t>
            </a:r>
            <a:r>
              <a:rPr lang="en-US" altLang="ko-KR" sz="1200" dirty="0" err="1">
                <a:latin typeface="+mn-ea"/>
                <a:ea typeface="+mn-ea"/>
              </a:rPr>
              <a:t>response.getLocale</a:t>
            </a:r>
            <a:r>
              <a:rPr lang="en-US" altLang="ko-KR" sz="1200" dirty="0">
                <a:latin typeface="+mn-ea"/>
                <a:ea typeface="+mn-ea"/>
              </a:rPr>
              <a:t>() %&gt;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en-US" altLang="ko-KR" sz="1200" b="1" dirty="0" err="1">
                <a:latin typeface="+mn-ea"/>
                <a:ea typeface="+mn-ea"/>
              </a:rPr>
              <a:t>fmt:setLocale</a:t>
            </a:r>
            <a:r>
              <a:rPr lang="en-US" altLang="ko-KR" sz="1200" b="1" dirty="0">
                <a:latin typeface="+mn-ea"/>
                <a:ea typeface="+mn-ea"/>
              </a:rPr>
              <a:t> value=</a:t>
            </a:r>
            <a:r>
              <a:rPr lang="en-US" altLang="ko-KR" sz="1200" b="1" i="1" dirty="0">
                <a:latin typeface="+mn-ea"/>
                <a:ea typeface="+mn-ea"/>
              </a:rPr>
              <a:t>"en"/&gt;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&lt;p&gt;&lt;%= </a:t>
            </a:r>
            <a:r>
              <a:rPr lang="en-US" altLang="ko-KR" sz="1200" dirty="0" err="1">
                <a:latin typeface="+mn-ea"/>
                <a:ea typeface="+mn-ea"/>
              </a:rPr>
              <a:t>response.getLocale</a:t>
            </a:r>
            <a:r>
              <a:rPr lang="en-US" altLang="ko-KR" sz="1200" dirty="0">
                <a:latin typeface="+mn-ea"/>
                <a:ea typeface="+mn-ea"/>
              </a:rPr>
              <a:t>() %&gt;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&lt;/body</a:t>
            </a:r>
            <a:r>
              <a:rPr lang="en-US" altLang="ko-KR" sz="1200" dirty="0" smtClean="0">
                <a:latin typeface="+mn-ea"/>
                <a:ea typeface="+mn-ea"/>
              </a:rPr>
              <a:t>&gt;&lt;/</a:t>
            </a:r>
            <a:r>
              <a:rPr lang="en-US" altLang="ko-KR" sz="1200" dirty="0">
                <a:latin typeface="+mn-ea"/>
                <a:ea typeface="+mn-ea"/>
              </a:rPr>
              <a:t>html&gt;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17032"/>
            <a:ext cx="2808312" cy="173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6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로케일 설정 태그의 기능과 사용법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requestEncoding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 err="1"/>
              <a:t>파라미터의</a:t>
            </a:r>
            <a:r>
              <a:rPr lang="ko-KR" altLang="en-US" b="0" dirty="0"/>
              <a:t> 문자 </a:t>
            </a:r>
            <a:r>
              <a:rPr lang="ko-KR" altLang="en-US" b="0" dirty="0" err="1"/>
              <a:t>인코딩을</a:t>
            </a:r>
            <a:r>
              <a:rPr lang="ko-KR" altLang="en-US" b="0" dirty="0"/>
              <a:t> 설정하는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044005"/>
            <a:ext cx="7200800" cy="835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/>
              <a:t>fmt:requestEncoding</a:t>
            </a:r>
            <a:r>
              <a:rPr lang="en-US" altLang="ko-KR" b="1" dirty="0"/>
              <a:t> value="</a:t>
            </a:r>
            <a:r>
              <a:rPr lang="ko-KR" altLang="en-US" b="1" dirty="0" err="1"/>
              <a:t>캐릭터셋</a:t>
            </a:r>
            <a:r>
              <a:rPr lang="en-US" altLang="ko-KR" b="1" dirty="0"/>
              <a:t>" /&gt;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</a:rPr>
              <a:t>request.setCharacterEncoding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 err="1">
                <a:latin typeface="+mn-ea"/>
              </a:rPr>
              <a:t>캐릭터셋</a:t>
            </a:r>
            <a:r>
              <a:rPr lang="en-US" altLang="ko-KR" sz="1400" dirty="0">
                <a:latin typeface="+mn-ea"/>
              </a:rPr>
              <a:t>")</a:t>
            </a:r>
            <a:r>
              <a:rPr lang="ko-KR" altLang="en-US" sz="1400" dirty="0">
                <a:latin typeface="+mn-ea"/>
              </a:rPr>
              <a:t>과 동일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90902"/>
            <a:ext cx="2783954" cy="130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2056"/>
            <a:ext cx="2758224" cy="144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3027724"/>
            <a:ext cx="5760640" cy="3600986"/>
          </a:xfrm>
          <a:prstGeom prst="rect">
            <a:avLst/>
          </a:prstGeom>
          <a:noFill/>
          <a:ln w="12700"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latin typeface="+mn-ea"/>
                <a:ea typeface="+mn-ea"/>
              </a:rPr>
              <a:t>requestEncoding.jsp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&lt;%@ </a:t>
            </a:r>
            <a:r>
              <a:rPr lang="en-US" altLang="ko-KR" sz="1200" dirty="0">
                <a:latin typeface="+mn-ea"/>
                <a:ea typeface="+mn-ea"/>
              </a:rPr>
              <a:t>page </a:t>
            </a:r>
            <a:r>
              <a:rPr lang="en-US" altLang="ko-KR" sz="1200" dirty="0" err="1">
                <a:latin typeface="+mn-ea"/>
                <a:ea typeface="+mn-ea"/>
              </a:rPr>
              <a:t>contentType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en-US" altLang="ko-KR" sz="12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it-IT" altLang="ko-KR" sz="1200" dirty="0">
                <a:latin typeface="+mn-ea"/>
                <a:ea typeface="+mn-ea"/>
              </a:rPr>
              <a:t>&lt;%@ taglib prefix=</a:t>
            </a:r>
            <a:r>
              <a:rPr lang="it-IT" altLang="ko-KR" sz="1200" i="1" dirty="0">
                <a:latin typeface="+mn-ea"/>
                <a:ea typeface="+mn-ea"/>
              </a:rPr>
              <a:t>"fmt" uri="http://java.sun.com/jsp/jstl/fmt"%&gt;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&lt;html</a:t>
            </a:r>
            <a:r>
              <a:rPr lang="en-US" altLang="ko-KR" sz="1200" dirty="0" smtClean="0">
                <a:latin typeface="+mn-ea"/>
                <a:ea typeface="+mn-ea"/>
              </a:rPr>
              <a:t>&gt;&lt;</a:t>
            </a:r>
            <a:r>
              <a:rPr lang="en-US" altLang="ko-KR" sz="1200" dirty="0">
                <a:latin typeface="+mn-ea"/>
                <a:ea typeface="+mn-ea"/>
              </a:rPr>
              <a:t>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&lt;title&gt;Internationalization&lt;/title&gt;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&lt;body&gt;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en-US" altLang="ko-KR" sz="1200" b="1" dirty="0" err="1">
                <a:latin typeface="+mn-ea"/>
                <a:ea typeface="+mn-ea"/>
              </a:rPr>
              <a:t>fmt:requestEncoding</a:t>
            </a:r>
            <a:r>
              <a:rPr lang="en-US" altLang="ko-KR" sz="1200" b="1" dirty="0">
                <a:latin typeface="+mn-ea"/>
                <a:ea typeface="+mn-ea"/>
              </a:rPr>
              <a:t> value=</a:t>
            </a:r>
            <a:r>
              <a:rPr lang="en-US" altLang="ko-KR" sz="1200" b="1" i="1" dirty="0">
                <a:latin typeface="+mn-ea"/>
                <a:ea typeface="+mn-ea"/>
              </a:rPr>
              <a:t>"</a:t>
            </a:r>
            <a:r>
              <a:rPr lang="en-US" altLang="ko-KR" sz="1200" b="1" i="1" dirty="0" err="1">
                <a:latin typeface="+mn-ea"/>
                <a:ea typeface="+mn-ea"/>
              </a:rPr>
              <a:t>euc-kr</a:t>
            </a:r>
            <a:r>
              <a:rPr lang="en-US" altLang="ko-KR" sz="1200" b="1" i="1" dirty="0">
                <a:latin typeface="+mn-ea"/>
                <a:ea typeface="+mn-ea"/>
              </a:rPr>
              <a:t>"/&gt;</a:t>
            </a:r>
          </a:p>
          <a:p>
            <a:r>
              <a:rPr lang="ko-KR" altLang="en-US" sz="1200" dirty="0">
                <a:latin typeface="+mn-ea"/>
                <a:ea typeface="+mn-ea"/>
              </a:rPr>
              <a:t>요청 </a:t>
            </a:r>
            <a:r>
              <a:rPr lang="ko-KR" altLang="en-US" sz="1200" dirty="0" err="1">
                <a:latin typeface="+mn-ea"/>
                <a:ea typeface="+mn-ea"/>
              </a:rPr>
              <a:t>파라미터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&lt;%   </a:t>
            </a:r>
            <a:r>
              <a:rPr lang="en-US" altLang="ko-KR" sz="1200" dirty="0" err="1" smtClean="0">
                <a:latin typeface="+mn-ea"/>
                <a:ea typeface="+mn-ea"/>
              </a:rPr>
              <a:t>out.print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request.getParameter</a:t>
            </a:r>
            <a:r>
              <a:rPr lang="en-US" altLang="ko-KR" sz="1200" dirty="0">
                <a:latin typeface="+mn-ea"/>
                <a:ea typeface="+mn-ea"/>
              </a:rPr>
              <a:t>("id</a:t>
            </a:r>
            <a:r>
              <a:rPr lang="en-US" altLang="ko-KR" sz="1200" dirty="0" smtClean="0">
                <a:latin typeface="+mn-ea"/>
                <a:ea typeface="+mn-ea"/>
              </a:rPr>
              <a:t>")); %&gt;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&lt;p&gt;&lt;%= </a:t>
            </a:r>
            <a:r>
              <a:rPr lang="en-US" altLang="ko-KR" sz="1200" dirty="0" err="1">
                <a:latin typeface="+mn-ea"/>
                <a:ea typeface="+mn-ea"/>
              </a:rPr>
              <a:t>response.getLocale</a:t>
            </a:r>
            <a:r>
              <a:rPr lang="en-US" altLang="ko-KR" sz="1200" dirty="0">
                <a:latin typeface="+mn-ea"/>
                <a:ea typeface="+mn-ea"/>
              </a:rPr>
              <a:t>() %&gt;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&lt;form action=</a:t>
            </a:r>
            <a:r>
              <a:rPr lang="en-US" altLang="ko-KR" sz="1200" i="1" dirty="0">
                <a:latin typeface="+mn-ea"/>
                <a:ea typeface="+mn-ea"/>
              </a:rPr>
              <a:t>"#" method="post"&gt;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&lt;p&gt;</a:t>
            </a:r>
            <a:r>
              <a:rPr lang="ko-KR" altLang="en-US" sz="1200" dirty="0">
                <a:latin typeface="+mn-ea"/>
                <a:ea typeface="+mn-ea"/>
              </a:rPr>
              <a:t>아이디</a:t>
            </a:r>
            <a:r>
              <a:rPr lang="en-US" altLang="ko-KR" sz="1200" dirty="0">
                <a:latin typeface="+mn-ea"/>
                <a:ea typeface="+mn-ea"/>
              </a:rPr>
              <a:t>:&lt;input type=</a:t>
            </a:r>
            <a:r>
              <a:rPr lang="en-US" altLang="ko-KR" sz="1200" i="1" dirty="0">
                <a:latin typeface="+mn-ea"/>
                <a:ea typeface="+mn-ea"/>
              </a:rPr>
              <a:t>"text" name="id"&gt;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&lt;input type=</a:t>
            </a:r>
            <a:r>
              <a:rPr lang="en-US" altLang="ko-KR" sz="1200" i="1" dirty="0">
                <a:latin typeface="+mn-ea"/>
                <a:ea typeface="+mn-ea"/>
              </a:rPr>
              <a:t>"submit" value="</a:t>
            </a:r>
            <a:r>
              <a:rPr lang="ko-KR" altLang="en-US" sz="1200" i="1" dirty="0">
                <a:latin typeface="+mn-ea"/>
                <a:ea typeface="+mn-ea"/>
              </a:rPr>
              <a:t>전송</a:t>
            </a:r>
            <a:r>
              <a:rPr lang="en-US" altLang="ko-KR" sz="1200" i="1" dirty="0">
                <a:latin typeface="+mn-ea"/>
                <a:ea typeface="+mn-ea"/>
              </a:rPr>
              <a:t>"&gt;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&lt;/form&gt;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&lt;/body</a:t>
            </a:r>
            <a:r>
              <a:rPr lang="en-US" altLang="ko-KR" sz="1200" dirty="0" smtClean="0">
                <a:latin typeface="+mn-ea"/>
                <a:ea typeface="+mn-ea"/>
              </a:rPr>
              <a:t>&gt;&lt;/</a:t>
            </a:r>
            <a:r>
              <a:rPr lang="en-US" altLang="ko-KR" sz="1200" dirty="0">
                <a:latin typeface="+mn-ea"/>
                <a:ea typeface="+mn-ea"/>
              </a:rPr>
              <a:t>html&gt;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4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메시지 처리 태그의 기능과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리소스번들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메시지 </a:t>
            </a:r>
            <a:r>
              <a:rPr lang="ko-KR" altLang="en-US" b="0" dirty="0"/>
              <a:t>처리 태그에서 사용하는 파일로 </a:t>
            </a:r>
            <a:r>
              <a:rPr lang="ko-KR" altLang="en-US" b="0" dirty="0" smtClean="0"/>
              <a:t>메시지 번들이라고도 함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리소스번들로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사용하는 파일은 보통 </a:t>
            </a:r>
            <a:r>
              <a:rPr lang="en-US" altLang="ko-KR" b="0" dirty="0"/>
              <a:t>WEB-INF/classes/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리소스번들은</a:t>
            </a:r>
            <a:r>
              <a:rPr lang="ko-KR" altLang="en-US" b="0" dirty="0" smtClean="0"/>
              <a:t> </a:t>
            </a:r>
            <a:r>
              <a:rPr lang="en-US" altLang="ko-KR" b="0" dirty="0" err="1" smtClean="0"/>
              <a:t>java.util.Properties</a:t>
            </a:r>
            <a:r>
              <a:rPr lang="en-US" altLang="ko-KR" b="0" dirty="0" smtClean="0"/>
              <a:t> </a:t>
            </a:r>
            <a:r>
              <a:rPr lang="ko-KR" altLang="en-US" b="0" dirty="0"/>
              <a:t>클래스에 정의된 방법으로 메시지를 읽어오기 때문에 확장자가 </a:t>
            </a:r>
            <a:r>
              <a:rPr lang="en-US" altLang="ko-KR" b="0" dirty="0"/>
              <a:t>properties</a:t>
            </a:r>
            <a:r>
              <a:rPr lang="ko-KR" altLang="en-US" b="0" dirty="0"/>
              <a:t>인 </a:t>
            </a:r>
            <a:r>
              <a:rPr lang="ko-KR" altLang="en-US" b="0" dirty="0" smtClean="0"/>
              <a:t>파일이 </a:t>
            </a:r>
            <a:r>
              <a:rPr lang="ko-KR" altLang="en-US" b="0" dirty="0"/>
              <a:t>반드시 있어야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 </a:t>
            </a:r>
          </a:p>
          <a:p>
            <a:pPr lvl="3"/>
            <a:r>
              <a:rPr lang="en-US" altLang="ko-KR" b="0" dirty="0" err="1" smtClean="0"/>
              <a:t>java.util.Properties</a:t>
            </a:r>
            <a:r>
              <a:rPr lang="en-US" altLang="ko-KR" b="0" dirty="0" smtClean="0"/>
              <a:t> </a:t>
            </a:r>
            <a:r>
              <a:rPr lang="ko-KR" altLang="en-US" b="0" dirty="0"/>
              <a:t>클래스는 알파벳이나 숫자</a:t>
            </a:r>
            <a:r>
              <a:rPr lang="en-US" altLang="ko-KR" b="0" dirty="0"/>
              <a:t>, </a:t>
            </a:r>
            <a:r>
              <a:rPr lang="ko-KR" altLang="en-US" b="0" dirty="0"/>
              <a:t>라틴 문자 외의 </a:t>
            </a:r>
            <a:r>
              <a:rPr lang="ko-KR" altLang="en-US" b="0" dirty="0" smtClean="0"/>
              <a:t>언어를 </a:t>
            </a:r>
            <a:r>
              <a:rPr lang="ko-KR" altLang="en-US" b="0" dirty="0"/>
              <a:t>유니코드 값으로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리소스번들로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사용하는 *</a:t>
            </a:r>
            <a:r>
              <a:rPr lang="en-US" altLang="ko-KR" b="0" dirty="0"/>
              <a:t>.properties </a:t>
            </a:r>
            <a:r>
              <a:rPr lang="ko-KR" altLang="en-US" b="0" dirty="0"/>
              <a:t>파일의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4" y="3573016"/>
            <a:ext cx="4752528" cy="1241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8" y="5013176"/>
            <a:ext cx="5146725" cy="17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35346" y="908720"/>
            <a:ext cx="8686800" cy="5715000"/>
          </a:xfrm>
        </p:spPr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메시지 처리 태그의 기능과 사용법</a:t>
            </a:r>
            <a:endParaRPr lang="en-US" altLang="ko-KR" dirty="0"/>
          </a:p>
          <a:p>
            <a:pPr lvl="1"/>
            <a:r>
              <a:rPr lang="en-US" altLang="ko-KR" b="0" dirty="0" smtClean="0"/>
              <a:t>bundle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사용할 </a:t>
            </a:r>
            <a:r>
              <a:rPr lang="ko-KR" altLang="en-US" b="0" dirty="0" err="1"/>
              <a:t>리소스번들을</a:t>
            </a:r>
            <a:r>
              <a:rPr lang="ko-KR" altLang="en-US" b="0" dirty="0"/>
              <a:t> 설정하는 태그로 </a:t>
            </a:r>
            <a:r>
              <a:rPr lang="ko-KR" altLang="en-US" b="0" dirty="0" smtClean="0"/>
              <a:t>형식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b="0" dirty="0" smtClean="0"/>
              <a:t> </a:t>
            </a:r>
          </a:p>
          <a:p>
            <a:pPr lvl="1"/>
            <a:r>
              <a:rPr lang="en-US" altLang="ko-KR" b="0" dirty="0"/>
              <a:t>message </a:t>
            </a:r>
            <a:r>
              <a:rPr lang="ko-KR" altLang="en-US" b="0" dirty="0"/>
              <a:t>태그</a:t>
            </a:r>
          </a:p>
          <a:p>
            <a:pPr lvl="2"/>
            <a:r>
              <a:rPr lang="en-US" altLang="ko-KR" b="0" dirty="0" smtClean="0"/>
              <a:t>bundle </a:t>
            </a:r>
            <a:r>
              <a:rPr lang="ko-KR" altLang="en-US" b="0" dirty="0"/>
              <a:t>태그에 설정한 </a:t>
            </a:r>
            <a:r>
              <a:rPr lang="ko-KR" altLang="en-US" b="0" dirty="0" err="1"/>
              <a:t>리소스번들에서</a:t>
            </a:r>
            <a:r>
              <a:rPr lang="ko-KR" altLang="en-US" b="0" dirty="0"/>
              <a:t> 메시지를 읽어와 출력하는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083960"/>
            <a:ext cx="8010525" cy="1273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+mn-ea"/>
              </a:rPr>
              <a:t>&lt;</a:t>
            </a:r>
            <a:r>
              <a:rPr lang="en-US" sz="1800" dirty="0" err="1" smtClean="0">
                <a:latin typeface="+mn-ea"/>
              </a:rPr>
              <a:t>fmt:bundle</a:t>
            </a:r>
            <a:r>
              <a:rPr lang="en-US" sz="1800" dirty="0" smtClean="0">
                <a:latin typeface="+mn-ea"/>
              </a:rPr>
              <a:t> </a:t>
            </a:r>
            <a:r>
              <a:rPr lang="en-US" sz="1800" dirty="0" err="1" smtClean="0">
                <a:latin typeface="+mn-ea"/>
              </a:rPr>
              <a:t>basename</a:t>
            </a:r>
            <a:r>
              <a:rPr lang="en-US" sz="1800" dirty="0" smtClean="0">
                <a:latin typeface="+mn-ea"/>
              </a:rPr>
              <a:t>="</a:t>
            </a:r>
            <a:r>
              <a:rPr lang="en-US" sz="1800" dirty="0" err="1" smtClean="0">
                <a:latin typeface="+mn-ea"/>
              </a:rPr>
              <a:t>resource.message</a:t>
            </a:r>
            <a:r>
              <a:rPr lang="en-US" sz="1800" dirty="0" smtClean="0">
                <a:latin typeface="+mn-ea"/>
              </a:rPr>
              <a:t>" [prefix="</a:t>
            </a:r>
            <a:r>
              <a:rPr lang="ko-KR" altLang="en-US" sz="1800" dirty="0" err="1" smtClean="0">
                <a:latin typeface="+mn-ea"/>
              </a:rPr>
              <a:t>접두어</a:t>
            </a:r>
            <a:r>
              <a:rPr lang="en-US" altLang="ko-KR" sz="1800" dirty="0" smtClean="0">
                <a:latin typeface="+mn-ea"/>
              </a:rPr>
              <a:t>"</a:t>
            </a:r>
            <a:r>
              <a:rPr lang="en-US" sz="1800" dirty="0" smtClean="0">
                <a:latin typeface="+mn-ea"/>
              </a:rPr>
              <a:t>]&gt;</a:t>
            </a:r>
            <a:endParaRPr lang="ko-KR" altLang="en-US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ea"/>
              </a:rPr>
              <a:t>    </a:t>
            </a:r>
            <a:r>
              <a:rPr lang="en-US" sz="1600" dirty="0" smtClean="0">
                <a:latin typeface="+mn-ea"/>
              </a:rPr>
              <a:t>  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+mn-ea"/>
              </a:rPr>
              <a:t>&lt;/</a:t>
            </a:r>
            <a:r>
              <a:rPr lang="en-US" sz="1800" dirty="0" err="1" smtClean="0">
                <a:latin typeface="+mn-ea"/>
              </a:rPr>
              <a:t>fmt:bundle</a:t>
            </a:r>
            <a:r>
              <a:rPr lang="en-US" sz="1800" dirty="0" smtClean="0">
                <a:latin typeface="+mn-ea"/>
              </a:rPr>
              <a:t>&gt;</a:t>
            </a:r>
            <a:endParaRPr lang="ko-KR" altLang="en-US" sz="18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253388"/>
            <a:ext cx="7992888" cy="19082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+mn-ea"/>
              </a:rPr>
              <a:t>&lt;</a:t>
            </a:r>
            <a:r>
              <a:rPr lang="en-US" sz="1600" b="1" dirty="0" err="1" smtClean="0">
                <a:latin typeface="+mn-ea"/>
              </a:rPr>
              <a:t>fmt:message</a:t>
            </a:r>
            <a:endParaRPr lang="en-US" sz="1600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+mn-ea"/>
              </a:rPr>
              <a:t> key=“GREETING” </a:t>
            </a:r>
          </a:p>
          <a:p>
            <a:pPr lvl="1"/>
            <a:r>
              <a:rPr lang="en-US" sz="1400" dirty="0" smtClean="0">
                <a:latin typeface="+mn-ea"/>
              </a:rPr>
              <a:t>[</a:t>
            </a:r>
            <a:r>
              <a:rPr lang="en-US" altLang="ko-KR" sz="1400" b="1" dirty="0">
                <a:latin typeface="+mn-ea"/>
              </a:rPr>
              <a:t>bundle</a:t>
            </a:r>
            <a:r>
              <a:rPr lang="en-US" altLang="ko-KR" sz="1400" b="1" dirty="0" smtClean="0">
                <a:latin typeface="+mn-ea"/>
              </a:rPr>
              <a:t>=“${</a:t>
            </a:r>
            <a:r>
              <a:rPr lang="en-US" altLang="ko-KR" sz="1400" b="1" dirty="0">
                <a:latin typeface="+mn-ea"/>
              </a:rPr>
              <a:t>message</a:t>
            </a:r>
            <a:r>
              <a:rPr lang="en-US" altLang="ko-KR" sz="1400" b="1" dirty="0" smtClean="0">
                <a:latin typeface="+mn-ea"/>
              </a:rPr>
              <a:t>}”]</a:t>
            </a:r>
            <a:r>
              <a:rPr lang="en-US" sz="1400" dirty="0" smtClean="0">
                <a:latin typeface="+mn-ea"/>
              </a:rPr>
              <a:t> </a:t>
            </a:r>
          </a:p>
          <a:p>
            <a:pPr lvl="1"/>
            <a:r>
              <a:rPr lang="en-US" sz="1400" dirty="0" smtClean="0">
                <a:latin typeface="+mn-ea"/>
              </a:rPr>
              <a:t>[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=“</a:t>
            </a:r>
            <a:r>
              <a:rPr lang="ko-KR" altLang="en-US" sz="1400" dirty="0" smtClean="0">
                <a:latin typeface="+mn-ea"/>
              </a:rPr>
              <a:t>메시지 저장 변수 명</a:t>
            </a:r>
            <a:r>
              <a:rPr lang="en-US" altLang="ko-KR" sz="1400" dirty="0" smtClean="0">
                <a:latin typeface="+mn-ea"/>
              </a:rPr>
              <a:t>”]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+mn-ea"/>
              </a:rPr>
              <a:t>[</a:t>
            </a:r>
            <a:r>
              <a:rPr lang="en-US" sz="1400" dirty="0" smtClean="0">
                <a:latin typeface="+mn-ea"/>
              </a:rPr>
              <a:t>scope=“{</a:t>
            </a:r>
            <a:r>
              <a:rPr lang="en-US" sz="1400" dirty="0" err="1" smtClean="0">
                <a:latin typeface="+mn-ea"/>
              </a:rPr>
              <a:t>page|request|session|application</a:t>
            </a:r>
            <a:r>
              <a:rPr lang="en-US" sz="1400" dirty="0" smtClean="0">
                <a:latin typeface="+mn-ea"/>
              </a:rPr>
              <a:t>}”] //</a:t>
            </a:r>
            <a:r>
              <a:rPr lang="ko-KR" altLang="en-US" sz="1400" dirty="0" smtClean="0">
                <a:latin typeface="+mn-ea"/>
              </a:rPr>
              <a:t>기본 값은 </a:t>
            </a:r>
            <a:r>
              <a:rPr lang="en-US" altLang="ko-KR" sz="1400" dirty="0" smtClean="0">
                <a:latin typeface="+mn-ea"/>
              </a:rPr>
              <a:t>page</a:t>
            </a:r>
            <a:endParaRPr lang="en-US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+mn-ea"/>
              </a:rPr>
              <a:t>/&gt;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7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다국어 처리의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Locale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이용한 다국어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이용한 다국어 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페이지의 다국어 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3" y="4194142"/>
            <a:ext cx="79343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447856" cy="5715000"/>
          </a:xfrm>
        </p:spPr>
        <p:txBody>
          <a:bodyPr/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fmt:message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태그의 메시지 읽는 </a:t>
            </a:r>
            <a:r>
              <a:rPr lang="ko-KR" altLang="en-US" sz="2400" dirty="0" smtClean="0"/>
              <a:t>순서</a:t>
            </a:r>
            <a:endParaRPr lang="en-US" altLang="ko-KR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bundle </a:t>
            </a:r>
            <a:r>
              <a:rPr lang="ko-KR" altLang="en-US" sz="1400" dirty="0"/>
              <a:t>속성에 지정한 리소스 번들을 사용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fmt:bundle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태그에 중첩된 경우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fmt:bundle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태그에서 설정한 리소스 번들 사용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1</a:t>
            </a:r>
            <a:r>
              <a:rPr lang="ko-KR" altLang="en-US" sz="1400" dirty="0"/>
              <a:t>과 </a:t>
            </a:r>
            <a:r>
              <a:rPr lang="en-US" altLang="ko-KR" sz="1400" dirty="0"/>
              <a:t>2</a:t>
            </a:r>
            <a:r>
              <a:rPr lang="ko-KR" altLang="en-US" sz="1400" dirty="0"/>
              <a:t>가 아닐 경우 기본 리소스 번들 사용</a:t>
            </a:r>
            <a:r>
              <a:rPr lang="en-US" altLang="ko-KR" sz="1400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기본 리소스 번들은 </a:t>
            </a:r>
            <a:r>
              <a:rPr lang="en-US" altLang="ko-KR" sz="1400" dirty="0"/>
              <a:t>web.xml </a:t>
            </a:r>
            <a:r>
              <a:rPr lang="ko-KR" altLang="en-US" sz="1400" dirty="0"/>
              <a:t>파일에서 </a:t>
            </a:r>
            <a:r>
              <a:rPr lang="en-US" altLang="ko-KR" sz="1400" dirty="0" err="1"/>
              <a:t>javax.servlet.jsp.jstl.fmt.localizationContext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콘텍스트</a:t>
            </a:r>
            <a:r>
              <a:rPr lang="ko-KR" altLang="en-US" sz="1400" dirty="0"/>
              <a:t> 속성을 통해서 설정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pPr marL="800100" lvl="1" indent="-342900">
              <a:buFont typeface="+mj-lt"/>
              <a:buAutoNum type="arabicPeriod"/>
            </a:pPr>
            <a:endParaRPr lang="ko-KR" altLang="en-US" sz="1400" dirty="0"/>
          </a:p>
          <a:p>
            <a:pPr lvl="1"/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태그를 사용하기 위해 </a:t>
            </a:r>
            <a:r>
              <a:rPr lang="en-US" altLang="ko-KR" dirty="0"/>
              <a:t>jstl-1.2.jar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다운로드하여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/WEB INF/lib/ </a:t>
            </a:r>
            <a:r>
              <a:rPr lang="ko-KR" altLang="en-US" dirty="0"/>
              <a:t>폴더에 추가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 </a:t>
            </a:r>
            <a:r>
              <a:rPr lang="ko-KR" altLang="en-US" dirty="0"/>
              <a:t>폴더에 다음과 같이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리소스번들을</a:t>
            </a:r>
            <a:r>
              <a:rPr lang="ko-KR" altLang="en-US" dirty="0"/>
              <a:t> 작성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5520134"/>
            <a:ext cx="6120680" cy="1077218"/>
          </a:xfrm>
          <a:prstGeom prst="rect">
            <a:avLst/>
          </a:prstGeom>
          <a:solidFill>
            <a:srgbClr val="D6E7E6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err="1" smtClean="0">
                <a:latin typeface="+mn-ea"/>
                <a:ea typeface="+mn-ea"/>
              </a:rPr>
              <a:t>message_ko.properties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title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ko-KR" altLang="en-US" sz="1600" dirty="0">
                <a:latin typeface="+mn-ea"/>
                <a:ea typeface="+mn-ea"/>
              </a:rPr>
              <a:t>자바 서버 페이지</a:t>
            </a:r>
          </a:p>
          <a:p>
            <a:r>
              <a:rPr lang="en-US" altLang="ko-KR" sz="1600" dirty="0">
                <a:latin typeface="+mn-ea"/>
                <a:ea typeface="+mn-ea"/>
              </a:rPr>
              <a:t>username=</a:t>
            </a:r>
            <a:r>
              <a:rPr lang="ko-KR" altLang="en-US" sz="1600" dirty="0">
                <a:latin typeface="+mn-ea"/>
                <a:ea typeface="+mn-ea"/>
              </a:rPr>
              <a:t>관리자</a:t>
            </a:r>
          </a:p>
          <a:p>
            <a:r>
              <a:rPr lang="en-US" altLang="ko-KR" sz="1600" dirty="0">
                <a:latin typeface="+mn-ea"/>
                <a:ea typeface="+mn-ea"/>
              </a:rPr>
              <a:t>password=1234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151982"/>
            <a:ext cx="6120680" cy="1077218"/>
          </a:xfrm>
          <a:prstGeom prst="rect">
            <a:avLst/>
          </a:prstGeom>
          <a:solidFill>
            <a:srgbClr val="D6E7E6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err="1">
                <a:latin typeface="+mn-ea"/>
                <a:ea typeface="+mn-ea"/>
              </a:rPr>
              <a:t>m</a:t>
            </a:r>
            <a:r>
              <a:rPr lang="en-US" altLang="ko-KR" sz="1600" dirty="0" err="1" smtClean="0">
                <a:latin typeface="+mn-ea"/>
                <a:ea typeface="+mn-ea"/>
              </a:rPr>
              <a:t>essage.properties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title=Java </a:t>
            </a:r>
            <a:r>
              <a:rPr lang="en-US" altLang="ko-KR" sz="1600" dirty="0">
                <a:latin typeface="+mn-ea"/>
                <a:ea typeface="+mn-ea"/>
              </a:rPr>
              <a:t>Server Pages</a:t>
            </a:r>
          </a:p>
          <a:p>
            <a:r>
              <a:rPr lang="en-US" altLang="ko-KR" sz="1600" dirty="0">
                <a:latin typeface="+mn-ea"/>
                <a:ea typeface="+mn-ea"/>
              </a:rPr>
              <a:t>username=admin</a:t>
            </a:r>
          </a:p>
          <a:p>
            <a:r>
              <a:rPr lang="en-US" altLang="ko-KR" sz="1600" dirty="0">
                <a:latin typeface="+mn-ea"/>
                <a:ea typeface="+mn-ea"/>
              </a:rPr>
              <a:t>password=1234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7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252" y="1689457"/>
            <a:ext cx="6301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latin typeface="+mn-ea"/>
                <a:ea typeface="+mn-ea"/>
              </a:rPr>
              <a:t>j</a:t>
            </a:r>
            <a:r>
              <a:rPr lang="en-US" altLang="ko-KR" sz="1400" b="1" dirty="0" err="1" smtClean="0">
                <a:latin typeface="+mn-ea"/>
                <a:ea typeface="+mn-ea"/>
              </a:rPr>
              <a:t>stl_fmt_bundle.jsp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it-IT" altLang="ko-KR" sz="1400" dirty="0">
                <a:latin typeface="+mn-ea"/>
                <a:ea typeface="+mn-ea"/>
              </a:rPr>
              <a:t>&lt;%@ taglib prefix=</a:t>
            </a:r>
            <a:r>
              <a:rPr lang="it-IT" altLang="ko-KR" sz="1400" i="1" dirty="0">
                <a:latin typeface="+mn-ea"/>
                <a:ea typeface="+mn-ea"/>
              </a:rPr>
              <a:t>"fmt" uri="http://java.sun.com/jsp/jstl/fmt"%&gt;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&lt;title&gt;Internationalization&lt;/title&gt;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&lt;p&gt;--------</a:t>
            </a:r>
            <a:r>
              <a:rPr lang="en-US" altLang="ko-KR" sz="1400" dirty="0" err="1">
                <a:latin typeface="+mn-ea"/>
                <a:ea typeface="+mn-ea"/>
              </a:rPr>
              <a:t>fmt:bundle</a:t>
            </a:r>
            <a:r>
              <a:rPr lang="en-US" altLang="ko-KR" sz="1400" dirty="0">
                <a:latin typeface="+mn-ea"/>
                <a:ea typeface="+mn-ea"/>
              </a:rPr>
              <a:t>--------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&lt;</a:t>
            </a:r>
            <a:r>
              <a:rPr lang="en-US" altLang="ko-KR" sz="1400" b="1" dirty="0" err="1">
                <a:latin typeface="+mn-ea"/>
                <a:ea typeface="+mn-ea"/>
              </a:rPr>
              <a:t>fmt:bundle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basename</a:t>
            </a:r>
            <a:r>
              <a:rPr lang="en-US" altLang="ko-KR" sz="1400" b="1" dirty="0">
                <a:latin typeface="+mn-ea"/>
                <a:ea typeface="+mn-ea"/>
              </a:rPr>
              <a:t>=</a:t>
            </a:r>
            <a:r>
              <a:rPr lang="en-US" altLang="ko-KR" sz="1400" b="1" i="1" dirty="0">
                <a:latin typeface="+mn-ea"/>
                <a:ea typeface="+mn-ea"/>
              </a:rPr>
              <a:t>"ch09.com.bundle.myBundle"&gt;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제목 </a:t>
            </a:r>
            <a:r>
              <a:rPr lang="en-US" altLang="ko-KR" sz="1400" dirty="0">
                <a:latin typeface="+mn-ea"/>
                <a:ea typeface="+mn-ea"/>
              </a:rPr>
              <a:t>: 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key=</a:t>
            </a:r>
            <a:r>
              <a:rPr lang="en-US" altLang="ko-KR" sz="1400" i="1" dirty="0">
                <a:latin typeface="+mn-ea"/>
                <a:ea typeface="+mn-ea"/>
              </a:rPr>
              <a:t>"title" </a:t>
            </a:r>
            <a:r>
              <a:rPr lang="en-US" altLang="ko-KR" sz="1400" i="1" dirty="0" err="1">
                <a:latin typeface="+mn-ea"/>
                <a:ea typeface="+mn-ea"/>
              </a:rPr>
              <a:t>var</a:t>
            </a:r>
            <a:r>
              <a:rPr lang="en-US" altLang="ko-KR" sz="1400" i="1" dirty="0">
                <a:latin typeface="+mn-ea"/>
                <a:ea typeface="+mn-ea"/>
              </a:rPr>
              <a:t>="title" /&gt;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       ${title}</a:t>
            </a:r>
          </a:p>
          <a:p>
            <a:pPr lvl="1"/>
            <a:r>
              <a:rPr lang="da-DK" altLang="ko-KR" sz="1400" dirty="0">
                <a:latin typeface="+mn-ea"/>
                <a:ea typeface="+mn-ea"/>
              </a:rPr>
              <a:t>&lt;p&gt;&lt;fmt:message key=</a:t>
            </a:r>
            <a:r>
              <a:rPr lang="da-DK" altLang="ko-KR" sz="1400" i="1" dirty="0">
                <a:latin typeface="+mn-ea"/>
                <a:ea typeface="+mn-ea"/>
              </a:rPr>
              <a:t>"username" var="userMsg" /&gt;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이름 </a:t>
            </a:r>
            <a:r>
              <a:rPr lang="en-US" altLang="ko-KR" sz="1400" dirty="0">
                <a:latin typeface="+mn-ea"/>
                <a:ea typeface="+mn-ea"/>
              </a:rPr>
              <a:t>: ${</a:t>
            </a:r>
            <a:r>
              <a:rPr lang="en-US" altLang="ko-KR" sz="1400" dirty="0" err="1">
                <a:latin typeface="+mn-ea"/>
                <a:ea typeface="+mn-ea"/>
              </a:rPr>
              <a:t>userMsg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</a:t>
            </a:r>
            <a:r>
              <a:rPr lang="en-US" altLang="ko-KR" sz="1400" i="1" dirty="0" err="1">
                <a:latin typeface="+mn-ea"/>
                <a:ea typeface="+mn-ea"/>
              </a:rPr>
              <a:t>pwd</a:t>
            </a:r>
            <a:r>
              <a:rPr lang="en-US" altLang="ko-KR" sz="1400" i="1" dirty="0">
                <a:latin typeface="+mn-ea"/>
                <a:ea typeface="+mn-ea"/>
              </a:rPr>
              <a:t>" key="password"/&gt;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    패스워드</a:t>
            </a:r>
            <a:r>
              <a:rPr lang="en-US" altLang="ko-KR" sz="1400" dirty="0">
                <a:latin typeface="+mn-ea"/>
                <a:ea typeface="+mn-ea"/>
              </a:rPr>
              <a:t>:${</a:t>
            </a:r>
            <a:r>
              <a:rPr lang="en-US" altLang="ko-KR" sz="1400" dirty="0" err="1">
                <a:latin typeface="+mn-ea"/>
                <a:ea typeface="+mn-ea"/>
              </a:rPr>
              <a:t>pwd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b="1" dirty="0">
                <a:latin typeface="+mn-ea"/>
                <a:ea typeface="+mn-ea"/>
              </a:rPr>
              <a:t>&lt;/</a:t>
            </a:r>
            <a:r>
              <a:rPr lang="en-US" altLang="ko-KR" sz="1400" b="1" dirty="0" err="1">
                <a:latin typeface="+mn-ea"/>
                <a:ea typeface="+mn-ea"/>
              </a:rPr>
              <a:t>fmt:bundle</a:t>
            </a:r>
            <a:r>
              <a:rPr lang="en-US" altLang="ko-KR" sz="14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447856" cy="552966"/>
          </a:xfrm>
        </p:spPr>
        <p:txBody>
          <a:bodyPr/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fmt:bundle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endParaRPr lang="en-US" altLang="ko-KR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36" y="2636912"/>
            <a:ext cx="267210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9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메시지 처리 태그의 기능과 사용법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setBundle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err="1" smtClean="0"/>
              <a:t>리소스번들을</a:t>
            </a:r>
            <a:r>
              <a:rPr lang="ko-KR" altLang="en-US" b="0" dirty="0" smtClean="0"/>
              <a:t> </a:t>
            </a:r>
            <a:r>
              <a:rPr lang="ko-KR" altLang="en-US" b="0" dirty="0"/>
              <a:t>가져와 변수로 저장한 후 </a:t>
            </a:r>
            <a:r>
              <a:rPr lang="en-US" altLang="ko-KR" b="0" dirty="0"/>
              <a:t>JSP </a:t>
            </a:r>
            <a:r>
              <a:rPr lang="ko-KR" altLang="en-US" b="0" dirty="0"/>
              <a:t>페이지 어디에서나 사용할 수 </a:t>
            </a:r>
            <a:r>
              <a:rPr lang="ko-KR" altLang="en-US" b="0" dirty="0" smtClean="0"/>
              <a:t>있는 태그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 </a:t>
            </a:r>
            <a:r>
              <a:rPr lang="en-US" altLang="ko-KR" b="0" dirty="0"/>
              <a:t>bundle </a:t>
            </a:r>
            <a:r>
              <a:rPr lang="ko-KR" altLang="en-US" b="0" dirty="0"/>
              <a:t>태그를 대체하여 </a:t>
            </a:r>
            <a:r>
              <a:rPr lang="ko-KR" altLang="en-US" b="0" dirty="0" smtClean="0"/>
              <a:t>사용할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6341" y="2348880"/>
            <a:ext cx="7143800" cy="1600438"/>
          </a:xfrm>
          <a:prstGeom prst="rect">
            <a:avLst/>
          </a:prstGeom>
          <a:solidFill>
            <a:srgbClr val="E2F1F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  <a:ea typeface="+mn-ea"/>
              </a:rPr>
              <a:t>&lt;</a:t>
            </a:r>
            <a:r>
              <a:rPr lang="en-US" sz="1400" dirty="0" err="1" smtClean="0">
                <a:latin typeface="+mn-ea"/>
                <a:ea typeface="+mn-ea"/>
              </a:rPr>
              <a:t>fmt:setBundle</a:t>
            </a:r>
            <a:endParaRPr lang="en-US" sz="1400" dirty="0" smtClean="0">
              <a:latin typeface="+mn-ea"/>
              <a:ea typeface="+mn-ea"/>
            </a:endParaRPr>
          </a:p>
          <a:p>
            <a:r>
              <a:rPr lang="en-US" sz="1400" dirty="0" smtClean="0">
                <a:latin typeface="+mn-ea"/>
                <a:ea typeface="+mn-ea"/>
              </a:rPr>
              <a:t>       </a:t>
            </a:r>
            <a:r>
              <a:rPr lang="en-US" sz="1400" dirty="0" err="1" smtClean="0">
                <a:latin typeface="+mn-ea"/>
                <a:ea typeface="+mn-ea"/>
              </a:rPr>
              <a:t>basename</a:t>
            </a:r>
            <a:r>
              <a:rPr lang="en-US" sz="1400" dirty="0" smtClean="0">
                <a:latin typeface="+mn-ea"/>
                <a:ea typeface="+mn-ea"/>
              </a:rPr>
              <a:t>="</a:t>
            </a:r>
            <a:r>
              <a:rPr lang="en-US" sz="1400" dirty="0" err="1" smtClean="0">
                <a:latin typeface="+mn-ea"/>
                <a:ea typeface="+mn-ea"/>
              </a:rPr>
              <a:t>resource.message</a:t>
            </a:r>
            <a:r>
              <a:rPr lang="en-US" sz="1400" dirty="0" smtClean="0">
                <a:latin typeface="+mn-ea"/>
                <a:ea typeface="+mn-ea"/>
              </a:rPr>
              <a:t>“ &lt;-</a:t>
            </a:r>
            <a:r>
              <a:rPr lang="ko-KR" altLang="en-US" sz="1400" dirty="0" smtClean="0">
                <a:latin typeface="+mn-ea"/>
                <a:ea typeface="+mn-ea"/>
              </a:rPr>
              <a:t>리소스 번들</a:t>
            </a:r>
            <a:r>
              <a:rPr lang="en-US" sz="1400" dirty="0" smtClean="0">
                <a:latin typeface="+mn-ea"/>
                <a:ea typeface="+mn-ea"/>
              </a:rPr>
              <a:t> </a:t>
            </a:r>
          </a:p>
          <a:p>
            <a:r>
              <a:rPr lang="en-US" sz="1400" dirty="0">
                <a:latin typeface="+mn-ea"/>
                <a:ea typeface="+mn-ea"/>
              </a:rPr>
              <a:t> </a:t>
            </a:r>
            <a:r>
              <a:rPr lang="en-US" sz="1400" dirty="0" smtClean="0">
                <a:latin typeface="+mn-ea"/>
                <a:ea typeface="+mn-ea"/>
              </a:rPr>
              <a:t>     [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="</a:t>
            </a:r>
            <a:r>
              <a:rPr lang="en-US" altLang="ko-KR" sz="1400" dirty="0" smtClean="0">
                <a:latin typeface="+mn-ea"/>
                <a:ea typeface="+mn-ea"/>
              </a:rPr>
              <a:t>message“] &lt;-</a:t>
            </a:r>
            <a:r>
              <a:rPr lang="ko-KR" altLang="en-US" sz="1400" dirty="0" err="1" smtClean="0">
                <a:latin typeface="+mn-ea"/>
                <a:ea typeface="+mn-ea"/>
              </a:rPr>
              <a:t>변수명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sz="1400" dirty="0">
                <a:latin typeface="+mn-ea"/>
                <a:ea typeface="+mn-ea"/>
              </a:rPr>
              <a:t> </a:t>
            </a:r>
            <a:r>
              <a:rPr lang="en-US" sz="1400" dirty="0" smtClean="0">
                <a:latin typeface="+mn-ea"/>
                <a:ea typeface="+mn-ea"/>
              </a:rPr>
              <a:t>     [scope =“{</a:t>
            </a:r>
            <a:r>
              <a:rPr lang="en-US" sz="1400" dirty="0" err="1" smtClean="0">
                <a:latin typeface="+mn-ea"/>
                <a:ea typeface="+mn-ea"/>
              </a:rPr>
              <a:t>page|request|session|application</a:t>
            </a:r>
            <a:r>
              <a:rPr lang="en-US" sz="1400" dirty="0" smtClean="0">
                <a:latin typeface="+mn-ea"/>
                <a:ea typeface="+mn-ea"/>
              </a:rPr>
              <a:t>}”]</a:t>
            </a:r>
            <a:endParaRPr lang="en-US" sz="1400" dirty="0" smtClean="0">
              <a:latin typeface="+mn-ea"/>
              <a:ea typeface="+mn-ea"/>
            </a:endParaRPr>
          </a:p>
          <a:p>
            <a:r>
              <a:rPr lang="en-US" sz="1400" dirty="0" smtClean="0">
                <a:latin typeface="+mn-ea"/>
                <a:ea typeface="+mn-ea"/>
              </a:rPr>
              <a:t>/&gt;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sz="1400" dirty="0" smtClean="0">
                <a:latin typeface="+mn-ea"/>
                <a:ea typeface="+mn-ea"/>
              </a:rPr>
              <a:t>...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sz="1400" dirty="0" smtClean="0">
                <a:latin typeface="+mn-ea"/>
                <a:ea typeface="+mn-ea"/>
              </a:rPr>
              <a:t>&lt;</a:t>
            </a:r>
            <a:r>
              <a:rPr lang="en-US" sz="1400" dirty="0" err="1" smtClean="0">
                <a:latin typeface="+mn-ea"/>
                <a:ea typeface="+mn-ea"/>
              </a:rPr>
              <a:t>fmt:message</a:t>
            </a:r>
            <a:r>
              <a:rPr lang="en-US" sz="1400" dirty="0" smtClean="0">
                <a:latin typeface="+mn-ea"/>
                <a:ea typeface="+mn-ea"/>
              </a:rPr>
              <a:t> </a:t>
            </a:r>
            <a:r>
              <a:rPr lang="en-US" sz="1400" b="1" dirty="0" smtClean="0">
                <a:latin typeface="+mn-ea"/>
                <a:ea typeface="+mn-ea"/>
              </a:rPr>
              <a:t>bundle="${message}"</a:t>
            </a:r>
            <a:r>
              <a:rPr lang="en-US" sz="1400" dirty="0" smtClean="0">
                <a:latin typeface="+mn-ea"/>
                <a:ea typeface="+mn-ea"/>
              </a:rPr>
              <a:t> key="GREETING" /&gt;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341" y="3933056"/>
            <a:ext cx="5917907" cy="286232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latin typeface="+mn-ea"/>
                <a:ea typeface="+mn-ea"/>
              </a:rPr>
              <a:t>j</a:t>
            </a:r>
            <a:r>
              <a:rPr lang="en-US" altLang="ko-KR" sz="1200" b="1" dirty="0" err="1" smtClean="0">
                <a:latin typeface="+mn-ea"/>
                <a:ea typeface="+mn-ea"/>
              </a:rPr>
              <a:t>stl_fmt_setLocale.jsp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</a:t>
            </a:r>
            <a:r>
              <a:rPr lang="en-US" altLang="ko-KR" sz="1200" i="1" dirty="0"/>
              <a:t>"text/html; charset=utf-8"%&gt;</a:t>
            </a:r>
          </a:p>
          <a:p>
            <a:r>
              <a:rPr lang="it-IT" altLang="ko-KR" sz="1200" dirty="0"/>
              <a:t>&lt;%@ taglib prefix=</a:t>
            </a:r>
            <a:r>
              <a:rPr lang="it-IT" altLang="ko-KR" sz="1200" i="1" dirty="0"/>
              <a:t>"fmt" uri="http://java.sun.com/jsp/jstl/fmt"%&gt;</a:t>
            </a:r>
          </a:p>
          <a:p>
            <a:r>
              <a:rPr lang="en-US" altLang="ko-KR" sz="1200" dirty="0"/>
              <a:t>&lt;html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title&gt;Internationalization&lt;/title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    &lt;%-- 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fmt:setLocale</a:t>
            </a:r>
            <a:r>
              <a:rPr lang="en-US" altLang="ko-KR" sz="1200" b="1" dirty="0"/>
              <a:t> value="</a:t>
            </a:r>
            <a:r>
              <a:rPr lang="en-US" altLang="ko-KR" sz="1200" b="1" dirty="0" err="1"/>
              <a:t>ko</a:t>
            </a:r>
            <a:r>
              <a:rPr lang="en-US" altLang="ko-KR" sz="1200" b="1" dirty="0"/>
              <a:t>"/&gt; </a:t>
            </a:r>
            <a:r>
              <a:rPr lang="en-US" altLang="ko-KR" sz="1200" dirty="0"/>
              <a:t>--%&gt;</a:t>
            </a:r>
          </a:p>
          <a:p>
            <a:r>
              <a:rPr lang="en-US" altLang="ko-KR" sz="1200" b="1" dirty="0" smtClean="0"/>
              <a:t>&lt;</a:t>
            </a:r>
            <a:r>
              <a:rPr lang="en-US" altLang="ko-KR" sz="1200" b="1" dirty="0" err="1"/>
              <a:t>fmt:bundle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basename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"ch09.com.bundle.myBundle"&gt;</a:t>
            </a:r>
          </a:p>
          <a:p>
            <a:r>
              <a:rPr lang="en-US" altLang="ko-KR" sz="1200" dirty="0"/>
              <a:t>&lt;p&gt;</a:t>
            </a:r>
            <a:r>
              <a:rPr lang="ko-KR" altLang="en-US" sz="1200" dirty="0"/>
              <a:t>제목 </a:t>
            </a:r>
            <a:r>
              <a:rPr lang="en-US" altLang="ko-KR" sz="1200" dirty="0"/>
              <a:t>: &lt;</a:t>
            </a:r>
            <a:r>
              <a:rPr lang="en-US" altLang="ko-KR" sz="1200" dirty="0" err="1"/>
              <a:t>fmt:message</a:t>
            </a:r>
            <a:r>
              <a:rPr lang="en-US" altLang="ko-KR" sz="1200" dirty="0"/>
              <a:t> key=</a:t>
            </a:r>
            <a:r>
              <a:rPr lang="en-US" altLang="ko-KR" sz="1200" i="1" dirty="0"/>
              <a:t>"title" </a:t>
            </a:r>
            <a:r>
              <a:rPr lang="en-US" altLang="ko-KR" sz="1200" i="1" dirty="0" err="1"/>
              <a:t>var</a:t>
            </a:r>
            <a:r>
              <a:rPr lang="en-US" altLang="ko-KR" sz="1200" i="1" dirty="0"/>
              <a:t>="title" /&gt;</a:t>
            </a:r>
          </a:p>
          <a:p>
            <a:r>
              <a:rPr lang="en-US" altLang="ko-KR" sz="1200" dirty="0"/>
              <a:t>        ${title}</a:t>
            </a:r>
          </a:p>
          <a:p>
            <a:r>
              <a:rPr lang="da-DK" altLang="ko-KR" sz="1200" dirty="0"/>
              <a:t>&lt;p&gt;&lt;fmt:message key=</a:t>
            </a:r>
            <a:r>
              <a:rPr lang="da-DK" altLang="ko-KR" sz="1200" i="1" dirty="0"/>
              <a:t>"username" var="userMsg" /&gt;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: ${</a:t>
            </a:r>
            <a:r>
              <a:rPr lang="en-US" altLang="ko-KR" sz="1200" dirty="0" err="1"/>
              <a:t>userMsg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&lt;p&gt;&lt;</a:t>
            </a:r>
            <a:r>
              <a:rPr lang="en-US" altLang="ko-KR" sz="1200" dirty="0" err="1"/>
              <a:t>fmt:message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pwd</a:t>
            </a:r>
            <a:r>
              <a:rPr lang="en-US" altLang="ko-KR" sz="1200" i="1" dirty="0"/>
              <a:t>" key="password"/&gt;</a:t>
            </a:r>
          </a:p>
          <a:p>
            <a:r>
              <a:rPr lang="ko-KR" altLang="en-US" sz="1200" dirty="0"/>
              <a:t>    패스워드</a:t>
            </a:r>
            <a:r>
              <a:rPr lang="en-US" altLang="ko-KR" sz="1200" dirty="0"/>
              <a:t>:${</a:t>
            </a:r>
            <a:r>
              <a:rPr lang="en-US" altLang="ko-KR" sz="1200" dirty="0" err="1"/>
              <a:t>pwd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b="1" dirty="0" smtClean="0"/>
              <a:t>&lt;/</a:t>
            </a:r>
            <a:r>
              <a:rPr lang="en-US" altLang="ko-KR" sz="1200" b="1" dirty="0" err="1"/>
              <a:t>fmt:bundle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&lt;/body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45963"/>
            <a:ext cx="2530824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9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502" y="1334953"/>
            <a:ext cx="702179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j</a:t>
            </a:r>
            <a:r>
              <a:rPr lang="en-US" altLang="ko-KR" sz="1400" b="1" dirty="0" smtClean="0">
                <a:latin typeface="+mn-ea"/>
                <a:ea typeface="+mn-ea"/>
              </a:rPr>
              <a:t>stl_fmt01.jsp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it-IT" altLang="ko-KR" sz="1400" dirty="0">
                <a:latin typeface="+mn-ea"/>
                <a:ea typeface="+mn-ea"/>
              </a:rPr>
              <a:t>&lt;%@ taglib prefix=</a:t>
            </a:r>
            <a:r>
              <a:rPr lang="it-IT" altLang="ko-KR" sz="1400" i="1" dirty="0">
                <a:latin typeface="+mn-ea"/>
                <a:ea typeface="+mn-ea"/>
              </a:rPr>
              <a:t>"fmt" uri="http://java.sun.com/jsp/jstl/fmt"%&gt;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</a:t>
            </a:r>
            <a:r>
              <a:rPr lang="en-US" altLang="ko-KR" sz="1400" dirty="0" smtClean="0">
                <a:latin typeface="+mn-ea"/>
                <a:ea typeface="+mn-ea"/>
              </a:rPr>
              <a:t>&gt;&lt;</a:t>
            </a:r>
            <a:r>
              <a:rPr lang="en-US" altLang="ko-KR" sz="1400" dirty="0">
                <a:latin typeface="+mn-ea"/>
                <a:ea typeface="+mn-ea"/>
              </a:rPr>
              <a:t>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&lt;title&gt;Internationalization&lt;/title&gt;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&lt;p&gt;--------</a:t>
            </a:r>
            <a:r>
              <a:rPr lang="ko-KR" altLang="en-US" sz="1400" dirty="0">
                <a:latin typeface="+mn-ea"/>
                <a:ea typeface="+mn-ea"/>
              </a:rPr>
              <a:t>기본 로케일</a:t>
            </a:r>
            <a:r>
              <a:rPr lang="en-US" altLang="ko-KR" sz="1400" dirty="0">
                <a:latin typeface="+mn-ea"/>
                <a:ea typeface="+mn-ea"/>
              </a:rPr>
              <a:t>--------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fmt:setBundle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basename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"ch09.com.bundle.myBundle"var="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제목 </a:t>
            </a:r>
            <a:r>
              <a:rPr lang="en-US" altLang="ko-KR" sz="1400" dirty="0">
                <a:latin typeface="+mn-ea"/>
                <a:ea typeface="+mn-ea"/>
              </a:rPr>
              <a:t>: 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key=</a:t>
            </a:r>
            <a:r>
              <a:rPr lang="en-US" altLang="ko-KR" sz="1400" i="1" dirty="0">
                <a:latin typeface="+mn-ea"/>
                <a:ea typeface="+mn-ea"/>
              </a:rPr>
              <a:t>"title" bundle="${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}"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key=</a:t>
            </a:r>
            <a:r>
              <a:rPr lang="en-US" altLang="ko-KR" sz="1400" i="1" dirty="0">
                <a:latin typeface="+mn-ea"/>
                <a:ea typeface="+mn-ea"/>
              </a:rPr>
              <a:t>"username" </a:t>
            </a:r>
            <a:r>
              <a:rPr lang="en-US" altLang="ko-KR" sz="1400" i="1" dirty="0" err="1">
                <a:latin typeface="+mn-ea"/>
                <a:ea typeface="+mn-ea"/>
              </a:rPr>
              <a:t>var</a:t>
            </a:r>
            <a:r>
              <a:rPr lang="en-US" altLang="ko-KR" sz="1400" i="1" dirty="0">
                <a:latin typeface="+mn-ea"/>
                <a:ea typeface="+mn-ea"/>
              </a:rPr>
              <a:t>="</a:t>
            </a:r>
            <a:r>
              <a:rPr lang="en-US" altLang="ko-KR" sz="1400" i="1" dirty="0" err="1">
                <a:latin typeface="+mn-ea"/>
                <a:ea typeface="+mn-ea"/>
              </a:rPr>
              <a:t>userMsg</a:t>
            </a:r>
            <a:r>
              <a:rPr lang="en-US" altLang="ko-KR" sz="1400" i="1" dirty="0">
                <a:latin typeface="+mn-ea"/>
                <a:ea typeface="+mn-ea"/>
              </a:rPr>
              <a:t>" bundle="${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}" /&gt;</a:t>
            </a:r>
          </a:p>
          <a:p>
            <a:r>
              <a:rPr lang="ko-KR" altLang="en-US" sz="1400" dirty="0">
                <a:latin typeface="+mn-ea"/>
                <a:ea typeface="+mn-ea"/>
              </a:rPr>
              <a:t>이름 </a:t>
            </a:r>
            <a:r>
              <a:rPr lang="en-US" altLang="ko-KR" sz="1400" dirty="0">
                <a:latin typeface="+mn-ea"/>
                <a:ea typeface="+mn-ea"/>
              </a:rPr>
              <a:t>: ${</a:t>
            </a:r>
            <a:r>
              <a:rPr lang="en-US" altLang="ko-KR" sz="1400" dirty="0" err="1">
                <a:latin typeface="+mn-ea"/>
                <a:ea typeface="+mn-ea"/>
              </a:rPr>
              <a:t>userMsg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&lt;p&gt;--------</a:t>
            </a:r>
            <a:r>
              <a:rPr lang="ko-KR" altLang="en-US" sz="1400" dirty="0">
                <a:latin typeface="+mn-ea"/>
                <a:ea typeface="+mn-ea"/>
              </a:rPr>
              <a:t>영문 로케일 </a:t>
            </a:r>
            <a:r>
              <a:rPr lang="en-US" altLang="ko-KR" sz="1400" dirty="0">
                <a:latin typeface="+mn-ea"/>
                <a:ea typeface="+mn-ea"/>
              </a:rPr>
              <a:t>--------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fmt:setLocale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"en"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fmt:setBundle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basename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"ch09.com.bundle.myBundle" </a:t>
            </a:r>
            <a:r>
              <a:rPr lang="en-US" altLang="ko-KR" sz="1400" i="1" dirty="0" err="1">
                <a:latin typeface="+mn-ea"/>
                <a:ea typeface="+mn-ea"/>
              </a:rPr>
              <a:t>var</a:t>
            </a:r>
            <a:r>
              <a:rPr lang="en-US" altLang="ko-KR" sz="1400" i="1" dirty="0">
                <a:latin typeface="+mn-ea"/>
                <a:ea typeface="+mn-ea"/>
              </a:rPr>
              <a:t>="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제목 </a:t>
            </a:r>
            <a:r>
              <a:rPr lang="en-US" altLang="ko-KR" sz="1400" dirty="0">
                <a:latin typeface="+mn-ea"/>
                <a:ea typeface="+mn-ea"/>
              </a:rPr>
              <a:t>: 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key=</a:t>
            </a:r>
            <a:r>
              <a:rPr lang="en-US" altLang="ko-KR" sz="1400" i="1" dirty="0">
                <a:latin typeface="+mn-ea"/>
                <a:ea typeface="+mn-ea"/>
              </a:rPr>
              <a:t>"title" bundle="${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}"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이름 </a:t>
            </a:r>
            <a:r>
              <a:rPr lang="en-US" altLang="ko-KR" sz="1400" dirty="0">
                <a:latin typeface="+mn-ea"/>
                <a:ea typeface="+mn-ea"/>
              </a:rPr>
              <a:t>:&lt;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key=</a:t>
            </a:r>
            <a:r>
              <a:rPr lang="en-US" altLang="ko-KR" sz="1400" i="1" dirty="0">
                <a:latin typeface="+mn-ea"/>
                <a:ea typeface="+mn-ea"/>
              </a:rPr>
              <a:t>"username" bundle="${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}" /&gt;</a:t>
            </a: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&lt;p&gt;--------</a:t>
            </a:r>
            <a:r>
              <a:rPr lang="ko-KR" altLang="en-US" sz="1400" dirty="0">
                <a:latin typeface="+mn-ea"/>
                <a:ea typeface="+mn-ea"/>
              </a:rPr>
              <a:t>한글 로케일 </a:t>
            </a:r>
            <a:r>
              <a:rPr lang="en-US" altLang="ko-KR" sz="1400" dirty="0">
                <a:latin typeface="+mn-ea"/>
                <a:ea typeface="+mn-ea"/>
              </a:rPr>
              <a:t>--------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fmt:setLocale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</a:t>
            </a:r>
            <a:r>
              <a:rPr lang="en-US" altLang="ko-KR" sz="1400" i="1" dirty="0" err="1">
                <a:latin typeface="+mn-ea"/>
                <a:ea typeface="+mn-ea"/>
              </a:rPr>
              <a:t>ko</a:t>
            </a:r>
            <a:r>
              <a:rPr lang="en-US" altLang="ko-KR" sz="1400" i="1" dirty="0">
                <a:latin typeface="+mn-ea"/>
                <a:ea typeface="+mn-ea"/>
              </a:rPr>
              <a:t>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fmt:setBundle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basename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"ch09.com.bundle.myBundle" </a:t>
            </a:r>
            <a:r>
              <a:rPr lang="en-US" altLang="ko-KR" sz="1400" i="1" dirty="0" err="1">
                <a:latin typeface="+mn-ea"/>
                <a:ea typeface="+mn-ea"/>
              </a:rPr>
              <a:t>var</a:t>
            </a:r>
            <a:r>
              <a:rPr lang="en-US" altLang="ko-KR" sz="1400" i="1" dirty="0">
                <a:latin typeface="+mn-ea"/>
                <a:ea typeface="+mn-ea"/>
              </a:rPr>
              <a:t>="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제목 </a:t>
            </a:r>
            <a:r>
              <a:rPr lang="en-US" altLang="ko-KR" sz="1400" dirty="0">
                <a:latin typeface="+mn-ea"/>
                <a:ea typeface="+mn-ea"/>
              </a:rPr>
              <a:t>: 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key=</a:t>
            </a:r>
            <a:r>
              <a:rPr lang="en-US" altLang="ko-KR" sz="1400" i="1" dirty="0">
                <a:latin typeface="+mn-ea"/>
                <a:ea typeface="+mn-ea"/>
              </a:rPr>
              <a:t>"title" bundle="${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}"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이름 </a:t>
            </a:r>
            <a:r>
              <a:rPr lang="en-US" altLang="ko-KR" sz="1400" dirty="0">
                <a:latin typeface="+mn-ea"/>
                <a:ea typeface="+mn-ea"/>
              </a:rPr>
              <a:t>:&lt;</a:t>
            </a:r>
            <a:r>
              <a:rPr lang="en-US" altLang="ko-KR" sz="1400" dirty="0" err="1">
                <a:latin typeface="+mn-ea"/>
                <a:ea typeface="+mn-ea"/>
              </a:rPr>
              <a:t>fmt:message</a:t>
            </a:r>
            <a:r>
              <a:rPr lang="en-US" altLang="ko-KR" sz="1400" dirty="0">
                <a:latin typeface="+mn-ea"/>
                <a:ea typeface="+mn-ea"/>
              </a:rPr>
              <a:t> key=</a:t>
            </a:r>
            <a:r>
              <a:rPr lang="en-US" altLang="ko-KR" sz="1400" i="1" dirty="0">
                <a:latin typeface="+mn-ea"/>
                <a:ea typeface="+mn-ea"/>
              </a:rPr>
              <a:t>"username" bundle="${</a:t>
            </a:r>
            <a:r>
              <a:rPr lang="en-US" altLang="ko-KR" sz="1400" i="1" dirty="0" err="1">
                <a:latin typeface="+mn-ea"/>
                <a:ea typeface="+mn-ea"/>
              </a:rPr>
              <a:t>resourceBundle</a:t>
            </a:r>
            <a:r>
              <a:rPr lang="en-US" altLang="ko-KR" sz="1400" i="1" dirty="0">
                <a:latin typeface="+mn-ea"/>
                <a:ea typeface="+mn-ea"/>
              </a:rPr>
              <a:t>}"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</a:t>
            </a:r>
            <a:r>
              <a:rPr lang="en-US" altLang="ko-KR" sz="1400" dirty="0" smtClean="0">
                <a:latin typeface="+mn-ea"/>
                <a:ea typeface="+mn-ea"/>
              </a:rPr>
              <a:t>&gt;&lt;/</a:t>
            </a:r>
            <a:r>
              <a:rPr lang="en-US" altLang="ko-KR" sz="1400" dirty="0">
                <a:latin typeface="+mn-ea"/>
                <a:ea typeface="+mn-ea"/>
              </a:rPr>
              <a:t>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96752"/>
            <a:ext cx="2520280" cy="34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447856" cy="552966"/>
          </a:xfrm>
        </p:spPr>
        <p:txBody>
          <a:bodyPr/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fmt:setBundle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523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숫자 태그의 기능과 사용법</a:t>
            </a:r>
          </a:p>
          <a:p>
            <a:pPr lvl="1"/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숫자를 </a:t>
            </a:r>
            <a:r>
              <a:rPr lang="ko-KR" altLang="en-US" b="0" dirty="0"/>
              <a:t>형식에 맞춰 출력하는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2486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285720" y="692696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ftm:formatNumber</a:t>
            </a:r>
            <a:r>
              <a:rPr lang="en-US" altLang="ko-KR" dirty="0" smtClean="0"/>
              <a:t> &gt;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4294967295"/>
          </p:nvPr>
        </p:nvSpPr>
        <p:spPr>
          <a:xfrm>
            <a:off x="457200" y="1418166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7224" y="1918232"/>
            <a:ext cx="750099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+mn-ea"/>
                <a:ea typeface="+mn-ea"/>
              </a:rPr>
              <a:t>&lt;</a:t>
            </a:r>
            <a:r>
              <a:rPr lang="en-US" sz="1600" b="1" dirty="0" err="1" smtClean="0">
                <a:latin typeface="+mn-ea"/>
                <a:ea typeface="+mn-ea"/>
              </a:rPr>
              <a:t>fmt:formatNumber</a:t>
            </a:r>
            <a:r>
              <a:rPr lang="en-US" sz="1600" b="1" dirty="0" smtClean="0">
                <a:latin typeface="+mn-ea"/>
                <a:ea typeface="+mn-ea"/>
              </a:rPr>
              <a:t> </a:t>
            </a:r>
            <a:r>
              <a:rPr lang="en-US" sz="1600" dirty="0" smtClean="0">
                <a:latin typeface="+mn-ea"/>
                <a:ea typeface="+mn-ea"/>
              </a:rPr>
              <a:t>value="</a:t>
            </a:r>
            <a:r>
              <a:rPr lang="ko-KR" altLang="en-US" sz="1600" dirty="0" err="1" smtClean="0">
                <a:latin typeface="+mn-ea"/>
                <a:ea typeface="+mn-ea"/>
              </a:rPr>
              <a:t>숫자값</a:t>
            </a:r>
            <a:r>
              <a:rPr lang="en-US" sz="1600" dirty="0" smtClean="0">
                <a:latin typeface="+mn-ea"/>
                <a:ea typeface="+mn-ea"/>
              </a:rPr>
              <a:t>" [type="</a:t>
            </a:r>
            <a:r>
              <a:rPr lang="ko-KR" altLang="en-US" sz="1600" dirty="0" err="1" smtClean="0">
                <a:latin typeface="+mn-ea"/>
                <a:ea typeface="+mn-ea"/>
              </a:rPr>
              <a:t>값타입</a:t>
            </a:r>
            <a:r>
              <a:rPr lang="en-US" sz="1600" dirty="0" smtClean="0">
                <a:latin typeface="+mn-ea"/>
                <a:ea typeface="+mn-ea"/>
              </a:rPr>
              <a:t>"] [pattern="</a:t>
            </a:r>
            <a:r>
              <a:rPr lang="ko-KR" altLang="en-US" sz="1600" dirty="0" smtClean="0">
                <a:latin typeface="+mn-ea"/>
                <a:ea typeface="+mn-ea"/>
              </a:rPr>
              <a:t>패턴</a:t>
            </a:r>
            <a:r>
              <a:rPr lang="en-US" sz="1600" dirty="0" smtClean="0">
                <a:latin typeface="+mn-ea"/>
                <a:ea typeface="+mn-ea"/>
              </a:rPr>
              <a:t>"]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</a:t>
            </a:r>
            <a:r>
              <a:rPr lang="en-US" sz="1600" dirty="0" err="1" smtClean="0">
                <a:latin typeface="+mn-ea"/>
                <a:ea typeface="+mn-ea"/>
              </a:rPr>
              <a:t>currentCode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latin typeface="+mn-ea"/>
                <a:ea typeface="+mn-ea"/>
              </a:rPr>
              <a:t>통화코드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currencySymbol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latin typeface="+mn-ea"/>
                <a:ea typeface="+mn-ea"/>
              </a:rPr>
              <a:t>통화심볼</a:t>
            </a:r>
            <a:r>
              <a:rPr lang="en-US" sz="1600" dirty="0" smtClean="0">
                <a:latin typeface="+mn-ea"/>
                <a:ea typeface="+mn-ea"/>
              </a:rPr>
              <a:t>"] 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</a:t>
            </a:r>
            <a:r>
              <a:rPr lang="en-US" sz="1600" dirty="0" err="1" smtClean="0">
                <a:latin typeface="+mn-ea"/>
                <a:ea typeface="+mn-ea"/>
              </a:rPr>
              <a:t>groupingUsed</a:t>
            </a:r>
            <a:r>
              <a:rPr lang="en-US" sz="1600" dirty="0" smtClean="0">
                <a:latin typeface="+mn-ea"/>
                <a:ea typeface="+mn-ea"/>
              </a:rPr>
              <a:t>="(</a:t>
            </a:r>
            <a:r>
              <a:rPr lang="en-US" sz="1600" dirty="0" err="1" smtClean="0">
                <a:latin typeface="+mn-ea"/>
                <a:ea typeface="+mn-ea"/>
              </a:rPr>
              <a:t>true|false</a:t>
            </a:r>
            <a:r>
              <a:rPr lang="en-US" sz="1600" dirty="0" smtClean="0">
                <a:latin typeface="+mn-ea"/>
                <a:ea typeface="+mn-ea"/>
              </a:rPr>
              <a:t>)"] [</a:t>
            </a:r>
            <a:r>
              <a:rPr lang="en-US" sz="1600" dirty="0" err="1" smtClean="0">
                <a:latin typeface="+mn-ea"/>
                <a:ea typeface="+mn-ea"/>
              </a:rPr>
              <a:t>var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err="1" smtClean="0">
                <a:latin typeface="+mn-ea"/>
                <a:ea typeface="+mn-ea"/>
              </a:rPr>
              <a:t>변수명</a:t>
            </a:r>
            <a:r>
              <a:rPr lang="en-US" sz="1600" dirty="0" smtClean="0">
                <a:latin typeface="+mn-ea"/>
                <a:ea typeface="+mn-ea"/>
              </a:rPr>
              <a:t>"] [scope="</a:t>
            </a:r>
            <a:r>
              <a:rPr lang="ko-KR" altLang="en-US" sz="1600" dirty="0" smtClean="0">
                <a:latin typeface="+mn-ea"/>
                <a:ea typeface="+mn-ea"/>
              </a:rPr>
              <a:t>영역</a:t>
            </a:r>
            <a:r>
              <a:rPr lang="en-US" sz="1600" dirty="0" smtClean="0">
                <a:latin typeface="+mn-ea"/>
                <a:ea typeface="+mn-ea"/>
              </a:rPr>
              <a:t>"] </a:t>
            </a:r>
            <a:endParaRPr lang="en-US" sz="1600" dirty="0" smtClean="0">
              <a:latin typeface="+mn-ea"/>
              <a:ea typeface="+mn-ea"/>
            </a:endParaRPr>
          </a:p>
          <a:p>
            <a:r>
              <a:rPr lang="en-US" sz="1600" b="1" dirty="0" smtClean="0">
                <a:latin typeface="+mn-ea"/>
                <a:ea typeface="+mn-ea"/>
              </a:rPr>
              <a:t>/&gt;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55558"/>
              </p:ext>
            </p:extLst>
          </p:nvPr>
        </p:nvGraphicFramePr>
        <p:xfrm>
          <a:off x="539553" y="3573016"/>
          <a:ext cx="7992886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56"/>
                <a:gridCol w="1306529"/>
                <a:gridCol w="1306529"/>
                <a:gridCol w="4457572"/>
              </a:tblGrid>
              <a:tr h="2574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5148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또는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양식에 맞춰 출력할 숫자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7722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어떤 양식으로 출력할지를 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숫자형식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percent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%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currency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통화형식으로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5148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숫자가 출력되는 양식을 지정한다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DecimalFormat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클래스에서 정의되어 있는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패턴 사용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63559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한 결과를 저장할 변수 명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var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속성을 사용하지 않으면 결과가 곧바로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2574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page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297" y="1764099"/>
            <a:ext cx="7705956" cy="4401205"/>
          </a:xfrm>
          <a:prstGeom prst="rect">
            <a:avLst/>
          </a:prstGeom>
          <a:noFill/>
          <a:ln w="12700">
            <a:solidFill>
              <a:srgbClr val="D6E7E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ea"/>
                <a:ea typeface="+mn-ea"/>
              </a:rPr>
              <a:t>j</a:t>
            </a:r>
            <a:r>
              <a:rPr lang="en-US" altLang="ko-KR" sz="1400" b="1" dirty="0" smtClean="0">
                <a:latin typeface="+mn-ea"/>
                <a:ea typeface="+mn-ea"/>
              </a:rPr>
              <a:t>stl_fmt02_formatNumber.jsp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it-IT" altLang="ko-KR" sz="1400" dirty="0">
                <a:latin typeface="+mn-ea"/>
                <a:ea typeface="+mn-ea"/>
              </a:rPr>
              <a:t>&lt;%@ taglib prefix=</a:t>
            </a:r>
            <a:r>
              <a:rPr lang="it-IT" altLang="ko-KR" sz="1400" i="1" dirty="0">
                <a:latin typeface="+mn-ea"/>
                <a:ea typeface="+mn-ea"/>
              </a:rPr>
              <a:t>"fmt" uri="http://java.sun.com/jsp/jstl/fmt"%&gt;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&lt;title&gt;Internationalization&lt;/title&gt;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숫자 </a:t>
            </a:r>
            <a:r>
              <a:rPr lang="en-US" altLang="ko-KR" sz="1400" dirty="0">
                <a:latin typeface="+mn-ea"/>
                <a:ea typeface="+mn-ea"/>
              </a:rPr>
              <a:t>: 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"3200100" type="number"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"3200100" type="number" </a:t>
            </a:r>
            <a:r>
              <a:rPr lang="en-US" altLang="ko-KR" sz="1400" i="1" dirty="0" err="1">
                <a:latin typeface="+mn-ea"/>
                <a:ea typeface="+mn-ea"/>
              </a:rPr>
              <a:t>groupingUsed</a:t>
            </a:r>
            <a:r>
              <a:rPr lang="en-US" altLang="ko-KR" sz="1400" i="1" dirty="0">
                <a:latin typeface="+mn-ea"/>
                <a:ea typeface="+mn-ea"/>
              </a:rPr>
              <a:t>="false"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"3200100" type="currency" </a:t>
            </a:r>
            <a:r>
              <a:rPr lang="en-US" altLang="ko-KR" sz="1400" i="1" dirty="0" err="1">
                <a:latin typeface="+mn-ea"/>
                <a:ea typeface="+mn-ea"/>
              </a:rPr>
              <a:t>groupingUsed</a:t>
            </a:r>
            <a:r>
              <a:rPr lang="en-US" altLang="ko-KR" sz="1400" i="1" dirty="0">
                <a:latin typeface="+mn-ea"/>
                <a:ea typeface="+mn-ea"/>
              </a:rPr>
              <a:t>="true"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"3200100" type="currency" </a:t>
            </a:r>
            <a:r>
              <a:rPr lang="en-US" altLang="ko-KR" sz="1400" i="1" dirty="0" err="1">
                <a:latin typeface="+mn-ea"/>
                <a:ea typeface="+mn-ea"/>
              </a:rPr>
              <a:t>currencySymbol</a:t>
            </a:r>
            <a:r>
              <a:rPr lang="en-US" altLang="ko-KR" sz="1400" i="1" dirty="0">
                <a:latin typeface="+mn-ea"/>
                <a:ea typeface="+mn-ea"/>
              </a:rPr>
              <a:t>="&amp;" /&gt; 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"0.45" type="percent"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"3200100" </a:t>
            </a:r>
            <a:endParaRPr lang="en-US" altLang="ko-KR" sz="1400" i="1" dirty="0" smtClean="0">
              <a:latin typeface="+mn-ea"/>
              <a:ea typeface="+mn-ea"/>
            </a:endParaRPr>
          </a:p>
          <a:p>
            <a:r>
              <a:rPr lang="en-US" altLang="ko-KR" sz="1400" i="1" dirty="0">
                <a:latin typeface="+mn-ea"/>
                <a:ea typeface="+mn-ea"/>
              </a:rPr>
              <a:t> </a:t>
            </a:r>
            <a:r>
              <a:rPr lang="en-US" altLang="ko-KR" sz="1400" i="1" dirty="0" smtClean="0">
                <a:latin typeface="+mn-ea"/>
                <a:ea typeface="+mn-ea"/>
              </a:rPr>
              <a:t>           </a:t>
            </a:r>
            <a:r>
              <a:rPr lang="en-US" altLang="ko-KR" sz="1400" i="1" dirty="0" err="1" smtClean="0">
                <a:latin typeface="+mn-ea"/>
                <a:ea typeface="+mn-ea"/>
              </a:rPr>
              <a:t>minIntegerDigits</a:t>
            </a:r>
            <a:r>
              <a:rPr lang="en-US" altLang="ko-KR" sz="1400" i="1" dirty="0">
                <a:latin typeface="+mn-ea"/>
                <a:ea typeface="+mn-ea"/>
              </a:rPr>
              <a:t>="10" </a:t>
            </a:r>
            <a:r>
              <a:rPr lang="en-US" altLang="ko-KR" sz="1400" i="1" dirty="0" err="1">
                <a:latin typeface="+mn-ea"/>
                <a:ea typeface="+mn-ea"/>
              </a:rPr>
              <a:t>minFractionDigits</a:t>
            </a:r>
            <a:r>
              <a:rPr lang="en-US" altLang="ko-KR" sz="1400" i="1" dirty="0">
                <a:latin typeface="+mn-ea"/>
                <a:ea typeface="+mn-ea"/>
              </a:rPr>
              <a:t>="2"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"3200100.45" pattern=".000"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"3200100.456" pattern="#,#00.0#"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692696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ftm:formatNumber</a:t>
            </a:r>
            <a:r>
              <a:rPr lang="en-US" altLang="ko-KR" dirty="0"/>
              <a:t> &gt;</a:t>
            </a:r>
            <a:r>
              <a:rPr lang="ko-KR" altLang="en-US" dirty="0"/>
              <a:t>태그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48880"/>
            <a:ext cx="2314872" cy="38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324" y="1340768"/>
            <a:ext cx="55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사용자의 </a:t>
            </a:r>
            <a:r>
              <a:rPr lang="en-US" altLang="ko-KR" sz="1800" b="1" dirty="0" smtClean="0">
                <a:latin typeface="+mn-ea"/>
                <a:ea typeface="+mn-ea"/>
              </a:rPr>
              <a:t>locale</a:t>
            </a:r>
            <a:r>
              <a:rPr lang="ko-KR" altLang="en-US" sz="1800" b="1" dirty="0" smtClean="0">
                <a:latin typeface="+mn-ea"/>
                <a:ea typeface="+mn-ea"/>
              </a:rPr>
              <a:t>에 따라 숫자의 다양한 형식표시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60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320490" y="764704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ftm:formatNumber</a:t>
            </a:r>
            <a:r>
              <a:rPr lang="en-US" altLang="ko-KR" dirty="0"/>
              <a:t> &gt;</a:t>
            </a:r>
            <a:r>
              <a:rPr lang="ko-KR" altLang="en-US" dirty="0"/>
              <a:t>태그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91970" y="1490174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문자열을 숫자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990240"/>
            <a:ext cx="7572428" cy="1077218"/>
          </a:xfrm>
          <a:prstGeom prst="rect">
            <a:avLst/>
          </a:prstGeom>
          <a:solidFill>
            <a:srgbClr val="D6E7E6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+mn-ea"/>
                <a:ea typeface="+mn-ea"/>
              </a:rPr>
              <a:t>&lt;</a:t>
            </a:r>
            <a:r>
              <a:rPr lang="en-US" sz="1600" b="1" dirty="0" err="1" smtClean="0">
                <a:latin typeface="+mn-ea"/>
                <a:ea typeface="+mn-ea"/>
              </a:rPr>
              <a:t>fmt:parseNumber</a:t>
            </a:r>
            <a:r>
              <a:rPr lang="en-US" sz="1600" b="1" dirty="0" smtClean="0">
                <a:latin typeface="+mn-ea"/>
                <a:ea typeface="+mn-ea"/>
              </a:rPr>
              <a:t> </a:t>
            </a:r>
            <a:r>
              <a:rPr lang="en-US" sz="1600" dirty="0" smtClean="0">
                <a:latin typeface="+mn-ea"/>
                <a:ea typeface="+mn-ea"/>
              </a:rPr>
              <a:t>value="</a:t>
            </a:r>
            <a:r>
              <a:rPr lang="ko-KR" altLang="en-US" sz="1600" dirty="0" smtClean="0">
                <a:latin typeface="+mn-ea"/>
                <a:ea typeface="+mn-ea"/>
              </a:rPr>
              <a:t>값</a:t>
            </a:r>
            <a:r>
              <a:rPr lang="en-US" sz="1600" dirty="0" smtClean="0">
                <a:latin typeface="+mn-ea"/>
                <a:ea typeface="+mn-ea"/>
              </a:rPr>
              <a:t>" [type="</a:t>
            </a:r>
            <a:r>
              <a:rPr lang="ko-KR" altLang="en-US" sz="1600" dirty="0" err="1" smtClean="0">
                <a:latin typeface="+mn-ea"/>
                <a:ea typeface="+mn-ea"/>
              </a:rPr>
              <a:t>값타입</a:t>
            </a:r>
            <a:r>
              <a:rPr lang="en-US" sz="1600" dirty="0" smtClean="0">
                <a:latin typeface="+mn-ea"/>
                <a:ea typeface="+mn-ea"/>
              </a:rPr>
              <a:t>"] [pattern="</a:t>
            </a:r>
            <a:r>
              <a:rPr lang="ko-KR" altLang="en-US" sz="1600" dirty="0" smtClean="0">
                <a:latin typeface="+mn-ea"/>
                <a:ea typeface="+mn-ea"/>
              </a:rPr>
              <a:t>패턴</a:t>
            </a:r>
            <a:r>
              <a:rPr lang="en-US" sz="1600" dirty="0" smtClean="0">
                <a:latin typeface="+mn-ea"/>
                <a:ea typeface="+mn-ea"/>
              </a:rPr>
              <a:t>"]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</a:t>
            </a:r>
            <a:r>
              <a:rPr lang="en-US" sz="1600" dirty="0" err="1" smtClean="0">
                <a:latin typeface="+mn-ea"/>
                <a:ea typeface="+mn-ea"/>
              </a:rPr>
              <a:t>parseLocale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latin typeface="+mn-ea"/>
                <a:ea typeface="+mn-ea"/>
              </a:rPr>
              <a:t>통화코드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integerOnly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en-US" sz="1600" dirty="0" err="1" smtClean="0">
                <a:latin typeface="+mn-ea"/>
                <a:ea typeface="+mn-ea"/>
              </a:rPr>
              <a:t>true|false</a:t>
            </a:r>
            <a:r>
              <a:rPr lang="en-US" sz="1600" dirty="0" smtClean="0">
                <a:latin typeface="+mn-ea"/>
                <a:ea typeface="+mn-ea"/>
              </a:rPr>
              <a:t>"] 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</a:t>
            </a:r>
            <a:r>
              <a:rPr lang="en-US" sz="1600" dirty="0" err="1" smtClean="0">
                <a:latin typeface="+mn-ea"/>
                <a:ea typeface="+mn-ea"/>
              </a:rPr>
              <a:t>var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err="1" smtClean="0">
                <a:latin typeface="+mn-ea"/>
                <a:ea typeface="+mn-ea"/>
              </a:rPr>
              <a:t>변수명</a:t>
            </a:r>
            <a:r>
              <a:rPr lang="en-US" sz="1600" dirty="0" smtClean="0">
                <a:latin typeface="+mn-ea"/>
                <a:ea typeface="+mn-ea"/>
              </a:rPr>
              <a:t>"] [scope="</a:t>
            </a:r>
            <a:r>
              <a:rPr lang="ko-KR" altLang="en-US" sz="1600" dirty="0" smtClean="0">
                <a:latin typeface="+mn-ea"/>
                <a:ea typeface="+mn-ea"/>
              </a:rPr>
              <a:t>영역</a:t>
            </a:r>
            <a:r>
              <a:rPr lang="en-US" sz="1600" dirty="0" smtClean="0">
                <a:latin typeface="+mn-ea"/>
                <a:ea typeface="+mn-ea"/>
              </a:rPr>
              <a:t>"] </a:t>
            </a:r>
            <a:endParaRPr lang="en-US" sz="1600" dirty="0" smtClean="0">
              <a:latin typeface="+mn-ea"/>
              <a:ea typeface="+mn-ea"/>
            </a:endParaRPr>
          </a:p>
          <a:p>
            <a:r>
              <a:rPr lang="en-US" sz="1600" b="1" dirty="0" smtClean="0">
                <a:latin typeface="+mn-ea"/>
                <a:ea typeface="+mn-ea"/>
              </a:rPr>
              <a:t> /&gt;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23424"/>
              </p:ext>
            </p:extLst>
          </p:nvPr>
        </p:nvGraphicFramePr>
        <p:xfrm>
          <a:off x="891995" y="3724770"/>
          <a:ext cx="7537463" cy="259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693"/>
                <a:gridCol w="1080120"/>
                <a:gridCol w="720080"/>
                <a:gridCol w="4865570"/>
              </a:tblGrid>
              <a:tr h="3311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파싱할 문자열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35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속성의 문자열 타입을 지정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number, currency, percentage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가 올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1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1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3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page.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8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08875"/>
            <a:ext cx="7488831" cy="418576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fr-FR" altLang="ko-KR" sz="1400" b="1" dirty="0">
                <a:latin typeface="+mn-ea"/>
                <a:ea typeface="+mn-ea"/>
              </a:rPr>
              <a:t>jstl_fmt02_parseNumber.jsp</a:t>
            </a:r>
          </a:p>
          <a:p>
            <a:r>
              <a:rPr lang="fr-FR" altLang="ko-KR" sz="1400" dirty="0" smtClean="0">
                <a:latin typeface="+mn-ea"/>
                <a:ea typeface="+mn-ea"/>
              </a:rPr>
              <a:t>&lt;%@ </a:t>
            </a:r>
            <a:r>
              <a:rPr lang="fr-FR" altLang="ko-KR" sz="1400" dirty="0">
                <a:latin typeface="+mn-ea"/>
                <a:ea typeface="+mn-ea"/>
              </a:rPr>
              <a:t>page language=</a:t>
            </a:r>
            <a:r>
              <a:rPr lang="fr-FR" altLang="ko-KR" sz="14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pageEncoding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"UTF-8"%&gt;</a:t>
            </a:r>
          </a:p>
          <a:p>
            <a:r>
              <a:rPr lang="it-IT" altLang="ko-KR" sz="1400" dirty="0">
                <a:latin typeface="+mn-ea"/>
                <a:ea typeface="+mn-ea"/>
              </a:rPr>
              <a:t>&lt;%@ taglib prefix=</a:t>
            </a:r>
            <a:r>
              <a:rPr lang="it-IT" altLang="ko-KR" sz="1400" i="1" dirty="0">
                <a:latin typeface="+mn-ea"/>
                <a:ea typeface="+mn-ea"/>
              </a:rPr>
              <a:t>"fmt" uri="http://java.sun.com/jsp/jstl/fmt" %&gt;    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&lt;title&gt;Insert title here&lt;/title&gt;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fmt:parseNumber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"1,100.12" pattern="0,000.00" </a:t>
            </a:r>
            <a:r>
              <a:rPr lang="en-US" altLang="ko-KR" sz="1400" i="1" dirty="0" err="1">
                <a:latin typeface="+mn-ea"/>
                <a:ea typeface="+mn-ea"/>
              </a:rPr>
              <a:t>var</a:t>
            </a:r>
            <a:r>
              <a:rPr lang="en-US" altLang="ko-KR" sz="1400" i="1" dirty="0">
                <a:latin typeface="+mn-ea"/>
                <a:ea typeface="+mn-ea"/>
              </a:rPr>
              <a:t>="</a:t>
            </a:r>
            <a:r>
              <a:rPr lang="en-US" altLang="ko-KR" sz="1400" i="1" dirty="0" err="1">
                <a:latin typeface="+mn-ea"/>
                <a:ea typeface="+mn-ea"/>
              </a:rPr>
              <a:t>num</a:t>
            </a:r>
            <a:r>
              <a:rPr lang="en-US" altLang="ko-KR" sz="1400" i="1" dirty="0">
                <a:latin typeface="+mn-ea"/>
                <a:ea typeface="+mn-ea"/>
              </a:rPr>
              <a:t>"/&gt;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parse</a:t>
            </a:r>
            <a:r>
              <a:rPr lang="ko-KR" altLang="en-US" sz="1400" dirty="0">
                <a:latin typeface="+mn-ea"/>
                <a:ea typeface="+mn-ea"/>
              </a:rPr>
              <a:t>결과</a:t>
            </a:r>
            <a:r>
              <a:rPr lang="en-US" altLang="ko-KR" sz="1400" dirty="0">
                <a:latin typeface="+mn-ea"/>
                <a:ea typeface="+mn-ea"/>
              </a:rPr>
              <a:t>(0,000.000):${</a:t>
            </a:r>
            <a:r>
              <a:rPr lang="en-US" altLang="ko-KR" sz="1400" dirty="0" err="1">
                <a:latin typeface="+mn-ea"/>
                <a:ea typeface="+mn-ea"/>
              </a:rPr>
              <a:t>num</a:t>
            </a:r>
            <a:r>
              <a:rPr lang="en-US" altLang="ko-KR" sz="1400" dirty="0">
                <a:latin typeface="+mn-ea"/>
                <a:ea typeface="+mn-ea"/>
              </a:rPr>
              <a:t>}&lt;p&gt;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fmt:parseNumber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"1,100.12" pattern="#,###.##" </a:t>
            </a:r>
            <a:r>
              <a:rPr lang="en-US" altLang="ko-KR" sz="1400" i="1" dirty="0" err="1">
                <a:latin typeface="+mn-ea"/>
                <a:ea typeface="+mn-ea"/>
              </a:rPr>
              <a:t>var</a:t>
            </a:r>
            <a:r>
              <a:rPr lang="en-US" altLang="ko-KR" sz="1400" i="1" dirty="0">
                <a:latin typeface="+mn-ea"/>
                <a:ea typeface="+mn-ea"/>
              </a:rPr>
              <a:t>="</a:t>
            </a:r>
            <a:r>
              <a:rPr lang="en-US" altLang="ko-KR" sz="1400" i="1" dirty="0" err="1">
                <a:latin typeface="+mn-ea"/>
                <a:ea typeface="+mn-ea"/>
              </a:rPr>
              <a:t>num</a:t>
            </a:r>
            <a:r>
              <a:rPr lang="en-US" altLang="ko-KR" sz="1400" i="1" dirty="0">
                <a:latin typeface="+mn-ea"/>
                <a:ea typeface="+mn-ea"/>
              </a:rPr>
              <a:t>"/&gt;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parse</a:t>
            </a:r>
            <a:r>
              <a:rPr lang="ko-KR" altLang="en-US" sz="1400" dirty="0">
                <a:latin typeface="+mn-ea"/>
                <a:ea typeface="+mn-ea"/>
              </a:rPr>
              <a:t>결과</a:t>
            </a:r>
            <a:r>
              <a:rPr lang="en-US" altLang="ko-KR" sz="1400" dirty="0">
                <a:latin typeface="+mn-ea"/>
                <a:ea typeface="+mn-ea"/>
              </a:rPr>
              <a:t>(#,###.###):${</a:t>
            </a:r>
            <a:r>
              <a:rPr lang="en-US" altLang="ko-KR" sz="1400" dirty="0" err="1">
                <a:latin typeface="+mn-ea"/>
                <a:ea typeface="+mn-ea"/>
              </a:rPr>
              <a:t>num</a:t>
            </a:r>
            <a:r>
              <a:rPr lang="en-US" altLang="ko-KR" sz="1400" dirty="0">
                <a:latin typeface="+mn-ea"/>
                <a:ea typeface="+mn-ea"/>
              </a:rPr>
              <a:t>}&lt;p&gt;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en-US" altLang="ko-KR" sz="1400" dirty="0" err="1">
                <a:latin typeface="+mn-ea"/>
                <a:ea typeface="+mn-ea"/>
              </a:rPr>
              <a:t>fmt:parseNumber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"1,100.12" pattern="0,000.00" </a:t>
            </a:r>
            <a:r>
              <a:rPr lang="en-US" altLang="ko-KR" sz="1400" i="1" dirty="0" err="1">
                <a:latin typeface="+mn-ea"/>
                <a:ea typeface="+mn-ea"/>
              </a:rPr>
              <a:t>var</a:t>
            </a:r>
            <a:r>
              <a:rPr lang="en-US" altLang="ko-KR" sz="1400" i="1" dirty="0">
                <a:latin typeface="+mn-ea"/>
                <a:ea typeface="+mn-ea"/>
              </a:rPr>
              <a:t>="</a:t>
            </a:r>
            <a:r>
              <a:rPr lang="en-US" altLang="ko-KR" sz="1400" i="1" dirty="0" err="1">
                <a:latin typeface="+mn-ea"/>
                <a:ea typeface="+mn-ea"/>
              </a:rPr>
              <a:t>num</a:t>
            </a:r>
            <a:r>
              <a:rPr lang="en-US" altLang="ko-KR" sz="1400" i="1" dirty="0">
                <a:latin typeface="+mn-ea"/>
                <a:ea typeface="+mn-ea"/>
              </a:rPr>
              <a:t>" </a:t>
            </a:r>
            <a:r>
              <a:rPr lang="en-US" altLang="ko-KR" sz="1400" i="1" dirty="0" err="1">
                <a:latin typeface="+mn-ea"/>
                <a:ea typeface="+mn-ea"/>
              </a:rPr>
              <a:t>integerOnly</a:t>
            </a:r>
            <a:r>
              <a:rPr lang="en-US" altLang="ko-KR" sz="1400" i="1" dirty="0">
                <a:latin typeface="+mn-ea"/>
                <a:ea typeface="+mn-ea"/>
              </a:rPr>
              <a:t>="true"/&gt;</a:t>
            </a:r>
          </a:p>
          <a:p>
            <a:r>
              <a:rPr lang="ko-KR" altLang="en-US" sz="1400" dirty="0">
                <a:latin typeface="+mn-ea"/>
                <a:ea typeface="+mn-ea"/>
              </a:rPr>
              <a:t> 정수만 </a:t>
            </a:r>
            <a:r>
              <a:rPr lang="en-US" altLang="ko-KR" sz="1400" dirty="0">
                <a:latin typeface="+mn-ea"/>
                <a:ea typeface="+mn-ea"/>
              </a:rPr>
              <a:t>parse</a:t>
            </a:r>
            <a:r>
              <a:rPr lang="ko-KR" altLang="en-US" sz="1400" dirty="0">
                <a:latin typeface="+mn-ea"/>
                <a:ea typeface="+mn-ea"/>
              </a:rPr>
              <a:t>결과</a:t>
            </a:r>
            <a:r>
              <a:rPr lang="en-US" altLang="ko-KR" sz="1400" dirty="0">
                <a:latin typeface="+mn-ea"/>
                <a:ea typeface="+mn-ea"/>
              </a:rPr>
              <a:t>:${</a:t>
            </a:r>
            <a:r>
              <a:rPr lang="en-US" altLang="ko-KR" sz="1400" dirty="0" err="1">
                <a:latin typeface="+mn-ea"/>
                <a:ea typeface="+mn-ea"/>
              </a:rPr>
              <a:t>num</a:t>
            </a:r>
            <a:r>
              <a:rPr lang="en-US" altLang="ko-KR" sz="1400" dirty="0">
                <a:latin typeface="+mn-ea"/>
                <a:ea typeface="+mn-ea"/>
              </a:rPr>
              <a:t>}&lt;p&gt;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en-US" altLang="ko-KR" sz="1400" dirty="0" err="1">
                <a:latin typeface="+mn-ea"/>
                <a:ea typeface="+mn-ea"/>
              </a:rPr>
              <a:t>fmt:formatNumber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</a:t>
            </a:r>
            <a:r>
              <a:rPr lang="en-US" altLang="ko-KR" sz="1400" i="1" dirty="0" err="1">
                <a:latin typeface="+mn-ea"/>
                <a:ea typeface="+mn-ea"/>
              </a:rPr>
              <a:t>fmtNum</a:t>
            </a:r>
            <a:r>
              <a:rPr lang="en-US" altLang="ko-KR" sz="1400" i="1" dirty="0">
                <a:latin typeface="+mn-ea"/>
                <a:ea typeface="+mn-ea"/>
              </a:rPr>
              <a:t>" value="${</a:t>
            </a:r>
            <a:r>
              <a:rPr lang="en-US" altLang="ko-KR" sz="1400" i="1" dirty="0" err="1">
                <a:latin typeface="+mn-ea"/>
                <a:ea typeface="+mn-ea"/>
              </a:rPr>
              <a:t>num</a:t>
            </a:r>
            <a:r>
              <a:rPr lang="en-US" altLang="ko-KR" sz="1400" i="1" dirty="0">
                <a:latin typeface="+mn-ea"/>
                <a:ea typeface="+mn-ea"/>
              </a:rPr>
              <a:t>}" pattern="0,000.00"/&gt;</a:t>
            </a:r>
          </a:p>
          <a:p>
            <a:r>
              <a:rPr lang="ko-KR" altLang="en-US" sz="1400" dirty="0">
                <a:latin typeface="+mn-ea"/>
                <a:ea typeface="+mn-ea"/>
              </a:rPr>
              <a:t> 천 단위 묶음 표시</a:t>
            </a:r>
            <a:r>
              <a:rPr lang="en-US" altLang="ko-KR" sz="1400" dirty="0">
                <a:latin typeface="+mn-ea"/>
                <a:ea typeface="+mn-ea"/>
              </a:rPr>
              <a:t>:${</a:t>
            </a:r>
            <a:r>
              <a:rPr lang="en-US" altLang="ko-KR" sz="1400" dirty="0" err="1">
                <a:latin typeface="+mn-ea"/>
                <a:ea typeface="+mn-ea"/>
              </a:rPr>
              <a:t>fmtNum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320490" y="764704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ftm:parseNumber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06" y="1916832"/>
            <a:ext cx="23812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8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745827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 smtClean="0"/>
              <a:t>ftm:formatDate</a:t>
            </a:r>
            <a:r>
              <a:rPr lang="en-US" altLang="ko-KR" dirty="0" smtClean="0"/>
              <a:t>&gt; </a:t>
            </a:r>
            <a:r>
              <a:rPr lang="ko-KR" altLang="en-US" dirty="0"/>
              <a:t>태그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92919" y="1343220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날짜 정보를 담은 객체</a:t>
            </a:r>
            <a:r>
              <a:rPr lang="en-US" altLang="ko-KR" dirty="0" smtClean="0"/>
              <a:t>(Date)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7186" y="1817529"/>
            <a:ext cx="7500990" cy="1323439"/>
          </a:xfrm>
          <a:prstGeom prst="rect">
            <a:avLst/>
          </a:prstGeom>
          <a:solidFill>
            <a:srgbClr val="D6E7E6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+mn-ea"/>
                <a:ea typeface="+mn-ea"/>
              </a:rPr>
              <a:t>&lt;</a:t>
            </a:r>
            <a:r>
              <a:rPr lang="en-US" sz="1600" b="1" dirty="0" err="1" smtClean="0">
                <a:latin typeface="+mn-ea"/>
                <a:ea typeface="+mn-ea"/>
              </a:rPr>
              <a:t>fmt:formatDate</a:t>
            </a:r>
            <a:r>
              <a:rPr lang="en-US" sz="1600" b="1" dirty="0" smtClean="0">
                <a:latin typeface="+mn-ea"/>
                <a:ea typeface="+mn-ea"/>
              </a:rPr>
              <a:t> </a:t>
            </a:r>
            <a:r>
              <a:rPr lang="en-US" sz="1600" dirty="0" smtClean="0">
                <a:latin typeface="+mn-ea"/>
                <a:ea typeface="+mn-ea"/>
              </a:rPr>
              <a:t>value="</a:t>
            </a:r>
            <a:r>
              <a:rPr lang="ko-KR" altLang="en-US" sz="1600" dirty="0" err="1" smtClean="0">
                <a:latin typeface="+mn-ea"/>
                <a:ea typeface="+mn-ea"/>
              </a:rPr>
              <a:t>날짜값</a:t>
            </a:r>
            <a:r>
              <a:rPr lang="en-US" sz="1600" dirty="0" smtClean="0">
                <a:latin typeface="+mn-ea"/>
                <a:ea typeface="+mn-ea"/>
              </a:rPr>
              <a:t>"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[type="</a:t>
            </a:r>
            <a:r>
              <a:rPr lang="ko-KR" altLang="en-US" sz="1600" dirty="0" smtClean="0">
                <a:latin typeface="+mn-ea"/>
                <a:ea typeface="+mn-ea"/>
              </a:rPr>
              <a:t>타입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dateStyle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latin typeface="+mn-ea"/>
                <a:ea typeface="+mn-ea"/>
              </a:rPr>
              <a:t>날짜스타일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timeStyle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latin typeface="+mn-ea"/>
                <a:ea typeface="+mn-ea"/>
              </a:rPr>
              <a:t>시간스타일</a:t>
            </a:r>
            <a:r>
              <a:rPr lang="en-US" sz="1600" dirty="0" smtClean="0">
                <a:latin typeface="+mn-ea"/>
                <a:ea typeface="+mn-ea"/>
              </a:rPr>
              <a:t>"]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[pattern="</a:t>
            </a:r>
            <a:r>
              <a:rPr lang="ko-KR" altLang="en-US" sz="1600" dirty="0" smtClean="0">
                <a:latin typeface="+mn-ea"/>
                <a:ea typeface="+mn-ea"/>
              </a:rPr>
              <a:t>패턴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timeZone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err="1" smtClean="0">
                <a:latin typeface="+mn-ea"/>
                <a:ea typeface="+mn-ea"/>
              </a:rPr>
              <a:t>타임존</a:t>
            </a:r>
            <a:r>
              <a:rPr lang="en-US" sz="1600" dirty="0" smtClean="0">
                <a:latin typeface="+mn-ea"/>
                <a:ea typeface="+mn-ea"/>
              </a:rPr>
              <a:t>"]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</a:t>
            </a:r>
            <a:r>
              <a:rPr lang="en-US" sz="1600" dirty="0" err="1" smtClean="0">
                <a:latin typeface="+mn-ea"/>
                <a:ea typeface="+mn-ea"/>
              </a:rPr>
              <a:t>var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err="1" smtClean="0">
                <a:latin typeface="+mn-ea"/>
                <a:ea typeface="+mn-ea"/>
              </a:rPr>
              <a:t>변수명</a:t>
            </a:r>
            <a:r>
              <a:rPr lang="en-US" sz="1600" dirty="0" smtClean="0">
                <a:latin typeface="+mn-ea"/>
                <a:ea typeface="+mn-ea"/>
              </a:rPr>
              <a:t>"] [scope="</a:t>
            </a:r>
            <a:r>
              <a:rPr lang="ko-KR" altLang="en-US" sz="1600" dirty="0" smtClean="0">
                <a:latin typeface="+mn-ea"/>
                <a:ea typeface="+mn-ea"/>
              </a:rPr>
              <a:t>영역</a:t>
            </a:r>
            <a:r>
              <a:rPr lang="en-US" sz="1600" dirty="0" smtClean="0">
                <a:latin typeface="+mn-ea"/>
                <a:ea typeface="+mn-ea"/>
              </a:rPr>
              <a:t>"] </a:t>
            </a:r>
            <a:endParaRPr lang="en-US" sz="1600" dirty="0" smtClean="0">
              <a:latin typeface="+mn-ea"/>
              <a:ea typeface="+mn-ea"/>
            </a:endParaRPr>
          </a:p>
          <a:p>
            <a:r>
              <a:rPr lang="en-US" sz="1600" b="1" dirty="0" smtClean="0">
                <a:latin typeface="+mn-ea"/>
                <a:ea typeface="+mn-ea"/>
              </a:rPr>
              <a:t>/&gt;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55529"/>
              </p:ext>
            </p:extLst>
          </p:nvPr>
        </p:nvGraphicFramePr>
        <p:xfrm>
          <a:off x="857224" y="3757313"/>
          <a:ext cx="7500990" cy="2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0"/>
                <a:gridCol w="1080120"/>
                <a:gridCol w="1368152"/>
                <a:gridCol w="4002238"/>
              </a:tblGrid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포맷팅할 날짜 및 시간 값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91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 또는 둘 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할 지의 여부를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dateStyle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6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다국어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브라우저를 사용하는 국가에 따라 다양한 언어 및 지역을 지원하는 </a:t>
            </a:r>
            <a:r>
              <a:rPr lang="ko-KR" altLang="en-US" b="0" dirty="0" smtClean="0"/>
              <a:t>서비스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다른 </a:t>
            </a:r>
            <a:r>
              <a:rPr lang="ko-KR" altLang="en-US" b="0" dirty="0"/>
              <a:t>언어와 지역적 차이를 기술 변경 없이 소프트웨어에 바로 적용하는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JSTL</a:t>
            </a:r>
            <a:r>
              <a:rPr lang="ko-KR" altLang="en-US" b="0" dirty="0"/>
              <a:t>의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이용하면 언어별로 페이지를 따로 만들 필요 없이 </a:t>
            </a:r>
            <a:r>
              <a:rPr lang="ko-KR" altLang="en-US" b="0" dirty="0" smtClean="0"/>
              <a:t>아주 간단하게 </a:t>
            </a:r>
            <a:r>
              <a:rPr lang="ko-KR" altLang="en-US" b="0" dirty="0"/>
              <a:t>다국어를 지원할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다국어는 </a:t>
            </a:r>
            <a:r>
              <a:rPr lang="ko-KR" altLang="en-US" b="0" u="sng" dirty="0"/>
              <a:t>다양한 언어와 지역에 적용될 수 있도록 </a:t>
            </a:r>
            <a:r>
              <a:rPr lang="ko-KR" altLang="en-US" b="0" u="sng" dirty="0" smtClean="0"/>
              <a:t>하는 국제화</a:t>
            </a:r>
            <a:r>
              <a:rPr lang="en-US" altLang="ko-KR" b="0" u="sng" dirty="0"/>
              <a:t>(internationalization, i18n)</a:t>
            </a:r>
            <a:r>
              <a:rPr lang="ko-KR" altLang="en-US" b="0" dirty="0"/>
              <a:t>와 언어별 구성 요소를 추가하여 </a:t>
            </a:r>
            <a:r>
              <a:rPr lang="ko-KR" altLang="en-US" b="0" u="sng" dirty="0"/>
              <a:t>특정 지역의 언어나 </a:t>
            </a:r>
            <a:r>
              <a:rPr lang="ko-KR" altLang="en-US" b="0" u="sng" dirty="0" smtClean="0"/>
              <a:t>문화에 </a:t>
            </a:r>
            <a:r>
              <a:rPr lang="ko-KR" altLang="en-US" b="0" u="sng" dirty="0"/>
              <a:t>맞추는 지역화</a:t>
            </a:r>
            <a:r>
              <a:rPr lang="en-US" altLang="ko-KR" b="0" u="sng" dirty="0"/>
              <a:t>(localization, L10n)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포함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다국어 처리의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78298" y="1628800"/>
            <a:ext cx="7151712" cy="3816424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1400" dirty="0"/>
              <a:t>jstl_fmt03_formatDate01.jsp</a:t>
            </a:r>
          </a:p>
          <a:p>
            <a:pPr marL="0" indent="0">
              <a:buNone/>
            </a:pPr>
            <a:r>
              <a:rPr lang="en-US" altLang="ko-KR" sz="1400" b="0" dirty="0" smtClean="0"/>
              <a:t>&lt;%@ </a:t>
            </a:r>
            <a:r>
              <a:rPr lang="en-US" altLang="ko-KR" sz="1400" b="0" dirty="0"/>
              <a:t>page </a:t>
            </a:r>
            <a:r>
              <a:rPr lang="en-US" altLang="ko-KR" sz="1400" b="0" dirty="0" err="1"/>
              <a:t>contentType</a:t>
            </a:r>
            <a:r>
              <a:rPr lang="en-US" altLang="ko-KR" sz="1400" b="0" dirty="0"/>
              <a:t> = </a:t>
            </a:r>
            <a:r>
              <a:rPr lang="en-US" altLang="ko-KR" sz="1400" b="0" i="1" dirty="0"/>
              <a:t>"text/html; charset=utf-8" %&gt;</a:t>
            </a:r>
          </a:p>
          <a:p>
            <a:pPr marL="0" indent="0">
              <a:buNone/>
            </a:pPr>
            <a:r>
              <a:rPr lang="it-IT" altLang="ko-KR" sz="1400" b="0" dirty="0"/>
              <a:t>&lt;%@ taglib prefix=</a:t>
            </a:r>
            <a:r>
              <a:rPr lang="it-IT" altLang="ko-KR" sz="1400" b="0" i="1" dirty="0"/>
              <a:t>"fmt" uri="http://java.sun.com/jsp/jstl/fmt" %&gt;</a:t>
            </a:r>
          </a:p>
          <a:p>
            <a:pPr marL="0" indent="0">
              <a:buNone/>
            </a:pPr>
            <a:r>
              <a:rPr lang="en-US" altLang="ko-KR" sz="1400" b="0" dirty="0"/>
              <a:t>&lt;html&gt;</a:t>
            </a:r>
          </a:p>
          <a:p>
            <a:pPr marL="0" indent="0">
              <a:buNone/>
            </a:pPr>
            <a:r>
              <a:rPr lang="en-US" altLang="ko-KR" sz="1400" b="0" dirty="0"/>
              <a:t>&lt;head&gt;&lt;title&gt;</a:t>
            </a:r>
            <a:r>
              <a:rPr lang="en-US" altLang="ko-KR" sz="1400" b="0" dirty="0" err="1"/>
              <a:t>numberFormat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태그 사용</a:t>
            </a:r>
            <a:r>
              <a:rPr lang="en-US" altLang="ko-KR" sz="1400" b="0" dirty="0"/>
              <a:t>&lt;/title&gt;&lt;/head&gt;</a:t>
            </a:r>
          </a:p>
          <a:p>
            <a:pPr marL="0" indent="0">
              <a:buNone/>
            </a:pPr>
            <a:r>
              <a:rPr lang="en-US" altLang="ko-KR" sz="1400" b="0" dirty="0"/>
              <a:t>&lt;body&gt;</a:t>
            </a:r>
          </a:p>
          <a:p>
            <a:pPr marL="0" indent="0">
              <a:buNone/>
            </a:pPr>
            <a:endParaRPr lang="ko-KR" altLang="en-US" sz="1400" b="0" dirty="0"/>
          </a:p>
          <a:p>
            <a:pPr marL="0" indent="0">
              <a:buNone/>
            </a:pPr>
            <a:r>
              <a:rPr lang="en-US" altLang="ko-KR" sz="1400" b="0" dirty="0"/>
              <a:t>&lt;</a:t>
            </a:r>
            <a:r>
              <a:rPr lang="en-US" altLang="ko-KR" sz="1400" b="0" dirty="0" err="1"/>
              <a:t>jsp:useBean</a:t>
            </a:r>
            <a:r>
              <a:rPr lang="en-US" altLang="ko-KR" sz="1400" b="0" dirty="0"/>
              <a:t> id=</a:t>
            </a:r>
            <a:r>
              <a:rPr lang="en-US" altLang="ko-KR" sz="1400" b="0" i="1" dirty="0"/>
              <a:t>"now" class="</a:t>
            </a:r>
            <a:r>
              <a:rPr lang="en-US" altLang="ko-KR" sz="1400" b="0" i="1" dirty="0" err="1"/>
              <a:t>java.util.Date</a:t>
            </a:r>
            <a:r>
              <a:rPr lang="en-US" altLang="ko-KR" sz="1400" b="0" i="1" dirty="0"/>
              <a:t>"/&gt; </a:t>
            </a:r>
          </a:p>
          <a:p>
            <a:pPr marL="0" indent="0">
              <a:buNone/>
            </a:pPr>
            <a:r>
              <a:rPr lang="en-US" altLang="ko-KR" sz="1400" b="0" dirty="0"/>
              <a:t>&lt;p&gt;</a:t>
            </a:r>
            <a:r>
              <a:rPr lang="ko-KR" altLang="en-US" sz="1400" b="0" dirty="0"/>
              <a:t>데이트 형식</a:t>
            </a:r>
            <a:r>
              <a:rPr lang="en-US" altLang="ko-KR" sz="1400" b="0" dirty="0"/>
              <a:t>: &lt;</a:t>
            </a:r>
            <a:r>
              <a:rPr lang="en-US" altLang="ko-KR" sz="1400" b="0" dirty="0" err="1"/>
              <a:t>fmt:formatDate</a:t>
            </a:r>
            <a:r>
              <a:rPr lang="en-US" altLang="ko-KR" sz="1400" b="0" dirty="0"/>
              <a:t> value=</a:t>
            </a:r>
            <a:r>
              <a:rPr lang="en-US" altLang="ko-KR" sz="1400" b="0" i="1" dirty="0"/>
              <a:t>"${now}" type="date" /&gt; &lt;</a:t>
            </a:r>
            <a:r>
              <a:rPr lang="en-US" altLang="ko-KR" sz="1400" b="0" i="1" dirty="0" err="1"/>
              <a:t>br</a:t>
            </a:r>
            <a:r>
              <a:rPr lang="en-US" altLang="ko-KR" sz="1400" b="0" i="1" dirty="0"/>
              <a:t>&gt;</a:t>
            </a:r>
          </a:p>
          <a:p>
            <a:pPr marL="0" indent="0">
              <a:buNone/>
            </a:pPr>
            <a:r>
              <a:rPr lang="en-US" altLang="ko-KR" sz="1400" b="0" dirty="0"/>
              <a:t>&lt;p&gt;time </a:t>
            </a:r>
            <a:r>
              <a:rPr lang="ko-KR" altLang="en-US" sz="1400" b="0" dirty="0"/>
              <a:t>형식</a:t>
            </a:r>
            <a:r>
              <a:rPr lang="en-US" altLang="ko-KR" sz="1400" b="0" dirty="0"/>
              <a:t>: &lt;</a:t>
            </a:r>
            <a:r>
              <a:rPr lang="en-US" altLang="ko-KR" sz="1400" b="0" dirty="0" err="1"/>
              <a:t>fmt:formatDate</a:t>
            </a:r>
            <a:r>
              <a:rPr lang="en-US" altLang="ko-KR" sz="1400" b="0" dirty="0"/>
              <a:t> value=</a:t>
            </a:r>
            <a:r>
              <a:rPr lang="en-US" altLang="ko-KR" sz="1400" b="0" i="1" dirty="0"/>
              <a:t>"${now}" type="time" /&gt; &lt;</a:t>
            </a:r>
            <a:r>
              <a:rPr lang="en-US" altLang="ko-KR" sz="1400" b="0" i="1" dirty="0" err="1"/>
              <a:t>br</a:t>
            </a:r>
            <a:r>
              <a:rPr lang="en-US" altLang="ko-KR" sz="1400" b="0" i="1" dirty="0"/>
              <a:t>&gt;</a:t>
            </a:r>
          </a:p>
          <a:p>
            <a:pPr marL="0" indent="0">
              <a:buNone/>
            </a:pPr>
            <a:r>
              <a:rPr lang="en-US" altLang="ko-KR" sz="1400" b="0" dirty="0"/>
              <a:t>&lt;p&gt;</a:t>
            </a:r>
            <a:r>
              <a:rPr lang="ko-KR" altLang="en-US" sz="1400" b="0" dirty="0"/>
              <a:t>데이트 타임 형식</a:t>
            </a:r>
            <a:r>
              <a:rPr lang="en-US" altLang="ko-KR" sz="1400" b="0" dirty="0"/>
              <a:t>: &lt;</a:t>
            </a:r>
            <a:r>
              <a:rPr lang="en-US" altLang="ko-KR" sz="1400" b="0" dirty="0" err="1"/>
              <a:t>fmt:formatDate</a:t>
            </a:r>
            <a:r>
              <a:rPr lang="en-US" altLang="ko-KR" sz="1400" b="0" dirty="0"/>
              <a:t> value=</a:t>
            </a:r>
            <a:r>
              <a:rPr lang="en-US" altLang="ko-KR" sz="1400" b="0" i="1" dirty="0"/>
              <a:t>"${now}" type="both" /&gt; &lt;</a:t>
            </a:r>
            <a:r>
              <a:rPr lang="en-US" altLang="ko-KR" sz="1400" b="0" i="1" dirty="0" err="1"/>
              <a:t>br</a:t>
            </a:r>
            <a:r>
              <a:rPr lang="en-US" altLang="ko-KR" sz="1400" b="0" i="1" dirty="0"/>
              <a:t>&gt;</a:t>
            </a:r>
          </a:p>
          <a:p>
            <a:pPr marL="0" indent="0">
              <a:buNone/>
            </a:pPr>
            <a:endParaRPr lang="ko-KR" altLang="en-US" sz="1400" b="0" dirty="0"/>
          </a:p>
          <a:p>
            <a:pPr marL="0" indent="0">
              <a:buNone/>
            </a:pPr>
            <a:r>
              <a:rPr lang="en-US" altLang="ko-KR" sz="1400" b="0" dirty="0"/>
              <a:t>&lt;/body&gt;</a:t>
            </a:r>
          </a:p>
          <a:p>
            <a:pPr marL="0" indent="0">
              <a:buNone/>
            </a:pPr>
            <a:r>
              <a:rPr lang="en-US" altLang="ko-KR" sz="1400" b="0" dirty="0"/>
              <a:t>&lt;/html&gt;</a:t>
            </a:r>
          </a:p>
          <a:p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278298" y="908720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ftm:formatDate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20098"/>
            <a:ext cx="2376264" cy="241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0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745827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 smtClean="0"/>
              <a:t>ftm:parseDate</a:t>
            </a:r>
            <a:r>
              <a:rPr lang="en-US" altLang="ko-KR" dirty="0" smtClean="0"/>
              <a:t>&gt; </a:t>
            </a:r>
            <a:r>
              <a:rPr lang="ko-KR" altLang="en-US" dirty="0"/>
              <a:t>태그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92919" y="1343220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날짜 정보를 담은 객체</a:t>
            </a:r>
            <a:r>
              <a:rPr lang="en-US" altLang="ko-KR" dirty="0" smtClean="0"/>
              <a:t>(Date)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7186" y="1817529"/>
            <a:ext cx="7500990" cy="1323439"/>
          </a:xfrm>
          <a:prstGeom prst="rect">
            <a:avLst/>
          </a:prstGeom>
          <a:solidFill>
            <a:srgbClr val="D6E7E6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+mn-ea"/>
                <a:ea typeface="+mn-ea"/>
              </a:rPr>
              <a:t>&lt;</a:t>
            </a:r>
            <a:r>
              <a:rPr lang="en-US" sz="1600" b="1" dirty="0" err="1" smtClean="0">
                <a:latin typeface="+mn-ea"/>
                <a:ea typeface="+mn-ea"/>
              </a:rPr>
              <a:t>fmt:formatDate</a:t>
            </a:r>
            <a:r>
              <a:rPr lang="en-US" sz="1600" b="1" dirty="0" smtClean="0">
                <a:latin typeface="+mn-ea"/>
                <a:ea typeface="+mn-ea"/>
              </a:rPr>
              <a:t> </a:t>
            </a:r>
            <a:r>
              <a:rPr lang="en-US" sz="1600" dirty="0" smtClean="0">
                <a:latin typeface="+mn-ea"/>
                <a:ea typeface="+mn-ea"/>
              </a:rPr>
              <a:t>value="</a:t>
            </a:r>
            <a:r>
              <a:rPr lang="ko-KR" altLang="en-US" sz="1600" dirty="0" err="1" smtClean="0">
                <a:latin typeface="+mn-ea"/>
                <a:ea typeface="+mn-ea"/>
              </a:rPr>
              <a:t>날짜값</a:t>
            </a:r>
            <a:r>
              <a:rPr lang="en-US" sz="1600" dirty="0" smtClean="0">
                <a:latin typeface="+mn-ea"/>
                <a:ea typeface="+mn-ea"/>
              </a:rPr>
              <a:t>"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[type="</a:t>
            </a:r>
            <a:r>
              <a:rPr lang="ko-KR" altLang="en-US" sz="1600" dirty="0" smtClean="0">
                <a:latin typeface="+mn-ea"/>
                <a:ea typeface="+mn-ea"/>
              </a:rPr>
              <a:t>타입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dateStyle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latin typeface="+mn-ea"/>
                <a:ea typeface="+mn-ea"/>
              </a:rPr>
              <a:t>날짜스타일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timeStyle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smtClean="0">
                <a:latin typeface="+mn-ea"/>
                <a:ea typeface="+mn-ea"/>
              </a:rPr>
              <a:t>시간스타일</a:t>
            </a:r>
            <a:r>
              <a:rPr lang="en-US" sz="1600" dirty="0" smtClean="0">
                <a:latin typeface="+mn-ea"/>
                <a:ea typeface="+mn-ea"/>
              </a:rPr>
              <a:t>"]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[pattern="</a:t>
            </a:r>
            <a:r>
              <a:rPr lang="ko-KR" altLang="en-US" sz="1600" dirty="0" smtClean="0">
                <a:latin typeface="+mn-ea"/>
                <a:ea typeface="+mn-ea"/>
              </a:rPr>
              <a:t>패턴</a:t>
            </a:r>
            <a:r>
              <a:rPr lang="en-US" sz="1600" dirty="0" smtClean="0">
                <a:latin typeface="+mn-ea"/>
                <a:ea typeface="+mn-ea"/>
              </a:rPr>
              <a:t>"] [</a:t>
            </a:r>
            <a:r>
              <a:rPr lang="en-US" sz="1600" dirty="0" err="1" smtClean="0">
                <a:latin typeface="+mn-ea"/>
                <a:ea typeface="+mn-ea"/>
              </a:rPr>
              <a:t>timeZone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err="1" smtClean="0">
                <a:latin typeface="+mn-ea"/>
                <a:ea typeface="+mn-ea"/>
              </a:rPr>
              <a:t>타임존</a:t>
            </a:r>
            <a:r>
              <a:rPr lang="en-US" sz="1600" dirty="0" smtClean="0">
                <a:latin typeface="+mn-ea"/>
                <a:ea typeface="+mn-ea"/>
              </a:rPr>
              <a:t>"]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  [</a:t>
            </a:r>
            <a:r>
              <a:rPr lang="en-US" sz="1600" dirty="0" err="1" smtClean="0">
                <a:latin typeface="+mn-ea"/>
                <a:ea typeface="+mn-ea"/>
              </a:rPr>
              <a:t>var</a:t>
            </a:r>
            <a:r>
              <a:rPr lang="en-US" sz="1600" dirty="0" smtClean="0">
                <a:latin typeface="+mn-ea"/>
                <a:ea typeface="+mn-ea"/>
              </a:rPr>
              <a:t>="</a:t>
            </a:r>
            <a:r>
              <a:rPr lang="ko-KR" altLang="en-US" sz="1600" dirty="0" err="1" smtClean="0">
                <a:latin typeface="+mn-ea"/>
                <a:ea typeface="+mn-ea"/>
              </a:rPr>
              <a:t>변수명</a:t>
            </a:r>
            <a:r>
              <a:rPr lang="en-US" sz="1600" dirty="0" smtClean="0">
                <a:latin typeface="+mn-ea"/>
                <a:ea typeface="+mn-ea"/>
              </a:rPr>
              <a:t>"] [scope="</a:t>
            </a:r>
            <a:r>
              <a:rPr lang="ko-KR" altLang="en-US" sz="1600" dirty="0" smtClean="0">
                <a:latin typeface="+mn-ea"/>
                <a:ea typeface="+mn-ea"/>
              </a:rPr>
              <a:t>영역</a:t>
            </a:r>
            <a:r>
              <a:rPr lang="en-US" sz="1600" dirty="0" smtClean="0">
                <a:latin typeface="+mn-ea"/>
                <a:ea typeface="+mn-ea"/>
              </a:rPr>
              <a:t>"] </a:t>
            </a:r>
            <a:endParaRPr lang="en-US" sz="1600" dirty="0" smtClean="0">
              <a:latin typeface="+mn-ea"/>
              <a:ea typeface="+mn-ea"/>
            </a:endParaRPr>
          </a:p>
          <a:p>
            <a:r>
              <a:rPr lang="en-US" sz="1600" b="1" dirty="0" smtClean="0">
                <a:latin typeface="+mn-ea"/>
                <a:ea typeface="+mn-ea"/>
              </a:rPr>
              <a:t>/&gt;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11250"/>
              </p:ext>
            </p:extLst>
          </p:nvPr>
        </p:nvGraphicFramePr>
        <p:xfrm>
          <a:off x="857224" y="3757313"/>
          <a:ext cx="7500990" cy="2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480"/>
                <a:gridCol w="1080120"/>
                <a:gridCol w="1368152"/>
                <a:gridCol w="4002238"/>
              </a:tblGrid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포맷팅할 날짜 및 시간 값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91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 또는 둘 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할 지의 여부를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dateStyle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5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7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날짜 태그의 기능과 사용법</a:t>
            </a:r>
          </a:p>
          <a:p>
            <a:pPr lvl="1"/>
            <a:r>
              <a:rPr lang="en-US" altLang="ko-KR" b="0" dirty="0" err="1" smtClean="0"/>
              <a:t>parseDate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 smtClean="0"/>
              <a:t>문자열로 </a:t>
            </a:r>
            <a:r>
              <a:rPr lang="ko-KR" altLang="en-US" b="0" dirty="0"/>
              <a:t>표시된 날짜와 시간 값을 </a:t>
            </a:r>
            <a:r>
              <a:rPr lang="en-US" altLang="ko-KR" b="0" dirty="0" err="1"/>
              <a:t>java.util.Date</a:t>
            </a:r>
            <a:r>
              <a:rPr lang="ko-KR" altLang="en-US" b="0" dirty="0"/>
              <a:t>로 변환하는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80928"/>
            <a:ext cx="8248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51520" y="1268760"/>
            <a:ext cx="7200800" cy="5184576"/>
          </a:xfrm>
          <a:ln w="12700">
            <a:solidFill>
              <a:srgbClr val="E2F1F0"/>
            </a:solidFill>
            <a:prstDash val="dash"/>
          </a:ln>
        </p:spPr>
        <p:txBody>
          <a:bodyPr/>
          <a:lstStyle/>
          <a:p>
            <a:pPr marL="0" indent="0" algn="r">
              <a:buNone/>
            </a:pPr>
            <a:r>
              <a:rPr lang="it-IT" altLang="ko-KR" sz="1200" dirty="0"/>
              <a:t>jstl_fmt03_parseDate02.jsp</a:t>
            </a:r>
          </a:p>
          <a:p>
            <a:pPr marL="0" indent="0">
              <a:buNone/>
            </a:pPr>
            <a:r>
              <a:rPr lang="it-IT" altLang="ko-KR" sz="1200" b="0" dirty="0" smtClean="0"/>
              <a:t>&lt;%@ </a:t>
            </a:r>
            <a:r>
              <a:rPr lang="it-IT" altLang="ko-KR" sz="1200" b="0" dirty="0"/>
              <a:t>taglib prefix = </a:t>
            </a:r>
            <a:r>
              <a:rPr lang="it-IT" altLang="ko-KR" sz="1200" b="0" i="1" dirty="0"/>
              <a:t>"c" uri = "http://java.sun.com/jsp/jstl/core" %&gt;</a:t>
            </a:r>
          </a:p>
          <a:p>
            <a:pPr marL="0" indent="0">
              <a:buNone/>
            </a:pPr>
            <a:r>
              <a:rPr lang="en-US" altLang="ko-KR" sz="1200" b="0" dirty="0"/>
              <a:t>&lt;%@ </a:t>
            </a:r>
            <a:r>
              <a:rPr lang="en-US" altLang="ko-KR" sz="1200" b="0" dirty="0" err="1"/>
              <a:t>taglib</a:t>
            </a:r>
            <a:r>
              <a:rPr lang="en-US" altLang="ko-KR" sz="1200" b="0" dirty="0"/>
              <a:t> prefix = </a:t>
            </a:r>
            <a:r>
              <a:rPr lang="en-US" altLang="ko-KR" sz="1200" b="0" i="1" dirty="0"/>
              <a:t>"</a:t>
            </a:r>
            <a:r>
              <a:rPr lang="en-US" altLang="ko-KR" sz="1200" b="0" i="1" dirty="0" err="1"/>
              <a:t>fmt</a:t>
            </a:r>
            <a:r>
              <a:rPr lang="en-US" altLang="ko-KR" sz="1200" b="0" i="1" dirty="0"/>
              <a:t>" </a:t>
            </a:r>
            <a:r>
              <a:rPr lang="en-US" altLang="ko-KR" sz="1200" b="0" i="1" dirty="0" err="1"/>
              <a:t>uri</a:t>
            </a:r>
            <a:r>
              <a:rPr lang="en-US" altLang="ko-KR" sz="1200" b="0" i="1" dirty="0"/>
              <a:t> = "http://java.sun.com/</a:t>
            </a:r>
            <a:r>
              <a:rPr lang="en-US" altLang="ko-KR" sz="1200" b="0" i="1" dirty="0" err="1"/>
              <a:t>jsp</a:t>
            </a:r>
            <a:r>
              <a:rPr lang="en-US" altLang="ko-KR" sz="1200" b="0" i="1" dirty="0"/>
              <a:t>/</a:t>
            </a:r>
            <a:r>
              <a:rPr lang="en-US" altLang="ko-KR" sz="1200" b="0" i="1" dirty="0" err="1"/>
              <a:t>jstl</a:t>
            </a:r>
            <a:r>
              <a:rPr lang="en-US" altLang="ko-KR" sz="1200" b="0" i="1" dirty="0"/>
              <a:t>/</a:t>
            </a:r>
            <a:r>
              <a:rPr lang="en-US" altLang="ko-KR" sz="1200" b="0" i="1" dirty="0" err="1"/>
              <a:t>fmt</a:t>
            </a:r>
            <a:r>
              <a:rPr lang="en-US" altLang="ko-KR" sz="1200" b="0" i="1" dirty="0"/>
              <a:t>" %&gt;</a:t>
            </a:r>
          </a:p>
          <a:p>
            <a:pPr marL="0" indent="0">
              <a:buNone/>
            </a:pPr>
            <a:r>
              <a:rPr lang="en-US" altLang="ko-KR" sz="1200" b="0" dirty="0"/>
              <a:t>&lt;html</a:t>
            </a:r>
            <a:r>
              <a:rPr lang="en-US" altLang="ko-KR" sz="1200" b="0" dirty="0" smtClean="0"/>
              <a:t>&gt;   </a:t>
            </a:r>
            <a:r>
              <a:rPr lang="en-US" altLang="ko-KR" sz="1200" b="0" dirty="0"/>
              <a:t>&lt;head&gt;</a:t>
            </a:r>
          </a:p>
          <a:p>
            <a:pPr marL="0" indent="0">
              <a:buNone/>
            </a:pPr>
            <a:r>
              <a:rPr lang="en-US" altLang="ko-KR" sz="1200" b="0" dirty="0"/>
              <a:t>      &lt;title&gt;JSTL </a:t>
            </a:r>
            <a:r>
              <a:rPr lang="en-US" altLang="ko-KR" sz="1200" b="0" dirty="0" err="1"/>
              <a:t>fmt:parseDate</a:t>
            </a:r>
            <a:r>
              <a:rPr lang="en-US" altLang="ko-KR" sz="1200" b="0" dirty="0"/>
              <a:t> Tag&lt;/title&gt;</a:t>
            </a:r>
          </a:p>
          <a:p>
            <a:pPr marL="0" indent="0">
              <a:buNone/>
            </a:pPr>
            <a:r>
              <a:rPr lang="en-US" altLang="ko-KR" sz="1200" b="0" dirty="0"/>
              <a:t>   &lt;/head&gt;</a:t>
            </a:r>
          </a:p>
          <a:p>
            <a:pPr marL="0" indent="0">
              <a:buNone/>
            </a:pPr>
            <a:endParaRPr lang="ko-KR" altLang="en-US" sz="1200" b="0" dirty="0"/>
          </a:p>
          <a:p>
            <a:pPr marL="0" indent="0">
              <a:buNone/>
            </a:pPr>
            <a:r>
              <a:rPr lang="en-US" altLang="ko-KR" sz="1200" b="0" dirty="0"/>
              <a:t>   &lt;body&gt;</a:t>
            </a:r>
          </a:p>
          <a:p>
            <a:pPr marL="0" indent="0">
              <a:buNone/>
            </a:pPr>
            <a:r>
              <a:rPr lang="en-US" altLang="ko-KR" sz="1200" b="0" dirty="0"/>
              <a:t>      &lt;h3&gt;Date Parsing:&lt;/h3&gt;</a:t>
            </a:r>
          </a:p>
          <a:p>
            <a:pPr marL="0" indent="0">
              <a:buNone/>
            </a:pPr>
            <a:r>
              <a:rPr lang="ko-KR" altLang="en-US" sz="1200" b="0" dirty="0"/>
              <a:t>      </a:t>
            </a:r>
          </a:p>
          <a:p>
            <a:pPr marL="0" indent="0">
              <a:buNone/>
            </a:pPr>
            <a:r>
              <a:rPr lang="en-US" altLang="ko-KR" sz="1200" b="0" dirty="0"/>
              <a:t>      &lt;</a:t>
            </a:r>
            <a:r>
              <a:rPr lang="en-US" altLang="ko-KR" sz="1200" b="0" dirty="0" err="1"/>
              <a:t>c:set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 = </a:t>
            </a:r>
            <a:r>
              <a:rPr lang="en-US" altLang="ko-KR" sz="1200" b="0" i="1" dirty="0"/>
              <a:t>"now" value = "20-10-2010" /&gt;</a:t>
            </a:r>
          </a:p>
          <a:p>
            <a:pPr marL="0" indent="0">
              <a:buNone/>
            </a:pPr>
            <a:r>
              <a:rPr lang="en-US" altLang="ko-KR" sz="1200" b="0" dirty="0"/>
              <a:t>      &lt;</a:t>
            </a:r>
            <a:r>
              <a:rPr lang="en-US" altLang="ko-KR" sz="1200" b="0" dirty="0" err="1"/>
              <a:t>fmt:parseDate</a:t>
            </a:r>
            <a:r>
              <a:rPr lang="en-US" altLang="ko-KR" sz="1200" b="0" dirty="0"/>
              <a:t> value = </a:t>
            </a:r>
            <a:r>
              <a:rPr lang="en-US" altLang="ko-KR" sz="1200" b="0" i="1" dirty="0"/>
              <a:t>"${now}" </a:t>
            </a:r>
            <a:r>
              <a:rPr lang="en-US" altLang="ko-KR" sz="1200" b="0" i="1" dirty="0" err="1"/>
              <a:t>var</a:t>
            </a:r>
            <a:r>
              <a:rPr lang="en-US" altLang="ko-KR" sz="1200" b="0" i="1" dirty="0"/>
              <a:t> = "</a:t>
            </a:r>
            <a:r>
              <a:rPr lang="en-US" altLang="ko-KR" sz="1200" b="0" i="1" dirty="0" err="1"/>
              <a:t>parsedEmpDate</a:t>
            </a:r>
            <a:r>
              <a:rPr lang="en-US" altLang="ko-KR" sz="1200" b="0" i="1" dirty="0"/>
              <a:t>" pattern = "</a:t>
            </a:r>
            <a:r>
              <a:rPr lang="en-US" altLang="ko-KR" sz="1200" b="0" i="1" dirty="0" err="1"/>
              <a:t>dd</a:t>
            </a:r>
            <a:r>
              <a:rPr lang="en-US" altLang="ko-KR" sz="1200" b="0" i="1" dirty="0"/>
              <a:t>-MM-</a:t>
            </a:r>
            <a:r>
              <a:rPr lang="en-US" altLang="ko-KR" sz="1200" b="0" i="1" dirty="0" err="1"/>
              <a:t>yyyy</a:t>
            </a:r>
            <a:r>
              <a:rPr lang="en-US" altLang="ko-KR" sz="1200" b="0" i="1" dirty="0"/>
              <a:t>" /&gt;</a:t>
            </a:r>
          </a:p>
          <a:p>
            <a:pPr marL="0" indent="0">
              <a:buNone/>
            </a:pPr>
            <a:r>
              <a:rPr lang="en-US" altLang="ko-KR" sz="1200" b="0" dirty="0"/>
              <a:t>      &lt;p&gt;Parsed Date: &lt;</a:t>
            </a:r>
            <a:r>
              <a:rPr lang="en-US" altLang="ko-KR" sz="1200" b="0" dirty="0" err="1"/>
              <a:t>c:out</a:t>
            </a:r>
            <a:r>
              <a:rPr lang="en-US" altLang="ko-KR" sz="1200" b="0" dirty="0"/>
              <a:t> value = </a:t>
            </a:r>
            <a:r>
              <a:rPr lang="en-US" altLang="ko-KR" sz="1200" b="0" i="1" dirty="0"/>
              <a:t>"${</a:t>
            </a:r>
            <a:r>
              <a:rPr lang="en-US" altLang="ko-KR" sz="1200" b="0" i="1" dirty="0" err="1"/>
              <a:t>parsedEmpDate</a:t>
            </a:r>
            <a:r>
              <a:rPr lang="en-US" altLang="ko-KR" sz="1200" b="0" i="1" dirty="0"/>
              <a:t>}" /&gt;&lt;/p&gt;</a:t>
            </a:r>
          </a:p>
          <a:p>
            <a:pPr marL="0" indent="0">
              <a:buNone/>
            </a:pPr>
            <a:r>
              <a:rPr lang="ko-KR" altLang="en-US" sz="1200" b="0" dirty="0"/>
              <a:t>      </a:t>
            </a:r>
          </a:p>
          <a:p>
            <a:pPr marL="0" indent="0">
              <a:buNone/>
            </a:pPr>
            <a:r>
              <a:rPr lang="en-US" altLang="ko-KR" sz="1200" b="0" dirty="0"/>
              <a:t>      &lt;p&gt;&lt;</a:t>
            </a:r>
            <a:r>
              <a:rPr lang="en-US" altLang="ko-KR" sz="1200" b="0" dirty="0" err="1"/>
              <a:t>fmt:parseDate</a:t>
            </a:r>
            <a:r>
              <a:rPr lang="en-US" altLang="ko-KR" sz="1200" b="0" dirty="0"/>
              <a:t> pattern=</a:t>
            </a:r>
            <a:r>
              <a:rPr lang="en-US" altLang="ko-KR" sz="1200" b="0" i="1" dirty="0"/>
              <a:t>"</a:t>
            </a:r>
            <a:r>
              <a:rPr lang="en-US" altLang="ko-KR" sz="1200" b="0" i="1" dirty="0" err="1"/>
              <a:t>yyyy</a:t>
            </a:r>
            <a:r>
              <a:rPr lang="en-US" altLang="ko-KR" sz="1200" b="0" i="1" dirty="0"/>
              <a:t>-MM-</a:t>
            </a:r>
            <a:r>
              <a:rPr lang="en-US" altLang="ko-KR" sz="1200" b="0" i="1" dirty="0" err="1"/>
              <a:t>dd</a:t>
            </a:r>
            <a:r>
              <a:rPr lang="en-US" altLang="ko-KR" sz="1200" b="0" i="1" dirty="0"/>
              <a:t> </a:t>
            </a:r>
            <a:r>
              <a:rPr lang="en-US" altLang="ko-KR" sz="1200" b="0" i="1" dirty="0" err="1"/>
              <a:t>HH:mm:ss</a:t>
            </a:r>
            <a:r>
              <a:rPr lang="en-US" altLang="ko-KR" sz="1200" b="0" i="1" dirty="0"/>
              <a:t>"&gt;2010-05-05 16:51:44&lt;/</a:t>
            </a:r>
            <a:r>
              <a:rPr lang="en-US" altLang="ko-KR" sz="1200" b="0" i="1" dirty="0" err="1"/>
              <a:t>fmt:parseDate</a:t>
            </a:r>
            <a:r>
              <a:rPr lang="en-US" altLang="ko-KR" sz="1200" b="0" i="1" dirty="0"/>
              <a:t>&gt;</a:t>
            </a:r>
          </a:p>
          <a:p>
            <a:pPr marL="0" indent="0">
              <a:buNone/>
            </a:pPr>
            <a:r>
              <a:rPr lang="ko-KR" altLang="en-US" sz="1200" b="0" dirty="0"/>
              <a:t>      </a:t>
            </a:r>
          </a:p>
          <a:p>
            <a:pPr marL="0" indent="0">
              <a:buNone/>
            </a:pPr>
            <a:r>
              <a:rPr lang="en-US" altLang="ko-KR" sz="1200" b="0" dirty="0"/>
              <a:t>      &lt;p&gt;&lt;</a:t>
            </a:r>
            <a:r>
              <a:rPr lang="en-US" altLang="ko-KR" sz="1200" b="0" dirty="0" err="1"/>
              <a:t>c:set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=</a:t>
            </a:r>
            <a:r>
              <a:rPr lang="en-US" altLang="ko-KR" sz="1200" b="0" i="1" dirty="0"/>
              <a:t>"</a:t>
            </a:r>
            <a:r>
              <a:rPr lang="en-US" altLang="ko-KR" sz="1200" b="0" i="1" dirty="0" err="1"/>
              <a:t>nowtemp</a:t>
            </a:r>
            <a:r>
              <a:rPr lang="en-US" altLang="ko-KR" sz="1200" b="0" i="1" dirty="0"/>
              <a:t>" value="2010-09-14 16:51:44.0"/&gt;</a:t>
            </a:r>
          </a:p>
          <a:p>
            <a:pPr marL="0" indent="0">
              <a:buNone/>
            </a:pPr>
            <a:r>
              <a:rPr lang="en-US" altLang="ko-KR" sz="1200" b="0" dirty="0"/>
              <a:t>      &lt;</a:t>
            </a:r>
            <a:r>
              <a:rPr lang="en-US" altLang="ko-KR" sz="1200" b="0" dirty="0" err="1"/>
              <a:t>fmt:parseDate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=</a:t>
            </a:r>
            <a:r>
              <a:rPr lang="en-US" altLang="ko-KR" sz="1200" b="0" i="1" dirty="0"/>
              <a:t>"</a:t>
            </a:r>
            <a:r>
              <a:rPr lang="en-US" altLang="ko-KR" sz="1200" b="0" i="1" dirty="0" err="1"/>
              <a:t>dateTempParse</a:t>
            </a:r>
            <a:r>
              <a:rPr lang="en-US" altLang="ko-KR" sz="1200" b="0" i="1" dirty="0"/>
              <a:t>" value="${</a:t>
            </a:r>
            <a:r>
              <a:rPr lang="en-US" altLang="ko-KR" sz="1200" b="0" i="1" dirty="0" err="1"/>
              <a:t>nowtemp</a:t>
            </a:r>
            <a:r>
              <a:rPr lang="en-US" altLang="ko-KR" sz="1200" b="0" i="1" dirty="0"/>
              <a:t>}" pattern = "</a:t>
            </a:r>
            <a:r>
              <a:rPr lang="en-US" altLang="ko-KR" sz="1200" b="0" i="1" dirty="0" err="1"/>
              <a:t>yyyy</a:t>
            </a:r>
            <a:r>
              <a:rPr lang="en-US" altLang="ko-KR" sz="1200" b="0" i="1" dirty="0"/>
              <a:t>-MM-</a:t>
            </a:r>
            <a:r>
              <a:rPr lang="en-US" altLang="ko-KR" sz="1200" b="0" i="1" dirty="0" err="1"/>
              <a:t>dd</a:t>
            </a:r>
            <a:r>
              <a:rPr lang="en-US" altLang="ko-KR" sz="1200" b="0" i="1" dirty="0"/>
              <a:t> </a:t>
            </a:r>
            <a:r>
              <a:rPr lang="en-US" altLang="ko-KR" sz="1200" b="0" i="1" dirty="0" err="1"/>
              <a:t>HH:mm:ss.S</a:t>
            </a:r>
            <a:r>
              <a:rPr lang="en-US" altLang="ko-KR" sz="1200" b="0" i="1" dirty="0"/>
              <a:t>"/&gt;</a:t>
            </a:r>
          </a:p>
          <a:p>
            <a:pPr marL="0" indent="0">
              <a:buNone/>
            </a:pPr>
            <a:r>
              <a:rPr lang="en-US" altLang="ko-KR" sz="1200" b="0" dirty="0"/>
              <a:t>      &lt;</a:t>
            </a:r>
            <a:r>
              <a:rPr lang="en-US" altLang="ko-KR" sz="1200" b="0" dirty="0" err="1"/>
              <a:t>c:out</a:t>
            </a:r>
            <a:r>
              <a:rPr lang="en-US" altLang="ko-KR" sz="1200" b="0" dirty="0"/>
              <a:t> value=</a:t>
            </a:r>
            <a:r>
              <a:rPr lang="en-US" altLang="ko-KR" sz="1200" b="0" i="1" dirty="0"/>
              <a:t>"${</a:t>
            </a:r>
            <a:r>
              <a:rPr lang="en-US" altLang="ko-KR" sz="1200" b="0" i="1" dirty="0" err="1"/>
              <a:t>dateTempParse</a:t>
            </a:r>
            <a:r>
              <a:rPr lang="en-US" altLang="ko-KR" sz="1200" b="0" i="1" dirty="0"/>
              <a:t>}"/&gt;&lt;/p&gt;</a:t>
            </a:r>
          </a:p>
          <a:p>
            <a:pPr marL="0" indent="0">
              <a:buNone/>
            </a:pPr>
            <a:r>
              <a:rPr lang="ko-KR" altLang="en-US" sz="1200" b="0" dirty="0"/>
              <a:t>      </a:t>
            </a:r>
          </a:p>
          <a:p>
            <a:pPr marL="0" indent="0">
              <a:buNone/>
            </a:pPr>
            <a:r>
              <a:rPr lang="en-US" altLang="ko-KR" sz="1200" b="0" dirty="0"/>
              <a:t>   &lt;/body</a:t>
            </a:r>
            <a:r>
              <a:rPr lang="en-US" altLang="ko-KR" sz="1200" b="0" dirty="0" smtClean="0"/>
              <a:t>&gt;&lt;/</a:t>
            </a:r>
            <a:r>
              <a:rPr lang="en-US" altLang="ko-KR" sz="1200" b="0" dirty="0"/>
              <a:t>html&gt;</a:t>
            </a:r>
            <a:endParaRPr lang="ko-KR" altLang="en-US" sz="1200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00809"/>
            <a:ext cx="2376609" cy="194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1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285720" y="81783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timeZone</a:t>
            </a:r>
            <a:r>
              <a:rPr lang="ko-KR" altLang="en-US" smtClean="0"/>
              <a:t>과 </a:t>
            </a:r>
            <a:r>
              <a:rPr lang="en-US" altLang="ko-KR" smtClean="0"/>
              <a:t>setTimeZone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543305"/>
            <a:ext cx="8229600" cy="5126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국제화 태그가 사용할 시간대 설정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fmt:timeZone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fmt:setTimeZone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8662" y="2420888"/>
            <a:ext cx="7500990" cy="1202994"/>
          </a:xfrm>
          <a:prstGeom prst="rect">
            <a:avLst/>
          </a:prstGeom>
          <a:solidFill>
            <a:srgbClr val="E2F1F0"/>
          </a:solidFill>
          <a:ln w="12700"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en-US" sz="1600" b="1" dirty="0" smtClean="0">
                <a:latin typeface="+mn-ea"/>
                <a:ea typeface="+mn-ea"/>
              </a:rPr>
              <a:t>&lt;</a:t>
            </a:r>
            <a:r>
              <a:rPr lang="en-US" sz="1600" b="1" dirty="0" err="1" smtClean="0">
                <a:latin typeface="+mn-ea"/>
                <a:ea typeface="+mn-ea"/>
              </a:rPr>
              <a:t>fmt:timeZone</a:t>
            </a:r>
            <a:r>
              <a:rPr lang="en-US" sz="1600" b="1" dirty="0" smtClean="0">
                <a:latin typeface="+mn-ea"/>
                <a:ea typeface="+mn-ea"/>
              </a:rPr>
              <a:t> value="</a:t>
            </a:r>
            <a:r>
              <a:rPr lang="en-US" sz="1600" b="1" dirty="0" err="1" smtClean="0">
                <a:latin typeface="+mn-ea"/>
                <a:ea typeface="+mn-ea"/>
              </a:rPr>
              <a:t>Hongkong</a:t>
            </a:r>
            <a:r>
              <a:rPr lang="en-US" sz="1600" b="1" dirty="0" smtClean="0">
                <a:latin typeface="+mn-ea"/>
                <a:ea typeface="+mn-ea"/>
              </a:rPr>
              <a:t>"&gt;</a:t>
            </a:r>
            <a:endParaRPr lang="ko-KR" altLang="en-US" sz="1600" b="1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  </a:t>
            </a:r>
            <a:r>
              <a:rPr lang="en-US" sz="1600" dirty="0" smtClean="0">
                <a:latin typeface="+mn-ea"/>
                <a:ea typeface="+mn-ea"/>
              </a:rPr>
              <a:t>&lt;!-- </a:t>
            </a:r>
            <a:r>
              <a:rPr lang="ko-KR" altLang="en-US" sz="1600" dirty="0" smtClean="0">
                <a:latin typeface="+mn-ea"/>
                <a:ea typeface="+mn-ea"/>
              </a:rPr>
              <a:t>사용하는 시간을</a:t>
            </a:r>
            <a:r>
              <a:rPr lang="en-US" sz="1600" dirty="0" smtClean="0">
                <a:latin typeface="+mn-ea"/>
                <a:ea typeface="+mn-ea"/>
              </a:rPr>
              <a:t> </a:t>
            </a:r>
            <a:r>
              <a:rPr lang="en-US" sz="1600" dirty="0" err="1" smtClean="0">
                <a:latin typeface="+mn-ea"/>
                <a:ea typeface="+mn-ea"/>
              </a:rPr>
              <a:t>Hongkong</a:t>
            </a:r>
            <a:r>
              <a:rPr 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시간대에 맞춘다</a:t>
            </a:r>
            <a:r>
              <a:rPr lang="en-US" sz="1600" dirty="0" smtClean="0">
                <a:latin typeface="+mn-ea"/>
                <a:ea typeface="+mn-ea"/>
              </a:rPr>
              <a:t>. --&gt;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dirty="0" smtClean="0">
                <a:latin typeface="+mn-ea"/>
                <a:ea typeface="+mn-ea"/>
              </a:rPr>
              <a:t>  &lt;</a:t>
            </a:r>
            <a:r>
              <a:rPr lang="en-US" sz="1600" dirty="0" err="1" smtClean="0">
                <a:latin typeface="+mn-ea"/>
                <a:ea typeface="+mn-ea"/>
              </a:rPr>
              <a:t>fmt:formatDate</a:t>
            </a:r>
            <a:r>
              <a:rPr lang="en-US" sz="1600" dirty="0" smtClean="0">
                <a:latin typeface="+mn-ea"/>
                <a:ea typeface="+mn-ea"/>
              </a:rPr>
              <a:t> ... /&gt;</a:t>
            </a:r>
            <a:endParaRPr lang="ko-KR" altLang="en-US" sz="1600" dirty="0" smtClean="0">
              <a:latin typeface="+mn-ea"/>
              <a:ea typeface="+mn-ea"/>
            </a:endParaRPr>
          </a:p>
          <a:p>
            <a:r>
              <a:rPr lang="en-US" sz="1600" b="1" dirty="0" smtClean="0">
                <a:latin typeface="+mn-ea"/>
                <a:ea typeface="+mn-ea"/>
              </a:rPr>
              <a:t>&lt;/</a:t>
            </a:r>
            <a:r>
              <a:rPr lang="en-US" sz="1600" b="1" dirty="0" err="1" smtClean="0">
                <a:latin typeface="+mn-ea"/>
                <a:ea typeface="+mn-ea"/>
              </a:rPr>
              <a:t>fmt:timeZone</a:t>
            </a:r>
            <a:r>
              <a:rPr lang="en-US" sz="1600" b="1" dirty="0" smtClean="0">
                <a:latin typeface="+mn-ea"/>
                <a:ea typeface="+mn-ea"/>
              </a:rPr>
              <a:t>&gt;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7754" y="4458254"/>
            <a:ext cx="7500990" cy="1202994"/>
          </a:xfrm>
          <a:prstGeom prst="rect">
            <a:avLst/>
          </a:prstGeom>
          <a:solidFill>
            <a:srgbClr val="E2F1F0"/>
          </a:solidFill>
          <a:ln w="12700"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en-US" sz="1600" b="1" dirty="0" smtClean="0">
                <a:latin typeface="+mn-ea"/>
                <a:ea typeface="+mn-ea"/>
              </a:rPr>
              <a:t>&lt;</a:t>
            </a:r>
            <a:r>
              <a:rPr lang="en-US" sz="1600" b="1" dirty="0" err="1" smtClean="0">
                <a:latin typeface="+mn-ea"/>
                <a:ea typeface="+mn-ea"/>
              </a:rPr>
              <a:t>fmt:setTimeZone</a:t>
            </a:r>
            <a:r>
              <a:rPr lang="en-US" sz="1600" b="1" dirty="0" smtClean="0">
                <a:latin typeface="+mn-ea"/>
                <a:ea typeface="+mn-ea"/>
              </a:rPr>
              <a:t> </a:t>
            </a:r>
            <a:r>
              <a:rPr lang="en-US" sz="1600" dirty="0" smtClean="0">
                <a:latin typeface="+mn-ea"/>
                <a:ea typeface="+mn-ea"/>
              </a:rPr>
              <a:t>value</a:t>
            </a:r>
            <a:r>
              <a:rPr lang="en-US" sz="1600" dirty="0" smtClean="0">
                <a:latin typeface="+mn-ea"/>
                <a:ea typeface="+mn-ea"/>
              </a:rPr>
              <a:t>=“</a:t>
            </a:r>
            <a:r>
              <a:rPr lang="en-US" sz="1600" dirty="0" err="1" smtClean="0">
                <a:latin typeface="+mn-ea"/>
                <a:ea typeface="+mn-ea"/>
              </a:rPr>
              <a:t>timeZone</a:t>
            </a:r>
            <a:r>
              <a:rPr lang="en-US" sz="1600" dirty="0" smtClean="0">
                <a:latin typeface="+mn-ea"/>
                <a:ea typeface="+mn-ea"/>
              </a:rPr>
              <a:t>”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  [</a:t>
            </a:r>
            <a:r>
              <a:rPr lang="en-US" altLang="ko-KR" sz="1600" dirty="0" err="1" smtClean="0">
                <a:latin typeface="+mn-ea"/>
                <a:ea typeface="+mn-ea"/>
              </a:rPr>
              <a:t>var</a:t>
            </a:r>
            <a:r>
              <a:rPr lang="en-US" altLang="ko-KR" sz="1600" dirty="0" smtClean="0">
                <a:latin typeface="+mn-ea"/>
                <a:ea typeface="+mn-ea"/>
              </a:rPr>
              <a:t>=“</a:t>
            </a:r>
            <a:r>
              <a:rPr lang="ko-KR" altLang="en-US" sz="1600" dirty="0" err="1" smtClean="0">
                <a:latin typeface="+mn-ea"/>
                <a:ea typeface="+mn-ea"/>
              </a:rPr>
              <a:t>변수명</a:t>
            </a:r>
            <a:r>
              <a:rPr lang="en-US" altLang="ko-KR" sz="1600" dirty="0" smtClean="0">
                <a:latin typeface="+mn-ea"/>
                <a:ea typeface="+mn-ea"/>
              </a:rPr>
              <a:t>”]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  [scope=“{</a:t>
            </a:r>
            <a:r>
              <a:rPr lang="en-US" altLang="ko-KR" sz="1600" dirty="0" err="1" smtClean="0">
                <a:latin typeface="+mn-ea"/>
                <a:ea typeface="+mn-ea"/>
              </a:rPr>
              <a:t>page|request|session|application</a:t>
            </a:r>
            <a:r>
              <a:rPr lang="en-US" altLang="ko-KR" sz="1600" dirty="0" smtClean="0">
                <a:latin typeface="+mn-ea"/>
                <a:ea typeface="+mn-ea"/>
              </a:rPr>
              <a:t>}”]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sz="1600" b="1" dirty="0" smtClean="0">
                <a:latin typeface="+mn-ea"/>
                <a:ea typeface="+mn-ea"/>
              </a:rPr>
              <a:t>/&gt;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9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시간 태그의 기능과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timeZone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시간대별로 </a:t>
            </a:r>
            <a:r>
              <a:rPr lang="ko-KR" altLang="en-US" b="0" dirty="0"/>
              <a:t>시간을 처리하는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6878806" cy="3847207"/>
          </a:xfrm>
          <a:prstGeom prst="rect">
            <a:avLst/>
          </a:prstGeom>
          <a:solidFill>
            <a:srgbClr val="E2F1F0"/>
          </a:solidFill>
          <a:ln w="952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j</a:t>
            </a:r>
            <a:r>
              <a:rPr lang="en-US" altLang="ko-KR" sz="1400" b="1" dirty="0" smtClean="0">
                <a:latin typeface="+mn-ea"/>
                <a:ea typeface="+mn-ea"/>
              </a:rPr>
              <a:t>stl_fmt04_timeZone01.jsp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i="1" dirty="0">
                <a:latin typeface="+mn-ea"/>
                <a:ea typeface="+mn-ea"/>
              </a:rPr>
              <a:t>"text/html; charset=utf-8" %&gt;</a:t>
            </a:r>
          </a:p>
          <a:p>
            <a:r>
              <a:rPr lang="it-IT" altLang="ko-KR" sz="1400" dirty="0">
                <a:latin typeface="+mn-ea"/>
                <a:ea typeface="+mn-ea"/>
              </a:rPr>
              <a:t>&lt;%@ taglib prefix=</a:t>
            </a:r>
            <a:r>
              <a:rPr lang="it-IT" altLang="ko-KR" sz="1400" i="1" dirty="0">
                <a:latin typeface="+mn-ea"/>
                <a:ea typeface="+mn-ea"/>
              </a:rPr>
              <a:t>"fmt" uri="http://java.sun.com/jsp/jstl/fmt" %&gt;</a:t>
            </a:r>
          </a:p>
          <a:p>
            <a:r>
              <a:rPr lang="it-IT" altLang="ko-KR" sz="1400" dirty="0">
                <a:latin typeface="+mn-ea"/>
                <a:ea typeface="+mn-ea"/>
              </a:rPr>
              <a:t>&lt;%@ taglib prefix=</a:t>
            </a:r>
            <a:r>
              <a:rPr lang="it-IT" altLang="ko-KR" sz="1400" i="1" dirty="0">
                <a:latin typeface="+mn-ea"/>
                <a:ea typeface="+mn-ea"/>
              </a:rPr>
              <a:t>"c" uri="http://java.sun.com/jsp/jstl/core" 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&lt;head&gt;&lt;title&gt;</a:t>
            </a:r>
            <a:r>
              <a:rPr lang="en-US" altLang="ko-KR" sz="1400" dirty="0" err="1">
                <a:latin typeface="+mn-ea"/>
                <a:ea typeface="+mn-ea"/>
              </a:rPr>
              <a:t>timeZone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태그 사용</a:t>
            </a:r>
            <a:r>
              <a:rPr lang="en-US" altLang="ko-KR" sz="1400" dirty="0">
                <a:latin typeface="+mn-ea"/>
                <a:ea typeface="+mn-ea"/>
              </a:rPr>
              <a:t>&lt;/title&gt;&lt;/head&gt;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c:set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"now" value="&lt;%= </a:t>
            </a:r>
            <a:r>
              <a:rPr lang="en-US" altLang="ko-KR" sz="1400" b="1" i="1" dirty="0">
                <a:latin typeface="+mn-ea"/>
                <a:ea typeface="+mn-ea"/>
              </a:rPr>
              <a:t>new </a:t>
            </a:r>
            <a:r>
              <a:rPr lang="en-US" altLang="ko-KR" sz="1400" b="1" i="1" dirty="0" err="1">
                <a:latin typeface="+mn-ea"/>
                <a:ea typeface="+mn-ea"/>
              </a:rPr>
              <a:t>java.util.Date</a:t>
            </a:r>
            <a:r>
              <a:rPr lang="en-US" altLang="ko-KR" sz="1400" b="1" i="1" dirty="0">
                <a:latin typeface="+mn-ea"/>
                <a:ea typeface="+mn-ea"/>
              </a:rPr>
              <a:t>() %&gt;" /&gt;</a:t>
            </a: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b="1" dirty="0">
                <a:latin typeface="+mn-ea"/>
                <a:ea typeface="+mn-ea"/>
              </a:rPr>
              <a:t>&lt;</a:t>
            </a:r>
            <a:r>
              <a:rPr lang="en-US" altLang="ko-KR" sz="1400" b="1" dirty="0" err="1">
                <a:latin typeface="+mn-ea"/>
                <a:ea typeface="+mn-ea"/>
              </a:rPr>
              <a:t>fmt:timeZone</a:t>
            </a:r>
            <a:r>
              <a:rPr lang="en-US" altLang="ko-KR" sz="1400" b="1" dirty="0">
                <a:latin typeface="+mn-ea"/>
                <a:ea typeface="+mn-ea"/>
              </a:rPr>
              <a:t> value=</a:t>
            </a:r>
            <a:r>
              <a:rPr lang="en-US" altLang="ko-KR" sz="1400" b="1" i="1" dirty="0">
                <a:latin typeface="+mn-ea"/>
                <a:ea typeface="+mn-ea"/>
              </a:rPr>
              <a:t>"</a:t>
            </a:r>
            <a:r>
              <a:rPr lang="en-US" altLang="ko-KR" sz="1400" b="1" i="1" dirty="0" err="1">
                <a:latin typeface="+mn-ea"/>
                <a:ea typeface="+mn-ea"/>
              </a:rPr>
              <a:t>Hongkong</a:t>
            </a:r>
            <a:r>
              <a:rPr lang="en-US" altLang="ko-KR" sz="1400" b="1" i="1" dirty="0">
                <a:latin typeface="+mn-ea"/>
                <a:ea typeface="+mn-ea"/>
              </a:rPr>
              <a:t>"&gt;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fmt:formatDate</a:t>
            </a:r>
            <a:r>
              <a:rPr lang="en-US" altLang="ko-KR" sz="1400" dirty="0">
                <a:latin typeface="+mn-ea"/>
                <a:ea typeface="+mn-ea"/>
              </a:rPr>
              <a:t> value=</a:t>
            </a:r>
            <a:r>
              <a:rPr lang="en-US" altLang="ko-KR" sz="1400" i="1" dirty="0">
                <a:latin typeface="+mn-ea"/>
                <a:ea typeface="+mn-ea"/>
              </a:rPr>
              <a:t>"${now}" type="both"  </a:t>
            </a:r>
            <a:r>
              <a:rPr lang="en-US" altLang="ko-KR" sz="1400" i="1" dirty="0" err="1">
                <a:latin typeface="+mn-ea"/>
                <a:ea typeface="+mn-ea"/>
              </a:rPr>
              <a:t>dateStyle</a:t>
            </a:r>
            <a:r>
              <a:rPr lang="en-US" altLang="ko-KR" sz="1400" i="1" dirty="0">
                <a:latin typeface="+mn-ea"/>
                <a:ea typeface="+mn-ea"/>
              </a:rPr>
              <a:t>="full" </a:t>
            </a:r>
            <a:r>
              <a:rPr lang="en-US" altLang="ko-KR" sz="1400" i="1" dirty="0" err="1">
                <a:latin typeface="+mn-ea"/>
                <a:ea typeface="+mn-ea"/>
              </a:rPr>
              <a:t>timeStyle</a:t>
            </a:r>
            <a:r>
              <a:rPr lang="en-US" altLang="ko-KR" sz="1400" i="1" dirty="0">
                <a:latin typeface="+mn-ea"/>
                <a:ea typeface="+mn-ea"/>
              </a:rPr>
              <a:t>="full" /&gt;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&lt;/</a:t>
            </a:r>
            <a:r>
              <a:rPr lang="en-US" altLang="ko-KR" sz="1400" b="1" dirty="0" err="1">
                <a:latin typeface="+mn-ea"/>
                <a:ea typeface="+mn-ea"/>
              </a:rPr>
              <a:t>fmt:timeZone</a:t>
            </a:r>
            <a:r>
              <a:rPr lang="en-US" altLang="ko-KR" sz="1400" b="1" dirty="0">
                <a:latin typeface="+mn-ea"/>
                <a:ea typeface="+mn-ea"/>
              </a:rPr>
              <a:t>&gt;</a:t>
            </a:r>
          </a:p>
          <a:p>
            <a:endParaRPr lang="ko-KR" altLang="en-US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22" y="5072211"/>
            <a:ext cx="37528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3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setTimeZone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특정 </a:t>
            </a:r>
            <a:r>
              <a:rPr lang="ko-KR" altLang="en-US" b="0" dirty="0"/>
              <a:t>영역 범위의 시간대별로 시간을 처리하는 </a:t>
            </a:r>
            <a:r>
              <a:rPr lang="ko-KR" altLang="en-US" b="0" dirty="0" smtClean="0"/>
              <a:t>태그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066364"/>
            <a:ext cx="5904656" cy="4170372"/>
          </a:xfrm>
          <a:prstGeom prst="rect">
            <a:avLst/>
          </a:prstGeom>
          <a:solidFill>
            <a:srgbClr val="E2F1F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latin typeface="+mn-ea"/>
                <a:ea typeface="+mn-ea"/>
              </a:rPr>
              <a:t>j</a:t>
            </a:r>
            <a:r>
              <a:rPr lang="en-US" altLang="ko-KR" sz="1300" b="1" dirty="0" smtClean="0">
                <a:latin typeface="+mn-ea"/>
                <a:ea typeface="+mn-ea"/>
              </a:rPr>
              <a:t>stl_fmt04_setTimeZone.jsp</a:t>
            </a:r>
          </a:p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</a:t>
            </a:r>
            <a:r>
              <a:rPr lang="en-US" altLang="ko-KR" sz="1400" i="1" dirty="0"/>
              <a:t>"text/html; charset=utf-8" %&gt;</a:t>
            </a:r>
          </a:p>
          <a:p>
            <a:r>
              <a:rPr lang="it-IT" altLang="ko-KR" sz="1400" dirty="0"/>
              <a:t>&lt;%@ taglib prefix=</a:t>
            </a:r>
            <a:r>
              <a:rPr lang="it-IT" altLang="ko-KR" sz="1400" i="1" dirty="0"/>
              <a:t>"fmt" uri="http://java.sun.com/jsp/jstl/fmt"%&gt;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&lt;title&gt;JSTL </a:t>
            </a:r>
            <a:r>
              <a:rPr lang="en-US" altLang="ko-KR" sz="1400" dirty="0" err="1"/>
              <a:t>fmt:setTimeZone</a:t>
            </a:r>
            <a:r>
              <a:rPr lang="en-US" altLang="ko-KR" sz="1400" dirty="0"/>
              <a:t> Tag&lt;/title&gt;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/>
              <a:t>jsp:useBean</a:t>
            </a:r>
            <a:r>
              <a:rPr lang="en-US" altLang="ko-KR" sz="1400" dirty="0"/>
              <a:t> id =</a:t>
            </a:r>
            <a:r>
              <a:rPr lang="en-US" altLang="ko-KR" sz="1400" i="1" dirty="0"/>
              <a:t>"now" class="</a:t>
            </a:r>
            <a:r>
              <a:rPr lang="en-US" altLang="ko-KR" sz="1400" i="1" dirty="0" err="1"/>
              <a:t>java.util.Date</a:t>
            </a:r>
            <a:r>
              <a:rPr lang="en-US" altLang="ko-KR" sz="1400" i="1" dirty="0"/>
              <a:t>" /&gt;</a:t>
            </a:r>
          </a:p>
          <a:p>
            <a:r>
              <a:rPr lang="en-US" altLang="ko-KR" sz="1400" dirty="0"/>
              <a:t>      &lt;p&gt;Date in Current Zone: 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"${now}" </a:t>
            </a:r>
          </a:p>
          <a:p>
            <a:r>
              <a:rPr lang="en-US" altLang="ko-KR" sz="1400" dirty="0"/>
              <a:t>         type = </a:t>
            </a:r>
            <a:r>
              <a:rPr lang="en-US" altLang="ko-KR" sz="1400" i="1" dirty="0"/>
              <a:t>"both" </a:t>
            </a:r>
            <a:r>
              <a:rPr lang="en-US" altLang="ko-KR" sz="1400" i="1" dirty="0" err="1"/>
              <a:t>timeStyle</a:t>
            </a:r>
            <a:r>
              <a:rPr lang="en-US" altLang="ko-KR" sz="1400" i="1" dirty="0"/>
              <a:t> = "long" </a:t>
            </a:r>
            <a:r>
              <a:rPr lang="en-US" altLang="ko-KR" sz="1400" i="1" dirty="0" err="1"/>
              <a:t>dateStyle</a:t>
            </a:r>
            <a:r>
              <a:rPr lang="en-US" altLang="ko-KR" sz="1400" i="1" dirty="0"/>
              <a:t> = "long" /&gt;&lt;/p&gt;</a:t>
            </a:r>
          </a:p>
          <a:p>
            <a:r>
              <a:rPr lang="en-US" altLang="ko-KR" sz="1400" dirty="0"/>
              <a:t>      &lt;p&gt;Change Time Zone to GMT-8&lt;/p&gt;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/>
              <a:t>fmt:setTimeZone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"GMT-8" /&gt;</a:t>
            </a:r>
          </a:p>
          <a:p>
            <a:r>
              <a:rPr lang="en-US" altLang="ko-KR" sz="1400" dirty="0"/>
              <a:t>      &lt;p&gt;Date in Changed Zone: 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"${now}" </a:t>
            </a:r>
          </a:p>
          <a:p>
            <a:r>
              <a:rPr lang="en-US" altLang="ko-KR" sz="1400" dirty="0"/>
              <a:t>         type = </a:t>
            </a:r>
            <a:r>
              <a:rPr lang="en-US" altLang="ko-KR" sz="1400" i="1" dirty="0"/>
              <a:t>"both" </a:t>
            </a:r>
            <a:r>
              <a:rPr lang="en-US" altLang="ko-KR" sz="1400" i="1" dirty="0" err="1"/>
              <a:t>timeStyle</a:t>
            </a:r>
            <a:r>
              <a:rPr lang="en-US" altLang="ko-KR" sz="1400" i="1" dirty="0"/>
              <a:t> = "long" </a:t>
            </a:r>
            <a:r>
              <a:rPr lang="en-US" altLang="ko-KR" sz="1400" i="1" dirty="0" err="1"/>
              <a:t>dateStyle</a:t>
            </a:r>
            <a:r>
              <a:rPr lang="en-US" altLang="ko-KR" sz="1400" i="1" dirty="0"/>
              <a:t> = "long" /&gt;&lt;/p&gt;</a:t>
            </a:r>
          </a:p>
          <a:p>
            <a:r>
              <a:rPr lang="en-US" altLang="ko-KR" sz="1400" dirty="0"/>
              <a:t>   &lt;/body&gt;</a:t>
            </a:r>
          </a:p>
          <a:p>
            <a:r>
              <a:rPr lang="en-US" altLang="ko-KR" sz="1400" dirty="0"/>
              <a:t>&lt;/html&gt;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300" dirty="0"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29864"/>
            <a:ext cx="3108598" cy="140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2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285720" y="931261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web.xml, </a:t>
            </a:r>
            <a:r>
              <a:rPr lang="ko-KR" altLang="en-US" dirty="0" smtClean="0"/>
              <a:t>국제화 태그  </a:t>
            </a:r>
            <a:r>
              <a:rPr lang="ko-KR" altLang="en-US" dirty="0" err="1" smtClean="0"/>
              <a:t>콘텍스트</a:t>
            </a:r>
            <a:r>
              <a:rPr lang="ko-KR" altLang="en-US" dirty="0" smtClean="0"/>
              <a:t>  속성</a:t>
            </a:r>
            <a:endParaRPr lang="ko-KR" altLang="en-US" dirty="0"/>
          </a:p>
        </p:txBody>
      </p:sp>
      <p:graphicFrame>
        <p:nvGraphicFramePr>
          <p:cNvPr id="8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25607771"/>
              </p:ext>
            </p:extLst>
          </p:nvPr>
        </p:nvGraphicFramePr>
        <p:xfrm>
          <a:off x="298750" y="1700808"/>
          <a:ext cx="8630968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274"/>
                <a:gridCol w="4141694"/>
              </a:tblGrid>
              <a:tr h="4545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 이름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 anchor="ctr"/>
                </a:tc>
              </a:tr>
              <a:tr h="10087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javax.servlet.jsp.jstl.fmt.localizationContext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기본으로 사용할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리소드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 번들을 지정한다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endParaRPr lang="en-US" sz="18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리소스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번들의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basename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을 입력한다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250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javax.servlet.jsp.jstl.fmt.locale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기본으로 사용할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로케일을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 지정한다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250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javax.servlet.jsp.jstl.fmt.timeZone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기본으로 사용할 시간대를 지정한다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797152"/>
            <a:ext cx="63572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&lt;web-app&gt;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&lt;context-</a:t>
            </a:r>
            <a:r>
              <a:rPr lang="en-US" altLang="ko-KR" sz="1600" dirty="0" err="1">
                <a:latin typeface="+mn-ea"/>
                <a:ea typeface="+mn-ea"/>
              </a:rPr>
              <a:t>param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en-US" altLang="ko-KR" sz="1600" dirty="0" err="1">
                <a:latin typeface="+mn-ea"/>
                <a:ea typeface="+mn-ea"/>
              </a:rPr>
              <a:t>param</a:t>
            </a:r>
            <a:r>
              <a:rPr lang="en-US" altLang="ko-KR" sz="1600" dirty="0">
                <a:latin typeface="+mn-ea"/>
                <a:ea typeface="+mn-ea"/>
              </a:rPr>
              <a:t>-name&gt;</a:t>
            </a:r>
            <a:r>
              <a:rPr lang="en-US" altLang="ko-KR" sz="1600" dirty="0" err="1">
                <a:latin typeface="+mn-ea"/>
                <a:ea typeface="+mn-ea"/>
              </a:rPr>
              <a:t>javax.servelet.jsp.jstl.fmt.timeZone</a:t>
            </a:r>
            <a:r>
              <a:rPr lang="en-US" altLang="ko-KR" sz="1600" dirty="0">
                <a:latin typeface="+mn-ea"/>
                <a:ea typeface="+mn-ea"/>
              </a:rPr>
              <a:t>&lt;/</a:t>
            </a:r>
            <a:r>
              <a:rPr lang="en-US" altLang="ko-KR" sz="1600" dirty="0" err="1">
                <a:latin typeface="+mn-ea"/>
                <a:ea typeface="+mn-ea"/>
              </a:rPr>
              <a:t>param</a:t>
            </a:r>
            <a:r>
              <a:rPr lang="en-US" altLang="ko-KR" sz="1600" dirty="0">
                <a:latin typeface="+mn-ea"/>
                <a:ea typeface="+mn-ea"/>
              </a:rPr>
              <a:t>-name&gt;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en-US" altLang="ko-KR" sz="1600" dirty="0" err="1">
                <a:latin typeface="+mn-ea"/>
                <a:ea typeface="+mn-ea"/>
              </a:rPr>
              <a:t>param</a:t>
            </a:r>
            <a:r>
              <a:rPr lang="en-US" altLang="ko-KR" sz="1600" dirty="0">
                <a:latin typeface="+mn-ea"/>
                <a:ea typeface="+mn-ea"/>
              </a:rPr>
              <a:t>-value&gt;</a:t>
            </a:r>
            <a:r>
              <a:rPr lang="en-US" altLang="ko-KR" sz="1600" dirty="0" err="1">
                <a:latin typeface="+mn-ea"/>
                <a:ea typeface="+mn-ea"/>
              </a:rPr>
              <a:t>HongKong</a:t>
            </a:r>
            <a:r>
              <a:rPr lang="en-US" altLang="ko-KR" sz="1600" dirty="0">
                <a:latin typeface="+mn-ea"/>
                <a:ea typeface="+mn-ea"/>
              </a:rPr>
              <a:t>&lt;/</a:t>
            </a:r>
            <a:r>
              <a:rPr lang="en-US" altLang="ko-KR" sz="1600" dirty="0" err="1">
                <a:latin typeface="+mn-ea"/>
                <a:ea typeface="+mn-ea"/>
              </a:rPr>
              <a:t>param</a:t>
            </a:r>
            <a:r>
              <a:rPr lang="en-US" altLang="ko-KR" sz="1600" dirty="0">
                <a:latin typeface="+mn-ea"/>
                <a:ea typeface="+mn-ea"/>
              </a:rPr>
              <a:t>-value&gt;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&lt;/context-</a:t>
            </a:r>
            <a:r>
              <a:rPr lang="en-US" altLang="ko-KR" sz="1600" dirty="0" err="1">
                <a:latin typeface="+mn-ea"/>
                <a:ea typeface="+mn-ea"/>
              </a:rPr>
              <a:t>param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….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&lt;/web-app&gt;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2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16924" cy="576263"/>
          </a:xfrm>
        </p:spPr>
        <p:txBody>
          <a:bodyPr/>
          <a:lstStyle/>
          <a:p>
            <a:r>
              <a:rPr lang="en-US" altLang="ko-KR" b="0" dirty="0" smtClean="0"/>
              <a:t>4.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상품 등록 페이지의 다국어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700808"/>
            <a:ext cx="8143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5" y="1816530"/>
            <a:ext cx="3687124" cy="298429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161411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96422"/>
            <a:ext cx="364762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smtClean="0"/>
              <a:t>지역화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 </a:t>
            </a:r>
            <a:r>
              <a:rPr lang="ko-KR" altLang="en-US" b="0" dirty="0"/>
              <a:t>국가별 환경에서 특정 언어와 지역에 맞게 적합화하는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L10n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표기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지역화에 </a:t>
            </a:r>
            <a:r>
              <a:rPr lang="ko-KR" altLang="en-US" b="0" dirty="0"/>
              <a:t>주로 고려되는 </a:t>
            </a:r>
            <a:r>
              <a:rPr lang="ko-KR" altLang="en-US" b="0" dirty="0" smtClean="0"/>
              <a:t>사항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시간의 형식</a:t>
            </a:r>
          </a:p>
          <a:p>
            <a:pPr lvl="2"/>
            <a:r>
              <a:rPr lang="ko-KR" altLang="en-US" b="0" dirty="0" smtClean="0"/>
              <a:t>화폐의 </a:t>
            </a:r>
            <a:r>
              <a:rPr lang="ko-KR" altLang="en-US" b="0" dirty="0"/>
              <a:t>표시</a:t>
            </a:r>
          </a:p>
          <a:p>
            <a:pPr lvl="2"/>
            <a:r>
              <a:rPr lang="ko-KR" altLang="en-US" b="0" dirty="0" smtClean="0"/>
              <a:t>키보드의 지원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문자열의 순서와 정렬</a:t>
            </a:r>
          </a:p>
          <a:p>
            <a:pPr lvl="2"/>
            <a:r>
              <a:rPr lang="ko-KR" altLang="en-US" b="0" dirty="0" smtClean="0"/>
              <a:t>심벌</a:t>
            </a:r>
            <a:r>
              <a:rPr lang="en-US" altLang="ko-KR" b="0" dirty="0"/>
              <a:t>, </a:t>
            </a:r>
            <a:r>
              <a:rPr lang="ko-KR" altLang="en-US" b="0" dirty="0"/>
              <a:t>아이콘</a:t>
            </a:r>
            <a:r>
              <a:rPr lang="en-US" altLang="ko-KR" b="0" dirty="0"/>
              <a:t>, </a:t>
            </a:r>
            <a:r>
              <a:rPr lang="ko-KR" altLang="en-US" b="0" dirty="0"/>
              <a:t>색상</a:t>
            </a:r>
          </a:p>
          <a:p>
            <a:pPr lvl="2"/>
            <a:r>
              <a:rPr lang="ko-KR" altLang="en-US" b="0" dirty="0" smtClean="0"/>
              <a:t>문화에 </a:t>
            </a:r>
            <a:r>
              <a:rPr lang="ko-KR" altLang="en-US" b="0" dirty="0"/>
              <a:t>따라 오해의 소지가 있거나 의미가 없는 문자</a:t>
            </a:r>
            <a:r>
              <a:rPr lang="en-US" altLang="ko-KR" b="0" dirty="0"/>
              <a:t>, </a:t>
            </a:r>
            <a:r>
              <a:rPr lang="ko-KR" altLang="en-US" b="0" dirty="0"/>
              <a:t>그림</a:t>
            </a:r>
          </a:p>
          <a:p>
            <a:pPr lvl="2"/>
            <a:r>
              <a:rPr lang="ko-KR" altLang="en-US" b="0" dirty="0" smtClean="0"/>
              <a:t>지역별 </a:t>
            </a:r>
            <a:r>
              <a:rPr lang="ko-KR" altLang="en-US" b="0" dirty="0"/>
              <a:t>법률의 차이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다국어 처리의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8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 </a:t>
            </a:r>
            <a:r>
              <a:rPr lang="en-US" altLang="ko-KR" b="0" dirty="0"/>
              <a:t>jstl-1.2.jar </a:t>
            </a:r>
            <a:r>
              <a:rPr lang="ko-KR" altLang="en-US" b="0" dirty="0" smtClean="0"/>
              <a:t>등록하기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한글 </a:t>
            </a:r>
            <a:r>
              <a:rPr lang="ko-KR" altLang="en-US" b="0" dirty="0" err="1"/>
              <a:t>리소스번들</a:t>
            </a:r>
            <a:r>
              <a:rPr lang="ko-KR" altLang="en-US" b="0" dirty="0"/>
              <a:t>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161411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020"/>
            <a:ext cx="82486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92896"/>
            <a:ext cx="7675808" cy="3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71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영문 </a:t>
            </a:r>
            <a:r>
              <a:rPr lang="ko-KR" altLang="en-US" b="0" dirty="0" err="1"/>
              <a:t>리소스번들</a:t>
            </a:r>
            <a:r>
              <a:rPr lang="ko-KR" altLang="en-US" b="0" dirty="0"/>
              <a:t>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161411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412776"/>
            <a:ext cx="83153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62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페이지의 다국어 처리하기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9552" y="1239470"/>
            <a:ext cx="7128792" cy="5407348"/>
            <a:chOff x="368818" y="319373"/>
            <a:chExt cx="8647923" cy="87853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818" y="319373"/>
              <a:ext cx="8343900" cy="30003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641" y="3284984"/>
              <a:ext cx="8420100" cy="5819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648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961366"/>
            <a:ext cx="7377113" cy="5685452"/>
            <a:chOff x="429931" y="370681"/>
            <a:chExt cx="8324850" cy="119121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31" y="370681"/>
              <a:ext cx="8324850" cy="5791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31" y="6167754"/>
              <a:ext cx="8162925" cy="611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804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57178"/>
            <a:ext cx="7801371" cy="5689639"/>
            <a:chOff x="371254" y="671512"/>
            <a:chExt cx="8286750" cy="124428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825" y="671512"/>
              <a:ext cx="8134350" cy="55149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54" y="6199186"/>
              <a:ext cx="8286750" cy="691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623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smtClean="0"/>
              <a:t>국제화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국가에서 사용할 수 있도록 다국어를 지원하는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en-US" altLang="ko-KR" b="0" dirty="0" smtClean="0"/>
              <a:t>i18n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표기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국제화는 </a:t>
            </a:r>
            <a:r>
              <a:rPr lang="ko-KR" altLang="en-US" b="0" dirty="0"/>
              <a:t>어느 국가에서나 사용할 수 있게 하는 </a:t>
            </a:r>
            <a:r>
              <a:rPr lang="ko-KR" altLang="en-US" b="0" u="sng" dirty="0"/>
              <a:t>지역화 </a:t>
            </a:r>
            <a:r>
              <a:rPr lang="ko-KR" altLang="en-US" b="0" u="sng" dirty="0" smtClean="0"/>
              <a:t>기능을 포함</a:t>
            </a:r>
            <a:endParaRPr lang="en-US" altLang="ko-KR" b="0" u="sng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 smtClean="0"/>
              <a:t>국제화는 </a:t>
            </a:r>
            <a:r>
              <a:rPr lang="ko-KR" altLang="en-US" b="0" dirty="0"/>
              <a:t>주로 다음과 같은 처리를 포함하여 지원해야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국제화 </a:t>
            </a:r>
            <a:r>
              <a:rPr lang="ko-KR" altLang="en-US" b="0" dirty="0"/>
              <a:t>지원은 유니코드의 사용이나 기존의 </a:t>
            </a:r>
            <a:r>
              <a:rPr lang="ko-KR" altLang="en-US" b="0" dirty="0" err="1"/>
              <a:t>인코딩을</a:t>
            </a:r>
            <a:r>
              <a:rPr lang="ko-KR" altLang="en-US" b="0" dirty="0"/>
              <a:t> 적절히 처리하고 사용자 </a:t>
            </a:r>
            <a:r>
              <a:rPr lang="ko-KR" altLang="en-US" b="0" dirty="0" smtClean="0"/>
              <a:t>인터페이스에 표시할 </a:t>
            </a:r>
            <a:r>
              <a:rPr lang="ko-KR" altLang="en-US" b="0" dirty="0"/>
              <a:t>문자열에는 문자 코드가 포함되지 않도록 설계 및 개발해야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국제화를 </a:t>
            </a:r>
            <a:r>
              <a:rPr lang="ko-KR" altLang="en-US" b="0" dirty="0"/>
              <a:t>처리하는 정보에 언어 정보를 포함하거나</a:t>
            </a:r>
            <a:r>
              <a:rPr lang="en-US" altLang="ko-KR" b="0" dirty="0"/>
              <a:t>, </a:t>
            </a:r>
            <a:r>
              <a:rPr lang="ko-KR" altLang="en-US" b="0" dirty="0"/>
              <a:t>세로쓰기</a:t>
            </a:r>
            <a:r>
              <a:rPr lang="en-US" altLang="ko-KR" b="0" dirty="0"/>
              <a:t>/</a:t>
            </a:r>
            <a:r>
              <a:rPr lang="ko-KR" altLang="en-US" b="0" dirty="0"/>
              <a:t>가로쓰기</a:t>
            </a:r>
            <a:r>
              <a:rPr lang="en-US" altLang="ko-KR" b="0" dirty="0"/>
              <a:t>/</a:t>
            </a:r>
            <a:r>
              <a:rPr lang="ko-KR" altLang="en-US" b="0" dirty="0"/>
              <a:t>우측에서 </a:t>
            </a:r>
            <a:r>
              <a:rPr lang="ko-KR" altLang="en-US" b="0" dirty="0" smtClean="0"/>
              <a:t>좌측으로의 가로쓰기 </a:t>
            </a:r>
            <a:r>
              <a:rPr lang="ko-KR" altLang="en-US" b="0" dirty="0"/>
              <a:t>등 언어의 특성을 반영하는 처리 등을 지원해야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날짜와 </a:t>
            </a:r>
            <a:r>
              <a:rPr lang="ko-KR" altLang="en-US" b="0" dirty="0"/>
              <a:t>시간 표시</a:t>
            </a:r>
            <a:r>
              <a:rPr lang="en-US" altLang="ko-KR" b="0" dirty="0"/>
              <a:t>, </a:t>
            </a:r>
            <a:r>
              <a:rPr lang="ko-KR" altLang="en-US" b="0" dirty="0"/>
              <a:t>지역의 달력</a:t>
            </a:r>
            <a:r>
              <a:rPr lang="en-US" altLang="ko-KR" b="0" dirty="0"/>
              <a:t>, </a:t>
            </a:r>
            <a:r>
              <a:rPr lang="ko-KR" altLang="en-US" b="0" dirty="0"/>
              <a:t>숫자 표시</a:t>
            </a:r>
            <a:r>
              <a:rPr lang="en-US" altLang="ko-KR" b="0" dirty="0"/>
              <a:t>, </a:t>
            </a:r>
            <a:r>
              <a:rPr lang="ko-KR" altLang="en-US" b="0" dirty="0"/>
              <a:t>리스트의 정렬과 표시</a:t>
            </a:r>
            <a:r>
              <a:rPr lang="en-US" altLang="ko-KR" b="0" dirty="0"/>
              <a:t>, </a:t>
            </a:r>
            <a:r>
              <a:rPr lang="ko-KR" altLang="en-US" b="0" dirty="0"/>
              <a:t>인명이나 주소의 처리 </a:t>
            </a:r>
            <a:r>
              <a:rPr lang="ko-KR" altLang="en-US" b="0" dirty="0" smtClean="0"/>
              <a:t>등 언어의 </a:t>
            </a:r>
            <a:r>
              <a:rPr lang="ko-KR" altLang="en-US" b="0" dirty="0"/>
              <a:t>특성</a:t>
            </a:r>
            <a:r>
              <a:rPr lang="en-US" altLang="ko-KR" b="0" dirty="0"/>
              <a:t>(</a:t>
            </a:r>
            <a:r>
              <a:rPr lang="ko-KR" altLang="en-US" b="0" dirty="0"/>
              <a:t>언어적</a:t>
            </a:r>
            <a:r>
              <a:rPr lang="en-US" altLang="ko-KR" b="0" dirty="0"/>
              <a:t>·</a:t>
            </a:r>
            <a:r>
              <a:rPr lang="ko-KR" altLang="en-US" b="0" dirty="0"/>
              <a:t>지역적</a:t>
            </a:r>
            <a:r>
              <a:rPr lang="en-US" altLang="ko-KR" b="0" dirty="0"/>
              <a:t>·</a:t>
            </a:r>
            <a:r>
              <a:rPr lang="ko-KR" altLang="en-US" b="0" dirty="0"/>
              <a:t>문화적 특성 등</a:t>
            </a:r>
            <a:r>
              <a:rPr lang="en-US" altLang="ko-KR" b="0" dirty="0"/>
              <a:t>)</a:t>
            </a:r>
            <a:r>
              <a:rPr lang="ko-KR" altLang="en-US" b="0" dirty="0"/>
              <a:t>에 대한 사용자 설정을 지원해야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국제화는 </a:t>
            </a:r>
            <a:r>
              <a:rPr lang="ko-KR" altLang="en-US" b="0" dirty="0"/>
              <a:t>사용자의 요청이나 설정에 따라 </a:t>
            </a:r>
            <a:r>
              <a:rPr lang="ko-KR" altLang="en-US" b="0" dirty="0" err="1"/>
              <a:t>필요시</a:t>
            </a:r>
            <a:r>
              <a:rPr lang="ko-KR" altLang="en-US" b="0" dirty="0"/>
              <a:t> 사용되도록 지역화 정보를 코드와 </a:t>
            </a:r>
            <a:r>
              <a:rPr lang="ko-KR" altLang="en-US" b="0" dirty="0" smtClean="0"/>
              <a:t>분리해야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다국어 처리의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8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Locale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b="0" u="sng" dirty="0" smtClean="0"/>
              <a:t>특정 </a:t>
            </a:r>
            <a:r>
              <a:rPr lang="ko-KR" altLang="en-US" b="0" u="sng" dirty="0"/>
              <a:t>지리적</a:t>
            </a:r>
            <a:r>
              <a:rPr lang="en-US" altLang="ko-KR" b="0" u="sng" dirty="0"/>
              <a:t>·</a:t>
            </a:r>
            <a:r>
              <a:rPr lang="ko-KR" altLang="en-US" b="0" u="sng" dirty="0"/>
              <a:t>정치적</a:t>
            </a:r>
            <a:r>
              <a:rPr lang="en-US" altLang="ko-KR" b="0" u="sng" dirty="0"/>
              <a:t>·</a:t>
            </a:r>
            <a:r>
              <a:rPr lang="ko-KR" altLang="en-US" b="0" u="sng" dirty="0"/>
              <a:t>문화적 지역을 나타내는 </a:t>
            </a:r>
            <a:r>
              <a:rPr lang="ko-KR" altLang="en-US" b="0" u="sng" dirty="0" smtClean="0"/>
              <a:t>클래스</a:t>
            </a:r>
            <a:endParaRPr lang="en-US" altLang="ko-KR" b="0" u="sng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지역 </a:t>
            </a:r>
            <a:r>
              <a:rPr lang="ko-KR" altLang="en-US" b="0" dirty="0" smtClean="0"/>
              <a:t>환경에 </a:t>
            </a:r>
            <a:r>
              <a:rPr lang="ko-KR" altLang="en-US" b="0" dirty="0"/>
              <a:t>따라 결정되는 지역적 문화</a:t>
            </a:r>
            <a:r>
              <a:rPr lang="en-US" altLang="ko-KR" b="0" dirty="0"/>
              <a:t>(</a:t>
            </a:r>
            <a:r>
              <a:rPr lang="ko-KR" altLang="en-US" b="0" dirty="0"/>
              <a:t>언어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 등</a:t>
            </a:r>
            <a:r>
              <a:rPr lang="en-US" altLang="ko-KR" b="0" dirty="0"/>
              <a:t>)</a:t>
            </a:r>
            <a:r>
              <a:rPr lang="ko-KR" altLang="en-US" b="0" dirty="0"/>
              <a:t>의 정보를 담고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웹 </a:t>
            </a:r>
            <a:r>
              <a:rPr lang="ko-KR" altLang="en-US" b="0" dirty="0" smtClean="0"/>
              <a:t>페이지에 </a:t>
            </a:r>
            <a:r>
              <a:rPr lang="ko-KR" altLang="en-US" b="0" dirty="0"/>
              <a:t>보이는 메시지가 여러 가지 언어로 주어졌을 때 사용자가 어떤 언어로 출력할 것인지 </a:t>
            </a:r>
            <a:r>
              <a:rPr lang="ko-KR" altLang="en-US" b="0" dirty="0" smtClean="0"/>
              <a:t>결정할 </a:t>
            </a:r>
            <a:r>
              <a:rPr lang="ko-KR" altLang="en-US" b="0" dirty="0"/>
              <a:t>수 있게 하는 수단이 바로 </a:t>
            </a:r>
            <a:r>
              <a:rPr lang="en-US" altLang="ko-KR" b="0" dirty="0"/>
              <a:t>Locale </a:t>
            </a:r>
            <a:r>
              <a:rPr lang="ko-KR" altLang="en-US" b="0" dirty="0" smtClean="0"/>
              <a:t>클래스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Locale </a:t>
            </a:r>
            <a:r>
              <a:rPr lang="ko-KR" altLang="en-US" b="0" dirty="0"/>
              <a:t>클래스는 단순한 메시지뿐 </a:t>
            </a:r>
            <a:r>
              <a:rPr lang="ko-KR" altLang="en-US" b="0" dirty="0" smtClean="0"/>
              <a:t>아니라 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 등을 표현하는 데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객체의 생성은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이용하여 </a:t>
            </a:r>
            <a:r>
              <a:rPr lang="ko-KR" altLang="en-US" b="1" u="sng" dirty="0"/>
              <a:t>현재 웹 브라우저에 미리 정의된 </a:t>
            </a:r>
            <a:r>
              <a:rPr lang="ko-KR" altLang="en-US" b="1" u="sng" dirty="0" smtClean="0"/>
              <a:t>언어나 국가 </a:t>
            </a:r>
            <a:r>
              <a:rPr lang="ko-KR" altLang="en-US" b="1" u="sng" dirty="0"/>
              <a:t>정보를 가져오는 </a:t>
            </a:r>
            <a:r>
              <a:rPr lang="ko-KR" altLang="en-US" b="1" u="sng" dirty="0" smtClean="0"/>
              <a:t>방법</a:t>
            </a:r>
            <a:endParaRPr lang="en-US" altLang="ko-KR" b="1" u="sng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Locale </a:t>
            </a:r>
            <a:r>
              <a:rPr lang="ko-KR" altLang="en-US" b="0" dirty="0"/>
              <a:t>클래스를 사용하려면 </a:t>
            </a:r>
            <a:r>
              <a:rPr lang="en-US" altLang="ko-KR" b="0" dirty="0"/>
              <a:t>JSP </a:t>
            </a:r>
            <a:r>
              <a:rPr lang="ko-KR" altLang="en-US" b="0" dirty="0" smtClean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속성으로 패키지 </a:t>
            </a:r>
            <a:r>
              <a:rPr lang="en-US" altLang="ko-KR" b="0" dirty="0" err="1"/>
              <a:t>java.util.Locale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9" y="4365104"/>
            <a:ext cx="8201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로케일 </a:t>
            </a:r>
            <a:r>
              <a:rPr lang="ko-KR" altLang="en-US" dirty="0" smtClean="0"/>
              <a:t>감지하기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설정된 국가와 언어 이름을 알아내는 것을 </a:t>
            </a:r>
            <a:r>
              <a:rPr lang="ko-KR" altLang="en-US" b="0" dirty="0" smtClean="0"/>
              <a:t>로</a:t>
            </a:r>
            <a:r>
              <a:rPr lang="ko-KR" altLang="en-US" b="0" dirty="0"/>
              <a:t>케일 </a:t>
            </a:r>
            <a:r>
              <a:rPr lang="ko-KR" altLang="en-US" b="0" dirty="0" smtClean="0"/>
              <a:t>감지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로케일 </a:t>
            </a:r>
            <a:r>
              <a:rPr lang="ko-KR" altLang="en-US" b="0" dirty="0"/>
              <a:t>감지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140968"/>
            <a:ext cx="6981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4" y="931818"/>
            <a:ext cx="741682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로케일 </a:t>
            </a:r>
            <a:r>
              <a:rPr lang="ko-KR" altLang="en-US" dirty="0" smtClean="0"/>
              <a:t>표현하기</a:t>
            </a:r>
            <a:endParaRPr lang="en-US" altLang="ko-KR" dirty="0" smtClean="0"/>
          </a:p>
          <a:p>
            <a:pPr lvl="1"/>
            <a:r>
              <a:rPr lang="ko-KR" altLang="en-US" dirty="0"/>
              <a:t>언어 설정</a:t>
            </a:r>
          </a:p>
          <a:p>
            <a:pPr lvl="2"/>
            <a:r>
              <a:rPr lang="ko-KR" altLang="en-US" b="0" dirty="0"/>
              <a:t>다양한 국가별 언어를 제대로 표현하기 위해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setHeader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32" y="2420888"/>
            <a:ext cx="7247136" cy="38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37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518</TotalTime>
  <Words>3526</Words>
  <Application>Microsoft Office PowerPoint</Application>
  <PresentationFormat>화면 슬라이드 쇼(4:3)</PresentationFormat>
  <Paragraphs>630</Paragraphs>
  <Slides>45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1_마스터</vt:lpstr>
      <vt:lpstr>다국어 처리</vt:lpstr>
      <vt:lpstr>PowerPoint 프레젠테이션</vt:lpstr>
      <vt:lpstr>1. 다국어 처리의 개요</vt:lpstr>
      <vt:lpstr>1. 다국어 처리의 개요</vt:lpstr>
      <vt:lpstr>1. 다국어 처리의 개요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333</cp:revision>
  <dcterms:created xsi:type="dcterms:W3CDTF">2011-01-05T15:14:06Z</dcterms:created>
  <dcterms:modified xsi:type="dcterms:W3CDTF">2018-12-07T04:11:44Z</dcterms:modified>
</cp:coreProperties>
</file>