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2" r:id="rId37"/>
    <p:sldId id="913" r:id="rId38"/>
    <p:sldId id="914" r:id="rId39"/>
    <p:sldId id="915" r:id="rId40"/>
    <p:sldId id="916" r:id="rId41"/>
    <p:sldId id="275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2D0"/>
    <a:srgbClr val="D6E7E6"/>
    <a:srgbClr val="17928F"/>
    <a:srgbClr val="50C1BE"/>
    <a:srgbClr val="40C4C1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97" d="100"/>
          <a:sy n="97" d="100"/>
        </p:scale>
        <p:origin x="-141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WebMarket/cart/index.jsp" TargetMode="External"/><Relationship Id="rId2" Type="http://schemas.openxmlformats.org/officeDocument/2006/relationships/hyperlink" Target="http://localhost:8080/WebMarket/index.jsp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10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시큐리티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452846"/>
            <a:ext cx="8309992" cy="2308324"/>
          </a:xfrm>
          <a:prstGeom prst="rect">
            <a:avLst/>
          </a:prstGeom>
          <a:solidFill>
            <a:srgbClr val="D6E7E6"/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&lt;security-constraint&gt;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&lt;</a:t>
            </a:r>
            <a:r>
              <a:rPr lang="en-US" altLang="ko-KR" sz="1600" dirty="0">
                <a:latin typeface="+mn-ea"/>
              </a:rPr>
              <a:t>web-resource-collection&gt;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&lt;web-resource-name&gt;</a:t>
            </a:r>
            <a:r>
              <a:rPr lang="en-US" altLang="ko-KR" sz="1600" dirty="0" err="1" smtClean="0">
                <a:latin typeface="+mn-ea"/>
              </a:rPr>
              <a:t>Webmarket</a:t>
            </a:r>
            <a:r>
              <a:rPr lang="en-US" altLang="ko-KR" sz="1600" dirty="0" smtClean="0">
                <a:latin typeface="+mn-ea"/>
              </a:rPr>
              <a:t>&lt;/</a:t>
            </a:r>
            <a:r>
              <a:rPr lang="en-US" altLang="ko-KR" sz="1600" dirty="0">
                <a:latin typeface="+mn-ea"/>
              </a:rPr>
              <a:t>web-resource-name&gt;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&lt;</a:t>
            </a:r>
            <a:r>
              <a:rPr lang="en-US" altLang="ko-KR" sz="1600" dirty="0" err="1" smtClean="0">
                <a:latin typeface="+mn-ea"/>
              </a:rPr>
              <a:t>url</a:t>
            </a:r>
            <a:r>
              <a:rPr lang="en-US" altLang="ko-KR" sz="1600" dirty="0" smtClean="0">
                <a:latin typeface="+mn-ea"/>
              </a:rPr>
              <a:t>-pattern&gt;cart/*&lt;/</a:t>
            </a:r>
            <a:r>
              <a:rPr lang="en-US" altLang="ko-KR" sz="1600" dirty="0" err="1" smtClean="0">
                <a:latin typeface="+mn-ea"/>
              </a:rPr>
              <a:t>url</a:t>
            </a:r>
            <a:r>
              <a:rPr lang="en-US" altLang="ko-KR" sz="1600" dirty="0" smtClean="0">
                <a:latin typeface="+mn-ea"/>
              </a:rPr>
              <a:t>-pattern&gt;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&lt;/</a:t>
            </a:r>
            <a:r>
              <a:rPr lang="en-US" altLang="ko-KR" sz="1600" dirty="0">
                <a:latin typeface="+mn-ea"/>
              </a:rPr>
              <a:t>web-resource-collection</a:t>
            </a:r>
            <a:r>
              <a:rPr lang="en-US" altLang="ko-KR" sz="1600" dirty="0" smtClean="0"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&lt;/security-constraint&gt;</a:t>
            </a:r>
            <a:endParaRPr lang="en-US" altLang="ko-KR" sz="16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052736"/>
            <a:ext cx="420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  <a:ea typeface="+mn-ea"/>
              </a:rPr>
              <a:t>[&lt;web-resource-collection&gt; </a:t>
            </a:r>
            <a:r>
              <a:rPr lang="ko-KR" altLang="en-US" sz="1600" b="1" dirty="0" smtClean="0">
                <a:latin typeface="+mn-ea"/>
                <a:ea typeface="+mn-ea"/>
              </a:rPr>
              <a:t>요소 사용 예</a:t>
            </a:r>
            <a:r>
              <a:rPr lang="en-US" altLang="ko-KR" sz="1600" b="1" dirty="0" smtClean="0">
                <a:latin typeface="+mn-ea"/>
                <a:ea typeface="+mn-ea"/>
              </a:rPr>
              <a:t>]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077072"/>
            <a:ext cx="75392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예</a:t>
            </a:r>
            <a:r>
              <a:rPr lang="en-US" altLang="ko-KR" sz="1600" dirty="0" smtClean="0">
                <a:latin typeface="+mn-ea"/>
                <a:ea typeface="+mn-ea"/>
              </a:rPr>
              <a:t>) /cart/</a:t>
            </a:r>
            <a:r>
              <a:rPr lang="ko-KR" altLang="en-US" sz="1600" dirty="0" smtClean="0">
                <a:latin typeface="+mn-ea"/>
                <a:ea typeface="+mn-ea"/>
              </a:rPr>
              <a:t>폴더 하위 경로에 보안 설정 예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  <a:hlinkClick r:id="rId2"/>
              </a:rPr>
              <a:t>http://localhost:8080/WebMarket/index.jsp</a:t>
            </a:r>
            <a:r>
              <a:rPr lang="ko-KR" altLang="en-US" sz="1600" dirty="0" smtClean="0">
                <a:latin typeface="+mn-ea"/>
                <a:ea typeface="+mn-ea"/>
              </a:rPr>
              <a:t>와 같이 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보안 경로 </a:t>
            </a:r>
            <a:r>
              <a:rPr lang="en-US" altLang="ko-KR" sz="1600" dirty="0" smtClean="0">
                <a:latin typeface="+mn-ea"/>
                <a:ea typeface="+mn-ea"/>
              </a:rPr>
              <a:t>/cart/</a:t>
            </a:r>
            <a:r>
              <a:rPr lang="ko-KR" altLang="en-US" sz="1600" dirty="0" smtClean="0">
                <a:latin typeface="+mn-ea"/>
                <a:ea typeface="+mn-ea"/>
              </a:rPr>
              <a:t>에 위치하지 않은 </a:t>
            </a:r>
            <a:r>
              <a:rPr lang="en-US" altLang="ko-KR" sz="1600" dirty="0" err="1" smtClean="0">
                <a:latin typeface="+mn-ea"/>
                <a:ea typeface="+mn-ea"/>
              </a:rPr>
              <a:t>index.jsp</a:t>
            </a:r>
            <a:r>
              <a:rPr lang="ko-KR" altLang="en-US" sz="1600" dirty="0" smtClean="0">
                <a:latin typeface="+mn-ea"/>
                <a:ea typeface="+mn-ea"/>
              </a:rPr>
              <a:t>페이지를 요청하면 누구든 접근 가능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그러나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en-US" altLang="ko-KR" sz="1600" dirty="0" smtClean="0">
                <a:latin typeface="+mn-ea"/>
                <a:ea typeface="+mn-ea"/>
                <a:hlinkClick r:id="rId3"/>
              </a:rPr>
              <a:t>http://localhost:8080/WebMarket/cart/index.jsp</a:t>
            </a:r>
            <a:r>
              <a:rPr lang="ko-KR" altLang="en-US" sz="1600" dirty="0" smtClean="0">
                <a:latin typeface="+mn-ea"/>
                <a:ea typeface="+mn-ea"/>
              </a:rPr>
              <a:t>와 같이 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보안 경로 </a:t>
            </a:r>
            <a:r>
              <a:rPr lang="en-US" altLang="ko-KR" sz="1600" dirty="0" smtClean="0">
                <a:latin typeface="+mn-ea"/>
                <a:ea typeface="+mn-ea"/>
              </a:rPr>
              <a:t>/cart/</a:t>
            </a:r>
            <a:r>
              <a:rPr lang="ko-KR" altLang="en-US" sz="1600" dirty="0" smtClean="0">
                <a:latin typeface="+mn-ea"/>
                <a:ea typeface="+mn-ea"/>
              </a:rPr>
              <a:t>에 위치한 </a:t>
            </a:r>
            <a:r>
              <a:rPr lang="en-US" altLang="ko-KR" sz="1600" dirty="0" err="1" smtClean="0">
                <a:latin typeface="+mn-ea"/>
                <a:ea typeface="+mn-ea"/>
              </a:rPr>
              <a:t>index.jsp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페이지를 요청하면 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권한이 있는 사용자만 접근 가능하다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910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807896" cy="5715000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auth</a:t>
            </a:r>
            <a:r>
              <a:rPr lang="en-US" altLang="ko-KR" dirty="0"/>
              <a:t>-constraint&gt; </a:t>
            </a:r>
            <a:r>
              <a:rPr lang="ko-KR" altLang="en-US" dirty="0"/>
              <a:t>요소</a:t>
            </a:r>
          </a:p>
          <a:p>
            <a:pPr lvl="1"/>
            <a:r>
              <a:rPr lang="ko-KR" altLang="en-US" b="1" dirty="0"/>
              <a:t>권한이 부여된 사용자만이 웹 자원에 접근할 </a:t>
            </a:r>
            <a:r>
              <a:rPr lang="ko-KR" altLang="en-US" b="0" dirty="0"/>
              <a:t>수 있도록 이름을 설정하는 </a:t>
            </a:r>
            <a:r>
              <a:rPr lang="ko-KR" altLang="en-US" b="0" dirty="0" smtClean="0"/>
              <a:t>요소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요소에는 </a:t>
            </a:r>
            <a:r>
              <a:rPr lang="en-US" altLang="ko-KR" b="0" dirty="0"/>
              <a:t>&lt;web-resource-collection&gt; </a:t>
            </a:r>
            <a:r>
              <a:rPr lang="ko-KR" altLang="en-US" b="0" dirty="0"/>
              <a:t>요소의 </a:t>
            </a:r>
            <a:r>
              <a:rPr lang="en-US" altLang="ko-KR" b="0" dirty="0"/>
              <a:t>&lt;</a:t>
            </a:r>
            <a:r>
              <a:rPr lang="en-US" altLang="ko-KR" b="0" dirty="0" err="1"/>
              <a:t>urlpattern</a:t>
            </a:r>
            <a:r>
              <a:rPr lang="en-US" altLang="ko-KR" b="0" dirty="0"/>
              <a:t>&gt;</a:t>
            </a:r>
          </a:p>
          <a:p>
            <a:pPr lvl="1"/>
            <a:r>
              <a:rPr lang="ko-KR" altLang="en-US" b="0" dirty="0"/>
              <a:t>과 </a:t>
            </a:r>
            <a:r>
              <a:rPr lang="en-US" altLang="ko-KR" b="0" dirty="0"/>
              <a:t>&lt;http-method&gt;</a:t>
            </a:r>
            <a:r>
              <a:rPr lang="ko-KR" altLang="en-US" b="0" dirty="0"/>
              <a:t>에 설정된 경로에 접근할 수 있는 권한이 부여된 사용자의 </a:t>
            </a:r>
            <a:r>
              <a:rPr lang="ko-KR" altLang="en-US" b="0" dirty="0" smtClean="0"/>
              <a:t>이름을 지정</a:t>
            </a:r>
            <a:r>
              <a:rPr lang="en-US" altLang="ko-KR" dirty="0"/>
              <a:t>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en-US" b="0" dirty="0"/>
          </a:p>
          <a:p>
            <a:pPr lvl="1"/>
            <a:r>
              <a:rPr lang="en-US" altLang="ko-KR" b="1" dirty="0" smtClean="0"/>
              <a:t>&lt;</a:t>
            </a:r>
            <a:r>
              <a:rPr lang="en-US" altLang="ko-KR" b="1" dirty="0" err="1"/>
              <a:t>auth</a:t>
            </a:r>
            <a:r>
              <a:rPr lang="en-US" altLang="ko-KR" b="1" dirty="0"/>
              <a:t>-constraint&gt; </a:t>
            </a:r>
            <a:r>
              <a:rPr lang="ko-KR" altLang="en-US" b="1" dirty="0"/>
              <a:t>요소를 생략하면 웹 서버는 사용자 인증을 요구하지 않고 </a:t>
            </a:r>
            <a:r>
              <a:rPr lang="ko-KR" altLang="en-US" b="1" dirty="0" smtClean="0"/>
              <a:t>사용자의 </a:t>
            </a:r>
            <a:r>
              <a:rPr lang="ko-KR" altLang="en-US" b="1" dirty="0"/>
              <a:t>요청을 </a:t>
            </a:r>
            <a:r>
              <a:rPr lang="ko-KR" altLang="en-US" b="1" dirty="0" smtClean="0"/>
              <a:t>승인</a:t>
            </a:r>
            <a:r>
              <a:rPr lang="ko-KR" altLang="en-US" b="1" dirty="0"/>
              <a:t>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49080"/>
            <a:ext cx="82677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7544" y="1124744"/>
            <a:ext cx="8353425" cy="19621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3" y="3933056"/>
            <a:ext cx="8277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4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user-data-constraint&gt;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클라이언트와 </a:t>
            </a:r>
            <a:r>
              <a:rPr lang="ko-KR" altLang="en-US" b="0" dirty="0"/>
              <a:t>서버 간에 데이터를 전송할 때 데이터를 </a:t>
            </a:r>
            <a:r>
              <a:rPr lang="ko-KR" altLang="en-US" b="0" dirty="0" smtClean="0"/>
              <a:t>보호하는 방법을 </a:t>
            </a:r>
            <a:r>
              <a:rPr lang="ko-KR" altLang="en-US" b="0" dirty="0"/>
              <a:t>설정하는 </a:t>
            </a:r>
            <a:r>
              <a:rPr lang="ko-KR" altLang="en-US" b="0" dirty="0" smtClean="0"/>
              <a:t>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08035"/>
              </p:ext>
            </p:extLst>
          </p:nvPr>
        </p:nvGraphicFramePr>
        <p:xfrm>
          <a:off x="539552" y="4167088"/>
          <a:ext cx="80648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632"/>
                <a:gridCol w="5683264"/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&lt;transport-guarantee&gt;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의 종류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792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7928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데이처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보호하지 않음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INTEGRAL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전송 중 데이터가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변경되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않았음을 보장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무결성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CONFIDENTIAL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전송 중 데이터를 아무도 훔쳐보지 않았음을 보장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기밀성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2443" y="2505912"/>
            <a:ext cx="80568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&lt;user-data-constraint&gt;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 &lt;transport-guarantee&gt;</a:t>
            </a:r>
            <a:r>
              <a:rPr lang="en-US" altLang="ko-KR" sz="1600" b="1" dirty="0" smtClean="0">
                <a:latin typeface="+mn-ea"/>
                <a:ea typeface="+mn-ea"/>
              </a:rPr>
              <a:t>NONE|INTEGRAL|CONFIDENTIAL</a:t>
            </a:r>
            <a:r>
              <a:rPr lang="en-US" altLang="ko-KR" sz="1600" dirty="0" smtClean="0">
                <a:latin typeface="+mn-ea"/>
                <a:ea typeface="+mn-ea"/>
              </a:rPr>
              <a:t>&lt;/transport-guarantee&gt;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&lt;/user-data-constraint</a:t>
            </a:r>
            <a:r>
              <a:rPr lang="en-US" altLang="ko-KR" sz="1600" dirty="0">
                <a:latin typeface="+mn-ea"/>
                <a:ea typeface="+mn-ea"/>
              </a:rPr>
              <a:t>&gt;</a:t>
            </a:r>
            <a:endParaRPr lang="ko-KR" altLang="en-US" sz="1600" dirty="0">
              <a:latin typeface="+mn-ea"/>
              <a:ea typeface="+mn-ea"/>
            </a:endParaRPr>
          </a:p>
          <a:p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870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2" y="931818"/>
            <a:ext cx="8315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3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인증 </a:t>
            </a:r>
            <a:r>
              <a:rPr lang="ko-KR" altLang="en-US" b="0" dirty="0"/>
              <a:t>처리를 위한 로그인 페이지나 오류 페이지를 호출하는 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인증 관련 내용을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8286750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53056"/>
            <a:ext cx="5867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웹 </a:t>
            </a:r>
            <a:r>
              <a:rPr lang="ko-KR" altLang="en-US" b="0" dirty="0"/>
              <a:t>애플리케이션의 인증 처리 기법을 설정하는 </a:t>
            </a:r>
            <a:r>
              <a:rPr lang="ko-KR" altLang="en-US" b="0" dirty="0" smtClean="0"/>
              <a:t>요소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인증 </a:t>
            </a:r>
            <a:r>
              <a:rPr lang="ko-KR" altLang="en-US" b="0" dirty="0"/>
              <a:t>처리 기법은 </a:t>
            </a:r>
            <a:r>
              <a:rPr lang="en-US" altLang="ko-KR" b="0" dirty="0"/>
              <a:t>BASIC, DIGEST, FORM, CLIENT-CERT </a:t>
            </a:r>
            <a:r>
              <a:rPr lang="ko-KR" altLang="en-US" b="0" dirty="0"/>
              <a:t>등으로 이 중 </a:t>
            </a:r>
            <a:r>
              <a:rPr lang="ko-KR" altLang="en-US" b="0" dirty="0" smtClean="0"/>
              <a:t>하나를 </a:t>
            </a:r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요소에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4" y="2772060"/>
            <a:ext cx="7825308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4" y="3573016"/>
            <a:ext cx="7769299" cy="27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411" y="3068960"/>
            <a:ext cx="82772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6" y="1052736"/>
            <a:ext cx="8286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20373644"/>
              </p:ext>
            </p:extLst>
          </p:nvPr>
        </p:nvGraphicFramePr>
        <p:xfrm>
          <a:off x="457200" y="3000712"/>
          <a:ext cx="7787208" cy="356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208"/>
              </a:tblGrid>
              <a:tr h="303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[FORM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기반 인증 시 로그인 페이지의 예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98D2D0"/>
                    </a:solidFill>
                  </a:tcPr>
                </a:tc>
              </a:tr>
              <a:tr h="3225583">
                <a:tc>
                  <a:txBody>
                    <a:bodyPr/>
                    <a:lstStyle/>
                    <a:p>
                      <a:pPr algn="r"/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login.jsp</a:t>
                      </a:r>
                      <a:endParaRPr lang="en-US" altLang="ko-KR" sz="14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&lt;%@ page </a:t>
                      </a: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contentType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"text/html; charset=utf-8"%&gt;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&lt;html&gt;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&lt;head&gt;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&lt;title&gt;Security&lt;/title&gt;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&lt;/head&gt;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&lt;form name=</a:t>
                      </a:r>
                      <a:r>
                        <a:rPr lang="en-US" altLang="ko-KR" sz="1400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400" i="1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loginForm</a:t>
                      </a:r>
                      <a:r>
                        <a:rPr lang="en-US" altLang="ko-KR" sz="1400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400" b="1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action="</a:t>
                      </a:r>
                      <a:r>
                        <a:rPr lang="en-US" altLang="ko-KR" sz="1400" b="1" i="1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j_security_check</a:t>
                      </a:r>
                      <a:r>
                        <a:rPr lang="en-US" altLang="ko-KR" sz="1400" b="1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400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method="post"&gt;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     &lt;p&gt;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사용자명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&lt;input type=</a:t>
                      </a:r>
                      <a:r>
                        <a:rPr lang="en-US" altLang="ko-KR" sz="1400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"text" </a:t>
                      </a:r>
                      <a:r>
                        <a:rPr lang="en-US" altLang="ko-KR" sz="1400" b="1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name="</a:t>
                      </a:r>
                      <a:r>
                        <a:rPr lang="en-US" altLang="ko-KR" sz="1400" b="1" i="1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j_username</a:t>
                      </a:r>
                      <a:r>
                        <a:rPr lang="en-US" altLang="ko-KR" sz="1400" b="1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400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     &lt;p&gt;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비밀번호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&lt;input type=</a:t>
                      </a:r>
                      <a:r>
                        <a:rPr lang="en-US" altLang="ko-KR" sz="1400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"password" </a:t>
                      </a:r>
                      <a:r>
                        <a:rPr lang="en-US" altLang="ko-KR" sz="1400" b="1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name="</a:t>
                      </a:r>
                      <a:r>
                        <a:rPr lang="en-US" altLang="ko-KR" sz="1400" b="1" i="1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j_password</a:t>
                      </a:r>
                      <a:r>
                        <a:rPr lang="en-US" altLang="ko-KR" sz="1400" b="1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400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     &lt;p&gt;&lt;input type=</a:t>
                      </a:r>
                      <a:r>
                        <a:rPr lang="en-US" altLang="ko-KR" sz="1400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"submit" value="</a:t>
                      </a:r>
                      <a:r>
                        <a:rPr lang="ko-KR" altLang="en-US" sz="1400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전송</a:t>
                      </a:r>
                      <a:r>
                        <a:rPr lang="en-US" altLang="ko-KR" sz="1400" i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&lt;/form&gt;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&lt;/body&gt;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&lt;/html&gt;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6E7E6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1" y="1052736"/>
            <a:ext cx="39909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realm-name&gt;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기본 </a:t>
            </a:r>
            <a:r>
              <a:rPr lang="ko-KR" altLang="en-US" b="0" dirty="0"/>
              <a:t>인증의 영역 이름을 설정하는 </a:t>
            </a:r>
            <a:r>
              <a:rPr lang="ko-KR" altLang="en-US" b="0" dirty="0" smtClean="0"/>
              <a:t>요소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요소에 설정된 영역 이름은 대개 웹 브라우저의 로그인 대화상자에 </a:t>
            </a:r>
            <a:r>
              <a:rPr lang="ko-KR" altLang="en-US" b="0" dirty="0" smtClean="0"/>
              <a:t>표시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&lt;realm-name</a:t>
            </a:r>
            <a:r>
              <a:rPr lang="en-US" altLang="ko-KR" b="0" dirty="0"/>
              <a:t>&gt; </a:t>
            </a:r>
            <a:r>
              <a:rPr lang="ko-KR" altLang="en-US" b="0" dirty="0"/>
              <a:t>요소는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인증이나 다른 인증 방법에 필요하지 않기 때문에 </a:t>
            </a:r>
            <a:r>
              <a:rPr lang="ko-KR" altLang="en-US" b="0" dirty="0" smtClean="0"/>
              <a:t>아무런 </a:t>
            </a:r>
            <a:r>
              <a:rPr lang="ko-KR" altLang="en-US" b="0" dirty="0"/>
              <a:t>영향을 미치지 않지만</a:t>
            </a:r>
            <a:r>
              <a:rPr lang="en-US" altLang="ko-KR" b="0" dirty="0"/>
              <a:t>, &lt;login-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요소에 대한 설명 속성이 없으므로 데이터를 </a:t>
            </a:r>
            <a:r>
              <a:rPr lang="ko-KR" altLang="en-US" b="0" dirty="0" smtClean="0"/>
              <a:t>문서화하는 </a:t>
            </a:r>
            <a:r>
              <a:rPr lang="ko-KR" altLang="en-US" b="0" dirty="0"/>
              <a:t>데 일반적으로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4" y="3861048"/>
            <a:ext cx="83153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9" y="4768158"/>
            <a:ext cx="8382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시큐리티의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프로그래밍적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페이지의 보안 처리하기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8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6" y="4293096"/>
            <a:ext cx="7924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form-login-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인증 </a:t>
            </a:r>
            <a:r>
              <a:rPr lang="ko-KR" altLang="en-US" b="0" dirty="0"/>
              <a:t>처리를 위한 로그인 및 오류 페이지를 설정하는 </a:t>
            </a:r>
            <a:r>
              <a:rPr lang="ko-KR" altLang="en-US" b="0" dirty="0" smtClean="0"/>
              <a:t>요소</a:t>
            </a:r>
            <a:endParaRPr lang="ko-KR" altLang="en-US" b="0" dirty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요소가 </a:t>
            </a:r>
            <a:r>
              <a:rPr lang="en-US" altLang="ko-KR" b="0" dirty="0"/>
              <a:t>FORM </a:t>
            </a:r>
            <a:r>
              <a:rPr lang="ko-KR" altLang="en-US" b="0" dirty="0"/>
              <a:t>기반 </a:t>
            </a:r>
            <a:r>
              <a:rPr lang="ko-KR" altLang="en-US" b="0" dirty="0" smtClean="0"/>
              <a:t>인</a:t>
            </a:r>
            <a:r>
              <a:rPr lang="ko-KR" altLang="en-US" b="0" dirty="0"/>
              <a:t>증 처리 기법으로 설정되었을 때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/>
              <a:t>form-</a:t>
            </a:r>
            <a:r>
              <a:rPr lang="en-US" altLang="ko-KR" b="0" dirty="0" err="1"/>
              <a:t>loginpage</a:t>
            </a:r>
            <a:r>
              <a:rPr lang="en-US" altLang="ko-KR" b="0" dirty="0" smtClean="0"/>
              <a:t>&gt;, &lt;</a:t>
            </a:r>
            <a:r>
              <a:rPr lang="en-US" altLang="ko-KR" b="0" dirty="0"/>
              <a:t>form-error-page&gt; </a:t>
            </a:r>
            <a:r>
              <a:rPr lang="ko-KR" altLang="en-US" b="0" dirty="0"/>
              <a:t>등의 하위 요소로 구성됩니다</a:t>
            </a:r>
            <a:r>
              <a:rPr lang="en-US" altLang="ko-KR" b="0" dirty="0"/>
              <a:t>. </a:t>
            </a:r>
            <a:r>
              <a:rPr lang="ko-KR" altLang="en-US" b="0" dirty="0"/>
              <a:t>로그인 및 오류 페이지의 </a:t>
            </a:r>
            <a:r>
              <a:rPr lang="ko-KR" altLang="en-US" b="0" dirty="0" smtClean="0"/>
              <a:t>경로는 웹 </a:t>
            </a:r>
            <a:r>
              <a:rPr lang="ko-KR" altLang="en-US" b="0" dirty="0"/>
              <a:t>애플리케이션 이름</a:t>
            </a:r>
            <a:r>
              <a:rPr lang="en-US" altLang="ko-KR" b="0" dirty="0"/>
              <a:t>(</a:t>
            </a:r>
            <a:r>
              <a:rPr lang="ko-KR" altLang="en-US" b="0" dirty="0" err="1"/>
              <a:t>이클립스에서</a:t>
            </a:r>
            <a:r>
              <a:rPr lang="ko-KR" altLang="en-US" b="0" dirty="0"/>
              <a:t> 프로젝트 이름에 해당됨</a:t>
            </a:r>
            <a:r>
              <a:rPr lang="en-US" altLang="ko-KR" b="0" dirty="0"/>
              <a:t>)</a:t>
            </a:r>
            <a:r>
              <a:rPr lang="ko-KR" altLang="en-US" b="0" dirty="0"/>
              <a:t>을 기준으로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01008"/>
            <a:ext cx="8258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5314950" cy="1533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6" y="3068960"/>
            <a:ext cx="8334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7" y="964398"/>
            <a:ext cx="8181975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9" y="1774808"/>
            <a:ext cx="8467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2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19664"/>
            <a:ext cx="8420100" cy="53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9918" y="980728"/>
            <a:ext cx="8353425" cy="364807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3629026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81" y="5157192"/>
            <a:ext cx="2904762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3902"/>
            <a:ext cx="8181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08875"/>
            <a:ext cx="7724155" cy="49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980728"/>
            <a:ext cx="8343900" cy="47910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471503"/>
            <a:ext cx="2638095" cy="190476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365104"/>
            <a:ext cx="3009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633537"/>
            <a:ext cx="8315325" cy="359092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04864"/>
            <a:ext cx="3009524" cy="1142857"/>
          </a:xfrm>
        </p:spPr>
      </p:pic>
    </p:spTree>
    <p:extLst>
      <p:ext uri="{BB962C8B-B14F-4D97-AF65-F5344CB8AC3E}">
        <p14:creationId xmlns:p14="http://schemas.microsoft.com/office/powerpoint/2010/main" val="15561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en-US" altLang="ko-KR" dirty="0"/>
              <a:t>(programmatic security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애플리케이션의 보안을 위해 코드를 </a:t>
            </a:r>
            <a:r>
              <a:rPr lang="ko-KR" altLang="en-US" b="0" dirty="0" smtClean="0"/>
              <a:t>작성하여 </a:t>
            </a:r>
            <a:r>
              <a:rPr lang="ko-KR" altLang="en-US" b="0" dirty="0"/>
              <a:t>사용자의 권한 부여를 처리하는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선언적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보안으로 충분하지 </a:t>
            </a:r>
            <a:r>
              <a:rPr lang="ko-KR" altLang="en-US" b="0" dirty="0" err="1" smtClean="0"/>
              <a:t>않을때</a:t>
            </a:r>
            <a:r>
              <a:rPr lang="ko-KR" altLang="en-US" b="0" dirty="0" smtClean="0"/>
              <a:t>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사용하여 사용자를 승인하는 </a:t>
            </a:r>
            <a:r>
              <a:rPr lang="ko-KR" altLang="en-US" b="0" dirty="0" smtClean="0"/>
              <a:t>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99056"/>
              </p:ext>
            </p:extLst>
          </p:nvPr>
        </p:nvGraphicFramePr>
        <p:xfrm>
          <a:off x="395537" y="2780928"/>
          <a:ext cx="8424934" cy="362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609"/>
                <a:gridCol w="912701"/>
                <a:gridCol w="5616624"/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보안관련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내장 객체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98D2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형식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98D2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98D2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getRemoteuser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사용자의 인증 상태를 반환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getAuthType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서블릿을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보호하는 데 사용되는 인증방식의 이름 반환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isUserInRole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java.lang.String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role)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현재 인증된 사용자에게 설정된 역할이 있는지 확인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설정된 경우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true,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그렇지 않으면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false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를 반환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getProtocol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웹 브라우저의 요청 프로토콜 반환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isSecure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웹 브라우저에서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http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요청으로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가 들어왔는지 확인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웹 브라우저에서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https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 접근하면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를 반환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Http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 접근하면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false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반환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getUserPrinciple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Principle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현재 인증한 사용자의 이름을 포함하여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java.security.Principle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객체 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반환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2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52736"/>
            <a:ext cx="834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809550"/>
          </a:xfrm>
        </p:spPr>
        <p:txBody>
          <a:bodyPr/>
          <a:lstStyle/>
          <a:p>
            <a:r>
              <a:rPr lang="ko-KR" altLang="en-US" dirty="0" err="1" smtClean="0"/>
              <a:t>시큐리티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허가된 </a:t>
            </a:r>
            <a:r>
              <a:rPr lang="ko-KR" altLang="en-US" b="0" dirty="0"/>
              <a:t>사용자만이 특정 웹 페이지에 접근할 수 있도록 제한하는 보안 </a:t>
            </a:r>
            <a:r>
              <a:rPr lang="ko-KR" altLang="en-US" b="0" dirty="0" smtClean="0"/>
              <a:t>기능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권한이 없는 데이터에 접근하는 것을 막거나 웹 공격자가 </a:t>
            </a:r>
            <a:r>
              <a:rPr lang="ko-KR" altLang="en-US" b="0" dirty="0" smtClean="0"/>
              <a:t>전송데이터를 </a:t>
            </a:r>
            <a:r>
              <a:rPr lang="ko-KR" altLang="en-US" b="0" dirty="0"/>
              <a:t>중간에 가로채는 것을 방지하는 등 중요한 </a:t>
            </a:r>
            <a:r>
              <a:rPr lang="ko-KR" altLang="en-US" b="0" dirty="0" smtClean="0"/>
              <a:t>역할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인증</a:t>
            </a:r>
            <a:r>
              <a:rPr lang="en-US" altLang="ko-KR" dirty="0" smtClean="0"/>
              <a:t>(authentication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웹 브라우저를 사용하여 웹 페이지에 접근할 때 </a:t>
            </a:r>
            <a:r>
              <a:rPr lang="en-US" altLang="ko-KR" dirty="0"/>
              <a:t>JSP </a:t>
            </a:r>
            <a:r>
              <a:rPr lang="ko-KR" altLang="en-US" dirty="0"/>
              <a:t>컨테이너는 요청된 페이지에 보안 제약이 있는지 확인하고 사용자에게 </a:t>
            </a:r>
            <a:r>
              <a:rPr lang="ko-KR" altLang="en-US" dirty="0" smtClean="0"/>
              <a:t>사용자의 </a:t>
            </a:r>
            <a:r>
              <a:rPr lang="ko-KR" altLang="en-US" dirty="0"/>
              <a:t>이름과 암호를 확인하여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 </a:t>
            </a:r>
            <a:r>
              <a:rPr lang="ko-KR" altLang="en-US" dirty="0"/>
              <a:t>부여</a:t>
            </a:r>
            <a:r>
              <a:rPr lang="en-US" altLang="ko-KR" dirty="0"/>
              <a:t>(authorization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특정 사용자가 해당 페이지에 접근할 수 있는지 확인하여 </a:t>
            </a:r>
            <a:r>
              <a:rPr lang="ko-KR" altLang="en-US" dirty="0" smtClean="0"/>
              <a:t>승인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시큐리티</a:t>
            </a:r>
            <a:r>
              <a:rPr lang="ko-KR" altLang="en-US" dirty="0"/>
              <a:t> 처리 방법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33779"/>
              </p:ext>
            </p:extLst>
          </p:nvPr>
        </p:nvGraphicFramePr>
        <p:xfrm>
          <a:off x="467544" y="5073352"/>
          <a:ext cx="81369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74"/>
                <a:gridCol w="5791130"/>
              </a:tblGrid>
              <a:tr h="344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시큐리티</a:t>
                      </a:r>
                      <a:r>
                        <a:rPr lang="ko-KR" altLang="en-US" dirty="0" smtClean="0"/>
                        <a:t> 처리 방법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480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선언적 </a:t>
                      </a:r>
                      <a:r>
                        <a:rPr lang="ko-KR" altLang="en-US" sz="1600" dirty="0" err="1" smtClean="0"/>
                        <a:t>시큐리티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코드작성없이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web.xml </a:t>
                      </a:r>
                      <a:r>
                        <a:rPr lang="ko-KR" altLang="en-US" sz="1600" dirty="0" smtClean="0"/>
                        <a:t>파일에 보안 구성을 작성하여 사용자의 인증을 수행하는 방식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480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프로그래밍적 </a:t>
                      </a:r>
                      <a:r>
                        <a:rPr lang="ko-KR" altLang="en-US" sz="1600" dirty="0" err="1" smtClean="0"/>
                        <a:t>시큐리티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request </a:t>
                      </a:r>
                      <a:r>
                        <a:rPr lang="ko-KR" altLang="en-US" sz="1600" dirty="0" smtClean="0"/>
                        <a:t>내장 객체의 </a:t>
                      </a:r>
                      <a:r>
                        <a:rPr lang="ko-KR" altLang="en-US" sz="1600" dirty="0" err="1" smtClean="0"/>
                        <a:t>메소드를</a:t>
                      </a:r>
                      <a:r>
                        <a:rPr lang="ko-KR" altLang="en-US" sz="1600" dirty="0" smtClean="0"/>
                        <a:t> 통해 사용자의 권한을 부여를 처리하는 프로그래밍 방식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8866"/>
            <a:ext cx="8191500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4" y="1461214"/>
            <a:ext cx="8191500" cy="52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0525" y="931818"/>
            <a:ext cx="8285931" cy="5450066"/>
            <a:chOff x="390525" y="836712"/>
            <a:chExt cx="8362950" cy="58101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2446293"/>
              <a:ext cx="8362950" cy="42005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153" y="836712"/>
              <a:ext cx="8315325" cy="19335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42" y="2441657"/>
            <a:ext cx="2904762" cy="190476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55" y="4411651"/>
            <a:ext cx="3438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3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b="0" dirty="0"/>
              <a:t> </a:t>
            </a:r>
            <a:r>
              <a:rPr lang="en-US" altLang="ko-KR" b="0" dirty="0" smtClean="0"/>
              <a:t>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상품 </a:t>
            </a:r>
            <a:r>
              <a:rPr lang="ko-KR" altLang="en-US" b="0" dirty="0"/>
              <a:t>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40768"/>
            <a:ext cx="8096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3" y="3897052"/>
            <a:ext cx="3224154" cy="2243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32856"/>
            <a:ext cx="4404871" cy="3528392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7" y="1844824"/>
            <a:ext cx="3224154" cy="1919623"/>
          </a:xfrm>
        </p:spPr>
      </p:pic>
    </p:spTree>
    <p:extLst>
      <p:ext uri="{BB962C8B-B14F-4D97-AF65-F5344CB8AC3E}">
        <p14:creationId xmlns:p14="http://schemas.microsoft.com/office/powerpoint/2010/main" val="121387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서버에 사용자와 역할 설정하기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052736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341431"/>
            <a:ext cx="8410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5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웹 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23875" y="1340768"/>
            <a:ext cx="7262813" cy="5363716"/>
            <a:chOff x="410394" y="55354"/>
            <a:chExt cx="8391525" cy="85933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55354"/>
              <a:ext cx="8334375" cy="347434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394" y="3429000"/>
              <a:ext cx="8391525" cy="521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894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로그인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00075" y="1196752"/>
            <a:ext cx="7356301" cy="5328592"/>
            <a:chOff x="414337" y="1412776"/>
            <a:chExt cx="8315325" cy="78577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1412776"/>
              <a:ext cx="8315325" cy="12763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2564904"/>
              <a:ext cx="7505700" cy="670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471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6649" y="931818"/>
            <a:ext cx="8017759" cy="5715000"/>
            <a:chOff x="197410" y="284243"/>
            <a:chExt cx="8296275" cy="66772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410" y="4885019"/>
              <a:ext cx="8296275" cy="20764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960" y="284243"/>
              <a:ext cx="8086725" cy="494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987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로그인 인증 실패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353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3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로그아웃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9" y="1052736"/>
            <a:ext cx="8191500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04812" y="2354373"/>
            <a:ext cx="8315325" cy="2533917"/>
            <a:chOff x="404812" y="2354373"/>
            <a:chExt cx="8315325" cy="253391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62" y="2354373"/>
              <a:ext cx="8296275" cy="1238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12" y="3583365"/>
              <a:ext cx="8315325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3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서버에 역할과 사용자 </a:t>
            </a:r>
            <a:r>
              <a:rPr lang="ko-KR" altLang="en-US" dirty="0" smtClean="0"/>
              <a:t>구성하기</a:t>
            </a:r>
            <a:endParaRPr lang="en-US" altLang="ko-KR" dirty="0" smtClean="0"/>
          </a:p>
          <a:p>
            <a:pPr lvl="1"/>
            <a:r>
              <a:rPr lang="en-US" altLang="ko-KR" b="0" dirty="0"/>
              <a:t>/</a:t>
            </a:r>
            <a:r>
              <a:rPr lang="ko-KR" altLang="en-US" b="0" dirty="0"/>
              <a:t>설치된 </a:t>
            </a:r>
            <a:r>
              <a:rPr lang="ko-KR" altLang="en-US" b="0" dirty="0" err="1"/>
              <a:t>톰캣의</a:t>
            </a:r>
            <a:r>
              <a:rPr lang="ko-KR" altLang="en-US" b="0" dirty="0"/>
              <a:t> 루트</a:t>
            </a:r>
            <a:r>
              <a:rPr lang="en-US" altLang="ko-KR" b="0" dirty="0"/>
              <a:t>/</a:t>
            </a:r>
            <a:r>
              <a:rPr lang="en-US" altLang="ko-KR" b="0" dirty="0" err="1"/>
              <a:t>conf</a:t>
            </a:r>
            <a:r>
              <a:rPr lang="en-US" altLang="ko-KR" b="0" dirty="0"/>
              <a:t>/ </a:t>
            </a:r>
            <a:r>
              <a:rPr lang="ko-KR" altLang="en-US" b="0" dirty="0"/>
              <a:t>폴더 </a:t>
            </a:r>
            <a:r>
              <a:rPr lang="ko-KR" altLang="en-US" b="0" dirty="0" smtClean="0"/>
              <a:t>내의 </a:t>
            </a:r>
            <a:r>
              <a:rPr lang="en-US" altLang="ko-KR" b="0" dirty="0"/>
              <a:t>tomcat-users.xml </a:t>
            </a:r>
            <a:r>
              <a:rPr lang="ko-KR" altLang="en-US" b="0" dirty="0" smtClean="0"/>
              <a:t>파일</a:t>
            </a:r>
            <a:endParaRPr lang="en-US" altLang="ko-KR" b="0" dirty="0" smtClean="0"/>
          </a:p>
          <a:p>
            <a:pPr lvl="2"/>
            <a:r>
              <a:rPr lang="en-US" altLang="ko-KR" b="0" dirty="0"/>
              <a:t>2</a:t>
            </a:r>
            <a:r>
              <a:rPr lang="ko-KR" altLang="en-US" b="0" dirty="0"/>
              <a:t>개의 역할 ❶ </a:t>
            </a:r>
            <a:r>
              <a:rPr lang="en-US" altLang="ko-KR" b="0" dirty="0"/>
              <a:t>tomcat, </a:t>
            </a:r>
            <a:r>
              <a:rPr lang="ko-KR" altLang="en-US" b="0" dirty="0"/>
              <a:t>❷ </a:t>
            </a:r>
            <a:r>
              <a:rPr lang="en-US" altLang="ko-KR" b="0" dirty="0" smtClean="0"/>
              <a:t>role1</a:t>
            </a:r>
            <a:r>
              <a:rPr lang="ko-KR" altLang="en-US" b="0" dirty="0" smtClean="0"/>
              <a:t>을 </a:t>
            </a:r>
            <a:r>
              <a:rPr lang="ko-KR" altLang="en-US" b="0" dirty="0"/>
              <a:t>가지고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3</a:t>
            </a:r>
            <a:r>
              <a:rPr lang="ko-KR" altLang="en-US" b="0" dirty="0"/>
              <a:t>개의 사용자 ❸ </a:t>
            </a:r>
            <a:r>
              <a:rPr lang="en-US" altLang="ko-KR" b="0" dirty="0"/>
              <a:t>tomcat, </a:t>
            </a:r>
            <a:r>
              <a:rPr lang="ko-KR" altLang="en-US" b="0" dirty="0"/>
              <a:t>❹ </a:t>
            </a:r>
            <a:r>
              <a:rPr lang="en-US" altLang="ko-KR" b="0" dirty="0"/>
              <a:t>both, </a:t>
            </a:r>
            <a:r>
              <a:rPr lang="ko-KR" altLang="en-US" b="0" dirty="0"/>
              <a:t>❺ </a:t>
            </a:r>
            <a:r>
              <a:rPr lang="en-US" altLang="ko-KR" b="0" dirty="0"/>
              <a:t>role1</a:t>
            </a:r>
            <a:r>
              <a:rPr lang="ko-KR" altLang="en-US" b="0" dirty="0"/>
              <a:t>이 서로 다른 역할에 </a:t>
            </a:r>
            <a:r>
              <a:rPr lang="ko-KR" altLang="en-US" b="0" dirty="0" err="1" smtClean="0"/>
              <a:t>매핑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420888"/>
            <a:ext cx="8820473" cy="4278094"/>
          </a:xfrm>
          <a:prstGeom prst="rect">
            <a:avLst/>
          </a:prstGeom>
          <a:noFill/>
          <a:ln w="12700">
            <a:solidFill>
              <a:srgbClr val="D6E7E6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atin typeface="+mn-ea"/>
                <a:ea typeface="+mn-ea"/>
              </a:rPr>
              <a:t>t</a:t>
            </a:r>
            <a:r>
              <a:rPr lang="en-US" altLang="ko-KR" sz="1600" b="1" dirty="0" smtClean="0">
                <a:latin typeface="+mn-ea"/>
                <a:ea typeface="+mn-ea"/>
              </a:rPr>
              <a:t>omcat-users.xml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&lt;?</a:t>
            </a:r>
            <a:r>
              <a:rPr lang="en-US" altLang="ko-KR" sz="1600" dirty="0">
                <a:latin typeface="+mn-ea"/>
                <a:ea typeface="+mn-ea"/>
              </a:rPr>
              <a:t>xml version=</a:t>
            </a:r>
            <a:r>
              <a:rPr lang="en-US" altLang="ko-KR" sz="1600" i="1" dirty="0">
                <a:latin typeface="+mn-ea"/>
                <a:ea typeface="+mn-ea"/>
              </a:rPr>
              <a:t>"1.0" encoding="UTF-8"?&gt;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&lt;</a:t>
            </a:r>
            <a:r>
              <a:rPr lang="en-US" altLang="ko-KR" sz="1600" dirty="0">
                <a:latin typeface="+mn-ea"/>
                <a:ea typeface="+mn-ea"/>
              </a:rPr>
              <a:t>tomcat-users version=</a:t>
            </a:r>
            <a:r>
              <a:rPr lang="en-US" altLang="ko-KR" sz="1600" i="1" dirty="0">
                <a:latin typeface="+mn-ea"/>
                <a:ea typeface="+mn-ea"/>
              </a:rPr>
              <a:t>"1.0" </a:t>
            </a:r>
            <a:r>
              <a:rPr lang="en-US" altLang="ko-KR" sz="1600" i="1" dirty="0" err="1">
                <a:latin typeface="+mn-ea"/>
                <a:ea typeface="+mn-ea"/>
              </a:rPr>
              <a:t>xmlns</a:t>
            </a:r>
            <a:r>
              <a:rPr lang="en-US" altLang="ko-KR" sz="1600" i="1" dirty="0">
                <a:latin typeface="+mn-ea"/>
                <a:ea typeface="+mn-ea"/>
              </a:rPr>
              <a:t>="http://tomcat.apache.org/xml" </a:t>
            </a:r>
            <a:endParaRPr lang="en-US" altLang="ko-KR" sz="1600" i="1" dirty="0" smtClean="0">
              <a:latin typeface="+mn-ea"/>
              <a:ea typeface="+mn-ea"/>
            </a:endParaRPr>
          </a:p>
          <a:p>
            <a:r>
              <a:rPr lang="en-US" altLang="ko-KR" sz="1600" i="1" dirty="0">
                <a:latin typeface="+mn-ea"/>
                <a:ea typeface="+mn-ea"/>
              </a:rPr>
              <a:t> </a:t>
            </a:r>
            <a:r>
              <a:rPr lang="en-US" altLang="ko-KR" sz="1600" i="1" dirty="0" smtClean="0">
                <a:latin typeface="+mn-ea"/>
                <a:ea typeface="+mn-ea"/>
              </a:rPr>
              <a:t>                               </a:t>
            </a:r>
            <a:r>
              <a:rPr lang="en-US" altLang="ko-KR" sz="1600" i="1" dirty="0" err="1" smtClean="0">
                <a:latin typeface="+mn-ea"/>
                <a:ea typeface="+mn-ea"/>
              </a:rPr>
              <a:t>xmlns:xsi</a:t>
            </a:r>
            <a:r>
              <a:rPr lang="en-US" altLang="ko-KR" sz="1600" i="1" dirty="0">
                <a:latin typeface="+mn-ea"/>
                <a:ea typeface="+mn-ea"/>
              </a:rPr>
              <a:t>="http://www.w3.org/2001/XMLSchema-instance" </a:t>
            </a:r>
            <a:endParaRPr lang="en-US" altLang="ko-KR" sz="1600" i="1" dirty="0" smtClean="0">
              <a:latin typeface="+mn-ea"/>
              <a:ea typeface="+mn-ea"/>
            </a:endParaRPr>
          </a:p>
          <a:p>
            <a:r>
              <a:rPr lang="en-US" altLang="ko-KR" sz="1600" i="1" dirty="0">
                <a:latin typeface="+mn-ea"/>
                <a:ea typeface="+mn-ea"/>
              </a:rPr>
              <a:t> </a:t>
            </a:r>
            <a:r>
              <a:rPr lang="en-US" altLang="ko-KR" sz="1600" i="1" dirty="0" smtClean="0">
                <a:latin typeface="+mn-ea"/>
                <a:ea typeface="+mn-ea"/>
              </a:rPr>
              <a:t>                               </a:t>
            </a:r>
            <a:r>
              <a:rPr lang="en-US" altLang="ko-KR" sz="1600" i="1" dirty="0" err="1" smtClean="0">
                <a:latin typeface="+mn-ea"/>
                <a:ea typeface="+mn-ea"/>
              </a:rPr>
              <a:t>xsi:schemaLocation</a:t>
            </a:r>
            <a:r>
              <a:rPr lang="en-US" altLang="ko-KR" sz="1600" i="1" dirty="0">
                <a:latin typeface="+mn-ea"/>
                <a:ea typeface="+mn-ea"/>
              </a:rPr>
              <a:t>="http://tomcat.apache.org/xml tomcat-users.xsd"&gt;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&lt;</a:t>
            </a:r>
            <a:r>
              <a:rPr lang="en-US" altLang="ko-KR" sz="1600" dirty="0">
                <a:latin typeface="+mn-ea"/>
                <a:ea typeface="+mn-ea"/>
              </a:rPr>
              <a:t>user password=</a:t>
            </a:r>
            <a:r>
              <a:rPr lang="en-US" altLang="ko-KR" sz="1600" i="1" dirty="0">
                <a:latin typeface="+mn-ea"/>
                <a:ea typeface="+mn-ea"/>
              </a:rPr>
              <a:t>"tomcat" roles="admin-</a:t>
            </a:r>
            <a:r>
              <a:rPr lang="en-US" altLang="ko-KR" sz="1600" i="1" dirty="0" err="1">
                <a:latin typeface="+mn-ea"/>
                <a:ea typeface="+mn-ea"/>
              </a:rPr>
              <a:t>gui,manager</a:t>
            </a:r>
            <a:r>
              <a:rPr lang="en-US" altLang="ko-KR" sz="1600" i="1" dirty="0">
                <a:latin typeface="+mn-ea"/>
                <a:ea typeface="+mn-ea"/>
              </a:rPr>
              <a:t>-</a:t>
            </a:r>
            <a:r>
              <a:rPr lang="en-US" altLang="ko-KR" sz="1600" i="1" dirty="0" err="1">
                <a:latin typeface="+mn-ea"/>
                <a:ea typeface="+mn-ea"/>
              </a:rPr>
              <a:t>gui</a:t>
            </a:r>
            <a:r>
              <a:rPr lang="en-US" altLang="ko-KR" sz="1600" i="1" dirty="0">
                <a:latin typeface="+mn-ea"/>
                <a:ea typeface="+mn-ea"/>
              </a:rPr>
              <a:t>" username="tomcat"/&gt;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</a:t>
            </a:r>
            <a:r>
              <a:rPr lang="en-US" altLang="ko-KR" sz="1600" b="1" dirty="0">
                <a:latin typeface="+mn-ea"/>
                <a:ea typeface="+mn-ea"/>
              </a:rPr>
              <a:t>&lt;role </a:t>
            </a:r>
            <a:r>
              <a:rPr lang="en-US" altLang="ko-KR" sz="1600" b="1" dirty="0" err="1">
                <a:latin typeface="+mn-ea"/>
                <a:ea typeface="+mn-ea"/>
              </a:rPr>
              <a:t>rolename</a:t>
            </a:r>
            <a:r>
              <a:rPr lang="en-US" altLang="ko-KR" sz="1600" b="1" dirty="0">
                <a:latin typeface="+mn-ea"/>
                <a:ea typeface="+mn-ea"/>
              </a:rPr>
              <a:t>=</a:t>
            </a:r>
            <a:r>
              <a:rPr lang="en-US" altLang="ko-KR" sz="1600" b="1" i="1" dirty="0">
                <a:latin typeface="+mn-ea"/>
                <a:ea typeface="+mn-ea"/>
              </a:rPr>
              <a:t>"tomcat"/&gt;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&lt;role </a:t>
            </a:r>
            <a:r>
              <a:rPr lang="en-US" altLang="ko-KR" sz="1600" dirty="0" err="1">
                <a:latin typeface="+mn-ea"/>
                <a:ea typeface="+mn-ea"/>
              </a:rPr>
              <a:t>rolename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"role1"/&gt;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&lt;role </a:t>
            </a:r>
            <a:r>
              <a:rPr lang="en-US" altLang="ko-KR" sz="1600" dirty="0" err="1">
                <a:latin typeface="+mn-ea"/>
                <a:ea typeface="+mn-ea"/>
              </a:rPr>
              <a:t>rolename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"manager"/&gt;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&lt;role </a:t>
            </a:r>
            <a:r>
              <a:rPr lang="en-US" altLang="ko-KR" sz="1600" dirty="0" err="1">
                <a:latin typeface="+mn-ea"/>
                <a:ea typeface="+mn-ea"/>
              </a:rPr>
              <a:t>rolename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"admin"/&gt;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&lt;user username=</a:t>
            </a:r>
            <a:r>
              <a:rPr lang="en-US" altLang="ko-KR" sz="1600" i="1" dirty="0">
                <a:latin typeface="+mn-ea"/>
                <a:ea typeface="+mn-ea"/>
              </a:rPr>
              <a:t>"tomcat" password="tomcat" roles="tomcat"/&gt;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&lt;user username=</a:t>
            </a:r>
            <a:r>
              <a:rPr lang="en-US" altLang="ko-KR" sz="1600" i="1" dirty="0">
                <a:latin typeface="+mn-ea"/>
                <a:ea typeface="+mn-ea"/>
              </a:rPr>
              <a:t>"both" password="tomcat" roles="tomcat,role1"/&gt;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&lt;user username=</a:t>
            </a:r>
            <a:r>
              <a:rPr lang="en-US" altLang="ko-KR" sz="1600" i="1" dirty="0">
                <a:latin typeface="+mn-ea"/>
                <a:ea typeface="+mn-ea"/>
              </a:rPr>
              <a:t>"role1" password="tomcat" roles="role1</a:t>
            </a:r>
            <a:r>
              <a:rPr lang="en-US" altLang="ko-KR" sz="1600" i="1" dirty="0" smtClean="0">
                <a:latin typeface="+mn-ea"/>
                <a:ea typeface="+mn-ea"/>
              </a:rPr>
              <a:t>"/&gt;</a:t>
            </a:r>
            <a:r>
              <a:rPr lang="ko-KR" altLang="en-US" sz="1600" dirty="0" smtClean="0">
                <a:latin typeface="+mn-ea"/>
                <a:ea typeface="+mn-ea"/>
              </a:rPr>
              <a:t>  </a:t>
            </a:r>
            <a:endParaRPr lang="ko-KR" altLang="en-US" sz="1600" dirty="0">
              <a:latin typeface="+mn-ea"/>
              <a:ea typeface="+mn-ea"/>
            </a:endParaRPr>
          </a:p>
          <a:p>
            <a:endParaRPr lang="ko-KR" altLang="en-US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&lt;/tomcat-users&gt;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1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68760"/>
            <a:ext cx="83248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1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인증 사용자 추가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7260642" cy="206210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&lt;role </a:t>
            </a:r>
            <a:r>
              <a:rPr lang="en-US" altLang="ko-KR" sz="1600" dirty="0" err="1">
                <a:latin typeface="+mn-ea"/>
                <a:ea typeface="+mn-ea"/>
              </a:rPr>
              <a:t>rolename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"tomcat"/&gt;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&lt;role </a:t>
            </a:r>
            <a:r>
              <a:rPr lang="en-US" altLang="ko-KR" sz="1600" dirty="0" err="1">
                <a:latin typeface="+mn-ea"/>
                <a:ea typeface="+mn-ea"/>
              </a:rPr>
              <a:t>rolename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"role1"/&gt;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en-US" altLang="ko-KR" sz="1600" b="1" dirty="0">
                <a:latin typeface="+mn-ea"/>
                <a:ea typeface="+mn-ea"/>
              </a:rPr>
              <a:t>&lt;role </a:t>
            </a:r>
            <a:r>
              <a:rPr lang="en-US" altLang="ko-KR" sz="1600" b="1" dirty="0" err="1">
                <a:latin typeface="+mn-ea"/>
                <a:ea typeface="+mn-ea"/>
              </a:rPr>
              <a:t>rolename</a:t>
            </a:r>
            <a:r>
              <a:rPr lang="en-US" altLang="ko-KR" sz="1600" b="1" dirty="0">
                <a:latin typeface="+mn-ea"/>
                <a:ea typeface="+mn-ea"/>
              </a:rPr>
              <a:t>=</a:t>
            </a:r>
            <a:r>
              <a:rPr lang="en-US" altLang="ko-KR" sz="1600" b="1" i="1" dirty="0">
                <a:latin typeface="+mn-ea"/>
                <a:ea typeface="+mn-ea"/>
              </a:rPr>
              <a:t>"manager"/&gt;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&lt;role </a:t>
            </a:r>
            <a:r>
              <a:rPr lang="en-US" altLang="ko-KR" sz="1600" dirty="0" err="1">
                <a:latin typeface="+mn-ea"/>
                <a:ea typeface="+mn-ea"/>
              </a:rPr>
              <a:t>rolename</a:t>
            </a:r>
            <a:r>
              <a:rPr lang="en-US" altLang="ko-KR" sz="1600" dirty="0">
                <a:latin typeface="+mn-ea"/>
                <a:ea typeface="+mn-ea"/>
              </a:rPr>
              <a:t>=</a:t>
            </a:r>
            <a:r>
              <a:rPr lang="en-US" altLang="ko-KR" sz="1600" i="1" dirty="0">
                <a:latin typeface="+mn-ea"/>
                <a:ea typeface="+mn-ea"/>
              </a:rPr>
              <a:t>"admin"/&gt;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en-US" altLang="ko-KR" sz="1600" b="1" dirty="0">
                <a:latin typeface="+mn-ea"/>
                <a:ea typeface="+mn-ea"/>
              </a:rPr>
              <a:t>&lt;user username=</a:t>
            </a:r>
            <a:r>
              <a:rPr lang="en-US" altLang="ko-KR" sz="1600" b="1" i="1" dirty="0">
                <a:latin typeface="+mn-ea"/>
                <a:ea typeface="+mn-ea"/>
              </a:rPr>
              <a:t>"admin" password="admin1234" roles="manager"/&gt;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&lt;user username=</a:t>
            </a:r>
            <a:r>
              <a:rPr lang="en-US" altLang="ko-KR" sz="1600" i="1" dirty="0">
                <a:latin typeface="+mn-ea"/>
                <a:ea typeface="+mn-ea"/>
              </a:rPr>
              <a:t>"tomcat" password="tomcat" roles="tomcat"/&gt;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&lt;user username=</a:t>
            </a:r>
            <a:r>
              <a:rPr lang="en-US" altLang="ko-KR" sz="1600" i="1" dirty="0">
                <a:latin typeface="+mn-ea"/>
                <a:ea typeface="+mn-ea"/>
              </a:rPr>
              <a:t>"both" password="tomcat" roles="tomcat,role1"/&gt;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  &lt;user username=</a:t>
            </a:r>
            <a:r>
              <a:rPr lang="en-US" altLang="ko-KR" sz="1600" i="1" dirty="0">
                <a:latin typeface="+mn-ea"/>
                <a:ea typeface="+mn-ea"/>
              </a:rPr>
              <a:t>"role1" password="tomcat" roles="role1"/&gt;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75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선언적 </a:t>
            </a:r>
            <a:r>
              <a:rPr lang="ko-KR" altLang="en-US" dirty="0" err="1"/>
              <a:t>시큐리티</a:t>
            </a:r>
            <a:r>
              <a:rPr lang="en-US" altLang="ko-KR" dirty="0"/>
              <a:t>(declarative security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</a:t>
            </a:r>
            <a:r>
              <a:rPr lang="ko-KR" altLang="en-US" b="0" dirty="0" smtClean="0"/>
              <a:t>보안 구성을 </a:t>
            </a:r>
            <a:r>
              <a:rPr lang="ko-KR" altLang="en-US" b="0" dirty="0"/>
              <a:t>작성하여 수행하는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애플리케이션의 보안을 달성하기 위해 별도의 </a:t>
            </a:r>
            <a:r>
              <a:rPr lang="ko-KR" altLang="en-US" b="0" dirty="0" smtClean="0"/>
              <a:t>코드를 </a:t>
            </a:r>
            <a:r>
              <a:rPr lang="ko-KR" altLang="en-US" b="0" dirty="0"/>
              <a:t>작성할 필요 없이 </a:t>
            </a:r>
            <a:r>
              <a:rPr lang="en-US" altLang="ko-KR" b="1" dirty="0"/>
              <a:t>web.xml </a:t>
            </a:r>
            <a:r>
              <a:rPr lang="ko-KR" altLang="en-US" b="1" dirty="0"/>
              <a:t>파일에 보안 구성을 </a:t>
            </a:r>
            <a:r>
              <a:rPr lang="ko-KR" altLang="en-US" b="0" dirty="0"/>
              <a:t>작성하여 사용자가 웹 페이지에 접근할 </a:t>
            </a:r>
            <a:r>
              <a:rPr lang="ko-KR" altLang="en-US" b="0" dirty="0" smtClean="0"/>
              <a:t>수 있게 함</a:t>
            </a:r>
            <a:r>
              <a:rPr lang="en-US" altLang="ko-KR" b="0" dirty="0" smtClean="0"/>
              <a:t>. </a:t>
            </a:r>
          </a:p>
          <a:p>
            <a:pPr lvl="2"/>
            <a:r>
              <a:rPr lang="en-US" altLang="ko-KR" b="0" dirty="0" smtClean="0"/>
              <a:t>web.xml </a:t>
            </a:r>
            <a:r>
              <a:rPr lang="ko-KR" altLang="en-US" b="0" dirty="0"/>
              <a:t>파일에는 보안 역할</a:t>
            </a:r>
            <a:r>
              <a:rPr lang="en-US" altLang="ko-KR" b="0" dirty="0"/>
              <a:t>, </a:t>
            </a:r>
            <a:r>
              <a:rPr lang="ko-KR" altLang="en-US" b="0" dirty="0"/>
              <a:t>보안 제약 사항</a:t>
            </a:r>
            <a:r>
              <a:rPr lang="en-US" altLang="ko-KR" b="0" dirty="0"/>
              <a:t>, </a:t>
            </a:r>
            <a:r>
              <a:rPr lang="ko-KR" altLang="en-US" b="0" dirty="0"/>
              <a:t>인증 처리 등을 설정하여 </a:t>
            </a:r>
            <a:r>
              <a:rPr lang="ko-KR" altLang="en-US" b="0" dirty="0" smtClean="0"/>
              <a:t>보안을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06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역할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b="0" dirty="0"/>
              <a:t>&lt;security-role&gt;</a:t>
            </a:r>
            <a:r>
              <a:rPr lang="ko-KR" altLang="en-US" b="0" dirty="0"/>
              <a:t>은 웹 애플리케이션에 사용하는 역할을 나열하는 </a:t>
            </a:r>
            <a:r>
              <a:rPr lang="ko-KR" altLang="en-US" b="0" dirty="0" smtClean="0"/>
              <a:t>요소</a:t>
            </a:r>
            <a:endParaRPr lang="en-US" altLang="ko-KR" b="0" dirty="0" smtClean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0666" y="2132856"/>
            <a:ext cx="7083702" cy="923330"/>
          </a:xfrm>
          <a:prstGeom prst="rect">
            <a:avLst/>
          </a:prstGeom>
          <a:solidFill>
            <a:srgbClr val="D6E7E6"/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&lt;security-role&gt;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&lt;role-name&gt;role1&lt;/role-name</a:t>
            </a:r>
            <a:r>
              <a:rPr lang="en-US" altLang="ko-KR" sz="1800" dirty="0" smtClean="0">
                <a:latin typeface="+mn-ea"/>
                <a:ea typeface="+mn-ea"/>
              </a:rPr>
              <a:t>&gt;                               &lt;-</a:t>
            </a:r>
            <a:r>
              <a:rPr lang="ko-KR" altLang="en-US" sz="1800" dirty="0" err="1" smtClean="0">
                <a:latin typeface="+mn-ea"/>
                <a:ea typeface="+mn-ea"/>
              </a:rPr>
              <a:t>역할</a:t>
            </a:r>
            <a:r>
              <a:rPr lang="ko-KR" altLang="en-US" sz="1800" dirty="0" err="1">
                <a:latin typeface="+mn-ea"/>
                <a:ea typeface="+mn-ea"/>
              </a:rPr>
              <a:t>명</a:t>
            </a:r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&lt;/security-role&gt;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8782" y="3717032"/>
            <a:ext cx="8064896" cy="2308324"/>
          </a:xfrm>
          <a:prstGeom prst="rect">
            <a:avLst/>
          </a:prstGeom>
          <a:solidFill>
            <a:srgbClr val="D6E7E6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800" u="sng" dirty="0" smtClean="0">
                <a:latin typeface="+mn-ea"/>
                <a:ea typeface="+mn-ea"/>
              </a:rPr>
              <a:t>&lt;security-role&gt;</a:t>
            </a:r>
            <a:r>
              <a:rPr lang="ko-KR" altLang="en-US" sz="1800" u="sng" dirty="0" smtClean="0">
                <a:latin typeface="+mn-ea"/>
                <a:ea typeface="+mn-ea"/>
              </a:rPr>
              <a:t>요소 사용 예</a:t>
            </a:r>
            <a:endParaRPr lang="en-US" altLang="ko-KR" sz="1800" u="sng" dirty="0" smtClean="0">
              <a:latin typeface="+mn-ea"/>
              <a:ea typeface="+mn-ea"/>
            </a:endParaRPr>
          </a:p>
          <a:p>
            <a:endParaRPr lang="en-US" altLang="ko-KR" sz="1800" dirty="0" smtClean="0">
              <a:latin typeface="+mn-ea"/>
              <a:ea typeface="+mn-ea"/>
            </a:endParaRPr>
          </a:p>
          <a:p>
            <a:r>
              <a:rPr lang="en-US" altLang="ko-KR" sz="1800" dirty="0" smtClean="0">
                <a:latin typeface="+mn-ea"/>
                <a:ea typeface="+mn-ea"/>
              </a:rPr>
              <a:t>&lt;</a:t>
            </a:r>
            <a:r>
              <a:rPr lang="en-US" altLang="ko-KR" sz="1800" dirty="0">
                <a:latin typeface="+mn-ea"/>
                <a:ea typeface="+mn-ea"/>
              </a:rPr>
              <a:t>security-role&gt;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&lt;role-name&gt;manager&lt;/role-name&gt;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&lt;/security-role&gt;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&lt;security-role&gt;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&lt;role-name&gt;employee&lt;/role-name&gt;</a:t>
            </a:r>
          </a:p>
          <a:p>
            <a:r>
              <a:rPr lang="en-US" altLang="ko-KR" sz="1800" dirty="0">
                <a:latin typeface="+mn-ea"/>
                <a:ea typeface="+mn-ea"/>
              </a:rPr>
              <a:t>&lt;/security-role&gt;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92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b="1" u="sng" dirty="0" smtClean="0"/>
              <a:t>사용자의 </a:t>
            </a:r>
            <a:r>
              <a:rPr lang="ko-KR" altLang="en-US" b="1" u="sng" dirty="0"/>
              <a:t>요청 </a:t>
            </a:r>
            <a:r>
              <a:rPr lang="en-US" altLang="ko-KR" b="1" u="sng" dirty="0"/>
              <a:t>URL</a:t>
            </a:r>
            <a:r>
              <a:rPr lang="ko-KR" altLang="en-US" b="1" u="sng" dirty="0"/>
              <a:t>에 대한 접근 권한을 </a:t>
            </a:r>
            <a:r>
              <a:rPr lang="ko-KR" altLang="en-US" b="0" dirty="0" smtClean="0"/>
              <a:t>정의하는데 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접근 권한 </a:t>
            </a:r>
            <a:r>
              <a:rPr lang="ko-KR" altLang="en-US" b="0" dirty="0" smtClean="0"/>
              <a:t>내용을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2204864"/>
            <a:ext cx="619268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6E7E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&lt;security-constraint&gt;</a:t>
            </a:r>
          </a:p>
          <a:p>
            <a:r>
              <a:rPr lang="en-US" altLang="ko-KR" sz="1600" dirty="0">
                <a:latin typeface="+mn-ea"/>
                <a:ea typeface="+mn-ea"/>
              </a:rPr>
              <a:t>&lt;web-resource-collection&gt;</a:t>
            </a: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&lt;</a:t>
            </a:r>
            <a:r>
              <a:rPr lang="en-US" altLang="ko-KR" sz="1600" dirty="0" smtClean="0">
                <a:latin typeface="+mn-ea"/>
                <a:ea typeface="+mn-ea"/>
              </a:rPr>
              <a:t>web-resource-name&gt; … &lt;/</a:t>
            </a:r>
            <a:r>
              <a:rPr lang="en-US" altLang="ko-KR" sz="1600" dirty="0">
                <a:latin typeface="+mn-ea"/>
                <a:ea typeface="+mn-ea"/>
              </a:rPr>
              <a:t>web-resource-collection&gt;</a:t>
            </a: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&lt;</a:t>
            </a:r>
            <a:r>
              <a:rPr lang="en-US" altLang="ko-KR" sz="1600" dirty="0" err="1">
                <a:latin typeface="+mn-ea"/>
                <a:ea typeface="+mn-ea"/>
              </a:rPr>
              <a:t>auth</a:t>
            </a:r>
            <a:r>
              <a:rPr lang="en-US" altLang="ko-KR" sz="1600" dirty="0">
                <a:latin typeface="+mn-ea"/>
                <a:ea typeface="+mn-ea"/>
              </a:rPr>
              <a:t>-constraint</a:t>
            </a:r>
            <a:r>
              <a:rPr lang="en-US" altLang="ko-KR" sz="1600" dirty="0" smtClean="0">
                <a:latin typeface="+mn-ea"/>
                <a:ea typeface="+mn-ea"/>
              </a:rPr>
              <a:t>&gt; … &lt;/</a:t>
            </a:r>
            <a:r>
              <a:rPr lang="en-US" altLang="ko-KR" sz="1600" dirty="0" err="1">
                <a:latin typeface="+mn-ea"/>
                <a:ea typeface="+mn-ea"/>
              </a:rPr>
              <a:t>auth</a:t>
            </a:r>
            <a:r>
              <a:rPr lang="en-US" altLang="ko-KR" sz="1600" dirty="0">
                <a:latin typeface="+mn-ea"/>
                <a:ea typeface="+mn-ea"/>
              </a:rPr>
              <a:t>-constraint</a:t>
            </a:r>
            <a:r>
              <a:rPr lang="en-US" altLang="ko-KR" sz="1600" dirty="0" smtClean="0">
                <a:latin typeface="+mn-ea"/>
                <a:ea typeface="+mn-ea"/>
              </a:rPr>
              <a:t>&gt;</a:t>
            </a: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&lt;user-data-constraint&gt; … &lt;/user-data-constraint&gt;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&lt;/security-constraint&gt;</a:t>
            </a:r>
            <a:endParaRPr lang="ko-KR" altLang="en-US" sz="16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20776"/>
              </p:ext>
            </p:extLst>
          </p:nvPr>
        </p:nvGraphicFramePr>
        <p:xfrm>
          <a:off x="395536" y="4149080"/>
          <a:ext cx="79928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&lt;security-constraint&gt;</a:t>
                      </a:r>
                      <a:r>
                        <a:rPr lang="ko-KR" altLang="en-US" dirty="0" smtClean="0"/>
                        <a:t>를 구성하는 하위 요소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요소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&lt;web-resource-collection&gt;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웹 자원에 대한 접근을 설정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auth</a:t>
                      </a:r>
                      <a:r>
                        <a:rPr lang="en-US" altLang="ko-KR" dirty="0" smtClean="0"/>
                        <a:t>-constraint&gt;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웹 자원에 접근할 수 있는 인증된 사용자를 설정합니다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&lt;user-data-constraint&gt;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err="1" smtClean="0"/>
                        <a:t>전송시</a:t>
                      </a:r>
                      <a:r>
                        <a:rPr lang="ko-KR" altLang="en-US" dirty="0" smtClean="0"/>
                        <a:t> 데이터</a:t>
                      </a:r>
                      <a:r>
                        <a:rPr lang="ko-KR" altLang="en-US" baseline="0" dirty="0" smtClean="0"/>
                        <a:t> 보호를 설정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3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web-resource-collection&gt;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웹 </a:t>
            </a:r>
            <a:r>
              <a:rPr lang="ko-KR" altLang="en-US" b="0" dirty="0"/>
              <a:t>자원에 대한 접근을 설정하는 </a:t>
            </a:r>
            <a:r>
              <a:rPr lang="ko-KR" altLang="en-US" b="0" dirty="0" smtClean="0"/>
              <a:t>요소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 err="1"/>
              <a:t>url</a:t>
            </a:r>
            <a:r>
              <a:rPr lang="en-US" altLang="ko-KR" b="0" dirty="0"/>
              <a:t>-pattern&gt;, &lt;http-method&gt;, &lt;</a:t>
            </a:r>
            <a:r>
              <a:rPr lang="en-US" altLang="ko-KR" b="0" dirty="0" err="1" smtClean="0"/>
              <a:t>webresource</a:t>
            </a:r>
            <a:r>
              <a:rPr lang="en-US" altLang="ko-KR" b="0" dirty="0" smtClean="0"/>
              <a:t>-name</a:t>
            </a:r>
            <a:r>
              <a:rPr lang="en-US" altLang="ko-KR" b="0" dirty="0"/>
              <a:t>&gt; </a:t>
            </a:r>
            <a:r>
              <a:rPr lang="ko-KR" altLang="en-US" b="0" dirty="0"/>
              <a:t>등의 하위 요소로 </a:t>
            </a:r>
            <a:r>
              <a:rPr lang="ko-KR" altLang="en-US" b="0" dirty="0" smtClean="0"/>
              <a:t>구성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5598" y="2492896"/>
            <a:ext cx="7782826" cy="1477328"/>
          </a:xfrm>
          <a:prstGeom prst="rect">
            <a:avLst/>
          </a:prstGeom>
          <a:solidFill>
            <a:srgbClr val="D6E7E6"/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&lt;web-resource-collection&gt;</a:t>
            </a:r>
          </a:p>
          <a:p>
            <a:pPr lvl="1"/>
            <a:r>
              <a:rPr lang="en-US" altLang="ko-KR" sz="1800" dirty="0" smtClean="0">
                <a:latin typeface="+mn-ea"/>
                <a:ea typeface="+mn-ea"/>
              </a:rPr>
              <a:t>&lt;web-resource-name&gt;</a:t>
            </a:r>
            <a:r>
              <a:rPr lang="ko-KR" altLang="en-US" sz="1800" dirty="0" smtClean="0">
                <a:latin typeface="+mn-ea"/>
                <a:ea typeface="+mn-ea"/>
              </a:rPr>
              <a:t>자원 이름</a:t>
            </a:r>
            <a:r>
              <a:rPr lang="en-US" altLang="ko-KR" sz="1800" dirty="0" smtClean="0">
                <a:latin typeface="+mn-ea"/>
                <a:ea typeface="+mn-ea"/>
              </a:rPr>
              <a:t>&lt;/web-resource-name&gt;</a:t>
            </a:r>
          </a:p>
          <a:p>
            <a:pPr lvl="1"/>
            <a:r>
              <a:rPr lang="en-US" altLang="ko-KR" sz="1800" dirty="0" smtClean="0">
                <a:latin typeface="+mn-ea"/>
                <a:ea typeface="+mn-ea"/>
              </a:rPr>
              <a:t>&lt;</a:t>
            </a:r>
            <a:r>
              <a:rPr lang="en-US" altLang="ko-KR" sz="1800" dirty="0" err="1" smtClean="0">
                <a:latin typeface="+mn-ea"/>
                <a:ea typeface="+mn-ea"/>
              </a:rPr>
              <a:t>url</a:t>
            </a:r>
            <a:r>
              <a:rPr lang="en-US" altLang="ko-KR" sz="1800" dirty="0" smtClean="0">
                <a:latin typeface="+mn-ea"/>
                <a:ea typeface="+mn-ea"/>
              </a:rPr>
              <a:t>-pattern&gt;</a:t>
            </a:r>
            <a:r>
              <a:rPr lang="ko-KR" altLang="en-US" sz="1800" dirty="0" smtClean="0">
                <a:latin typeface="+mn-ea"/>
                <a:ea typeface="+mn-ea"/>
              </a:rPr>
              <a:t>접근 제한 </a:t>
            </a:r>
            <a:r>
              <a:rPr lang="en-US" altLang="ko-KR" sz="1800" dirty="0" smtClean="0">
                <a:latin typeface="+mn-ea"/>
                <a:ea typeface="+mn-ea"/>
              </a:rPr>
              <a:t>URL</a:t>
            </a:r>
            <a:r>
              <a:rPr lang="en-US" altLang="ko-KR" sz="1800" u="sng" dirty="0" smtClean="0">
                <a:latin typeface="+mn-ea"/>
                <a:ea typeface="+mn-ea"/>
              </a:rPr>
              <a:t>&lt;/</a:t>
            </a:r>
            <a:r>
              <a:rPr lang="en-US" altLang="ko-KR" sz="1800" u="sng" dirty="0" err="1" smtClean="0">
                <a:latin typeface="+mn-ea"/>
                <a:ea typeface="+mn-ea"/>
              </a:rPr>
              <a:t>url</a:t>
            </a:r>
            <a:r>
              <a:rPr lang="en-US" altLang="ko-KR" sz="1800" u="sng" dirty="0" smtClean="0">
                <a:latin typeface="+mn-ea"/>
                <a:ea typeface="+mn-ea"/>
              </a:rPr>
              <a:t>-pattern&gt;</a:t>
            </a:r>
          </a:p>
          <a:p>
            <a:pPr lvl="1"/>
            <a:r>
              <a:rPr lang="en-US" altLang="ko-KR" sz="1800" dirty="0" smtClean="0">
                <a:latin typeface="+mn-ea"/>
                <a:ea typeface="+mn-ea"/>
              </a:rPr>
              <a:t>&lt;http-method&gt;</a:t>
            </a:r>
            <a:r>
              <a:rPr lang="ko-KR" altLang="en-US" sz="1800" dirty="0" smtClean="0">
                <a:latin typeface="+mn-ea"/>
                <a:ea typeface="+mn-ea"/>
              </a:rPr>
              <a:t>전송 방식</a:t>
            </a:r>
            <a:r>
              <a:rPr lang="en-US" altLang="ko-KR" sz="1600" b="1" dirty="0" smtClean="0">
                <a:latin typeface="+mn-ea"/>
                <a:ea typeface="+mn-ea"/>
              </a:rPr>
              <a:t>(GET/POST)</a:t>
            </a:r>
            <a:r>
              <a:rPr lang="en-US" altLang="ko-KR" sz="1800" dirty="0" smtClean="0">
                <a:latin typeface="+mn-ea"/>
                <a:ea typeface="+mn-ea"/>
              </a:rPr>
              <a:t>&lt;/http-method&gt;</a:t>
            </a:r>
          </a:p>
          <a:p>
            <a:r>
              <a:rPr lang="en-US" altLang="ko-KR" sz="1800" dirty="0" smtClean="0">
                <a:latin typeface="+mn-ea"/>
                <a:ea typeface="+mn-ea"/>
              </a:rPr>
              <a:t>&lt;/</a:t>
            </a:r>
            <a:r>
              <a:rPr lang="en-US" altLang="ko-KR" sz="1800" dirty="0">
                <a:latin typeface="+mn-ea"/>
                <a:ea typeface="+mn-ea"/>
              </a:rPr>
              <a:t>web-resource-collection&gt;</a:t>
            </a:r>
            <a:endParaRPr lang="ko-KR" altLang="en-US" sz="1800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04156"/>
              </p:ext>
            </p:extLst>
          </p:nvPr>
        </p:nvGraphicFramePr>
        <p:xfrm>
          <a:off x="611560" y="4149080"/>
          <a:ext cx="7710818" cy="233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51"/>
                <a:gridCol w="5366067"/>
              </a:tblGrid>
              <a:tr h="4320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&lt;web-resource-collection&gt;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을 구성하는 하위 요소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요소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96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&lt;web-resource-name&gt;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웹 자원의 이름을 설정하여 생략할 수 있다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3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url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-pattern&gt;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접근 제한을 요청할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목록을 설정함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자원에 대한 접근을 제한하지 않는 경우 생략 가능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3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&lt;http-method&gt;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또는 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&lt;http-method-omission&gt;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http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메소드를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설정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(GET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POST)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55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264</TotalTime>
  <Words>1570</Words>
  <Application>Microsoft Office PowerPoint</Application>
  <PresentationFormat>화면 슬라이드 쇼(4:3)</PresentationFormat>
  <Paragraphs>253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1_마스터</vt:lpstr>
      <vt:lpstr>시큐리티</vt:lpstr>
      <vt:lpstr>PowerPoint 프레젠테이션</vt:lpstr>
      <vt:lpstr>1. 시큐리티의 개요</vt:lpstr>
      <vt:lpstr>1. 시큐리티의 개요</vt:lpstr>
      <vt:lpstr>1. 시큐리티의 개요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3. 프로그래밍적 시큐리티 처리</vt:lpstr>
      <vt:lpstr>3. 프로그래밍적 시큐리티 처리</vt:lpstr>
      <vt:lpstr>3. 프로그래밍적 시큐리티 처리</vt:lpstr>
      <vt:lpstr>3. 프로그래밍적 시큐리티 처리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324</cp:revision>
  <dcterms:created xsi:type="dcterms:W3CDTF">2011-01-05T15:14:06Z</dcterms:created>
  <dcterms:modified xsi:type="dcterms:W3CDTF">2019-03-18T00:01:35Z</dcterms:modified>
</cp:coreProperties>
</file>