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5"/>
  </p:notesMasterIdLst>
  <p:handoutMasterIdLst>
    <p:handoutMasterId r:id="rId46"/>
  </p:handoutMasterIdLst>
  <p:sldIdLst>
    <p:sldId id="256" r:id="rId2"/>
    <p:sldId id="877" r:id="rId3"/>
    <p:sldId id="878" r:id="rId4"/>
    <p:sldId id="915" r:id="rId5"/>
    <p:sldId id="918" r:id="rId6"/>
    <p:sldId id="917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916" r:id="rId19"/>
    <p:sldId id="892" r:id="rId20"/>
    <p:sldId id="893" r:id="rId21"/>
    <p:sldId id="894" r:id="rId22"/>
    <p:sldId id="895" r:id="rId23"/>
    <p:sldId id="896" r:id="rId24"/>
    <p:sldId id="897" r:id="rId25"/>
    <p:sldId id="898" r:id="rId26"/>
    <p:sldId id="899" r:id="rId27"/>
    <p:sldId id="900" r:id="rId28"/>
    <p:sldId id="901" r:id="rId29"/>
    <p:sldId id="902" r:id="rId30"/>
    <p:sldId id="903" r:id="rId31"/>
    <p:sldId id="904" r:id="rId32"/>
    <p:sldId id="905" r:id="rId33"/>
    <p:sldId id="906" r:id="rId34"/>
    <p:sldId id="907" r:id="rId35"/>
    <p:sldId id="908" r:id="rId36"/>
    <p:sldId id="919" r:id="rId37"/>
    <p:sldId id="909" r:id="rId38"/>
    <p:sldId id="910" r:id="rId39"/>
    <p:sldId id="911" r:id="rId40"/>
    <p:sldId id="912" r:id="rId41"/>
    <p:sldId id="913" r:id="rId42"/>
    <p:sldId id="914" r:id="rId43"/>
    <p:sldId id="275" r:id="rId4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7E6"/>
    <a:srgbClr val="50C1BE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91" d="100"/>
          <a:sy n="91" d="100"/>
        </p:scale>
        <p:origin x="-1590" y="-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2019-03-18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예외처리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03770"/>
            <a:ext cx="8324850" cy="351472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1132"/>
            <a:ext cx="2866667" cy="1142857"/>
          </a:xfrm>
        </p:spPr>
      </p:pic>
    </p:spTree>
    <p:extLst>
      <p:ext uri="{BB962C8B-B14F-4D97-AF65-F5344CB8AC3E}">
        <p14:creationId xmlns:p14="http://schemas.microsoft.com/office/powerpoint/2010/main" val="285387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b="0" dirty="0" err="1"/>
              <a:t>isErrorPage</a:t>
            </a:r>
            <a:r>
              <a:rPr lang="en-US" altLang="ko-KR" b="0" dirty="0"/>
              <a:t>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현재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오류 페이지로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ko-KR" altLang="en-US" b="0" dirty="0" smtClean="0"/>
              <a:t>속성</a:t>
            </a:r>
            <a:endParaRPr lang="ko-KR" altLang="en-US" b="0" dirty="0"/>
          </a:p>
          <a:p>
            <a:pPr lvl="2"/>
            <a:r>
              <a:rPr lang="ko-KR" altLang="en-US" b="0" dirty="0" smtClean="0"/>
              <a:t>이때 </a:t>
            </a:r>
            <a:r>
              <a:rPr lang="ko-KR" altLang="en-US" b="0" dirty="0"/>
              <a:t>오류 페이지에서 </a:t>
            </a:r>
            <a:r>
              <a:rPr lang="en-US" altLang="ko-KR" b="0" dirty="0"/>
              <a:t>exception </a:t>
            </a:r>
            <a:r>
              <a:rPr lang="ko-KR" altLang="en-US" b="0" dirty="0"/>
              <a:t>내장 객체를 사용할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492896"/>
            <a:ext cx="824865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5" y="3399846"/>
            <a:ext cx="8324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80999" y="1087452"/>
            <a:ext cx="8382000" cy="4508659"/>
            <a:chOff x="380999" y="1087452"/>
            <a:chExt cx="8382000" cy="45086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999" y="1087452"/>
              <a:ext cx="8382000" cy="36766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17" y="4653136"/>
              <a:ext cx="8277225" cy="94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32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23" y="967137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76593"/>
            <a:ext cx="8315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4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287" y="1052736"/>
            <a:ext cx="8353425" cy="4816620"/>
            <a:chOff x="395287" y="1052736"/>
            <a:chExt cx="8353425" cy="48166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7" y="1052736"/>
              <a:ext cx="8353425" cy="18097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87" y="2868981"/>
              <a:ext cx="8324850" cy="30003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62486"/>
            <a:ext cx="3914064" cy="1769085"/>
          </a:xfrm>
        </p:spPr>
      </p:pic>
    </p:spTree>
    <p:extLst>
      <p:ext uri="{BB962C8B-B14F-4D97-AF65-F5344CB8AC3E}">
        <p14:creationId xmlns:p14="http://schemas.microsoft.com/office/powerpoint/2010/main" val="425871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0285"/>
            <a:ext cx="820102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19100" y="1370576"/>
            <a:ext cx="8305800" cy="4825020"/>
            <a:chOff x="419100" y="1370576"/>
            <a:chExt cx="8305800" cy="48250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" y="1370576"/>
              <a:ext cx="8305800" cy="39719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" y="5366921"/>
              <a:ext cx="8296275" cy="8286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88840"/>
            <a:ext cx="2568724" cy="1656184"/>
          </a:xfrm>
        </p:spPr>
      </p:pic>
    </p:spTree>
    <p:extLst>
      <p:ext uri="{BB962C8B-B14F-4D97-AF65-F5344CB8AC3E}">
        <p14:creationId xmlns:p14="http://schemas.microsoft.com/office/powerpoint/2010/main" val="264972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931818"/>
            <a:ext cx="8315325" cy="58483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51" y="1844824"/>
            <a:ext cx="3295238" cy="1142857"/>
          </a:xfrm>
        </p:spPr>
      </p:pic>
    </p:spTree>
    <p:extLst>
      <p:ext uri="{BB962C8B-B14F-4D97-AF65-F5344CB8AC3E}">
        <p14:creationId xmlns:p14="http://schemas.microsoft.com/office/powerpoint/2010/main" val="56379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4812" y="888955"/>
            <a:ext cx="8334375" cy="5800725"/>
            <a:chOff x="394225" y="763116"/>
            <a:chExt cx="8334375" cy="58007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5" y="763116"/>
              <a:ext cx="8334375" cy="46101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326" y="5373216"/>
              <a:ext cx="8258175" cy="119062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87" y="3562128"/>
            <a:ext cx="3406699" cy="1874007"/>
          </a:xfrm>
          <a:prstGeom prst="rect">
            <a:avLst/>
          </a:prstGeom>
        </p:spPr>
      </p:pic>
      <p:pic>
        <p:nvPicPr>
          <p:cNvPr id="16" name="내용 개체 틀 15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55" y="1772090"/>
            <a:ext cx="2599315" cy="1727119"/>
          </a:xfrm>
        </p:spPr>
      </p:pic>
    </p:spTree>
    <p:extLst>
      <p:ext uri="{BB962C8B-B14F-4D97-AF65-F5344CB8AC3E}">
        <p14:creationId xmlns:p14="http://schemas.microsoft.com/office/powerpoint/2010/main" val="279369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</a:t>
            </a:r>
            <a:r>
              <a:rPr lang="ko-KR" altLang="en-US" b="0" dirty="0" smtClean="0"/>
              <a:t>처리</a:t>
            </a:r>
            <a:endParaRPr lang="ko-KR" alt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50825" y="4661544"/>
            <a:ext cx="8497888" cy="1079500"/>
          </a:xfrm>
          <a:prstGeom prst="rect">
            <a:avLst/>
          </a:prstGeom>
          <a:solidFill>
            <a:srgbClr val="FFCC99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ko-KR" altLang="en-US" sz="1600"/>
              <a:t>자바 에러 타입별</a:t>
            </a:r>
          </a:p>
          <a:p>
            <a:pPr algn="r"/>
            <a:r>
              <a:rPr lang="ko-KR" altLang="en-US" sz="1600"/>
              <a:t>에러 페이지 지정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0825" y="3293119"/>
            <a:ext cx="8497888" cy="1079500"/>
          </a:xfrm>
          <a:prstGeom prst="rect">
            <a:avLst/>
          </a:prstGeom>
          <a:solidFill>
            <a:srgbClr val="FFCC99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r>
              <a:rPr lang="en-US" altLang="ko-KR" sz="1600"/>
              <a:t>HTTP </a:t>
            </a:r>
            <a:r>
              <a:rPr lang="ko-KR" altLang="en-US" sz="1600"/>
              <a:t>에러코드별</a:t>
            </a:r>
          </a:p>
          <a:p>
            <a:pPr algn="r"/>
            <a:r>
              <a:rPr lang="ko-KR" altLang="en-US" sz="1600"/>
              <a:t>에러 페이지 지정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1438" y="772169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에러 코드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타입에 따른 에러 페이지 지정</a:t>
            </a:r>
            <a:endParaRPr lang="ko-KR" alt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7800" y="1780232"/>
            <a:ext cx="8715375" cy="4681537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93700" y="1610369"/>
            <a:ext cx="1512888" cy="381000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Syntax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50825" y="2086619"/>
            <a:ext cx="5253038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&lt;?xml version="1.0" encoding="euc-kr"?&gt;</a:t>
            </a:r>
          </a:p>
          <a:p>
            <a:endParaRPr lang="en-US" altLang="en-US" sz="1800"/>
          </a:p>
          <a:p>
            <a:r>
              <a:rPr lang="en-US" altLang="en-US" sz="1800"/>
              <a:t>&lt;web-app </a:t>
            </a:r>
            <a:r>
              <a:rPr lang="en-US" altLang="ko-KR" sz="1800"/>
              <a:t>...</a:t>
            </a:r>
            <a:r>
              <a:rPr lang="en-US" altLang="en-US" sz="1800"/>
              <a:t> &gt;</a:t>
            </a:r>
          </a:p>
          <a:p>
            <a:r>
              <a:rPr lang="en-US" altLang="ko-KR" sz="1800"/>
              <a:t>   ...</a:t>
            </a:r>
          </a:p>
          <a:p>
            <a:r>
              <a:rPr lang="en-US" altLang="en-US" sz="1800"/>
              <a:t>  &lt;error-page&gt;</a:t>
            </a:r>
          </a:p>
          <a:p>
            <a:r>
              <a:rPr lang="en-US" altLang="en-US" sz="1800"/>
              <a:t>    </a:t>
            </a:r>
            <a:r>
              <a:rPr lang="en-US" altLang="en-US" sz="1800" b="1"/>
              <a:t>&lt;error-code</a:t>
            </a:r>
            <a:r>
              <a:rPr lang="en-US" altLang="ko-KR" sz="1800" b="1"/>
              <a:t>&gt;</a:t>
            </a:r>
            <a:r>
              <a:rPr lang="ko-KR" altLang="en-US" sz="1800" b="1"/>
              <a:t>에러코드</a:t>
            </a:r>
            <a:r>
              <a:rPr lang="en-US" altLang="ko-KR" sz="1800" b="1"/>
              <a:t>&lt;/</a:t>
            </a:r>
            <a:r>
              <a:rPr lang="en-US" altLang="en-US" sz="1800" b="1"/>
              <a:t>error-code&gt;</a:t>
            </a:r>
          </a:p>
          <a:p>
            <a:r>
              <a:rPr lang="en-US" altLang="en-US" sz="1800"/>
              <a:t>    &lt;location&gt;</a:t>
            </a:r>
            <a:r>
              <a:rPr lang="ko-KR" altLang="en-US" sz="1800"/>
              <a:t>에러페이지</a:t>
            </a:r>
            <a:r>
              <a:rPr lang="en-US" altLang="ko-KR" sz="1800"/>
              <a:t>URI</a:t>
            </a:r>
            <a:r>
              <a:rPr lang="en-US" altLang="en-US" sz="1800"/>
              <a:t>&lt;/location&gt;</a:t>
            </a:r>
          </a:p>
          <a:p>
            <a:r>
              <a:rPr lang="en-US" altLang="en-US" sz="1800"/>
              <a:t>  &lt;/error-page&gt;</a:t>
            </a:r>
          </a:p>
          <a:p>
            <a:endParaRPr lang="en-US" altLang="en-US" sz="1800"/>
          </a:p>
          <a:p>
            <a:r>
              <a:rPr lang="en-US" altLang="en-US" sz="1800"/>
              <a:t>  &lt;error-page&gt;</a:t>
            </a:r>
          </a:p>
          <a:p>
            <a:r>
              <a:rPr lang="en-US" altLang="en-US" sz="1800"/>
              <a:t>    </a:t>
            </a:r>
            <a:r>
              <a:rPr lang="en-US" altLang="en-US" sz="1800" b="1"/>
              <a:t>&lt;exception-type&gt;</a:t>
            </a:r>
            <a:r>
              <a:rPr lang="ko-KR" altLang="en-US" sz="1800" b="1"/>
              <a:t>에러타입</a:t>
            </a:r>
            <a:r>
              <a:rPr lang="en-US" altLang="en-US" sz="1800" b="1"/>
              <a:t>&lt;/exception-type&gt;</a:t>
            </a:r>
          </a:p>
          <a:p>
            <a:r>
              <a:rPr lang="en-US" altLang="en-US" sz="1800"/>
              <a:t>    &lt;location&gt;</a:t>
            </a:r>
            <a:r>
              <a:rPr lang="ko-KR" altLang="en-US" sz="1800"/>
              <a:t>에러페이지</a:t>
            </a:r>
            <a:r>
              <a:rPr lang="en-US" altLang="ko-KR" sz="1800"/>
              <a:t>URI</a:t>
            </a:r>
            <a:r>
              <a:rPr lang="en-US" altLang="en-US" sz="1800"/>
              <a:t>&lt;/location&gt;</a:t>
            </a:r>
          </a:p>
          <a:p>
            <a:r>
              <a:rPr lang="en-US" altLang="en-US" sz="1800"/>
              <a:t>  &lt;/error-page&gt;</a:t>
            </a:r>
          </a:p>
          <a:p>
            <a:r>
              <a:rPr lang="en-US" altLang="en-US" sz="1800"/>
              <a:t>  </a:t>
            </a:r>
          </a:p>
          <a:p>
            <a:r>
              <a:rPr lang="en-US" altLang="en-US" sz="1800"/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2646154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오류 코드로 오류 페이지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오류 코드는 웹 서버가 제공하는 기본 오류 페이지에 나타나는 </a:t>
            </a:r>
            <a:r>
              <a:rPr lang="en-US" altLang="ko-KR" b="0" dirty="0"/>
              <a:t>404, 500</a:t>
            </a:r>
            <a:r>
              <a:rPr lang="ko-KR" altLang="en-US" b="0" dirty="0"/>
              <a:t>과 같이 사용자의 </a:t>
            </a:r>
            <a:r>
              <a:rPr lang="ko-KR" altLang="en-US" b="0" dirty="0" smtClean="0"/>
              <a:t>요청이 </a:t>
            </a:r>
            <a:r>
              <a:rPr lang="ko-KR" altLang="en-US" b="0" dirty="0"/>
              <a:t>올바르지 않을 때 출력되는 코드로 응답 상태 코드라고도 </a:t>
            </a:r>
            <a:r>
              <a:rPr lang="ko-KR" altLang="en-US" dirty="0"/>
              <a:t>함</a:t>
            </a:r>
            <a:r>
              <a:rPr lang="en-US" altLang="ko-KR" b="0" dirty="0" smtClean="0"/>
              <a:t> </a:t>
            </a:r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페이지에서 </a:t>
            </a:r>
            <a:r>
              <a:rPr lang="ko-KR" altLang="en-US" b="0" dirty="0" smtClean="0"/>
              <a:t>발생하는 오류가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설정된 오류 코드와 일치하는 경우 오류 코드와 오류 페이지를 </a:t>
            </a:r>
            <a:r>
              <a:rPr lang="ko-KR" altLang="en-US" b="0" dirty="0" smtClean="0"/>
              <a:t>보여줌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오류 코드와 오류 페이지를 설정하는 </a:t>
            </a:r>
            <a:r>
              <a:rPr lang="ko-KR" altLang="en-US" b="0" dirty="0" smtClean="0"/>
              <a:t>형식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7584" y="3861048"/>
            <a:ext cx="6786610" cy="2554545"/>
          </a:xfrm>
          <a:prstGeom prst="rect">
            <a:avLst/>
          </a:prstGeom>
          <a:solidFill>
            <a:srgbClr val="D6E7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&lt;error-code&gt;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에러코드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&lt;/error-code&gt;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&lt;location&gt;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에러페이지의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URI&lt;/location&gt;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323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=""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=""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=""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태그를 이용한 예외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=""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=""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=""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이용한 예외처리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=""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맑은 고딕" panose="020B0503020000020004" pitchFamily="50" charset="-127"/>
              </a:rPr>
              <a:t>Try-catch-finally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를 이용한 예외처리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8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=""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=""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예외 처리 페이지 처리하기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2" name="Oval 38">
            <a:extLst>
              <a:ext uri="{FF2B5EF4-FFF2-40B4-BE49-F238E27FC236}">
                <a16:creationId xmlns=""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04" y="4554662"/>
            <a:ext cx="7606414" cy="18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31216"/>
              </p:ext>
            </p:extLst>
          </p:nvPr>
        </p:nvGraphicFramePr>
        <p:xfrm>
          <a:off x="611560" y="1196752"/>
          <a:ext cx="7560840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734"/>
                <a:gridCol w="6489106"/>
              </a:tblGrid>
              <a:tr h="4499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주요 오류 코드의 종류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9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코드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0C1B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0C1BE"/>
                    </a:solidFill>
                  </a:tcPr>
                </a:tc>
              </a:tr>
              <a:tr h="44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200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요청이 정상적으로 처리됨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4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307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임시로 페이지가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리다이렉트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됨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4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400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클라이언트의 요청이 잘못된 구문으로 구성됨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4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401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접근이 허용되지 않음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4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404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지정된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을 처리하기 위한 자원이 존재하지 않음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4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405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요청된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메소드가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허용되지 않음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4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500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서버 내부 에러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(JSP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에서 예외가 발생하는 경우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702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503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서버가 일시적으로 서비스를 제공할 수 없음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서버 과부하나 보수 중인 경우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07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1" y="931818"/>
            <a:ext cx="821055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63" y="1639888"/>
            <a:ext cx="83343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71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124744"/>
            <a:ext cx="8324850" cy="47910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35" y="1615519"/>
            <a:ext cx="2876190" cy="1904762"/>
          </a:xfrm>
        </p:spPr>
      </p:pic>
    </p:spTree>
    <p:extLst>
      <p:ext uri="{BB962C8B-B14F-4D97-AF65-F5344CB8AC3E}">
        <p14:creationId xmlns:p14="http://schemas.microsoft.com/office/powerpoint/2010/main" val="3067185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62950" cy="55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96752"/>
            <a:ext cx="8305800" cy="36004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6"/>
            <a:ext cx="4032448" cy="1368152"/>
          </a:xfrm>
        </p:spPr>
      </p:pic>
    </p:spTree>
    <p:extLst>
      <p:ext uri="{BB962C8B-B14F-4D97-AF65-F5344CB8AC3E}">
        <p14:creationId xmlns:p14="http://schemas.microsoft.com/office/powerpoint/2010/main" val="401983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유형으로 오류 페이지 </a:t>
            </a:r>
            <a:r>
              <a:rPr lang="ko-KR" altLang="en-US" dirty="0" smtClean="0"/>
              <a:t>호출하기</a:t>
            </a:r>
            <a:endParaRPr lang="en-US" altLang="ko-KR" dirty="0" smtClean="0"/>
          </a:p>
          <a:p>
            <a:pPr lvl="1"/>
            <a:r>
              <a:rPr lang="ko-KR" altLang="en-US" b="0" dirty="0"/>
              <a:t>예외 유형에 따른 오류 페이지 호출 방법은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발생시키는 오류가 </a:t>
            </a:r>
            <a:r>
              <a:rPr lang="en-US" altLang="ko-KR" b="0" dirty="0"/>
              <a:t>web.xml </a:t>
            </a:r>
            <a:r>
              <a:rPr lang="ko-KR" altLang="en-US" b="0" dirty="0" smtClean="0"/>
              <a:t>파일에 설정된 </a:t>
            </a:r>
            <a:r>
              <a:rPr lang="ko-KR" altLang="en-US" b="0" dirty="0"/>
              <a:t>예외 유형과 일치하는 경우 예외 유형과 오류 페이지를 </a:t>
            </a:r>
            <a:r>
              <a:rPr lang="ko-KR" altLang="en-US" b="0" dirty="0" smtClean="0"/>
              <a:t>보여줌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</a:t>
            </a:r>
            <a:r>
              <a:rPr lang="ko-KR" altLang="en-US" b="0" dirty="0" smtClean="0"/>
              <a:t>예외 </a:t>
            </a:r>
            <a:r>
              <a:rPr lang="ko-KR" altLang="en-US" b="0" dirty="0"/>
              <a:t>유형과 오류 페이지를 설정하는 </a:t>
            </a:r>
            <a:r>
              <a:rPr lang="ko-KR" altLang="en-US" b="0" dirty="0" smtClean="0"/>
              <a:t>형식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3212975"/>
            <a:ext cx="7643866" cy="2554545"/>
          </a:xfrm>
          <a:prstGeom prst="rect">
            <a:avLst/>
          </a:prstGeom>
          <a:solidFill>
            <a:srgbClr val="D6E7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&lt;exception-type&gt;</a:t>
            </a:r>
            <a:r>
              <a:rPr kumimoji="1" lang="ko-K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예외클래스명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&lt;/exception-type&gt;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&lt;location&gt;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에러페이지의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URI&lt;/location&gt;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&lt;/error-page&gt;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8338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4" y="928683"/>
            <a:ext cx="6269877" cy="3174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7" y="4103643"/>
            <a:ext cx="82867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6712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916832"/>
            <a:ext cx="8296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1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4139" y="1232071"/>
            <a:ext cx="8355523" cy="4886325"/>
            <a:chOff x="374139" y="1232071"/>
            <a:chExt cx="8355523" cy="48863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39" y="1232071"/>
              <a:ext cx="8343900" cy="40195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" y="5251621"/>
              <a:ext cx="8315325" cy="86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3751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980728"/>
            <a:ext cx="8334375" cy="5715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01" y="1772816"/>
            <a:ext cx="3114286" cy="1904762"/>
          </a:xfrm>
        </p:spPr>
      </p:pic>
    </p:spTree>
    <p:extLst>
      <p:ext uri="{BB962C8B-B14F-4D97-AF65-F5344CB8AC3E}">
        <p14:creationId xmlns:p14="http://schemas.microsoft.com/office/powerpoint/2010/main" val="82580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프로그램이 </a:t>
            </a:r>
            <a:r>
              <a:rPr lang="ko-KR" altLang="en-US" b="0" dirty="0"/>
              <a:t>처리되는 동안 특정한 문제가 발생했을 때 처리를 중단하고 다른 </a:t>
            </a:r>
            <a:r>
              <a:rPr lang="ko-KR" altLang="en-US" b="0" dirty="0" smtClean="0"/>
              <a:t>처리를 </a:t>
            </a:r>
            <a:r>
              <a:rPr lang="ko-KR" altLang="en-US" b="0" dirty="0"/>
              <a:t>하는 것으로 오류 처리라고도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사이트를 이용하다가 주소를 잘못 입력하면 </a:t>
            </a:r>
            <a:r>
              <a:rPr lang="ko-KR" altLang="en-US" b="0" dirty="0" smtClean="0"/>
              <a:t>오류 </a:t>
            </a:r>
            <a:r>
              <a:rPr lang="ko-KR" altLang="en-US" b="0" dirty="0"/>
              <a:t>페이지를 보게 </a:t>
            </a:r>
            <a:r>
              <a:rPr lang="ko-KR" altLang="en-US" b="0" dirty="0" smtClean="0"/>
              <a:t>됨</a:t>
            </a:r>
            <a:r>
              <a:rPr lang="en-US" altLang="ko-KR" b="0" dirty="0" smtClean="0"/>
              <a:t>. </a:t>
            </a:r>
          </a:p>
          <a:p>
            <a:pPr lvl="2"/>
            <a:r>
              <a:rPr lang="ko-KR" altLang="en-US" b="0" dirty="0" smtClean="0"/>
              <a:t>웹 </a:t>
            </a:r>
            <a:r>
              <a:rPr lang="ko-KR" altLang="en-US" b="0" dirty="0"/>
              <a:t>서버가 제공하는 오류 페이지로 해당 </a:t>
            </a:r>
            <a:r>
              <a:rPr lang="ko-KR" altLang="en-US" b="0" dirty="0" smtClean="0"/>
              <a:t>페이지에 발생한 </a:t>
            </a:r>
            <a:r>
              <a:rPr lang="ko-KR" altLang="en-US" b="0" dirty="0"/>
              <a:t>오류</a:t>
            </a:r>
            <a:r>
              <a:rPr lang="en-US" altLang="ko-KR" b="0" dirty="0"/>
              <a:t>, </a:t>
            </a:r>
            <a:r>
              <a:rPr lang="ko-KR" altLang="en-US" b="0" dirty="0"/>
              <a:t>디렉터리 구조</a:t>
            </a:r>
            <a:r>
              <a:rPr lang="en-US" altLang="ko-KR" b="0" dirty="0"/>
              <a:t>, </a:t>
            </a:r>
            <a:r>
              <a:rPr lang="ko-KR" altLang="en-US" b="0" dirty="0" err="1"/>
              <a:t>톰캣</a:t>
            </a:r>
            <a:r>
              <a:rPr lang="ko-KR" altLang="en-US" b="0" dirty="0"/>
              <a:t> 버전 등의 정보가 나타나 있기 때문에 웹 보안이 취약하여 </a:t>
            </a:r>
            <a:r>
              <a:rPr lang="ko-KR" altLang="en-US" b="0" dirty="0" smtClean="0"/>
              <a:t>쉽게 해킹 당할 </a:t>
            </a:r>
            <a:r>
              <a:rPr lang="ko-KR" altLang="en-US" b="0" dirty="0"/>
              <a:t>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b="0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1"/>
            <a:endParaRPr lang="en-US" altLang="ko-KR" b="0" dirty="0" smtClean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8" y="3068960"/>
            <a:ext cx="5976664" cy="22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68760"/>
            <a:ext cx="8296275" cy="35242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2178504"/>
            <a:ext cx="4392488" cy="1394512"/>
          </a:xfrm>
        </p:spPr>
      </p:pic>
    </p:spTree>
    <p:extLst>
      <p:ext uri="{BB962C8B-B14F-4D97-AF65-F5344CB8AC3E}">
        <p14:creationId xmlns:p14="http://schemas.microsoft.com/office/powerpoint/2010/main" val="3177060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try-catch-finally</a:t>
            </a:r>
          </a:p>
          <a:p>
            <a:pPr lvl="1"/>
            <a:r>
              <a:rPr lang="ko-KR" altLang="en-US" b="0" dirty="0" smtClean="0"/>
              <a:t>자바의 </a:t>
            </a:r>
            <a:r>
              <a:rPr lang="ko-KR" altLang="en-US" b="0" dirty="0"/>
              <a:t>예외 처리 구문으로 </a:t>
            </a:r>
            <a:r>
              <a:rPr lang="ko-KR" altLang="en-US" b="0" dirty="0" err="1"/>
              <a:t>스크립틀릿</a:t>
            </a:r>
            <a:r>
              <a:rPr lang="ko-KR" altLang="en-US" b="0" dirty="0"/>
              <a:t> 태그에 </a:t>
            </a:r>
            <a:r>
              <a:rPr lang="ko-KR" altLang="en-US" b="0" dirty="0" smtClean="0"/>
              <a:t>작성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endParaRPr lang="ko-KR" altLang="en-US" b="0" dirty="0"/>
          </a:p>
          <a:p>
            <a:pPr lvl="1"/>
            <a:r>
              <a:rPr lang="en-US" altLang="ko-KR" b="0" dirty="0" smtClean="0"/>
              <a:t>try </a:t>
            </a:r>
            <a:r>
              <a:rPr lang="ko-KR" altLang="en-US" b="0" dirty="0"/>
              <a:t>구문에는 예외가 발생할 수 있는 코드를 작성하고</a:t>
            </a:r>
            <a:r>
              <a:rPr lang="en-US" altLang="ko-KR" b="0" dirty="0"/>
              <a:t>, catch </a:t>
            </a:r>
            <a:r>
              <a:rPr lang="ko-KR" altLang="en-US" b="0" dirty="0"/>
              <a:t>구문에는 오류가 </a:t>
            </a:r>
            <a:r>
              <a:rPr lang="ko-KR" altLang="en-US" b="0" dirty="0" err="1" smtClean="0"/>
              <a:t>발생할수</a:t>
            </a:r>
            <a:r>
              <a:rPr lang="ko-KR" altLang="en-US" b="0" dirty="0" smtClean="0"/>
              <a:t> </a:t>
            </a:r>
            <a:r>
              <a:rPr lang="ko-KR" altLang="en-US" b="0" dirty="0"/>
              <a:t>있는 예외 사항을 예측하여 오류를 처리하는 코드를 </a:t>
            </a:r>
            <a:r>
              <a:rPr lang="ko-KR" altLang="en-US" b="0" dirty="0" smtClean="0"/>
              <a:t>작성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finally </a:t>
            </a:r>
            <a:r>
              <a:rPr lang="ko-KR" altLang="en-US" b="0" dirty="0"/>
              <a:t>구문에는 </a:t>
            </a:r>
            <a:r>
              <a:rPr lang="en-US" altLang="ko-KR" b="0" dirty="0" smtClean="0"/>
              <a:t>try </a:t>
            </a:r>
            <a:r>
              <a:rPr lang="ko-KR" altLang="en-US" b="0" dirty="0" smtClean="0"/>
              <a:t>구문이 </a:t>
            </a:r>
            <a:r>
              <a:rPr lang="ko-KR" altLang="en-US" b="0" dirty="0"/>
              <a:t>실행된 후 실행할 코드를 작성하는데 이는 </a:t>
            </a:r>
            <a:r>
              <a:rPr lang="ko-KR" altLang="en-US" b="0" dirty="0" smtClean="0"/>
              <a:t>생략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4. try-catch-finally</a:t>
            </a:r>
            <a:r>
              <a:rPr lang="ko-KR" altLang="en-US" b="0" dirty="0"/>
              <a:t>를 이용한 예외 처리</a:t>
            </a:r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772816"/>
            <a:ext cx="7704856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8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4" y="964770"/>
            <a:ext cx="8324850" cy="5715000"/>
            <a:chOff x="409574" y="964770"/>
            <a:chExt cx="8324850" cy="5715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4" y="964770"/>
              <a:ext cx="8324850" cy="15335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86" y="2422095"/>
              <a:ext cx="8277225" cy="425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61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8" y="931818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65243"/>
            <a:ext cx="8324850" cy="47625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17" y="2161028"/>
            <a:ext cx="2809524" cy="1904762"/>
          </a:xfrm>
        </p:spPr>
      </p:pic>
    </p:spTree>
    <p:extLst>
      <p:ext uri="{BB962C8B-B14F-4D97-AF65-F5344CB8AC3E}">
        <p14:creationId xmlns:p14="http://schemas.microsoft.com/office/powerpoint/2010/main" val="1202087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149" y="931818"/>
            <a:ext cx="7993275" cy="5746169"/>
            <a:chOff x="395011" y="-315416"/>
            <a:chExt cx="8353701" cy="72352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7" y="-315416"/>
              <a:ext cx="8353425" cy="67151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011" y="6357848"/>
              <a:ext cx="8305800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744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196752"/>
            <a:ext cx="8267700" cy="4191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05" y="1772816"/>
            <a:ext cx="2554527" cy="1656184"/>
          </a:xfrm>
        </p:spPr>
      </p:pic>
    </p:spTree>
    <p:extLst>
      <p:ext uri="{BB962C8B-B14F-4D97-AF65-F5344CB8AC3E}">
        <p14:creationId xmlns:p14="http://schemas.microsoft.com/office/powerpoint/2010/main" val="950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285720" y="745827"/>
            <a:ext cx="8643998" cy="58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버퍼와 에러 페이지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457200" y="1471297"/>
            <a:ext cx="8229600" cy="512605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에러 페이지는 버퍼가 </a:t>
            </a:r>
            <a:r>
              <a:rPr lang="ko-KR" altLang="en-US" dirty="0" err="1" smtClean="0"/>
              <a:t>플러시</a:t>
            </a:r>
            <a:r>
              <a:rPr lang="ko-KR" altLang="en-US" dirty="0" smtClean="0"/>
              <a:t> 되기 전에 처리되어야 함</a:t>
            </a:r>
            <a:endParaRPr lang="ko-KR" altLang="en-US" dirty="0"/>
          </a:p>
        </p:txBody>
      </p:sp>
      <p:pic>
        <p:nvPicPr>
          <p:cNvPr id="8" name="Picture 2" descr="fig08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971362"/>
            <a:ext cx="5546248" cy="4553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33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[</a:t>
            </a:r>
            <a:r>
              <a:rPr lang="ko-KR" altLang="en-US" dirty="0" smtClean="0"/>
              <a:t>웹 쇼핑몰</a:t>
            </a:r>
            <a:r>
              <a:rPr lang="en-US" altLang="ko-KR" dirty="0" smtClean="0"/>
              <a:t>] </a:t>
            </a:r>
            <a:r>
              <a:rPr lang="ko-KR" altLang="en-US" b="0" dirty="0" smtClean="0"/>
              <a:t>예외 </a:t>
            </a:r>
            <a:r>
              <a:rPr lang="ko-KR" altLang="en-US" b="0" dirty="0"/>
              <a:t>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412776"/>
            <a:ext cx="81153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032448" cy="28575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72816"/>
            <a:ext cx="4176464" cy="29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오류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8" y="996253"/>
            <a:ext cx="8162925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634808" cy="43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1" indent="-342900">
              <a:lnSpc>
                <a:spcPct val="100000"/>
              </a:lnSpc>
              <a:buClr>
                <a:srgbClr val="5A8DDC"/>
              </a:buClr>
              <a:buFont typeface="Wingdings" pitchFamily="2" charset="2"/>
              <a:buChar char="v"/>
            </a:pPr>
            <a:r>
              <a:rPr lang="ko-KR" altLang="en-US" sz="2200" b="1" dirty="0" smtClean="0"/>
              <a:t>예외 처리</a:t>
            </a:r>
            <a:endParaRPr lang="en-US" altLang="ko-KR" sz="2200" b="1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웹 애플리케이션 실행 도중에 발생할 수 있는 오류에 대비한 예외 처리 코드를 작성하여 비정상적인 종료를 막을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예외 처리 방법의 종류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47948"/>
              </p:ext>
            </p:extLst>
          </p:nvPr>
        </p:nvGraphicFramePr>
        <p:xfrm>
          <a:off x="323528" y="2924944"/>
          <a:ext cx="8208912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176464"/>
              </a:tblGrid>
              <a:tr h="39348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 처리 방법의 종류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6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예외 처리 방법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791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Page</a:t>
                      </a:r>
                      <a:r>
                        <a:rPr lang="ko-KR" altLang="en-US" dirty="0" err="1" smtClean="0"/>
                        <a:t>디렉티브</a:t>
                      </a:r>
                      <a:r>
                        <a:rPr lang="ko-KR" altLang="en-US" dirty="0" smtClean="0"/>
                        <a:t> 태그를 이용한 예외 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errorPage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err="1" smtClean="0"/>
                        <a:t>isErrorPage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속성을 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791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Web.xml </a:t>
                      </a:r>
                      <a:r>
                        <a:rPr lang="ko-KR" altLang="en-US" dirty="0" smtClean="0"/>
                        <a:t>파일을 이용한 예외처리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&lt;error-code&gt;</a:t>
                      </a:r>
                      <a:r>
                        <a:rPr lang="ko-KR" altLang="en-US" dirty="0" smtClean="0"/>
                        <a:t>또는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&lt;exception-type&gt;</a:t>
                      </a:r>
                      <a:r>
                        <a:rPr lang="ko-KR" altLang="en-US" dirty="0" smtClean="0"/>
                        <a:t>요소를 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934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try~catch~finally</a:t>
                      </a:r>
                      <a:r>
                        <a:rPr lang="ko-KR" altLang="en-US" dirty="0" smtClean="0"/>
                        <a:t>를 이용한 예외 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자바의 예외 처리 구문 이용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292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보기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85741"/>
            <a:ext cx="8277225" cy="2238375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3538510"/>
            <a:ext cx="4032448" cy="28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50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추가 </a:t>
            </a:r>
            <a:r>
              <a:rPr lang="ko-KR" altLang="en-US" b="0" dirty="0" smtClean="0"/>
              <a:t>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5848"/>
            <a:ext cx="820102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348880"/>
            <a:ext cx="8286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98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오류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0" y="1196752"/>
            <a:ext cx="6736804" cy="496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31" y="4258719"/>
            <a:ext cx="3125766" cy="21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438" y="761702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에러 페이지 지정 방법</a:t>
            </a:r>
            <a:endParaRPr lang="ko-KR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1626890"/>
            <a:ext cx="8568951" cy="35303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별도의 에러 페이지가 필요한 경우 </a:t>
            </a:r>
            <a:r>
              <a:rPr lang="en-US" altLang="ko-KR" sz="2000" dirty="0" smtClean="0"/>
              <a:t>page </a:t>
            </a:r>
            <a:r>
              <a:rPr lang="ko-KR" altLang="en-US" sz="2000" dirty="0" err="1" smtClean="0"/>
              <a:t>디렉티브의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errorPage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속성을 사용해서 에러 페이지를 지정한다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u="sng" dirty="0" smtClean="0"/>
              <a:t>범용적인 에러 코드</a:t>
            </a:r>
            <a:r>
              <a:rPr lang="en-US" altLang="ko-KR" sz="2000" dirty="0" smtClean="0"/>
              <a:t>(404, 500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대해서 에러 페이지를 지정한다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별도로 처리해 주어야 하는 예외 타입</a:t>
            </a:r>
            <a:r>
              <a:rPr lang="en-US" altLang="ko-KR" sz="2000" dirty="0" smtClean="0"/>
              <a:t>(</a:t>
            </a:r>
            <a:r>
              <a:rPr lang="ko-KR" altLang="en-US" sz="2000" u="sng" dirty="0" smtClean="0"/>
              <a:t>심각함을 나타내는 예외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대해서는 </a:t>
            </a:r>
            <a:r>
              <a:rPr lang="en-US" altLang="ko-KR" sz="2000" dirty="0" smtClean="0"/>
              <a:t>web.xml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&lt;exception-type&gt; </a:t>
            </a:r>
            <a:r>
              <a:rPr lang="ko-KR" altLang="en-US" sz="2000" dirty="0" smtClean="0"/>
              <a:t>태그를 추가해서 따로 에러 페이지를 보여준다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060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1438" y="761702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에러 페이지의 우선 순위</a:t>
            </a:r>
            <a:endParaRPr lang="ko-KR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68313" y="1626890"/>
            <a:ext cx="8207375" cy="49704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Font typeface="Wingdings" panose="05000000000000000000" pitchFamily="2" charset="2"/>
              <a:buChar char="v"/>
              <a:defRPr sz="2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indent="-182563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Font typeface="Wingdings" panose="05000000000000000000" pitchFamily="2" charset="2"/>
              <a:buChar char="§"/>
              <a:defRPr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20725" indent="-185738" algn="l" rtl="0" eaLnBrk="0" fontAlgn="base" latinLnBrk="1" hangingPunct="0"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Char char="•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620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ko-KR" sz="2000" dirty="0" smtClean="0"/>
              <a:t>page </a:t>
            </a:r>
            <a:r>
              <a:rPr lang="ko-KR" altLang="en-US" sz="2000" dirty="0" err="1" smtClean="0"/>
              <a:t>디렉티브의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>
                <a:solidFill>
                  <a:srgbClr val="0000FF"/>
                </a:solidFill>
              </a:rPr>
              <a:t>errorPage</a:t>
            </a:r>
            <a:r>
              <a:rPr lang="en-US" altLang="ko-KR" sz="2000" dirty="0" smtClean="0">
                <a:solidFill>
                  <a:srgbClr val="0000FF"/>
                </a:solidFill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</a:rPr>
              <a:t>속성에서 지정</a:t>
            </a:r>
            <a:r>
              <a:rPr lang="ko-KR" altLang="en-US" sz="2000" dirty="0" smtClean="0"/>
              <a:t>한 에러 페이지를 보여준다</a:t>
            </a:r>
            <a:r>
              <a:rPr lang="en-US" altLang="ko-KR" sz="2000" dirty="0" smtClean="0"/>
              <a:t>.</a:t>
            </a:r>
          </a:p>
          <a:p>
            <a:pPr marL="609600" indent="-609600">
              <a:buFontTx/>
              <a:buAutoNum type="arabicPeriod"/>
            </a:pPr>
            <a:endParaRPr lang="en-US" altLang="ko-KR" sz="2000" dirty="0" smtClean="0"/>
          </a:p>
          <a:p>
            <a:pPr marL="609600" indent="-609600">
              <a:buFontTx/>
              <a:buAutoNum type="arabicPeriod"/>
            </a:pP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페이지에서 발생한 예외 타입이 </a:t>
            </a:r>
            <a:r>
              <a:rPr lang="en-US" altLang="ko-KR" sz="2000" dirty="0" smtClean="0"/>
              <a:t>web.xml </a:t>
            </a:r>
            <a:r>
              <a:rPr lang="ko-KR" altLang="en-US" sz="2000" dirty="0" smtClean="0"/>
              <a:t>파일의 </a:t>
            </a:r>
            <a:r>
              <a:rPr lang="en-US" altLang="ko-KR" sz="2000" dirty="0" smtClean="0">
                <a:solidFill>
                  <a:srgbClr val="0000FF"/>
                </a:solidFill>
              </a:rPr>
              <a:t>&lt;exception-type&gt;</a:t>
            </a:r>
            <a:r>
              <a:rPr lang="ko-KR" altLang="en-US" sz="2000" dirty="0" smtClean="0">
                <a:solidFill>
                  <a:srgbClr val="0000FF"/>
                </a:solidFill>
              </a:rPr>
              <a:t>에서 지정한 예외 타입</a:t>
            </a:r>
            <a:r>
              <a:rPr lang="ko-KR" altLang="en-US" sz="2000" dirty="0" smtClean="0"/>
              <a:t>과 동일한 경우 지정한 에러 페이지를 보여준다</a:t>
            </a:r>
            <a:r>
              <a:rPr lang="en-US" altLang="ko-KR" sz="2000" dirty="0" smtClean="0"/>
              <a:t>.</a:t>
            </a:r>
          </a:p>
          <a:p>
            <a:pPr marL="609600" indent="-609600">
              <a:buFontTx/>
              <a:buAutoNum type="arabicPeriod"/>
            </a:pPr>
            <a:endParaRPr lang="en-US" altLang="ko-KR" sz="2000" dirty="0" smtClean="0"/>
          </a:p>
          <a:p>
            <a:pPr marL="609600" indent="-609600">
              <a:buFontTx/>
              <a:buAutoNum type="arabicPeriod"/>
            </a:pP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페이지에서 발생한 에러 코드가 </a:t>
            </a:r>
            <a:r>
              <a:rPr lang="en-US" altLang="ko-KR" sz="2000" dirty="0" smtClean="0"/>
              <a:t>web.xml </a:t>
            </a:r>
            <a:r>
              <a:rPr lang="ko-KR" altLang="en-US" sz="2000" dirty="0" smtClean="0"/>
              <a:t>파일의 </a:t>
            </a:r>
            <a:r>
              <a:rPr lang="en-US" altLang="ko-KR" sz="2000" dirty="0" smtClean="0">
                <a:solidFill>
                  <a:srgbClr val="0000FF"/>
                </a:solidFill>
              </a:rPr>
              <a:t>&lt;error-code&gt;</a:t>
            </a:r>
            <a:r>
              <a:rPr lang="ko-KR" altLang="en-US" sz="2000" dirty="0" smtClean="0">
                <a:solidFill>
                  <a:srgbClr val="0000FF"/>
                </a:solidFill>
              </a:rPr>
              <a:t>에서 지정한 에러 코드</a:t>
            </a:r>
            <a:r>
              <a:rPr lang="ko-KR" altLang="en-US" sz="2000" dirty="0" smtClean="0"/>
              <a:t>와 동일한 경우 지정한 에러 페이지를 보여준다</a:t>
            </a:r>
            <a:r>
              <a:rPr lang="en-US" altLang="ko-KR" sz="2000" dirty="0" smtClean="0"/>
              <a:t>.</a:t>
            </a:r>
          </a:p>
          <a:p>
            <a:pPr marL="609600" indent="-609600">
              <a:buFontTx/>
              <a:buAutoNum type="arabicPeriod"/>
            </a:pPr>
            <a:endParaRPr lang="en-US" altLang="ko-KR" sz="2000" dirty="0" smtClean="0"/>
          </a:p>
          <a:p>
            <a:pPr marL="609600" indent="-609600">
              <a:buFontTx/>
              <a:buAutoNum type="arabicPeriod"/>
            </a:pPr>
            <a:r>
              <a:rPr lang="ko-KR" altLang="en-US" sz="2000" dirty="0" smtClean="0"/>
              <a:t>아무것도 해당되지 않을 경우 </a:t>
            </a:r>
            <a:r>
              <a:rPr lang="ko-KR" altLang="en-US" sz="2000" dirty="0" err="1" smtClean="0"/>
              <a:t>톰캣</a:t>
            </a:r>
            <a:r>
              <a:rPr lang="ko-KR" altLang="en-US" sz="2000" dirty="0" smtClean="0"/>
              <a:t> 엔진이 제공하는 </a:t>
            </a:r>
            <a:r>
              <a:rPr lang="ko-KR" altLang="en-US" sz="2000" dirty="0" smtClean="0">
                <a:solidFill>
                  <a:srgbClr val="0000FF"/>
                </a:solidFill>
              </a:rPr>
              <a:t>기본 에러 페이지</a:t>
            </a:r>
            <a:r>
              <a:rPr lang="ko-KR" altLang="en-US" sz="2000" dirty="0" smtClean="0"/>
              <a:t>를 보여준다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979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269874" y="4156719"/>
            <a:ext cx="8569325" cy="288925"/>
          </a:xfrm>
          <a:prstGeom prst="rect">
            <a:avLst/>
          </a:prstGeom>
          <a:solidFill>
            <a:srgbClr val="D6E7E6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ko-KR" altLang="en-US" sz="1600" b="1" dirty="0"/>
              <a:t>에러 페이지 지정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69874" y="5309244"/>
            <a:ext cx="8569325" cy="360363"/>
          </a:xfrm>
          <a:prstGeom prst="rect">
            <a:avLst/>
          </a:prstGeom>
          <a:solidFill>
            <a:srgbClr val="D6E7E6"/>
          </a:solidFill>
          <a:ln w="28575" algn="ctr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90487" y="772169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mtClean="0"/>
              <a:t>에러 페이지 지정하기</a:t>
            </a:r>
            <a:endParaRPr lang="ko-KR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6849" y="1780232"/>
            <a:ext cx="8715375" cy="1152525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12749" y="1610369"/>
            <a:ext cx="1512888" cy="381000"/>
          </a:xfrm>
          <a:prstGeom prst="roundRect">
            <a:avLst>
              <a:gd name="adj" fmla="val 33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Syntax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63524" y="2212032"/>
            <a:ext cx="7331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b="1"/>
              <a:t>&lt;%@</a:t>
            </a:r>
            <a:r>
              <a:rPr lang="en-US" altLang="ko-KR" sz="2800"/>
              <a:t> page </a:t>
            </a:r>
            <a:r>
              <a:rPr lang="en-US" altLang="ko-KR" sz="2800" b="1"/>
              <a:t>errorPage</a:t>
            </a:r>
            <a:r>
              <a:rPr lang="en-US" altLang="ko-KR" sz="2800"/>
              <a:t>="</a:t>
            </a:r>
            <a:r>
              <a:rPr lang="ko-KR" altLang="en-US" sz="2800"/>
              <a:t>에러페이지</a:t>
            </a:r>
            <a:r>
              <a:rPr lang="en-US" altLang="ko-KR" sz="2800"/>
              <a:t>URI" </a:t>
            </a:r>
            <a:r>
              <a:rPr lang="en-US" altLang="ko-KR" sz="2800" b="1"/>
              <a:t>%&gt;</a:t>
            </a:r>
            <a:r>
              <a:rPr lang="en-US" altLang="ko-KR" sz="2800"/>
              <a:t> </a:t>
            </a:r>
            <a:endParaRPr lang="ko-KR" altLang="en-US" sz="28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98437" y="3004194"/>
            <a:ext cx="898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800"/>
              <a:t>* 현재 </a:t>
            </a:r>
            <a:r>
              <a:rPr lang="en-US" altLang="ko-KR" sz="1800"/>
              <a:t>JSP </a:t>
            </a:r>
            <a:r>
              <a:rPr lang="ko-KR" altLang="en-US" sz="1800"/>
              <a:t>페이지에서 에러가 발생하면 </a:t>
            </a:r>
            <a:r>
              <a:rPr lang="en-US" altLang="ko-KR" sz="1800"/>
              <a:t>errorPage </a:t>
            </a:r>
            <a:r>
              <a:rPr lang="ko-KR" altLang="en-US" sz="1800"/>
              <a:t>속성에 명시한 페이지를 보여준다</a:t>
            </a:r>
            <a:r>
              <a:rPr lang="en-US" altLang="ko-KR" sz="1800"/>
              <a:t>.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98437" y="3605857"/>
            <a:ext cx="8715375" cy="3214687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69874" y="3867794"/>
            <a:ext cx="727392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</a:t>
            </a:r>
            <a:r>
              <a:rPr lang="en-US" altLang="ko-KR" sz="1600" dirty="0" err="1"/>
              <a:t>euc-kr</a:t>
            </a:r>
            <a:r>
              <a:rPr lang="en-US" altLang="ko-KR" sz="1600" dirty="0"/>
              <a:t>" %&gt;</a:t>
            </a:r>
          </a:p>
          <a:p>
            <a:r>
              <a:rPr lang="en-US" altLang="ko-KR" sz="1600" dirty="0"/>
              <a:t>&lt;%@ page </a:t>
            </a:r>
            <a:r>
              <a:rPr lang="en-US" altLang="ko-KR" sz="1600" b="1" dirty="0" err="1"/>
              <a:t>errorPage</a:t>
            </a:r>
            <a:r>
              <a:rPr lang="en-US" altLang="ko-KR" sz="1600" b="1" dirty="0"/>
              <a:t> = "/error/</a:t>
            </a:r>
            <a:r>
              <a:rPr lang="en-US" altLang="ko-KR" sz="1600" b="1" dirty="0" err="1"/>
              <a:t>viewErrorMessage.jsp</a:t>
            </a:r>
            <a:r>
              <a:rPr lang="en-US" altLang="ko-KR" sz="1600" b="1" dirty="0"/>
              <a:t>"</a:t>
            </a:r>
            <a:r>
              <a:rPr lang="en-US" altLang="ko-KR" sz="1600" dirty="0"/>
              <a:t>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출력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name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값</a:t>
            </a:r>
            <a:r>
              <a:rPr lang="en-US" altLang="ko-KR" sz="1600" dirty="0"/>
              <a:t>: &lt;%= </a:t>
            </a:r>
            <a:r>
              <a:rPr lang="en-US" altLang="ko-KR" sz="1600" dirty="0" err="1"/>
              <a:t>request.getParameter</a:t>
            </a:r>
            <a:r>
              <a:rPr lang="en-US" altLang="ko-KR" sz="1600" dirty="0"/>
              <a:t>("name").</a:t>
            </a:r>
            <a:r>
              <a:rPr lang="en-US" altLang="ko-KR" sz="1600" dirty="0" err="1"/>
              <a:t>toUpperCase</a:t>
            </a:r>
            <a:r>
              <a:rPr lang="en-US" altLang="ko-KR" sz="1600" dirty="0"/>
              <a:t>() %&gt;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412749" y="3435994"/>
            <a:ext cx="1225550" cy="381000"/>
          </a:xfrm>
          <a:prstGeom prst="roundRect">
            <a:avLst>
              <a:gd name="adj" fmla="val 33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Example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5167312" y="5093344"/>
            <a:ext cx="914400" cy="914400"/>
          </a:xfrm>
          <a:prstGeom prst="ellips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487987" y="6168082"/>
            <a:ext cx="31353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/>
              <a:t>이 코드에서 에러가 발생하므로</a:t>
            </a:r>
          </a:p>
          <a:p>
            <a:r>
              <a:rPr lang="en-US" altLang="ko-KR" sz="1600"/>
              <a:t>viewErrorMessage.jsp</a:t>
            </a:r>
            <a:r>
              <a:rPr lang="ko-KR" altLang="en-US" sz="1600"/>
              <a:t>를 보여줌</a:t>
            </a:r>
          </a:p>
        </p:txBody>
      </p:sp>
      <p:cxnSp>
        <p:nvCxnSpPr>
          <p:cNvPr id="20" name="AutoShape 21"/>
          <p:cNvCxnSpPr>
            <a:cxnSpLocks noChangeShapeType="1"/>
            <a:stCxn id="18" idx="6"/>
            <a:endCxn id="19" idx="0"/>
          </p:cNvCxnSpPr>
          <p:nvPr/>
        </p:nvCxnSpPr>
        <p:spPr bwMode="auto">
          <a:xfrm>
            <a:off x="6100762" y="5550544"/>
            <a:ext cx="955675" cy="617538"/>
          </a:xfrm>
          <a:prstGeom prst="curvedConnector2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711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20550" y="3933651"/>
            <a:ext cx="5473700" cy="288925"/>
          </a:xfrm>
          <a:prstGeom prst="rect">
            <a:avLst/>
          </a:prstGeom>
          <a:solidFill>
            <a:srgbClr val="D6E7E6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481138" y="5878339"/>
            <a:ext cx="1079500" cy="360362"/>
          </a:xfrm>
          <a:prstGeom prst="rect">
            <a:avLst/>
          </a:prstGeom>
          <a:solidFill>
            <a:srgbClr val="D6E7E6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833438" y="5589414"/>
            <a:ext cx="1079500" cy="360362"/>
          </a:xfrm>
          <a:prstGeom prst="rect">
            <a:avLst/>
          </a:prstGeom>
          <a:solidFill>
            <a:srgbClr val="D6E7E6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20550" y="3644726"/>
            <a:ext cx="59055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</a:t>
            </a:r>
            <a:r>
              <a:rPr lang="en-US" altLang="ko-KR" sz="1600" dirty="0" err="1"/>
              <a:t>euc-kr</a:t>
            </a:r>
            <a:r>
              <a:rPr lang="en-US" altLang="ko-KR" sz="1600" dirty="0"/>
              <a:t>" %&gt;</a:t>
            </a:r>
          </a:p>
          <a:p>
            <a:r>
              <a:rPr lang="en-US" altLang="ko-KR" sz="1600" dirty="0"/>
              <a:t>&lt;%@ page </a:t>
            </a:r>
            <a:r>
              <a:rPr lang="en-US" altLang="ko-KR" sz="1600" b="1" dirty="0" err="1"/>
              <a:t>isErrorPage</a:t>
            </a:r>
            <a:r>
              <a:rPr lang="en-US" altLang="ko-KR" sz="1600" b="1" dirty="0"/>
              <a:t> = "true"</a:t>
            </a:r>
            <a:r>
              <a:rPr lang="en-US" altLang="ko-KR" sz="1600" dirty="0"/>
              <a:t>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ko-KR" altLang="en-US" sz="1600" dirty="0"/>
              <a:t>예외 발생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ko-KR" altLang="en-US" sz="1600" dirty="0"/>
              <a:t>요청 처리 과정에서 예외가 발생하였습니다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ko-KR" altLang="en-US" sz="1600" dirty="0"/>
              <a:t>빠른 </a:t>
            </a:r>
            <a:r>
              <a:rPr lang="ko-KR" altLang="en-US" sz="1600" dirty="0" err="1"/>
              <a:t>시간내에</a:t>
            </a:r>
            <a:r>
              <a:rPr lang="ko-KR" altLang="en-US" sz="1600" dirty="0"/>
              <a:t> 문제를 해결하도록 하겠습니다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&lt;p&gt;</a:t>
            </a:r>
          </a:p>
          <a:p>
            <a:r>
              <a:rPr lang="ko-KR" altLang="en-US" sz="1600" dirty="0"/>
              <a:t>에러 타입</a:t>
            </a:r>
            <a:r>
              <a:rPr lang="en-US" altLang="ko-KR" sz="1600" dirty="0"/>
              <a:t>: &lt;%= </a:t>
            </a:r>
            <a:r>
              <a:rPr lang="en-US" altLang="ko-KR" sz="1600" b="1" dirty="0" err="1"/>
              <a:t>exception</a:t>
            </a:r>
            <a:r>
              <a:rPr lang="en-US" altLang="ko-KR" sz="1600" dirty="0" err="1"/>
              <a:t>.getClass</a:t>
            </a:r>
            <a:r>
              <a:rPr lang="en-US" altLang="ko-KR" sz="1600" dirty="0"/>
              <a:t>().</a:t>
            </a:r>
            <a:r>
              <a:rPr lang="en-US" altLang="ko-KR" sz="1600" dirty="0" err="1"/>
              <a:t>getName</a:t>
            </a:r>
            <a:r>
              <a:rPr lang="en-US" altLang="ko-KR" sz="1600" dirty="0"/>
              <a:t>() %&gt;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ko-KR" altLang="en-US" sz="1600" dirty="0"/>
              <a:t>에러 메시지</a:t>
            </a:r>
            <a:r>
              <a:rPr lang="en-US" altLang="ko-KR" sz="1600" dirty="0"/>
              <a:t>: &lt;b&gt;&lt;%= </a:t>
            </a:r>
            <a:r>
              <a:rPr lang="en-US" altLang="ko-KR" sz="1600" b="1" dirty="0" err="1"/>
              <a:t>exception</a:t>
            </a:r>
            <a:r>
              <a:rPr lang="en-US" altLang="ko-KR" sz="1600" dirty="0" err="1"/>
              <a:t>.getMessage</a:t>
            </a:r>
            <a:r>
              <a:rPr lang="en-US" altLang="ko-KR" sz="1600" dirty="0"/>
              <a:t>() %&gt;&lt;/b&gt;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41163" y="765076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dirty="0" smtClean="0"/>
              <a:t>에러 페이지 작성하기</a:t>
            </a:r>
            <a:endParaRPr lang="ko-KR" alt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7525" y="1701181"/>
            <a:ext cx="8715375" cy="806771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63425" y="1531317"/>
            <a:ext cx="1512888" cy="381000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Syntax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14200" y="1988840"/>
            <a:ext cx="593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800" b="1" dirty="0"/>
              <a:t>&lt;%@</a:t>
            </a:r>
            <a:r>
              <a:rPr lang="en-US" altLang="ko-KR" sz="2800" dirty="0"/>
              <a:t> page </a:t>
            </a:r>
            <a:r>
              <a:rPr lang="en-US" altLang="ko-KR" sz="2800" b="1" dirty="0" err="1"/>
              <a:t>isErrorPage</a:t>
            </a:r>
            <a:r>
              <a:rPr lang="en-US" altLang="ko-KR" sz="2800" b="1" dirty="0"/>
              <a:t>="true" %&gt;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72924" y="2597571"/>
            <a:ext cx="87270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latin typeface="+mn-ea"/>
                <a:ea typeface="+mn-ea"/>
              </a:rPr>
              <a:t>현 </a:t>
            </a:r>
            <a:r>
              <a:rPr lang="en-US" altLang="ko-KR" sz="1400" dirty="0">
                <a:latin typeface="+mn-ea"/>
                <a:ea typeface="+mn-ea"/>
              </a:rPr>
              <a:t>JSP </a:t>
            </a:r>
            <a:r>
              <a:rPr lang="ko-KR" altLang="en-US" sz="1400" dirty="0">
                <a:latin typeface="+mn-ea"/>
                <a:ea typeface="+mn-ea"/>
              </a:rPr>
              <a:t>페이지를 에러 페이지로 지정하려면 </a:t>
            </a:r>
            <a:r>
              <a:rPr lang="en-US" altLang="ko-KR" sz="1400" dirty="0" err="1">
                <a:latin typeface="+mn-ea"/>
                <a:ea typeface="+mn-ea"/>
              </a:rPr>
              <a:t>isErrorPage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속성의 값을 </a:t>
            </a:r>
            <a:r>
              <a:rPr lang="en-US" altLang="ko-KR" sz="1400" dirty="0">
                <a:latin typeface="+mn-ea"/>
                <a:ea typeface="+mn-ea"/>
              </a:rPr>
              <a:t>true</a:t>
            </a:r>
            <a:r>
              <a:rPr lang="ko-KR" altLang="en-US" sz="1400" dirty="0">
                <a:latin typeface="+mn-ea"/>
                <a:ea typeface="+mn-ea"/>
              </a:rPr>
              <a:t>로 </a:t>
            </a:r>
            <a:r>
              <a:rPr lang="ko-KR" altLang="en-US" sz="1400" dirty="0" smtClean="0">
                <a:latin typeface="+mn-ea"/>
                <a:ea typeface="+mn-ea"/>
              </a:rPr>
              <a:t>지정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IE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에서 예외가 올바르게 보여지려면 에러 페이지가 출력한 응답 데이터 크기가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513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바이트보다 커야 함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49113" y="3382789"/>
            <a:ext cx="8715375" cy="3430587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463425" y="3212926"/>
            <a:ext cx="1225550" cy="381000"/>
          </a:xfrm>
          <a:prstGeom prst="roundRect">
            <a:avLst>
              <a:gd name="adj" fmla="val 33824"/>
            </a:avLst>
          </a:prstGeom>
          <a:solidFill>
            <a:srgbClr val="D6E7E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b="1">
                <a:latin typeface="HY헤드라인M" pitchFamily="18" charset="-127"/>
                <a:ea typeface="HY헤드라인M" pitchFamily="18" charset="-127"/>
              </a:rPr>
              <a:t>Example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1762000" y="5373514"/>
            <a:ext cx="1871663" cy="10080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6191125" y="3755981"/>
            <a:ext cx="2266950" cy="1689100"/>
          </a:xfrm>
          <a:prstGeom prst="wedgeRoundRectCallout">
            <a:avLst>
              <a:gd name="adj1" fmla="val -174154"/>
              <a:gd name="adj2" fmla="val 55981"/>
              <a:gd name="adj3" fmla="val 16667"/>
            </a:avLst>
          </a:prstGeom>
          <a:solidFill>
            <a:srgbClr val="FFC000">
              <a:alpha val="32000"/>
            </a:srgbClr>
          </a:solidFill>
          <a:ln w="19050" algn="ctr">
            <a:solidFill>
              <a:srgbClr val="FFC000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lang="ko-KR" altLang="en-US" sz="1400" b="1" dirty="0"/>
              <a:t>에러 페이지로 지정되면</a:t>
            </a:r>
          </a:p>
          <a:p>
            <a:pPr algn="ctr"/>
            <a:r>
              <a:rPr lang="ko-KR" altLang="en-US" sz="1400" b="1" dirty="0"/>
              <a:t>예외 정보를 담고 있는</a:t>
            </a:r>
          </a:p>
          <a:p>
            <a:pPr algn="ctr"/>
            <a:r>
              <a:rPr lang="en-US" altLang="ko-KR" sz="1400" b="1" dirty="0"/>
              <a:t>exception </a:t>
            </a:r>
            <a:r>
              <a:rPr lang="ko-KR" altLang="en-US" sz="1400" b="1" dirty="0"/>
              <a:t>기본 객체를</a:t>
            </a:r>
          </a:p>
          <a:p>
            <a:pPr algn="ctr"/>
            <a:r>
              <a:rPr lang="ko-KR" altLang="en-US" sz="1400" b="1" dirty="0"/>
              <a:t>사용할 수 있게 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26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62862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59742"/>
            <a:ext cx="82962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2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91</TotalTime>
  <Words>1220</Words>
  <Application>Microsoft Office PowerPoint</Application>
  <PresentationFormat>화면 슬라이드 쇼(4:3)</PresentationFormat>
  <Paragraphs>223</Paragraphs>
  <Slides>43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1_마스터</vt:lpstr>
      <vt:lpstr>예외처리</vt:lpstr>
      <vt:lpstr>PowerPoint 프레젠테이션</vt:lpstr>
      <vt:lpstr>1. 예외 처리의 개요</vt:lpstr>
      <vt:lpstr>1. 예외 처리의 개요</vt:lpstr>
      <vt:lpstr>1. 예외 처리의 개요</vt:lpstr>
      <vt:lpstr>1. 예외 처리의 개요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4. try-catch-finally를 이용한 예외 처리</vt:lpstr>
      <vt:lpstr>4. try-catch-finally를 이용한 예외 처리</vt:lpstr>
      <vt:lpstr>4. try-catch-finally를 이용한 예외 처리</vt:lpstr>
      <vt:lpstr>4. try-catch-finally를 이용한 예외 처리</vt:lpstr>
      <vt:lpstr>4. try-catch-finally를 이용한 예외 처리</vt:lpstr>
      <vt:lpstr>4. try-catch-finally를 이용한 예외 처리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320</cp:revision>
  <dcterms:created xsi:type="dcterms:W3CDTF">2011-01-05T15:14:06Z</dcterms:created>
  <dcterms:modified xsi:type="dcterms:W3CDTF">2019-03-18T00:02:16Z</dcterms:modified>
</cp:coreProperties>
</file>