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877" r:id="rId3"/>
    <p:sldId id="878" r:id="rId4"/>
    <p:sldId id="879" r:id="rId5"/>
    <p:sldId id="880" r:id="rId6"/>
    <p:sldId id="881" r:id="rId7"/>
    <p:sldId id="918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919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901" r:id="rId29"/>
    <p:sldId id="902" r:id="rId30"/>
    <p:sldId id="904" r:id="rId31"/>
    <p:sldId id="906" r:id="rId32"/>
    <p:sldId id="920" r:id="rId33"/>
    <p:sldId id="921" r:id="rId34"/>
    <p:sldId id="907" r:id="rId35"/>
    <p:sldId id="908" r:id="rId36"/>
    <p:sldId id="909" r:id="rId37"/>
    <p:sldId id="911" r:id="rId38"/>
    <p:sldId id="912" r:id="rId39"/>
    <p:sldId id="913" r:id="rId40"/>
    <p:sldId id="914" r:id="rId41"/>
    <p:sldId id="916" r:id="rId42"/>
    <p:sldId id="917" r:id="rId43"/>
    <p:sldId id="275" r:id="rId4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28F"/>
    <a:srgbClr val="E2F1F0"/>
    <a:srgbClr val="50C1BE"/>
    <a:srgbClr val="D6E7E6"/>
    <a:srgbClr val="40C4C1"/>
    <a:srgbClr val="98D2D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02064"/>
            <a:ext cx="8305800" cy="2838450"/>
          </a:xfrm>
          <a:prstGeom prst="rect">
            <a:avLst/>
          </a:prstGeom>
        </p:spPr>
      </p:pic>
      <p:graphicFrame>
        <p:nvGraphicFramePr>
          <p:cNvPr id="7" name="내용 개체 틀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0456523"/>
              </p:ext>
            </p:extLst>
          </p:nvPr>
        </p:nvGraphicFramePr>
        <p:xfrm>
          <a:off x="318770" y="1124744"/>
          <a:ext cx="8686800" cy="16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214"/>
                <a:gridCol w="1152128"/>
                <a:gridCol w="3425458"/>
              </a:tblGrid>
              <a:tr h="44449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FilterChain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</a:t>
                      </a:r>
                      <a:r>
                        <a:rPr lang="ko-KR" altLang="en-US" baseline="0" dirty="0" err="1" smtClean="0"/>
                        <a:t>메소드의</a:t>
                      </a:r>
                      <a:r>
                        <a:rPr lang="ko-KR" altLang="en-US" baseline="0" dirty="0" smtClean="0"/>
                        <a:t> 종류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4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반환유형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6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doFilter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ServletRequest</a:t>
                      </a:r>
                      <a:r>
                        <a:rPr lang="en-US" altLang="ko-KR" dirty="0" smtClean="0"/>
                        <a:t> request,</a:t>
                      </a:r>
                      <a:r>
                        <a:rPr lang="en-US" altLang="ko-KR" baseline="0" dirty="0" smtClean="0"/>
                        <a:t>    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      </a:t>
                      </a:r>
                      <a:r>
                        <a:rPr lang="en-US" altLang="ko-KR" baseline="0" dirty="0" err="1" smtClean="0"/>
                        <a:t>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reponse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체인의 다음 필터 또는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리소스로 제어를 전달함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2" y="4840518"/>
            <a:ext cx="374441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&lt;- </a:t>
            </a:r>
            <a:r>
              <a:rPr lang="ko-KR" altLang="en-US" sz="1400" dirty="0" smtClean="0">
                <a:latin typeface="+mn-ea"/>
                <a:ea typeface="+mn-ea"/>
              </a:rPr>
              <a:t>다음필터로 </a:t>
            </a:r>
            <a:r>
              <a:rPr lang="ko-KR" altLang="en-US" sz="1400" dirty="0" err="1" smtClean="0">
                <a:latin typeface="+mn-ea"/>
                <a:ea typeface="+mn-ea"/>
              </a:rPr>
              <a:t>넘긴후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다음부분수행 후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    </a:t>
            </a:r>
            <a:r>
              <a:rPr lang="ko-KR" altLang="en-US" sz="1400" dirty="0" err="1" smtClean="0">
                <a:latin typeface="+mn-ea"/>
                <a:ea typeface="+mn-ea"/>
              </a:rPr>
              <a:t>완전한응답객체와</a:t>
            </a:r>
            <a:r>
              <a:rPr lang="ko-KR" altLang="en-US" sz="1400" dirty="0" smtClean="0">
                <a:latin typeface="+mn-ea"/>
                <a:ea typeface="+mn-ea"/>
              </a:rPr>
              <a:t> 함께 </a:t>
            </a:r>
            <a:r>
              <a:rPr lang="ko-KR" altLang="en-US" sz="1400" dirty="0" err="1" smtClean="0">
                <a:latin typeface="+mn-ea"/>
                <a:ea typeface="+mn-ea"/>
              </a:rPr>
              <a:t>제어권이</a:t>
            </a:r>
            <a:r>
              <a:rPr lang="ko-KR" altLang="en-US" sz="1400" dirty="0" smtClean="0">
                <a:latin typeface="+mn-ea"/>
                <a:ea typeface="+mn-ea"/>
              </a:rPr>
              <a:t> 넘어옴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3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2.3 destroy()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</a:t>
            </a:r>
            <a:r>
              <a:rPr lang="ko-KR" altLang="en-US" b="0" dirty="0" smtClean="0"/>
              <a:t>필터로 </a:t>
            </a:r>
            <a:r>
              <a:rPr lang="ko-KR" altLang="en-US" b="0" dirty="0"/>
              <a:t>열린 리소스를 모두 닫을 수 있는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destroy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필터의 수명 동안 한 </a:t>
            </a:r>
            <a:r>
              <a:rPr lang="ko-KR" altLang="en-US" b="0" dirty="0" smtClean="0"/>
              <a:t>번만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4" y="1772816"/>
            <a:ext cx="82486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" y="3645024"/>
            <a:ext cx="8296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필터를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필터를 </a:t>
            </a:r>
            <a:r>
              <a:rPr lang="ko-KR" altLang="en-US" b="0" dirty="0"/>
              <a:t>사용하려면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여러 개의 필터가 설정되어 있으면 선언된 순서대로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4649" y="2828926"/>
            <a:ext cx="4650310" cy="369331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&lt;filter-class&gt;ch12.filter.FileClass&lt;/filter-class&gt;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&lt;init-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paramName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-value&gt;value&lt;/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&lt;/init-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&lt;filter-mapping&gt;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-pattern&gt;*.jsp&lt;/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&lt;/filter-mapping&gt;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b="0" dirty="0"/>
              <a:t>&lt;filter&gt; </a:t>
            </a:r>
            <a:r>
              <a:rPr lang="ko-KR" altLang="en-US" b="0" dirty="0"/>
              <a:t>요소는 웹 애플리케이션에서 자바 필터와 매개변수를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277225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02" y="1854487"/>
            <a:ext cx="38766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51" y="4286647"/>
            <a:ext cx="3609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매개변수와 값을 자바 또는 </a:t>
            </a:r>
            <a:r>
              <a:rPr lang="en-US" altLang="ko-KR" b="0" dirty="0"/>
              <a:t>JSP </a:t>
            </a:r>
            <a:r>
              <a:rPr lang="ko-KR" altLang="en-US" b="0" dirty="0"/>
              <a:t>코드에서 </a:t>
            </a:r>
            <a:r>
              <a:rPr lang="ko-KR" altLang="en-US" b="0" dirty="0" smtClean="0"/>
              <a:t>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772816"/>
            <a:ext cx="8267700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3" y="2924944"/>
            <a:ext cx="823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위의 </a:t>
            </a:r>
            <a:r>
              <a:rPr lang="ko-KR" altLang="en-US" b="0" dirty="0"/>
              <a:t>예에서 </a:t>
            </a:r>
            <a:r>
              <a:rPr lang="en-US" altLang="ko-KR" b="0" dirty="0"/>
              <a:t>&lt;</a:t>
            </a:r>
            <a:r>
              <a:rPr lang="en-US" altLang="ko-KR" b="0" dirty="0" err="1"/>
              <a:t>init-param</a:t>
            </a:r>
            <a:r>
              <a:rPr lang="en-US" altLang="ko-KR" b="0" dirty="0"/>
              <a:t>&gt; </a:t>
            </a:r>
            <a:r>
              <a:rPr lang="ko-KR" altLang="en-US" b="0" dirty="0"/>
              <a:t>요소에 설정된 매개변수와 값을 자바 클래스에서 접근하려면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작성합니다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24744"/>
            <a:ext cx="835342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" y="5045360"/>
            <a:ext cx="8239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특정 </a:t>
            </a:r>
            <a:r>
              <a:rPr lang="ko-KR" altLang="en-US" b="0" dirty="0"/>
              <a:t>리소스에 대해 어떤 필터를 사용할지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7" y="1683886"/>
            <a:ext cx="7531205" cy="123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81188"/>
            <a:ext cx="7632848" cy="1614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7" y="4674426"/>
            <a:ext cx="768129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패턴의 유형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  <a:r>
              <a:rPr lang="ko-KR" altLang="en-US" dirty="0" smtClean="0"/>
              <a:t>요소에 설정할 수 있는 요청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패턴의 유형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0" dirty="0" smtClean="0"/>
              <a:t>/</a:t>
            </a:r>
            <a:r>
              <a:rPr lang="ko-KR" altLang="en-US" b="0" dirty="0" smtClean="0"/>
              <a:t>로 시작하고 </a:t>
            </a:r>
            <a:r>
              <a:rPr lang="en-US" altLang="ko-KR" b="0" dirty="0" smtClean="0"/>
              <a:t>/*</a:t>
            </a:r>
            <a:r>
              <a:rPr lang="ko-KR" altLang="en-US" b="0" dirty="0" smtClean="0"/>
              <a:t>로 끝나는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ko-KR" altLang="en-US" dirty="0" smtClean="0"/>
              <a:t>은 경로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0" dirty="0" smtClean="0"/>
              <a:t>*</a:t>
            </a:r>
            <a:r>
              <a:rPr lang="ko-KR" altLang="en-US" b="0" dirty="0" smtClean="0"/>
              <a:t>로 시작하는 </a:t>
            </a:r>
            <a:r>
              <a:rPr lang="en-US" altLang="ko-KR" b="0" dirty="0" err="1" smtClean="0"/>
              <a:t>url</a:t>
            </a:r>
            <a:r>
              <a:rPr lang="en-US" altLang="ko-KR" b="0" dirty="0" smtClean="0"/>
              <a:t>-pattern</a:t>
            </a:r>
            <a:r>
              <a:rPr lang="ko-KR" altLang="en-US" b="0" dirty="0" smtClean="0"/>
              <a:t>은 </a:t>
            </a:r>
            <a:r>
              <a:rPr lang="ko-KR" altLang="en-US" dirty="0" err="1" smtClean="0"/>
              <a:t>확장자에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나머지 다른 문자열은 정확한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하는데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05650"/>
              </p:ext>
            </p:extLst>
          </p:nvPr>
        </p:nvGraphicFramePr>
        <p:xfrm>
          <a:off x="611560" y="3068960"/>
          <a:ext cx="8064896" cy="241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52"/>
                <a:gridCol w="5718744"/>
              </a:tblGrid>
              <a:tr h="40324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패턴 예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792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7928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*.do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.do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로 끝나는 모든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과 일치하는 파일 확장 패턴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WebMarket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/*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WebMarket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으로 시작하는 모든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과 일치하는 경로 패턴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MyFilter.jsp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MyFilter.jsp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 정확하게 일치하는 특정 패턴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WebMarket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cart.jsp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WebMarket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cart.jsp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 정확하게 일치하는 특정 패턴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11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3862" y="1556792"/>
            <a:ext cx="8296275" cy="4672097"/>
            <a:chOff x="423862" y="1747748"/>
            <a:chExt cx="8296275" cy="54892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1747748"/>
              <a:ext cx="8296275" cy="9172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" y="2665001"/>
              <a:ext cx="79248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9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534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구현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필터 구성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로그 기록하기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41462"/>
            <a:ext cx="7934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23975"/>
            <a:ext cx="8401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90625"/>
            <a:ext cx="8391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68502"/>
            <a:ext cx="8382000" cy="44577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5209524" cy="16285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993034"/>
            <a:ext cx="2742857" cy="11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72471"/>
            <a:ext cx="3171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4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93181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628800"/>
            <a:ext cx="84201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160418"/>
            <a:ext cx="7915275" cy="5257800"/>
            <a:chOff x="414586" y="1341135"/>
            <a:chExt cx="7915275" cy="5257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586" y="1341135"/>
              <a:ext cx="7915275" cy="1600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586" y="2941335"/>
              <a:ext cx="7896225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20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43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6778"/>
            <a:ext cx="8343900" cy="54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124744"/>
            <a:ext cx="8410575" cy="48291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91" y="1642970"/>
            <a:ext cx="2742857" cy="1904762"/>
          </a:xfrm>
        </p:spPr>
      </p:pic>
    </p:spTree>
    <p:extLst>
      <p:ext uri="{BB962C8B-B14F-4D97-AF65-F5344CB8AC3E}">
        <p14:creationId xmlns:p14="http://schemas.microsoft.com/office/powerpoint/2010/main" val="103271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31880"/>
            <a:ext cx="8343900" cy="47148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48759"/>
            <a:ext cx="2664296" cy="16586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25144"/>
            <a:ext cx="4176464" cy="16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961024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8265" y="1629356"/>
            <a:ext cx="8034175" cy="4895987"/>
            <a:chOff x="347662" y="1512843"/>
            <a:chExt cx="8315325" cy="800255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1512843"/>
              <a:ext cx="8315325" cy="45529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6095925"/>
              <a:ext cx="8181975" cy="341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5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 사이에서 </a:t>
            </a:r>
            <a:r>
              <a:rPr lang="en-US" altLang="ko-KR" b="0" dirty="0"/>
              <a:t>request</a:t>
            </a:r>
            <a:r>
              <a:rPr lang="ko-KR" altLang="en-US" b="0" dirty="0"/>
              <a:t>와 </a:t>
            </a:r>
            <a:r>
              <a:rPr lang="en-US" altLang="ko-KR" b="0" dirty="0"/>
              <a:t>response </a:t>
            </a:r>
            <a:r>
              <a:rPr lang="ko-KR" altLang="en-US" b="0" dirty="0"/>
              <a:t>객체를 먼저 받아 사전</a:t>
            </a:r>
            <a:r>
              <a:rPr lang="en-US" altLang="ko-KR" b="0" dirty="0"/>
              <a:t>/</a:t>
            </a:r>
            <a:r>
              <a:rPr lang="ko-KR" altLang="en-US" b="0" dirty="0" smtClean="0"/>
              <a:t>사후 작업 </a:t>
            </a:r>
            <a:r>
              <a:rPr lang="ko-KR" altLang="en-US" b="0" dirty="0"/>
              <a:t>등 공통적으로 필요한 부분을 처리하는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필터는 클라이언트로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부터 오는 요청</a:t>
            </a:r>
            <a:r>
              <a:rPr lang="en-US" altLang="ko-KR" b="0" dirty="0" smtClean="0"/>
              <a:t>(request)</a:t>
            </a:r>
            <a:r>
              <a:rPr lang="ko-KR" altLang="en-US" b="0" dirty="0" smtClean="0"/>
              <a:t>과 웹 서버의 최종자원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서블릿</a:t>
            </a:r>
            <a:r>
              <a:rPr lang="en-US" altLang="ko-KR" b="0" dirty="0"/>
              <a:t>, JSP, HTML </a:t>
            </a:r>
            <a:r>
              <a:rPr lang="ko-KR" altLang="en-US" b="0" dirty="0"/>
              <a:t>페이지 같은 정적 </a:t>
            </a:r>
            <a:r>
              <a:rPr lang="ko-KR" altLang="en-US" b="0" dirty="0" smtClean="0"/>
              <a:t>리소스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사이에 위치하여 요청이 </a:t>
            </a:r>
            <a:r>
              <a:rPr lang="ko-KR" altLang="en-US" b="0" dirty="0"/>
              <a:t>도달하기 </a:t>
            </a:r>
            <a:r>
              <a:rPr lang="ko-KR" altLang="en-US" b="0" dirty="0" smtClean="0"/>
              <a:t>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또는 반대로 </a:t>
            </a:r>
            <a:r>
              <a:rPr lang="ko-KR" altLang="en-US" b="0" dirty="0"/>
              <a:t>정적 </a:t>
            </a:r>
            <a:r>
              <a:rPr lang="ko-KR" altLang="en-US" b="0" dirty="0" smtClean="0"/>
              <a:t>리소스와</a:t>
            </a:r>
            <a:r>
              <a:rPr lang="en-US" altLang="ko-KR" dirty="0"/>
              <a:t> </a:t>
            </a:r>
            <a:r>
              <a:rPr lang="ko-KR" altLang="en-US" b="0" dirty="0" smtClean="0"/>
              <a:t>클라이언트로 가는 응답</a:t>
            </a:r>
            <a:r>
              <a:rPr lang="en-US" altLang="ko-KR" b="0" dirty="0" smtClean="0"/>
              <a:t>(response) </a:t>
            </a:r>
            <a:r>
              <a:rPr lang="ko-KR" altLang="en-US" b="0" dirty="0" smtClean="0"/>
              <a:t>사이에 위치하여 필요한 전 처리를 </a:t>
            </a:r>
            <a:r>
              <a:rPr lang="ko-KR" altLang="en-US" b="0" dirty="0"/>
              <a:t>가능하게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필터는 </a:t>
            </a:r>
            <a:r>
              <a:rPr lang="en-US" altLang="ko-KR" b="0" dirty="0"/>
              <a:t>HTTP </a:t>
            </a:r>
            <a:r>
              <a:rPr lang="ko-KR" altLang="en-US" b="0" dirty="0"/>
              <a:t>요청과 응답을 변경할 수 있는 코드로 재사용이 가능합니다</a:t>
            </a:r>
            <a:r>
              <a:rPr lang="en-US" altLang="ko-KR" b="0" dirty="0"/>
              <a:t>. </a:t>
            </a:r>
            <a:r>
              <a:rPr lang="ko-KR" altLang="en-US" b="0" dirty="0"/>
              <a:t>한편 </a:t>
            </a:r>
            <a:r>
              <a:rPr lang="ko-KR" altLang="en-US" b="0" dirty="0" smtClean="0"/>
              <a:t>클라이언트와 정적 </a:t>
            </a:r>
            <a:r>
              <a:rPr lang="ko-KR" altLang="en-US" b="0" dirty="0"/>
              <a:t>리소스 사이에 여러 개의 필터로 이루어진 필터 체인을 제공하기도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/>
              <a:t>  여러 </a:t>
            </a:r>
            <a:r>
              <a:rPr lang="ko-KR" altLang="en-US" sz="1600" dirty="0"/>
              <a:t>개의 필터가 모여 필터 체인을 이룬다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l"/>
            </a:pPr>
            <a:r>
              <a:rPr lang="en-US" altLang="ko-KR" sz="1200" dirty="0"/>
              <a:t> </a:t>
            </a:r>
            <a:r>
              <a:rPr lang="ko-KR" altLang="en-US" sz="1200" dirty="0"/>
              <a:t>클라이언트의 요청은 차례대로 필터를 통과한 뒤 최종 자원에 도달한다</a:t>
            </a:r>
            <a:r>
              <a:rPr lang="en-US" altLang="ko-KR" sz="1200" dirty="0"/>
              <a:t>. 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sz="1200" dirty="0"/>
              <a:t> 자원의 응답은 요청시의 역순으로 필터를 통과한 뒤 클라이언트에 도달한다</a:t>
            </a:r>
            <a:r>
              <a:rPr lang="en-US" altLang="ko-KR" sz="12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3653" y="1052736"/>
            <a:ext cx="8410575" cy="5594082"/>
            <a:chOff x="107504" y="1052736"/>
            <a:chExt cx="8410575" cy="79567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052736"/>
              <a:ext cx="8020050" cy="5172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5085184"/>
              <a:ext cx="8410575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162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3222"/>
            <a:ext cx="8324850" cy="5343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95471"/>
            <a:ext cx="3923809" cy="149523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65" y="1346310"/>
            <a:ext cx="2232248" cy="155017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63" y="2325050"/>
            <a:ext cx="2483649" cy="14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4294967295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&lt;dispatcher&gt; </a:t>
            </a:r>
            <a:r>
              <a:rPr lang="ko-KR" altLang="en-US" dirty="0" smtClean="0"/>
              <a:t>를 통한 필터 적용 시</a:t>
            </a:r>
            <a:r>
              <a:rPr lang="ko-KR" altLang="en-US" dirty="0"/>
              <a:t>점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7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&lt;dispatcher&gt;</a:t>
            </a:r>
            <a:r>
              <a:rPr lang="ko-KR" altLang="en-US" dirty="0" smtClean="0"/>
              <a:t>의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 - </a:t>
            </a:r>
            <a:r>
              <a:rPr lang="ko-KR" altLang="en-US" dirty="0" smtClean="0"/>
              <a:t>클라이언트의 요청인 경우에 필터를 사용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FORWARD - forward()</a:t>
            </a:r>
            <a:r>
              <a:rPr lang="ko-KR" altLang="en-US" dirty="0" smtClean="0"/>
              <a:t>를 통해서 제어를 이동하는 경우에 필터를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- include()</a:t>
            </a:r>
            <a:r>
              <a:rPr lang="ko-KR" altLang="en-US" dirty="0" smtClean="0"/>
              <a:t>를 통해서 포함하는 경우에 필터를 사용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89144" y="1543432"/>
            <a:ext cx="7067232" cy="2677656"/>
          </a:xfrm>
          <a:prstGeom prst="rect">
            <a:avLst/>
          </a:prstGeom>
          <a:solidFill>
            <a:srgbClr val="E2F1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&lt;filter-mapping&gt;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&lt;filter-name&gt;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AuthCheckFilter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&lt;servlet-name&gt;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FileDownload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&lt;/servlet-name&gt;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&lt;dispatcher&gt;INCLUDE&lt;/dispatcher&gt;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&lt;/filter-mapping&gt;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lvl="0"/>
            <a:r>
              <a:rPr lang="en-US" altLang="ko-KR" sz="1400" dirty="0">
                <a:latin typeface="+mn-ea"/>
                <a:cs typeface="Times New Roman" pitchFamily="18" charset="0"/>
              </a:rPr>
              <a:t>&lt;filter-mapping&gt;</a:t>
            </a:r>
            <a:endParaRPr lang="en-US" altLang="ko-KR" sz="14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400" dirty="0">
                <a:latin typeface="+mn-ea"/>
                <a:cs typeface="Times New Roman" pitchFamily="18" charset="0"/>
              </a:rPr>
              <a:t>    &lt;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filter-name&gt;</a:t>
            </a:r>
            <a:r>
              <a:rPr lang="en-US" altLang="ko-KR" sz="1400" dirty="0" err="1" smtClean="0">
                <a:latin typeface="+mn-ea"/>
                <a:cs typeface="Times New Roman" pitchFamily="18" charset="0"/>
              </a:rPr>
              <a:t>IPCheckFilter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&lt;/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filter-name&gt;</a:t>
            </a:r>
            <a:endParaRPr lang="en-US" altLang="ko-KR" sz="14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400" dirty="0">
                <a:latin typeface="+mn-ea"/>
                <a:cs typeface="Times New Roman" pitchFamily="18" charset="0"/>
              </a:rPr>
              <a:t>    &lt;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servlet-name&gt;/</a:t>
            </a:r>
            <a:r>
              <a:rPr lang="en-US" altLang="ko-KR" sz="1400" dirty="0" err="1" smtClean="0">
                <a:latin typeface="+mn-ea"/>
                <a:cs typeface="Times New Roman" pitchFamily="18" charset="0"/>
              </a:rPr>
              <a:t>pds</a:t>
            </a:r>
            <a:r>
              <a:rPr lang="en-US" altLang="ko-KR" sz="1400" dirty="0" smtClean="0">
                <a:latin typeface="+mn-ea"/>
                <a:cs typeface="Times New Roman" pitchFamily="18" charset="0"/>
              </a:rPr>
              <a:t>/*&lt;/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servlet-name&gt;</a:t>
            </a:r>
            <a:endParaRPr lang="en-US" altLang="ko-KR" sz="14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400" dirty="0">
                <a:latin typeface="+mn-ea"/>
                <a:cs typeface="Times New Roman" pitchFamily="18" charset="0"/>
              </a:rPr>
              <a:t>    </a:t>
            </a:r>
            <a:r>
              <a:rPr lang="en-US" altLang="ko-KR" sz="1400" b="1" dirty="0">
                <a:latin typeface="+mn-ea"/>
                <a:cs typeface="Times New Roman" pitchFamily="18" charset="0"/>
              </a:rPr>
              <a:t>&lt;</a:t>
            </a:r>
            <a:r>
              <a:rPr lang="en-US" altLang="ko-KR" sz="1400" b="1" dirty="0" smtClean="0">
                <a:latin typeface="+mn-ea"/>
                <a:cs typeface="Times New Roman" pitchFamily="18" charset="0"/>
              </a:rPr>
              <a:t>dispatcher&gt;REQUEST&lt;/</a:t>
            </a:r>
            <a:r>
              <a:rPr lang="en-US" altLang="ko-KR" sz="1400" b="1" dirty="0">
                <a:latin typeface="+mn-ea"/>
                <a:cs typeface="Times New Roman" pitchFamily="18" charset="0"/>
              </a:rPr>
              <a:t>dispatcher&gt;</a:t>
            </a:r>
            <a:endParaRPr lang="en-US" altLang="ko-KR" sz="1400" dirty="0">
              <a:latin typeface="+mn-ea"/>
              <a:cs typeface="굴림" pitchFamily="50" charset="-127"/>
            </a:endParaRPr>
          </a:p>
          <a:p>
            <a:pPr lvl="0" eaLnBrk="0" latinLnBrk="0" hangingPunct="0"/>
            <a:r>
              <a:rPr lang="en-US" altLang="ko-KR" sz="1400" dirty="0">
                <a:latin typeface="+mn-ea"/>
                <a:cs typeface="Times New Roman" pitchFamily="18" charset="0"/>
              </a:rPr>
              <a:t>&lt;/filter-mapping&gt;</a:t>
            </a:r>
            <a:endParaRPr lang="en-US" altLang="ko-KR" sz="1400" dirty="0"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370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 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</a:t>
            </a:r>
            <a:r>
              <a:rPr lang="ko-KR" altLang="en-US" dirty="0" smtClean="0"/>
              <a:t>에 설정하지 않고</a:t>
            </a:r>
            <a:r>
              <a:rPr lang="en-US" altLang="ko-KR" dirty="0" smtClean="0"/>
              <a:t>, Filter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WebFilter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6336704" cy="1815882"/>
          </a:xfrm>
          <a:prstGeom prst="rect">
            <a:avLst/>
          </a:prstGeom>
          <a:noFill/>
          <a:ln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import </a:t>
            </a:r>
            <a:r>
              <a:rPr lang="en-US" altLang="ko-KR" sz="1600" dirty="0" err="1" smtClean="0">
                <a:latin typeface="+mn-ea"/>
                <a:ea typeface="+mn-ea"/>
              </a:rPr>
              <a:t>javax.servlet.annotation.WebFilter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@</a:t>
            </a:r>
            <a:r>
              <a:rPr lang="en-US" altLang="ko-KR" sz="1600" dirty="0" err="1" smtClean="0">
                <a:latin typeface="+mn-ea"/>
                <a:ea typeface="+mn-ea"/>
              </a:rPr>
              <a:t>WebFilter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filterName</a:t>
            </a:r>
            <a:r>
              <a:rPr lang="en-US" altLang="ko-KR" sz="1600" dirty="0" smtClean="0">
                <a:latin typeface="+mn-ea"/>
                <a:ea typeface="+mn-ea"/>
              </a:rPr>
              <a:t> = “</a:t>
            </a:r>
            <a:r>
              <a:rPr lang="ko-KR" altLang="en-US" sz="1600" dirty="0" err="1" smtClean="0">
                <a:latin typeface="+mn-ea"/>
                <a:ea typeface="+mn-ea"/>
              </a:rPr>
              <a:t>필터명</a:t>
            </a:r>
            <a:r>
              <a:rPr lang="en-US" altLang="ko-KR" sz="1600" dirty="0" smtClean="0">
                <a:latin typeface="+mn-ea"/>
                <a:ea typeface="+mn-ea"/>
              </a:rPr>
              <a:t>”,</a:t>
            </a:r>
            <a:r>
              <a:rPr lang="en-US" altLang="ko-KR" sz="1600" dirty="0" err="1" smtClean="0">
                <a:latin typeface="+mn-ea"/>
                <a:ea typeface="+mn-ea"/>
              </a:rPr>
              <a:t>urlPatterns</a:t>
            </a:r>
            <a:r>
              <a:rPr lang="en-US" altLang="ko-KR" sz="1600" dirty="0" smtClean="0">
                <a:latin typeface="+mn-ea"/>
                <a:ea typeface="+mn-ea"/>
              </a:rPr>
              <a:t>={“/</a:t>
            </a:r>
            <a:r>
              <a:rPr lang="ko-KR" altLang="en-US" sz="1600" dirty="0" smtClean="0">
                <a:latin typeface="+mn-ea"/>
                <a:ea typeface="+mn-ea"/>
              </a:rPr>
              <a:t>경로</a:t>
            </a:r>
            <a:r>
              <a:rPr lang="en-US" altLang="ko-KR" sz="1600" dirty="0" smtClean="0">
                <a:latin typeface="+mn-ea"/>
                <a:ea typeface="+mn-ea"/>
              </a:rPr>
              <a:t>/*”}</a:t>
            </a:r>
          </a:p>
          <a:p>
            <a:r>
              <a:rPr lang="en-US" altLang="ko-KR" sz="1600" dirty="0">
                <a:latin typeface="+mn-ea"/>
                <a:ea typeface="+mn-ea"/>
              </a:rPr>
              <a:t>p</a:t>
            </a:r>
            <a:r>
              <a:rPr lang="en-US" altLang="ko-KR" sz="1600" dirty="0" smtClean="0">
                <a:latin typeface="+mn-ea"/>
                <a:ea typeface="+mn-ea"/>
              </a:rPr>
              <a:t>ublic class </a:t>
            </a:r>
            <a:r>
              <a:rPr lang="ko-KR" altLang="en-US" sz="1600" dirty="0" err="1" smtClean="0">
                <a:latin typeface="+mn-ea"/>
                <a:ea typeface="+mn-ea"/>
              </a:rPr>
              <a:t>필터명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implements Filter{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	… </a:t>
            </a:r>
            <a:r>
              <a:rPr lang="ko-KR" altLang="en-US" sz="1600" dirty="0" smtClean="0">
                <a:latin typeface="+mn-ea"/>
                <a:ea typeface="+mn-ea"/>
              </a:rPr>
              <a:t>필터 구현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}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72631"/>
              </p:ext>
            </p:extLst>
          </p:nvPr>
        </p:nvGraphicFramePr>
        <p:xfrm>
          <a:off x="755576" y="3712800"/>
          <a:ext cx="770485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76064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WebFilter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어노테이션의</a:t>
                      </a:r>
                      <a:r>
                        <a:rPr lang="ko-KR" altLang="en-US" dirty="0" smtClean="0"/>
                        <a:t> 주요 속성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urlPatterns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필터 적용할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패턴 목록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servletNames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필터를 적용할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서블릿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이름 목록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filterName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필터의 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initParams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초기화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dispatcherType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필터 적용할 범위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열거 타입인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Dispatcher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정의됨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Dispatcher.REQUEST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로그 </a:t>
            </a:r>
            <a:r>
              <a:rPr lang="ko-KR" altLang="en-US" b="0" dirty="0"/>
              <a:t>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28800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5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61990"/>
            <a:ext cx="4464671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48880"/>
            <a:ext cx="3137213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8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66713" y="1467540"/>
            <a:ext cx="7877696" cy="5057804"/>
            <a:chOff x="361950" y="1465218"/>
            <a:chExt cx="8410575" cy="84939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1465218"/>
              <a:ext cx="8401050" cy="4229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" y="5710982"/>
              <a:ext cx="8410575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31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1124744"/>
            <a:ext cx="7524328" cy="5522074"/>
            <a:chOff x="0" y="1052736"/>
            <a:chExt cx="8485188" cy="73860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1052736"/>
              <a:ext cx="8258175" cy="18478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8382000" cy="56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00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47754"/>
            <a:ext cx="8353425" cy="442912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425031"/>
            <a:ext cx="4066704" cy="22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23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 기록 파일의 저장 폴더 만들기</a:t>
            </a:r>
            <a:r>
              <a:rPr lang="en-US" altLang="ko-KR" b="0" dirty="0"/>
              <a:t>: 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log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1"/>
            <a:r>
              <a:rPr lang="en-US" altLang="ko-KR" b="0" dirty="0" smtClean="0"/>
              <a:t>Filter </a:t>
            </a:r>
            <a:r>
              <a:rPr lang="ko-KR" altLang="en-US" b="0" dirty="0"/>
              <a:t>인터페이스의 구현 클래스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7" y="931818"/>
            <a:ext cx="81629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77527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819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666"/>
              </p:ext>
            </p:extLst>
          </p:nvPr>
        </p:nvGraphicFramePr>
        <p:xfrm>
          <a:off x="683568" y="4070250"/>
          <a:ext cx="75819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989612"/>
              </a:tblGrid>
              <a:tr h="3081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필터의 기능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필터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0C1BE"/>
                    </a:solidFill>
                  </a:tcPr>
                </a:tc>
              </a:tr>
              <a:tr h="75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필터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인증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요청 정보를 로그파일로 작성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암호화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인코딩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작업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5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Response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필터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응답 결과 데이터 압축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응답 결과에 내용 추가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총 서비스 시간 측정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5536" y="1052736"/>
            <a:ext cx="8201025" cy="5364229"/>
            <a:chOff x="471486" y="1340768"/>
            <a:chExt cx="8201025" cy="56522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2" y="1340768"/>
              <a:ext cx="8029575" cy="2717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6" y="4058193"/>
              <a:ext cx="8201025" cy="2934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75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31818"/>
            <a:ext cx="8362950" cy="4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3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/>
              <a:t>로그 기록하기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5750" y="957196"/>
            <a:ext cx="8534400" cy="5738643"/>
            <a:chOff x="285750" y="957196"/>
            <a:chExt cx="8534400" cy="57386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57196"/>
              <a:ext cx="8439150" cy="3324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4228864"/>
              <a:ext cx="8382000" cy="24669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09" y="4509120"/>
            <a:ext cx="2985041" cy="1584274"/>
          </a:xfrm>
        </p:spPr>
      </p:pic>
    </p:spTree>
    <p:extLst>
      <p:ext uri="{BB962C8B-B14F-4D97-AF65-F5344CB8AC3E}">
        <p14:creationId xmlns:p14="http://schemas.microsoft.com/office/powerpoint/2010/main" val="387934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sz="1600" b="0" dirty="0" smtClean="0"/>
              <a:t>필터 </a:t>
            </a:r>
            <a:r>
              <a:rPr lang="ko-KR" altLang="en-US" sz="1600" b="0" dirty="0"/>
              <a:t>기능을 구현하는 데 핵심적인 역할을 </a:t>
            </a:r>
            <a:r>
              <a:rPr lang="ko-KR" altLang="en-US" sz="1600" b="0" dirty="0" smtClean="0"/>
              <a:t>합니다</a:t>
            </a:r>
            <a:endParaRPr lang="en-US" altLang="ko-KR" sz="1600" b="0" dirty="0" smtClean="0"/>
          </a:p>
          <a:p>
            <a:pPr lvl="1"/>
            <a:r>
              <a:rPr lang="ko-KR" altLang="en-US" sz="1600" dirty="0" smtClean="0"/>
              <a:t>필터로 </a:t>
            </a:r>
            <a:r>
              <a:rPr lang="ko-KR" altLang="en-US" sz="1600" dirty="0"/>
              <a:t>사용될 클래스는 </a:t>
            </a:r>
            <a:r>
              <a:rPr lang="en-US" altLang="ko-KR" sz="1600" dirty="0"/>
              <a:t>Filter </a:t>
            </a:r>
            <a:r>
              <a:rPr lang="ko-KR" altLang="en-US" sz="1600" dirty="0"/>
              <a:t>인터페이스를 </a:t>
            </a:r>
            <a:r>
              <a:rPr lang="en-US" altLang="ko-KR" sz="1600" dirty="0"/>
              <a:t>implements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</a:t>
            </a:r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95162" y="3591593"/>
            <a:ext cx="835330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"/>
            </a:pPr>
            <a:r>
              <a:rPr lang="en-US" altLang="ko-KR" sz="16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public void 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init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FilterConfig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filterConfig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throws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ServletException</a:t>
            </a: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cs typeface="Times New Roman" pitchFamily="18" charset="0"/>
              </a:rPr>
              <a:t>필터를 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웹 </a:t>
            </a:r>
            <a:r>
              <a:rPr lang="ko-KR" altLang="en-US" sz="1600" dirty="0" err="1" smtClean="0">
                <a:solidFill>
                  <a:srgbClr val="000000"/>
                </a:solidFill>
                <a:cs typeface="Times New Roman" pitchFamily="18" charset="0"/>
              </a:rPr>
              <a:t>콘테이너</a:t>
            </a:r>
            <a:r>
              <a:rPr lang="ko-KR" altLang="en-US" sz="1600" dirty="0" smtClean="0">
                <a:solidFill>
                  <a:srgbClr val="000000"/>
                </a:solidFill>
                <a:cs typeface="Times New Roman" pitchFamily="18" charset="0"/>
              </a:rPr>
              <a:t> 내에 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생성한 후 초기화할 때 호출한다</a:t>
            </a: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endParaRPr lang="en-US" altLang="ko-KR" sz="16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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public void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doFilter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ServletRequest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request,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ServletResponse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response, </a:t>
            </a:r>
            <a:b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FilterChain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chain)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throws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java.io.IOException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ServletException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cs typeface="Times New Roman" pitchFamily="18" charset="0"/>
              </a:rPr>
              <a:t>체인을 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따라 다음에 존재하는 필터로 이동한다</a:t>
            </a: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cs typeface="Times New Roman" pitchFamily="18" charset="0"/>
              </a:rPr>
              <a:t>체인의 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가장 마지막에는 클라이언트가 요청한 최종 자원이 위치한다</a:t>
            </a: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</a:br>
            <a:endParaRPr lang="en-US" altLang="ko-KR" sz="16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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public void destroy()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cs typeface="Times New Roman" pitchFamily="18" charset="0"/>
              </a:rPr>
              <a:t>필터가 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웹 </a:t>
            </a:r>
            <a:r>
              <a:rPr lang="ko-KR" altLang="en-US" sz="1600" dirty="0" err="1">
                <a:solidFill>
                  <a:srgbClr val="000000"/>
                </a:solidFill>
                <a:cs typeface="Times New Roman" pitchFamily="18" charset="0"/>
              </a:rPr>
              <a:t>콘테이너에서</a:t>
            </a:r>
            <a:r>
              <a:rPr lang="ko-KR" altLang="en-US" sz="1600" dirty="0">
                <a:solidFill>
                  <a:srgbClr val="000000"/>
                </a:solidFill>
                <a:cs typeface="Times New Roman" pitchFamily="18" charset="0"/>
              </a:rPr>
              <a:t> 삭제될 때 호출된다</a:t>
            </a:r>
            <a:r>
              <a:rPr lang="en-US" altLang="ko-KR" sz="160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ko-KR" altLang="en-US" sz="16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060848"/>
            <a:ext cx="6139673" cy="830997"/>
          </a:xfrm>
          <a:prstGeom prst="rect">
            <a:avLst/>
          </a:prstGeom>
          <a:solidFill>
            <a:srgbClr val="D6E7E6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import </a:t>
            </a:r>
            <a:r>
              <a:rPr lang="en-US" altLang="ko-KR" sz="1600" dirty="0" err="1" smtClean="0">
                <a:latin typeface="+mn-ea"/>
                <a:ea typeface="+mn-ea"/>
              </a:rPr>
              <a:t>javax.servlet.Filter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public class </a:t>
            </a:r>
            <a:r>
              <a:rPr lang="ko-KR" altLang="en-US" sz="1600" dirty="0" err="1" smtClean="0">
                <a:latin typeface="+mn-ea"/>
                <a:ea typeface="+mn-ea"/>
              </a:rPr>
              <a:t>클래스명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implements</a:t>
            </a:r>
            <a:r>
              <a:rPr lang="en-US" altLang="ko-KR" sz="1600" dirty="0" smtClean="0">
                <a:latin typeface="+mn-ea"/>
                <a:ea typeface="+mn-ea"/>
              </a:rPr>
              <a:t> Filter{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}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0701" y="3229644"/>
            <a:ext cx="8281739" cy="3439716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67544" y="3088356"/>
            <a:ext cx="3600450" cy="381000"/>
          </a:xfrm>
          <a:prstGeom prst="roundRect">
            <a:avLst>
              <a:gd name="adj" fmla="val 33824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Filter </a:t>
            </a:r>
            <a:r>
              <a:rPr lang="ko-KR" altLang="en-US" sz="1800" b="1">
                <a:latin typeface="HY헤드라인M" pitchFamily="18" charset="-127"/>
                <a:ea typeface="HY헤드라인M" pitchFamily="18" charset="-127"/>
              </a:rPr>
              <a:t>인터페이스의 주요 메소드</a:t>
            </a:r>
          </a:p>
        </p:txBody>
      </p:sp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5792" y="692696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필터의 구현</a:t>
            </a:r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742" y="1554709"/>
            <a:ext cx="8822754" cy="52593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45542" y="1413421"/>
            <a:ext cx="1152525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  <a:endParaRPr lang="ko-KR" altLang="en-US" sz="18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1616" y="1796618"/>
            <a:ext cx="82677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public class </a:t>
            </a:r>
            <a:r>
              <a:rPr lang="en-US" altLang="ko-KR" sz="1600" dirty="0" err="1">
                <a:latin typeface="+mn-ea"/>
                <a:ea typeface="+mn-ea"/>
              </a:rPr>
              <a:t>FirstFilter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implements </a:t>
            </a:r>
            <a:r>
              <a:rPr lang="en-US" altLang="ko-KR" sz="1600" b="1" dirty="0" err="1">
                <a:latin typeface="+mn-ea"/>
                <a:ea typeface="+mn-ea"/>
              </a:rPr>
              <a:t>javax.servlet.Filter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public void </a:t>
            </a:r>
            <a:r>
              <a:rPr lang="en-US" altLang="ko-KR" sz="1600" b="1" dirty="0" err="1">
                <a:latin typeface="+mn-ea"/>
                <a:ea typeface="+mn-ea"/>
              </a:rPr>
              <a:t>init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FilterConfig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filterConfig</a:t>
            </a:r>
            <a:r>
              <a:rPr lang="en-US" altLang="ko-KR" sz="1600" dirty="0">
                <a:latin typeface="+mn-ea"/>
                <a:ea typeface="+mn-ea"/>
              </a:rPr>
              <a:t>) throws </a:t>
            </a:r>
            <a:r>
              <a:rPr lang="en-US" altLang="ko-KR" sz="1600" dirty="0" err="1">
                <a:latin typeface="+mn-ea"/>
                <a:ea typeface="+mn-ea"/>
              </a:rPr>
              <a:t>ServletException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// </a:t>
            </a:r>
            <a:r>
              <a:rPr lang="ko-KR" altLang="en-US" sz="1600" dirty="0">
                <a:latin typeface="+mn-ea"/>
                <a:ea typeface="+mn-ea"/>
              </a:rPr>
              <a:t>필터 초기화 작업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public void </a:t>
            </a:r>
            <a:r>
              <a:rPr lang="en-US" altLang="ko-KR" sz="1600" b="1" dirty="0" err="1">
                <a:latin typeface="+mn-ea"/>
                <a:ea typeface="+mn-ea"/>
              </a:rPr>
              <a:t>doFilter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ServletRequest</a:t>
            </a:r>
            <a:r>
              <a:rPr lang="en-US" altLang="ko-KR" sz="1600" dirty="0">
                <a:latin typeface="+mn-ea"/>
                <a:ea typeface="+mn-ea"/>
              </a:rPr>
              <a:t> request,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              </a:t>
            </a:r>
            <a:r>
              <a:rPr lang="en-US" altLang="ko-KR" sz="1600" dirty="0" err="1">
                <a:latin typeface="+mn-ea"/>
                <a:ea typeface="+mn-ea"/>
              </a:rPr>
              <a:t>ServletResponse</a:t>
            </a:r>
            <a:r>
              <a:rPr lang="en-US" altLang="ko-KR" sz="1600" dirty="0">
                <a:latin typeface="+mn-ea"/>
                <a:ea typeface="+mn-ea"/>
              </a:rPr>
              <a:t> response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              </a:t>
            </a:r>
            <a:r>
              <a:rPr lang="en-US" altLang="ko-KR" sz="1600" dirty="0" err="1">
                <a:latin typeface="+mn-ea"/>
                <a:ea typeface="+mn-ea"/>
              </a:rPr>
              <a:t>FilterChain</a:t>
            </a:r>
            <a:r>
              <a:rPr lang="en-US" altLang="ko-KR" sz="1600" dirty="0">
                <a:latin typeface="+mn-ea"/>
                <a:ea typeface="+mn-ea"/>
              </a:rPr>
              <a:t> chain)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              throws </a:t>
            </a:r>
            <a:r>
              <a:rPr lang="en-US" altLang="ko-KR" sz="1600" dirty="0" err="1">
                <a:latin typeface="+mn-ea"/>
                <a:ea typeface="+mn-ea"/>
              </a:rPr>
              <a:t>IOException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ServletException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// 1. request </a:t>
            </a:r>
            <a:r>
              <a:rPr lang="ko-KR" altLang="en-US" sz="1600" dirty="0" err="1">
                <a:latin typeface="+mn-ea"/>
                <a:ea typeface="+mn-ea"/>
              </a:rPr>
              <a:t>파리미터를</a:t>
            </a:r>
            <a:r>
              <a:rPr lang="ko-KR" altLang="en-US" sz="1600" dirty="0">
                <a:latin typeface="+mn-ea"/>
                <a:ea typeface="+mn-ea"/>
              </a:rPr>
              <a:t> 이용하여 요청의 필터 작업 수행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     </a:t>
            </a:r>
            <a:r>
              <a:rPr lang="en-US" altLang="ko-KR" sz="1600" dirty="0">
                <a:latin typeface="+mn-ea"/>
                <a:ea typeface="+mn-ea"/>
              </a:rPr>
              <a:t>...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// 2. </a:t>
            </a:r>
            <a:r>
              <a:rPr lang="ko-KR" altLang="en-US" sz="1600" dirty="0">
                <a:latin typeface="+mn-ea"/>
                <a:ea typeface="+mn-ea"/>
              </a:rPr>
              <a:t>체인의 다음 필터 처리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     </a:t>
            </a:r>
            <a:r>
              <a:rPr lang="en-US" altLang="ko-KR" sz="1600" b="1" dirty="0" err="1">
                <a:latin typeface="+mn-ea"/>
                <a:ea typeface="+mn-ea"/>
              </a:rPr>
              <a:t>chain.doFilter</a:t>
            </a:r>
            <a:r>
              <a:rPr lang="en-US" altLang="ko-KR" sz="1600" b="1" dirty="0">
                <a:latin typeface="+mn-ea"/>
                <a:ea typeface="+mn-ea"/>
              </a:rPr>
              <a:t>(request, response);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// 3. response</a:t>
            </a:r>
            <a:r>
              <a:rPr lang="ko-KR" altLang="en-US" sz="1600" dirty="0">
                <a:latin typeface="+mn-ea"/>
                <a:ea typeface="+mn-ea"/>
              </a:rPr>
              <a:t>를 이용하여 응답의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   //    </a:t>
            </a:r>
            <a:r>
              <a:rPr lang="ko-KR" altLang="en-US" sz="1600" dirty="0" err="1" smtClean="0">
                <a:latin typeface="+mn-ea"/>
                <a:ea typeface="+mn-ea"/>
              </a:rPr>
              <a:t>필터링</a:t>
            </a:r>
            <a:r>
              <a:rPr lang="ko-KR" altLang="en-US" sz="1600" dirty="0" smtClean="0">
                <a:latin typeface="+mn-ea"/>
                <a:ea typeface="+mn-ea"/>
              </a:rPr>
              <a:t> 작업 </a:t>
            </a:r>
            <a:r>
              <a:rPr lang="ko-KR" altLang="en-US" sz="1600" dirty="0">
                <a:latin typeface="+mn-ea"/>
                <a:ea typeface="+mn-ea"/>
              </a:rPr>
              <a:t>수행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     </a:t>
            </a:r>
            <a:r>
              <a:rPr lang="en-US" altLang="ko-KR" sz="1600" dirty="0">
                <a:latin typeface="+mn-ea"/>
                <a:ea typeface="+mn-ea"/>
              </a:rPr>
              <a:t>...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}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public void </a:t>
            </a:r>
            <a:r>
              <a:rPr lang="en-US" altLang="ko-KR" sz="1600" b="1" dirty="0">
                <a:latin typeface="+mn-ea"/>
                <a:ea typeface="+mn-ea"/>
              </a:rPr>
              <a:t>destroy</a:t>
            </a:r>
            <a:r>
              <a:rPr lang="en-US" altLang="ko-KR" sz="1600" dirty="0">
                <a:latin typeface="+mn-ea"/>
                <a:ea typeface="+mn-ea"/>
              </a:rPr>
              <a:t>() 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// </a:t>
            </a:r>
            <a:r>
              <a:rPr lang="ko-KR" altLang="en-US" sz="1600" dirty="0">
                <a:latin typeface="+mn-ea"/>
                <a:ea typeface="+mn-ea"/>
              </a:rPr>
              <a:t>주로 필터가 사용한 자원을 반납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r>
              <a:rPr lang="en-US" altLang="ko-KR" sz="1600" dirty="0">
                <a:latin typeface="+mn-ea"/>
                <a:ea typeface="+mn-ea"/>
              </a:rPr>
              <a:t>}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355976" y="4725144"/>
            <a:ext cx="4644925" cy="1569660"/>
          </a:xfrm>
          <a:prstGeom prst="rect">
            <a:avLst/>
          </a:prstGeom>
          <a:solidFill>
            <a:srgbClr val="E2F1F0"/>
          </a:solidFill>
          <a:ln w="9525" algn="ctr">
            <a:solidFill>
              <a:srgbClr val="50C1BE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/>
            <a:r>
              <a:rPr lang="en-US" altLang="ko-KR" sz="1200" b="1" dirty="0" smtClean="0">
                <a:latin typeface="+mn-ea"/>
                <a:ea typeface="+mn-ea"/>
              </a:rPr>
              <a:t>1. request </a:t>
            </a:r>
            <a:r>
              <a:rPr lang="ko-KR" altLang="en-US" sz="1200" b="1" dirty="0" err="1">
                <a:latin typeface="+mn-ea"/>
                <a:ea typeface="+mn-ea"/>
              </a:rPr>
              <a:t>파리미터를</a:t>
            </a:r>
            <a:r>
              <a:rPr lang="ko-KR" altLang="en-US" sz="1200" b="1" dirty="0">
                <a:latin typeface="+mn-ea"/>
                <a:ea typeface="+mn-ea"/>
              </a:rPr>
              <a:t> 이용하여 클라이언트의 요청 </a:t>
            </a:r>
            <a:r>
              <a:rPr lang="ko-KR" altLang="en-US" sz="1200" b="1" dirty="0" err="1" smtClean="0">
                <a:latin typeface="+mn-ea"/>
                <a:ea typeface="+mn-ea"/>
              </a:rPr>
              <a:t>필터링</a:t>
            </a:r>
            <a:endParaRPr lang="en-US" altLang="ko-KR" sz="1200" dirty="0">
              <a:latin typeface="+mn-ea"/>
              <a:ea typeface="+mn-ea"/>
            </a:endParaRPr>
          </a:p>
          <a:p>
            <a:pPr marL="0" indent="0"/>
            <a:r>
              <a:rPr lang="en-US" altLang="ko-KR" sz="1200" dirty="0" smtClean="0">
                <a:latin typeface="+mn-ea"/>
                <a:ea typeface="+mn-ea"/>
              </a:rPr>
              <a:t>    1 </a:t>
            </a:r>
            <a:r>
              <a:rPr lang="ko-KR" altLang="en-US" sz="1200" dirty="0">
                <a:latin typeface="+mn-ea"/>
                <a:ea typeface="+mn-ea"/>
              </a:rPr>
              <a:t>단계에서는 </a:t>
            </a:r>
            <a:r>
              <a:rPr lang="en-US" altLang="ko-KR" sz="1200" dirty="0" err="1">
                <a:latin typeface="+mn-ea"/>
                <a:ea typeface="+mn-ea"/>
              </a:rPr>
              <a:t>RequestWrapper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클래스를 사용하여</a:t>
            </a:r>
            <a:br>
              <a:rPr lang="ko-KR" altLang="en-US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 클라이언트의 </a:t>
            </a:r>
            <a:r>
              <a:rPr lang="ko-KR" altLang="en-US" sz="1200" dirty="0">
                <a:latin typeface="+mn-ea"/>
                <a:ea typeface="+mn-ea"/>
              </a:rPr>
              <a:t>요청을 변경한다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en-US" altLang="ko-KR" sz="1200" b="1" dirty="0" err="1">
                <a:latin typeface="+mn-ea"/>
                <a:ea typeface="+mn-ea"/>
              </a:rPr>
              <a:t>chain.doFilter</a:t>
            </a:r>
            <a:r>
              <a:rPr lang="en-US" altLang="ko-KR" sz="1200" b="1" dirty="0">
                <a:latin typeface="+mn-ea"/>
                <a:ea typeface="+mn-ea"/>
              </a:rPr>
              <a:t>() </a:t>
            </a:r>
            <a:r>
              <a:rPr lang="ko-KR" altLang="en-US" sz="1200" b="1" dirty="0" err="1">
                <a:latin typeface="+mn-ea"/>
                <a:ea typeface="+mn-ea"/>
              </a:rPr>
              <a:t>메소드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호출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</a:t>
            </a:r>
            <a:r>
              <a:rPr lang="en-US" altLang="ko-KR" sz="1200" dirty="0" smtClean="0">
                <a:latin typeface="+mn-ea"/>
                <a:ea typeface="+mn-ea"/>
              </a:rPr>
              <a:t>2 </a:t>
            </a:r>
            <a:r>
              <a:rPr lang="ko-KR" altLang="en-US" sz="1200" dirty="0">
                <a:latin typeface="+mn-ea"/>
                <a:ea typeface="+mn-ea"/>
              </a:rPr>
              <a:t>단계에서는 요청의 </a:t>
            </a:r>
            <a:r>
              <a:rPr lang="ko-KR" altLang="en-US" sz="1200" dirty="0" err="1">
                <a:latin typeface="+mn-ea"/>
                <a:ea typeface="+mn-ea"/>
              </a:rPr>
              <a:t>필터링</a:t>
            </a:r>
            <a:r>
              <a:rPr lang="ko-KR" altLang="en-US" sz="1200" dirty="0">
                <a:latin typeface="+mn-ea"/>
                <a:ea typeface="+mn-ea"/>
              </a:rPr>
              <a:t> 결과를 다음 필터에 전달한다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3. response </a:t>
            </a:r>
            <a:r>
              <a:rPr lang="ko-KR" altLang="en-US" sz="1200" b="1" dirty="0" err="1">
                <a:latin typeface="+mn-ea"/>
                <a:ea typeface="+mn-ea"/>
              </a:rPr>
              <a:t>파리미터를</a:t>
            </a:r>
            <a:r>
              <a:rPr lang="ko-KR" altLang="en-US" sz="1200" b="1" dirty="0">
                <a:latin typeface="+mn-ea"/>
                <a:ea typeface="+mn-ea"/>
              </a:rPr>
              <a:t> 사용하여 </a:t>
            </a:r>
            <a:r>
              <a:rPr lang="ko-KR" altLang="en-US" sz="1200" b="1" dirty="0" err="1">
                <a:latin typeface="+mn-ea"/>
                <a:ea typeface="+mn-ea"/>
              </a:rPr>
              <a:t>클라이트로</a:t>
            </a:r>
            <a:r>
              <a:rPr lang="ko-KR" altLang="en-US" sz="1200" b="1" dirty="0">
                <a:latin typeface="+mn-ea"/>
                <a:ea typeface="+mn-ea"/>
              </a:rPr>
              <a:t> 가는 응답 </a:t>
            </a:r>
            <a:r>
              <a:rPr lang="ko-KR" altLang="en-US" sz="1200" b="1" dirty="0" err="1" smtClean="0">
                <a:latin typeface="+mn-ea"/>
                <a:ea typeface="+mn-ea"/>
              </a:rPr>
              <a:t>필터링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3 </a:t>
            </a:r>
            <a:r>
              <a:rPr lang="ko-KR" altLang="en-US" sz="1200" dirty="0">
                <a:latin typeface="+mn-ea"/>
                <a:ea typeface="+mn-ea"/>
              </a:rPr>
              <a:t>단계에서는 체인을 통해서 전달된 응답 데이터를 변경하여</a:t>
            </a:r>
          </a:p>
          <a:p>
            <a:r>
              <a:rPr lang="ko-KR" altLang="en-US" sz="1200" dirty="0">
                <a:latin typeface="+mn-ea"/>
                <a:ea typeface="+mn-ea"/>
              </a:rPr>
              <a:t>   그 결과를 클라이언트에 전송한다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 후 </a:t>
            </a:r>
            <a:r>
              <a:rPr lang="ko-KR" altLang="en-US" b="0" dirty="0" smtClean="0"/>
              <a:t>한 번만 호출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</a:t>
            </a:r>
            <a:r>
              <a:rPr lang="ko-KR" altLang="en-US" b="0" dirty="0" smtClean="0"/>
              <a:t>있음을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9" y="1844824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8" y="4725144"/>
            <a:ext cx="8305800" cy="1857375"/>
          </a:xfrm>
          <a:prstGeom prst="rect">
            <a:avLst/>
          </a:prstGeom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56258481"/>
              </p:ext>
            </p:extLst>
          </p:nvPr>
        </p:nvGraphicFramePr>
        <p:xfrm>
          <a:off x="367982" y="1268760"/>
          <a:ext cx="8686800" cy="33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23"/>
                <a:gridCol w="1494195"/>
                <a:gridCol w="4482782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FiltreConfig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50C1B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반환유형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getFilterName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Web.xml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파일에 설정된 필터 이름 반환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getInitParameter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(String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name)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Web.xml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파일에 설정된 초기화 매개변수에 대한 값 반환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초기화 매개변수가 존재하지 않으면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getInitParameterNames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Enumeration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&lt;String&gt;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Web.xml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파일에 설정된 모든 초기화 매개변수 이름을 포함하는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Enumeration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객체 타입 반환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초기화 매개변수가 존재하지 않으면 비어있는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Enumeration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반환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getServletContext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ServletContext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ServletContext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객체 반환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 err="1" smtClean="0"/>
              <a:t>doFilter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</a:t>
            </a:r>
            <a:r>
              <a:rPr lang="ko-KR" altLang="en-US" b="0" dirty="0" err="1" smtClean="0"/>
              <a:t>수행할필요가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있을 때마다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객체는 체인을 따라 전달하는 요청이고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매개변수 </a:t>
            </a:r>
            <a:r>
              <a:rPr lang="en-US" altLang="ko-KR" b="0" dirty="0" err="1" smtClean="0"/>
              <a:t>ServletResponse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객체는 체인을 따라 전달할 </a:t>
            </a:r>
            <a:r>
              <a:rPr lang="ko-KR" altLang="en-US" b="0" dirty="0" smtClean="0"/>
              <a:t>응답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 smtClean="0"/>
              <a:t>객체는 </a:t>
            </a:r>
            <a:r>
              <a:rPr lang="ko-KR" altLang="en-US" b="0" dirty="0"/>
              <a:t>체인에서 다음 필터를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만약 </a:t>
            </a:r>
            <a:r>
              <a:rPr lang="ko-KR" altLang="en-US" b="0" dirty="0"/>
              <a:t>호출 필터가 체인의 마지막 필터이면 </a:t>
            </a:r>
            <a:r>
              <a:rPr lang="ko-KR" altLang="en-US" b="0" dirty="0" smtClean="0"/>
              <a:t>체인의 </a:t>
            </a:r>
            <a:r>
              <a:rPr lang="ko-KR" altLang="en-US" b="0" dirty="0"/>
              <a:t>끝에서 리소스를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2896"/>
            <a:ext cx="8248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240</TotalTime>
  <Words>1295</Words>
  <Application>Microsoft Office PowerPoint</Application>
  <PresentationFormat>화면 슬라이드 쇼(4:3)</PresentationFormat>
  <Paragraphs>276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1_마스터</vt:lpstr>
      <vt:lpstr>필터</vt:lpstr>
      <vt:lpstr>PowerPoint 프레젠테이션</vt:lpstr>
      <vt:lpstr>1. 필터의 개요</vt:lpstr>
      <vt:lpstr>1. 필터의 개요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334</cp:revision>
  <dcterms:created xsi:type="dcterms:W3CDTF">2011-01-05T15:14:06Z</dcterms:created>
  <dcterms:modified xsi:type="dcterms:W3CDTF">2019-03-18T00:02:34Z</dcterms:modified>
</cp:coreProperties>
</file>