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877" r:id="rId3"/>
    <p:sldId id="878" r:id="rId4"/>
    <p:sldId id="879" r:id="rId5"/>
    <p:sldId id="880" r:id="rId6"/>
    <p:sldId id="914" r:id="rId7"/>
    <p:sldId id="881" r:id="rId8"/>
    <p:sldId id="882" r:id="rId9"/>
    <p:sldId id="883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915" r:id="rId23"/>
    <p:sldId id="897" r:id="rId24"/>
    <p:sldId id="916" r:id="rId25"/>
    <p:sldId id="898" r:id="rId26"/>
    <p:sldId id="917" r:id="rId27"/>
    <p:sldId id="919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275" r:id="rId4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C4C1"/>
    <a:srgbClr val="50C1BE"/>
    <a:srgbClr val="D6E7E6"/>
    <a:srgbClr val="17928F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 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6" y="2780928"/>
            <a:ext cx="82391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6" y="4560431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62100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090026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7" y="1666136"/>
            <a:ext cx="8125727" cy="4859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64296" cy="1584176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04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456428"/>
            <a:ext cx="8017395" cy="479715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772816"/>
            <a:ext cx="259228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5276" y="1196752"/>
            <a:ext cx="8493124" cy="4853069"/>
            <a:chOff x="227013" y="931818"/>
            <a:chExt cx="8493124" cy="48530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931818"/>
              <a:ext cx="8296275" cy="347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394237"/>
              <a:ext cx="83058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세션이 종료되면 기본에 </a:t>
            </a:r>
            <a:r>
              <a:rPr lang="ko-KR" altLang="en-US" dirty="0" err="1" smtClean="0"/>
              <a:t>새성된</a:t>
            </a:r>
            <a:r>
              <a:rPr lang="ko-KR" altLang="en-US" dirty="0" smtClean="0"/>
              <a:t> 세션이 삭제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0" dirty="0" smtClean="0"/>
              <a:t>이 후 접근 시 새로운 세션이 생성됨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08920"/>
            <a:ext cx="7704856" cy="400110"/>
          </a:xfrm>
          <a:prstGeom prst="rect">
            <a:avLst/>
          </a:prstGeom>
          <a:solidFill>
            <a:srgbClr val="D6E7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invalidate()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573016"/>
            <a:ext cx="7704856" cy="923330"/>
          </a:xfrm>
          <a:prstGeom prst="rect">
            <a:avLst/>
          </a:prstGeom>
          <a:solidFill>
            <a:srgbClr val="D6E7E6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[invalid() </a:t>
            </a:r>
            <a:r>
              <a:rPr lang="ko-KR" altLang="en-US" sz="1600" b="1" dirty="0" err="1" smtClean="0">
                <a:latin typeface="+mn-ea"/>
                <a:ea typeface="+mn-ea"/>
              </a:rPr>
              <a:t>메소드</a:t>
            </a:r>
            <a:r>
              <a:rPr lang="ko-KR" altLang="en-US" sz="1600" b="1" dirty="0" smtClean="0">
                <a:latin typeface="+mn-ea"/>
                <a:ea typeface="+mn-ea"/>
              </a:rPr>
              <a:t> 사용 예</a:t>
            </a:r>
            <a:r>
              <a:rPr lang="en-US" altLang="ko-KR" sz="1600" b="1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session.invalidate</a:t>
            </a:r>
            <a:r>
              <a:rPr lang="en-US" altLang="ko-KR" dirty="0" smtClean="0">
                <a:latin typeface="+mn-ea"/>
                <a:ea typeface="+mn-ea"/>
              </a:rPr>
              <a:t>();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2" y="921236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56792"/>
            <a:ext cx="7973516" cy="496855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5" y="1916832"/>
            <a:ext cx="2505299" cy="1728192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4365378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4460203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장바구니 페이지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30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433507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441572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6" y="5035993"/>
            <a:ext cx="7943850" cy="17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196752"/>
            <a:ext cx="846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</a:t>
            </a:r>
            <a:r>
              <a:rPr lang="ko-KR" altLang="en-US" b="1" u="sng" dirty="0"/>
              <a:t>마지막 </a:t>
            </a:r>
            <a:r>
              <a:rPr lang="ko-KR" altLang="en-US" b="1" u="sng" dirty="0" smtClean="0"/>
              <a:t>접근한 </a:t>
            </a:r>
            <a:r>
              <a:rPr lang="ko-KR" altLang="en-US" b="1" u="sng" dirty="0"/>
              <a:t>시간부터 </a:t>
            </a:r>
            <a:r>
              <a:rPr lang="ko-KR" altLang="en-US" b="0" u="sng" dirty="0"/>
              <a:t>일정 시간 이내에 다시 웹 브라우저에 접근하지 않으면 자동으로 세션이 </a:t>
            </a:r>
            <a:r>
              <a:rPr lang="ko-KR" altLang="en-US" b="0" u="sng" dirty="0" smtClean="0"/>
              <a:t>종료</a:t>
            </a:r>
            <a:r>
              <a:rPr lang="en-US" altLang="ko-KR" b="0" u="sng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endParaRPr lang="en-US" altLang="ko-KR" b="0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0" dirty="0" err="1" smtClean="0"/>
              <a:t>setMaxInactiveInterval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타임아웃 시간 </a:t>
            </a:r>
            <a:r>
              <a:rPr lang="ko-KR" altLang="en-US" dirty="0" smtClean="0"/>
              <a:t>지정 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9388" y="1589733"/>
            <a:ext cx="8715375" cy="4935612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93700" y="1419869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3213" y="1853257"/>
            <a:ext cx="78517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1" dirty="0">
                <a:latin typeface="+mn-ea"/>
                <a:ea typeface="+mn-ea"/>
              </a:rPr>
              <a:t>web.xm</a:t>
            </a:r>
            <a:r>
              <a:rPr lang="en-US" altLang="ko-KR" sz="1800" dirty="0">
                <a:latin typeface="+mn-ea"/>
                <a:ea typeface="+mn-ea"/>
              </a:rPr>
              <a:t>l </a:t>
            </a:r>
            <a:r>
              <a:rPr lang="ko-KR" altLang="en-US" sz="1800" dirty="0">
                <a:latin typeface="+mn-ea"/>
                <a:ea typeface="+mn-ea"/>
              </a:rPr>
              <a:t>파일에 명시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&lt;?xml version="1.0" encoding="</a:t>
            </a:r>
            <a:r>
              <a:rPr lang="en-US" altLang="ko-KR" sz="1800" dirty="0" err="1">
                <a:latin typeface="+mn-ea"/>
                <a:ea typeface="+mn-ea"/>
              </a:rPr>
              <a:t>euc-kr</a:t>
            </a:r>
            <a:r>
              <a:rPr lang="en-US" altLang="ko-KR" sz="1800" dirty="0">
                <a:latin typeface="+mn-ea"/>
                <a:ea typeface="+mn-ea"/>
              </a:rPr>
              <a:t>"?&gt;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&lt;web-app ...&gt;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   ...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&lt;session-</a:t>
            </a:r>
            <a:r>
              <a:rPr lang="en-US" altLang="ko-KR" sz="1800" b="1" dirty="0" err="1">
                <a:latin typeface="+mn-ea"/>
                <a:ea typeface="+mn-ea"/>
              </a:rPr>
              <a:t>config</a:t>
            </a:r>
            <a:r>
              <a:rPr lang="en-US" altLang="ko-KR" sz="18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&lt;session-timeout&gt;50&lt;/session-timeout&gt;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&lt;/session-</a:t>
            </a:r>
            <a:r>
              <a:rPr lang="en-US" altLang="ko-KR" sz="1800" b="1" dirty="0" err="1">
                <a:latin typeface="+mn-ea"/>
                <a:ea typeface="+mn-ea"/>
              </a:rPr>
              <a:t>config</a:t>
            </a:r>
            <a:r>
              <a:rPr lang="en-US" altLang="ko-KR" sz="18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&lt;/web-app&gt;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또는 코드에서 직접 명시</a:t>
            </a:r>
          </a:p>
          <a:p>
            <a:endParaRPr lang="ko-KR" altLang="en-US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&lt;%@ page session="true" %&gt;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sz="1800" b="1" dirty="0" err="1">
                <a:latin typeface="+mn-ea"/>
                <a:ea typeface="+mn-ea"/>
              </a:rPr>
              <a:t>session.setMaxInactiveInterval</a:t>
            </a:r>
            <a:r>
              <a:rPr lang="en-US" altLang="ko-KR" sz="1800" b="1" dirty="0">
                <a:latin typeface="+mn-ea"/>
                <a:ea typeface="+mn-ea"/>
              </a:rPr>
              <a:t>(3000);</a:t>
            </a:r>
          </a:p>
          <a:p>
            <a:r>
              <a:rPr lang="en-US" altLang="ko-KR" sz="1800" dirty="0">
                <a:latin typeface="+mn-ea"/>
                <a:ea typeface="+mn-ea"/>
              </a:rPr>
              <a:t>%&gt;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491939" y="3367613"/>
            <a:ext cx="676153" cy="63745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032696" y="5648556"/>
            <a:ext cx="683319" cy="56449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877050" y="2716857"/>
            <a:ext cx="1651414" cy="369332"/>
          </a:xfrm>
          <a:prstGeom prst="rect">
            <a:avLst/>
          </a:prstGeom>
          <a:solidFill>
            <a:srgbClr val="50C1BE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분단위로 지정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48488" y="6028382"/>
            <a:ext cx="1651414" cy="369332"/>
          </a:xfrm>
          <a:prstGeom prst="rect">
            <a:avLst/>
          </a:prstGeom>
          <a:solidFill>
            <a:srgbClr val="50C1BE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초단위로 지정</a:t>
            </a:r>
          </a:p>
        </p:txBody>
      </p:sp>
      <p:cxnSp>
        <p:nvCxnSpPr>
          <p:cNvPr id="17" name="AutoShape 12"/>
          <p:cNvCxnSpPr>
            <a:cxnSpLocks noChangeShapeType="1"/>
            <a:stCxn id="13" idx="7"/>
            <a:endCxn id="15" idx="1"/>
          </p:cNvCxnSpPr>
          <p:nvPr/>
        </p:nvCxnSpPr>
        <p:spPr bwMode="auto">
          <a:xfrm rot="5400000" flipH="1" flipV="1">
            <a:off x="4693340" y="1277256"/>
            <a:ext cx="559443" cy="3807978"/>
          </a:xfrm>
          <a:prstGeom prst="curvedConnector2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3"/>
          <p:cNvCxnSpPr>
            <a:cxnSpLocks noChangeShapeType="1"/>
            <a:stCxn id="14" idx="6"/>
            <a:endCxn id="16" idx="1"/>
          </p:cNvCxnSpPr>
          <p:nvPr/>
        </p:nvCxnSpPr>
        <p:spPr bwMode="auto">
          <a:xfrm>
            <a:off x="4716015" y="5930802"/>
            <a:ext cx="2232473" cy="28224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927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6512" y="167126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i="1" dirty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ko-KR" altLang="en-US" i="1" dirty="0" err="1">
                <a:latin typeface="HY견고딕" pitchFamily="18" charset="-127"/>
                <a:ea typeface="HY견고딕" pitchFamily="18" charset="-127"/>
              </a:rPr>
              <a:t>시간동안</a:t>
            </a:r>
            <a:r>
              <a:rPr lang="ko-KR" altLang="en-US" i="1" dirty="0">
                <a:latin typeface="HY견고딕" pitchFamily="18" charset="-127"/>
                <a:ea typeface="HY견고딕" pitchFamily="18" charset="-127"/>
              </a:rPr>
              <a:t> 클라이언트로부터 연결이 없으면 세션은 자동 삭제된다</a:t>
            </a:r>
            <a:r>
              <a:rPr lang="en-US" altLang="ko-KR" i="1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51520" y="908720"/>
            <a:ext cx="8686800" cy="5715000"/>
          </a:xfrm>
        </p:spPr>
        <p:txBody>
          <a:bodyPr/>
          <a:lstStyle/>
          <a:p>
            <a:r>
              <a:rPr lang="ko-KR" altLang="en-US" dirty="0"/>
              <a:t>세션의 타임아웃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sp>
        <p:nvSpPr>
          <p:cNvPr id="7" name="바닥글 개체 틀 3"/>
          <p:cNvSpPr txBox="1">
            <a:spLocks/>
          </p:cNvSpPr>
          <p:nvPr/>
        </p:nvSpPr>
        <p:spPr>
          <a:xfrm>
            <a:off x="3262312" y="7197352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607425" y="7075115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B1B4BB10-D8D3-4493-9810-4A9849DC9311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35037" y="3869952"/>
            <a:ext cx="6913563" cy="935038"/>
          </a:xfrm>
          <a:prstGeom prst="rect">
            <a:avLst/>
          </a:prstGeom>
          <a:solidFill>
            <a:srgbClr val="40C4C1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2504702"/>
            <a:ext cx="1222375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608512" y="2717427"/>
            <a:ext cx="15843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ko-KR" altLang="en-US" sz="1600"/>
              <a:t>웹콘테이너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256212" y="3149227"/>
            <a:ext cx="865188" cy="2873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/>
              <a:t>세션</a:t>
            </a:r>
            <a:r>
              <a:rPr lang="en-US" altLang="ko-KR" sz="1600"/>
              <a:t>1</a:t>
            </a: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5311402"/>
            <a:ext cx="1222375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608512" y="5238377"/>
            <a:ext cx="15843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ko-KR" altLang="en-US" sz="1600"/>
              <a:t>웹콘테이너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5256212" y="5670177"/>
            <a:ext cx="865188" cy="2873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/>
              <a:t>세션</a:t>
            </a:r>
            <a:r>
              <a:rPr lang="en-US" altLang="ko-KR" sz="1600"/>
              <a:t>2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447925" y="307779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2376487" y="559874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608512" y="3941390"/>
            <a:ext cx="1584325" cy="792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ko-KR" altLang="en-US" sz="1600"/>
              <a:t>웹콘테이너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6508750" y="4373190"/>
            <a:ext cx="908050" cy="2873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FF3300"/>
                </a:solidFill>
              </a:rPr>
              <a:t>세션</a:t>
            </a:r>
            <a:r>
              <a:rPr lang="en-US" altLang="ko-KR" sz="16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843087" y="3438152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976437" y="4108077"/>
            <a:ext cx="198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3300"/>
                </a:solidFill>
              </a:rPr>
              <a:t>지정 시간 경과 시점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435725" y="400806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 b="1">
                <a:solidFill>
                  <a:srgbClr val="FF3300"/>
                </a:solidFill>
              </a:rPr>
              <a:t>세션삭제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547937" y="2784102"/>
            <a:ext cx="147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세션사용 요청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538412" y="5303465"/>
            <a:ext cx="147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/>
              <a:t>세션사용 요청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1727200" y="4185865"/>
            <a:ext cx="215900" cy="2159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6480175" y="2958727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세션생성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480175" y="5311402"/>
            <a:ext cx="996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새로운</a:t>
            </a:r>
          </a:p>
          <a:p>
            <a:r>
              <a:rPr lang="ko-KR" altLang="en-US" sz="1600"/>
              <a:t>세션생성</a:t>
            </a:r>
          </a:p>
        </p:txBody>
      </p:sp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53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401369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8" y="143596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>
                <a:latin typeface="Arial"/>
              </a:rPr>
              <a:t>·</a:t>
            </a:r>
            <a:r>
              <a:rPr lang="ko-KR" altLang="en-US" dirty="0"/>
              <a:t>세션을 이용한 로그인</a:t>
            </a:r>
            <a:r>
              <a:rPr lang="en-US" altLang="ko-KR" dirty="0"/>
              <a:t>/</a:t>
            </a:r>
            <a:r>
              <a:rPr lang="ko-KR" altLang="en-US" dirty="0"/>
              <a:t>로그아웃 처리 방법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313" y="1698898"/>
            <a:ext cx="8207375" cy="49704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성공했음을 나타내는 표식을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쿠키</a:t>
            </a:r>
            <a:r>
              <a:rPr lang="en-US" altLang="ko-KR" sz="2000" dirty="0" smtClean="0"/>
              <a:t>, "LOGINSUCCESS"  </a:t>
            </a:r>
            <a:r>
              <a:rPr lang="ko-KR" altLang="en-US" sz="2000" dirty="0" err="1" smtClean="0"/>
              <a:t>쿠키값에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"true"</a:t>
            </a:r>
            <a:r>
              <a:rPr lang="ko-KR" altLang="en-US" sz="2000" dirty="0" smtClean="0"/>
              <a:t>를 줌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세션</a:t>
            </a:r>
            <a:r>
              <a:rPr lang="en-US" altLang="ko-KR" sz="2000" dirty="0" smtClean="0"/>
              <a:t>, session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"MEMBER" </a:t>
            </a:r>
            <a:r>
              <a:rPr lang="ko-KR" altLang="en-US" sz="2000" dirty="0" smtClean="0"/>
              <a:t>속성에서 회원 아이디 저장</a:t>
            </a:r>
          </a:p>
          <a:p>
            <a:pPr lvl="1"/>
            <a:endParaRPr lang="ko-KR" altLang="en-US" sz="2000" dirty="0" smtClean="0"/>
          </a:p>
          <a:p>
            <a:r>
              <a:rPr lang="ko-KR" altLang="en-US" dirty="0" smtClean="0"/>
              <a:t>로그인 여부 체크</a:t>
            </a:r>
          </a:p>
          <a:p>
            <a:pPr lvl="1"/>
            <a:r>
              <a:rPr lang="ko-KR" altLang="en-US" sz="2000" dirty="0" smtClean="0"/>
              <a:t>쿠키</a:t>
            </a:r>
            <a:r>
              <a:rPr lang="en-US" altLang="ko-KR" sz="2000" dirty="0" smtClean="0"/>
              <a:t>, "LOGINSUCCESS" </a:t>
            </a:r>
            <a:r>
              <a:rPr lang="ko-KR" altLang="en-US" sz="2000" dirty="0" smtClean="0"/>
              <a:t>쿠키가 존재하는지 체크</a:t>
            </a:r>
          </a:p>
          <a:p>
            <a:pPr lvl="1"/>
            <a:r>
              <a:rPr lang="ko-KR" altLang="en-US" sz="2000" dirty="0" smtClean="0"/>
              <a:t>세션</a:t>
            </a:r>
            <a:r>
              <a:rPr lang="en-US" altLang="ko-KR" sz="2000" dirty="0" smtClean="0"/>
              <a:t>, session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"MEMBER" </a:t>
            </a:r>
            <a:r>
              <a:rPr lang="ko-KR" altLang="en-US" sz="2000" dirty="0" smtClean="0"/>
              <a:t>속성이 존재하는지 검사</a:t>
            </a:r>
          </a:p>
          <a:p>
            <a:pPr lvl="1"/>
            <a:endParaRPr lang="ko-KR" altLang="en-US" sz="2000" dirty="0" smtClean="0"/>
          </a:p>
          <a:p>
            <a:r>
              <a:rPr lang="ko-KR" altLang="en-US" dirty="0" smtClean="0"/>
              <a:t>로그아웃을 할 경우 로그인 표식을 삭제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쿠키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관련 쿠키</a:t>
            </a:r>
            <a:r>
              <a:rPr lang="en-US" altLang="ko-KR" sz="2000" dirty="0" smtClean="0"/>
              <a:t>("LOGINSUCCESS")</a:t>
            </a:r>
            <a:r>
              <a:rPr lang="ko-KR" altLang="en-US" sz="2000" dirty="0" smtClean="0"/>
              <a:t>의 유효시간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지정</a:t>
            </a:r>
          </a:p>
          <a:p>
            <a:pPr lvl="1"/>
            <a:r>
              <a:rPr lang="ko-KR" altLang="en-US" sz="2000" dirty="0" smtClean="0"/>
              <a:t>세션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session.invalidate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세션 무효화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19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4513406"/>
          </a:xfrm>
        </p:spPr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기본 객체에 저장될 값 타입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00002" y="4509120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62182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82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700808"/>
            <a:ext cx="806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" y="1772816"/>
            <a:ext cx="3984293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8645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1" u="sng" dirty="0" smtClean="0"/>
              <a:t>클라이언트와 </a:t>
            </a:r>
            <a:r>
              <a:rPr lang="ko-KR" altLang="en-US" b="1" u="sng" dirty="0"/>
              <a:t>웹 서버 간의 상태를 지속적으로 유지하는 </a:t>
            </a:r>
            <a:r>
              <a:rPr lang="ko-KR" altLang="en-US" b="1" u="sng" dirty="0" smtClean="0"/>
              <a:t>방법</a:t>
            </a:r>
            <a:endParaRPr lang="en-US" altLang="ko-KR" b="1" u="sng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그래서 다른 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 </a:t>
            </a:r>
            <a:r>
              <a:rPr lang="ko-KR" altLang="en-US" b="0" dirty="0"/>
              <a:t>이렇게 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395536" y="3933056"/>
            <a:ext cx="8280920" cy="1295400"/>
          </a:xfrm>
          <a:prstGeom prst="rect">
            <a:avLst/>
          </a:prstGeom>
          <a:solidFill>
            <a:srgbClr val="D6E7E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* 서로 다른 웹 브라우저는 각각 다른 세션을 사용하게 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* </a:t>
            </a:r>
            <a:r>
              <a:rPr lang="ko-KR" altLang="en-US" sz="1600" dirty="0" err="1" smtClean="0">
                <a:latin typeface="+mn-ea"/>
                <a:ea typeface="+mn-ea"/>
              </a:rPr>
              <a:t>웹브라우저가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전송하는 모든 요청은 세션을 공유하게 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</a:t>
            </a:r>
            <a:r>
              <a:rPr lang="ko-KR" altLang="en-US" sz="1600" dirty="0" smtClean="0">
                <a:latin typeface="+mn-ea"/>
                <a:ea typeface="+mn-ea"/>
              </a:rPr>
              <a:t>즉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웹브라우저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의 요청은 세션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를 공유게 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* </a:t>
            </a:r>
            <a:r>
              <a:rPr lang="ko-KR" altLang="en-US" sz="1600" dirty="0">
                <a:latin typeface="+mn-ea"/>
                <a:ea typeface="+mn-ea"/>
              </a:rPr>
              <a:t>세션 공유를 통해 특정 사용자와 관련된 정보를 지속적으로 저장할 수 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" y="950674"/>
            <a:ext cx="81915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82306"/>
            <a:ext cx="8410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96330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0768"/>
            <a:ext cx="8324850" cy="5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9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등록하는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56412"/>
            <a:ext cx="8372475" cy="52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96752"/>
            <a:ext cx="7810500" cy="5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3280"/>
            <a:ext cx="8372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12776"/>
            <a:ext cx="8420100" cy="49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106307"/>
            <a:ext cx="8229600" cy="5366021"/>
            <a:chOff x="338386" y="1916832"/>
            <a:chExt cx="8229600" cy="5366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916832"/>
              <a:ext cx="8172450" cy="180937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86" y="3790998"/>
              <a:ext cx="8229600" cy="349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190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10550" cy="55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7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31818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</a:t>
            </a:r>
            <a:r>
              <a:rPr lang="ko-KR" altLang="en-US" b="1" u="sng" dirty="0"/>
              <a:t>웹 브라우저마다 하나씩</a:t>
            </a:r>
            <a:r>
              <a:rPr lang="ko-KR" altLang="en-US" b="0" dirty="0"/>
              <a:t> 존재하므로 웹 서버의 서비스를 제공받는 </a:t>
            </a:r>
            <a:r>
              <a:rPr lang="ko-KR" altLang="en-US" b="1" u="sng" dirty="0"/>
              <a:t>사용자를 구분하는 단위</a:t>
            </a:r>
            <a:r>
              <a:rPr lang="ko-KR" altLang="en-US" b="0" dirty="0"/>
              <a:t>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344816" cy="399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개별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340768"/>
            <a:ext cx="8305800" cy="5095996"/>
            <a:chOff x="419100" y="1340768"/>
            <a:chExt cx="8305800" cy="59600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340768"/>
              <a:ext cx="8305800" cy="23050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2" y="3671835"/>
              <a:ext cx="7953375" cy="362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824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6792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전체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57325"/>
            <a:ext cx="8334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세션의 생성 및 </a:t>
            </a:r>
            <a:r>
              <a:rPr lang="en-US" altLang="ko-KR" dirty="0"/>
              <a:t>session </a:t>
            </a:r>
            <a:r>
              <a:rPr lang="ko-KR" altLang="en-US" dirty="0"/>
              <a:t>기본 객체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3213" y="1744092"/>
            <a:ext cx="8373243" cy="2116956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3700" y="1508844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03213" y="2035696"/>
            <a:ext cx="785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&lt;%@ page session="true" %&gt;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47675" y="2655317"/>
            <a:ext cx="77967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session </a:t>
            </a:r>
            <a:r>
              <a:rPr lang="ko-KR" altLang="en-US" dirty="0">
                <a:latin typeface="+mn-ea"/>
                <a:ea typeface="+mn-ea"/>
              </a:rPr>
              <a:t>속성의 기본값을 </a:t>
            </a:r>
            <a:r>
              <a:rPr lang="en-US" altLang="ko-KR" dirty="0">
                <a:latin typeface="+mn-ea"/>
                <a:ea typeface="+mn-ea"/>
              </a:rPr>
              <a:t>true</a:t>
            </a:r>
            <a:r>
              <a:rPr lang="ko-KR" altLang="en-US" dirty="0">
                <a:latin typeface="+mn-ea"/>
                <a:ea typeface="+mn-ea"/>
              </a:rPr>
              <a:t>이므로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별도로 </a:t>
            </a:r>
            <a:r>
              <a:rPr lang="ko-KR" altLang="en-US" dirty="0">
                <a:latin typeface="+mn-ea"/>
                <a:ea typeface="+mn-ea"/>
              </a:rPr>
              <a:t>지정하지 않으면 </a:t>
            </a:r>
            <a:r>
              <a:rPr lang="ko-KR" altLang="en-US" dirty="0" smtClean="0">
                <a:latin typeface="+mn-ea"/>
                <a:ea typeface="+mn-ea"/>
              </a:rPr>
              <a:t>세션은 자동으로 </a:t>
            </a:r>
            <a:r>
              <a:rPr lang="ko-KR" altLang="en-US" dirty="0">
                <a:latin typeface="+mn-ea"/>
                <a:ea typeface="+mn-ea"/>
              </a:rPr>
              <a:t>생성된다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세션은 </a:t>
            </a:r>
            <a:r>
              <a:rPr lang="en-US" altLang="ko-KR" b="1" dirty="0">
                <a:latin typeface="+mn-ea"/>
                <a:ea typeface="+mn-ea"/>
              </a:rPr>
              <a:t>session </a:t>
            </a:r>
            <a:r>
              <a:rPr lang="ko-KR" altLang="en-US" b="1" dirty="0">
                <a:latin typeface="+mn-ea"/>
                <a:ea typeface="+mn-ea"/>
              </a:rPr>
              <a:t>기본 객체를 통해서 구현</a:t>
            </a:r>
            <a:r>
              <a:rPr lang="ko-KR" altLang="en-US" dirty="0">
                <a:latin typeface="+mn-ea"/>
                <a:ea typeface="+mn-ea"/>
              </a:rPr>
              <a:t>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24" name="Text Box 88"/>
          <p:cNvSpPr txBox="1">
            <a:spLocks noChangeArrowheads="1"/>
          </p:cNvSpPr>
          <p:nvPr/>
        </p:nvSpPr>
        <p:spPr bwMode="auto">
          <a:xfrm>
            <a:off x="323528" y="4293096"/>
            <a:ext cx="82809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★ </a:t>
            </a:r>
            <a:r>
              <a:rPr lang="ko-KR" altLang="en-US" sz="1600" dirty="0">
                <a:latin typeface="+mn-ea"/>
                <a:ea typeface="+mn-ea"/>
              </a:rPr>
              <a:t>웹 브라우저마다 별도의 세션을 갖게 </a:t>
            </a:r>
            <a:r>
              <a:rPr lang="ko-KR" altLang="en-US" sz="1600" dirty="0" smtClean="0">
                <a:latin typeface="+mn-ea"/>
                <a:ea typeface="+mn-ea"/>
              </a:rPr>
              <a:t>되는</a:t>
            </a:r>
            <a:r>
              <a:rPr lang="ko-KR" altLang="en-US" sz="1600" dirty="0">
                <a:latin typeface="+mn-ea"/>
                <a:ea typeface="+mn-ea"/>
              </a:rPr>
              <a:t>데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</a:t>
            </a:r>
            <a:r>
              <a:rPr lang="ko-KR" altLang="en-US" sz="1600" dirty="0" smtClean="0">
                <a:latin typeface="+mn-ea"/>
                <a:ea typeface="+mn-ea"/>
              </a:rPr>
              <a:t>이때 </a:t>
            </a:r>
            <a:r>
              <a:rPr lang="ko-KR" altLang="en-US" sz="1600" dirty="0">
                <a:latin typeface="+mn-ea"/>
                <a:ea typeface="+mn-ea"/>
              </a:rPr>
              <a:t>각각의 세션을 구분하기 </a:t>
            </a:r>
            <a:r>
              <a:rPr lang="ko-KR" altLang="en-US" sz="1600" dirty="0" smtClean="0">
                <a:latin typeface="+mn-ea"/>
                <a:ea typeface="+mn-ea"/>
              </a:rPr>
              <a:t>위해서 세션마다 </a:t>
            </a:r>
            <a:r>
              <a:rPr lang="ko-KR" altLang="en-US" sz="1600" dirty="0">
                <a:latin typeface="+mn-ea"/>
                <a:ea typeface="+mn-ea"/>
              </a:rPr>
              <a:t>고유의 </a:t>
            </a:r>
            <a:r>
              <a:rPr lang="en-US" altLang="ko-KR" sz="1600" dirty="0">
                <a:latin typeface="+mn-ea"/>
                <a:ea typeface="+mn-ea"/>
              </a:rPr>
              <a:t>ID</a:t>
            </a:r>
            <a:r>
              <a:rPr lang="ko-KR" altLang="en-US" sz="1600" dirty="0">
                <a:latin typeface="+mn-ea"/>
                <a:ea typeface="+mn-ea"/>
              </a:rPr>
              <a:t>를 할당하며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</a:t>
            </a:r>
            <a:r>
              <a:rPr lang="ko-KR" altLang="en-US" sz="1600" dirty="0" smtClean="0">
                <a:latin typeface="+mn-ea"/>
                <a:ea typeface="+mn-ea"/>
              </a:rPr>
              <a:t>그 </a:t>
            </a:r>
            <a:r>
              <a:rPr lang="ko-KR" altLang="en-US" sz="1600" dirty="0">
                <a:latin typeface="+mn-ea"/>
                <a:ea typeface="+mn-ea"/>
              </a:rPr>
              <a:t>아이디를 세션 </a:t>
            </a:r>
            <a:r>
              <a:rPr lang="en-US" altLang="ko-KR" sz="1600" dirty="0">
                <a:latin typeface="+mn-ea"/>
                <a:ea typeface="+mn-ea"/>
              </a:rPr>
              <a:t>ID</a:t>
            </a:r>
            <a:r>
              <a:rPr lang="ko-KR" altLang="en-US" sz="1600" dirty="0">
                <a:latin typeface="+mn-ea"/>
                <a:ea typeface="+mn-ea"/>
              </a:rPr>
              <a:t>라고 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[session </a:t>
            </a:r>
            <a:r>
              <a:rPr lang="ko-KR" altLang="en-US" dirty="0"/>
              <a:t>기본 객체의 </a:t>
            </a:r>
            <a:r>
              <a:rPr lang="ko-KR" altLang="en-US" dirty="0" err="1"/>
              <a:t>메소드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graphicFrame>
        <p:nvGraphicFramePr>
          <p:cNvPr id="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62303"/>
              </p:ext>
            </p:extLst>
          </p:nvPr>
        </p:nvGraphicFramePr>
        <p:xfrm>
          <a:off x="322709" y="1412776"/>
          <a:ext cx="8713787" cy="4963680"/>
        </p:xfrm>
        <a:graphic>
          <a:graphicData uri="http://schemas.openxmlformats.org/drawingml/2006/table">
            <a:tbl>
              <a:tblPr/>
              <a:tblGrid>
                <a:gridCol w="3024460"/>
                <a:gridCol w="1224136"/>
                <a:gridCol w="446519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리턴타입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getId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세션의 고유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(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세션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라고 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getCreationTime()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long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세션이 생성된 시간을 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시간은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1970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이후 흘러간 시간을 의미하며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단위는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1/1000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초이다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getLastAccessedTime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long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웹 브라우저가 가장 마지막에 세션에 접근한 시간을 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시간은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1970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이후 흘러간 시간을 의미하며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단위는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1/1000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초이다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getAttribute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(String name)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세션의 속성 명이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 속성값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 명이 없으면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값이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이므로 형 변환 필요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getAttributeNames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Enumeration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속성명을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Enumertion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 타입으로 반환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getMatInactiveInterval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interval)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세션유지기간 반환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기본값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1,800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isNew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처음생성 된 세션이면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true,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false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removeAttribute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(String name)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 속성 명이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 속성 제거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setAttribute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(String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name,Object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value)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 속성 명이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해당하는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Object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할당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setMaxInactiveInterval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value)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 유지 시간을 초 단위로 설정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invalidate()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세션에 저장된 모든 세션 속성 제거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6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만약 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3" y="536460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1561</TotalTime>
  <Words>1118</Words>
  <Application>Microsoft Office PowerPoint</Application>
  <PresentationFormat>화면 슬라이드 쇼(4:3)</PresentationFormat>
  <Paragraphs>208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1. 세션의 개요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 유효 시간 설정</vt:lpstr>
      <vt:lpstr>5. 세션 유효 시간 설정</vt:lpstr>
      <vt:lpstr>5. 세션 유효 시간 설정</vt:lpstr>
      <vt:lpstr>5. 세션 유효 시간 설정</vt:lpstr>
      <vt:lpstr>5. 세션 유효 시간 설정</vt:lpstr>
      <vt:lpstr>5. 세션 유효 시간 설정</vt:lpstr>
      <vt:lpstr>5. 세션 유효 시간 설정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333</cp:revision>
  <dcterms:created xsi:type="dcterms:W3CDTF">2011-01-05T15:14:06Z</dcterms:created>
  <dcterms:modified xsi:type="dcterms:W3CDTF">2019-03-18T00:02:55Z</dcterms:modified>
</cp:coreProperties>
</file>