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3"/>
  </p:notesMasterIdLst>
  <p:handoutMasterIdLst>
    <p:handoutMasterId r:id="rId44"/>
  </p:handoutMasterIdLst>
  <p:sldIdLst>
    <p:sldId id="256" r:id="rId2"/>
    <p:sldId id="877" r:id="rId3"/>
    <p:sldId id="878" r:id="rId4"/>
    <p:sldId id="880" r:id="rId5"/>
    <p:sldId id="881" r:id="rId6"/>
    <p:sldId id="913" r:id="rId7"/>
    <p:sldId id="882" r:id="rId8"/>
    <p:sldId id="914" r:id="rId9"/>
    <p:sldId id="884" r:id="rId10"/>
    <p:sldId id="916" r:id="rId11"/>
    <p:sldId id="885" r:id="rId12"/>
    <p:sldId id="887" r:id="rId13"/>
    <p:sldId id="888" r:id="rId14"/>
    <p:sldId id="889" r:id="rId15"/>
    <p:sldId id="915" r:id="rId16"/>
    <p:sldId id="890" r:id="rId17"/>
    <p:sldId id="891" r:id="rId18"/>
    <p:sldId id="917" r:id="rId19"/>
    <p:sldId id="918" r:id="rId20"/>
    <p:sldId id="892" r:id="rId21"/>
    <p:sldId id="919" r:id="rId22"/>
    <p:sldId id="893" r:id="rId23"/>
    <p:sldId id="894" r:id="rId24"/>
    <p:sldId id="895" r:id="rId25"/>
    <p:sldId id="896" r:id="rId26"/>
    <p:sldId id="898" r:id="rId27"/>
    <p:sldId id="899" r:id="rId28"/>
    <p:sldId id="900" r:id="rId29"/>
    <p:sldId id="901" r:id="rId30"/>
    <p:sldId id="902" r:id="rId31"/>
    <p:sldId id="903" r:id="rId32"/>
    <p:sldId id="904" r:id="rId33"/>
    <p:sldId id="905" r:id="rId34"/>
    <p:sldId id="906" r:id="rId35"/>
    <p:sldId id="907" r:id="rId36"/>
    <p:sldId id="908" r:id="rId37"/>
    <p:sldId id="909" r:id="rId38"/>
    <p:sldId id="910" r:id="rId39"/>
    <p:sldId id="911" r:id="rId40"/>
    <p:sldId id="912" r:id="rId41"/>
    <p:sldId id="275" r:id="rId42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1F0"/>
    <a:srgbClr val="50C1BE"/>
    <a:srgbClr val="66B9B7"/>
    <a:srgbClr val="D6E7E6"/>
    <a:srgbClr val="17928F"/>
    <a:srgbClr val="40C4C1"/>
    <a:srgbClr val="98D2D0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91" d="100"/>
          <a:sy n="91" d="100"/>
        </p:scale>
        <p:origin x="-1590" y="-10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2019-03-18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2019-03-18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14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쿠키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쿠키 생성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10550" cy="552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712590"/>
            <a:ext cx="8382000" cy="4695825"/>
          </a:xfrm>
          <a:prstGeom prst="rect">
            <a:avLst/>
          </a:prstGeom>
        </p:spPr>
      </p:pic>
      <p:pic>
        <p:nvPicPr>
          <p:cNvPr id="7" name="내용 개체 틀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260" y="2147497"/>
            <a:ext cx="2847619" cy="190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5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쿠키 생성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00050" y="950387"/>
            <a:ext cx="8343900" cy="5735258"/>
            <a:chOff x="395599" y="949648"/>
            <a:chExt cx="8343900" cy="67744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99" y="949648"/>
              <a:ext cx="8343900" cy="561419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99" y="6533473"/>
              <a:ext cx="8343900" cy="1190625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821" y="1124744"/>
            <a:ext cx="2736304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/>
              <a:t>쿠키 객체 얻기</a:t>
            </a:r>
          </a:p>
          <a:p>
            <a:pPr lvl="1"/>
            <a:r>
              <a:rPr lang="en-US" altLang="ko-KR" b="0" dirty="0" smtClean="0"/>
              <a:t>request </a:t>
            </a:r>
            <a:r>
              <a:rPr lang="ko-KR" altLang="en-US" b="0" dirty="0"/>
              <a:t>내장 객체의 </a:t>
            </a:r>
            <a:r>
              <a:rPr lang="en-US" altLang="ko-KR" b="0" dirty="0" err="1"/>
              <a:t>getCookies</a:t>
            </a:r>
            <a:r>
              <a:rPr lang="en-US" altLang="ko-KR" b="0" dirty="0"/>
              <a:t>( ) </a:t>
            </a:r>
            <a:r>
              <a:rPr lang="ko-KR" altLang="en-US" b="0" dirty="0" err="1" smtClean="0"/>
              <a:t>메소드를</a:t>
            </a:r>
            <a:r>
              <a:rPr lang="ko-KR" altLang="en-US" b="0" dirty="0" smtClean="0"/>
              <a:t> 사용하여 </a:t>
            </a:r>
            <a:r>
              <a:rPr lang="en-US" altLang="ko-KR" b="0" dirty="0" smtClean="0"/>
              <a:t>client</a:t>
            </a:r>
            <a:r>
              <a:rPr lang="ko-KR" altLang="en-US" b="0" dirty="0" smtClean="0"/>
              <a:t>의 </a:t>
            </a:r>
            <a:r>
              <a:rPr lang="en-US" altLang="ko-KR" dirty="0" smtClean="0"/>
              <a:t>cookie</a:t>
            </a:r>
            <a:r>
              <a:rPr lang="ko-KR" altLang="en-US" dirty="0" smtClean="0"/>
              <a:t>값 읽기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쿠키 정보</a:t>
            </a:r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1121" y="1870721"/>
            <a:ext cx="8715375" cy="1106114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35433" y="1700857"/>
            <a:ext cx="1225550" cy="407988"/>
          </a:xfrm>
          <a:prstGeom prst="roundRect">
            <a:avLst>
              <a:gd name="adj" fmla="val 33824"/>
            </a:avLst>
          </a:prstGeom>
          <a:solidFill>
            <a:srgbClr val="E2F1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HY헤드라인M" pitchFamily="18" charset="-127"/>
                <a:ea typeface="HY헤드라인M" pitchFamily="18" charset="-127"/>
              </a:rPr>
              <a:t>Code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44946" y="2060848"/>
            <a:ext cx="78517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dirty="0"/>
              <a:t>&lt;%</a:t>
            </a:r>
          </a:p>
          <a:p>
            <a:r>
              <a:rPr lang="en-US" altLang="ko-KR" sz="1800" dirty="0"/>
              <a:t>    </a:t>
            </a:r>
            <a:r>
              <a:rPr lang="en-US" altLang="ko-KR" sz="1800" b="1" dirty="0"/>
              <a:t>Cookie[] cookies = </a:t>
            </a:r>
            <a:r>
              <a:rPr lang="en-US" altLang="ko-KR" sz="1800" b="1" dirty="0" err="1"/>
              <a:t>request.getCookies</a:t>
            </a:r>
            <a:r>
              <a:rPr lang="en-US" altLang="ko-KR" sz="1800" b="1" dirty="0"/>
              <a:t>();</a:t>
            </a:r>
          </a:p>
          <a:p>
            <a:r>
              <a:rPr lang="en-US" altLang="ko-KR" sz="1800" dirty="0"/>
              <a:t>%&gt;</a:t>
            </a:r>
            <a:endParaRPr lang="ko-KR" altLang="en-US" sz="1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1121" y="3238823"/>
            <a:ext cx="8715375" cy="3862387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535433" y="3068960"/>
            <a:ext cx="1225550" cy="407988"/>
          </a:xfrm>
          <a:prstGeom prst="roundRect">
            <a:avLst>
              <a:gd name="adj" fmla="val 33824"/>
            </a:avLst>
          </a:prstGeom>
          <a:solidFill>
            <a:srgbClr val="E2F1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HY헤드라인M" pitchFamily="18" charset="-127"/>
                <a:ea typeface="HY헤드라인M" pitchFamily="18" charset="-127"/>
              </a:rPr>
              <a:t>Example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44946" y="3429000"/>
            <a:ext cx="84455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&lt;%@ page import = "</a:t>
            </a:r>
            <a:r>
              <a:rPr lang="en-US" altLang="ko-KR" sz="1400" dirty="0" err="1">
                <a:latin typeface="+mn-ea"/>
                <a:ea typeface="+mn-ea"/>
              </a:rPr>
              <a:t>java.net.URLDecoder</a:t>
            </a:r>
            <a:r>
              <a:rPr lang="en-US" altLang="ko-KR" sz="1400" dirty="0">
                <a:latin typeface="+mn-ea"/>
                <a:ea typeface="+mn-ea"/>
              </a:rPr>
              <a:t>" %&gt;</a:t>
            </a:r>
          </a:p>
          <a:p>
            <a:r>
              <a:rPr lang="ko-KR" altLang="en-US" sz="1400" dirty="0">
                <a:latin typeface="+mn-ea"/>
                <a:ea typeface="+mn-ea"/>
              </a:rPr>
              <a:t>쿠키 목록</a:t>
            </a:r>
            <a:r>
              <a:rPr lang="en-US" altLang="ko-KR" sz="1400" dirty="0">
                <a:latin typeface="+mn-ea"/>
                <a:ea typeface="+mn-ea"/>
              </a:rPr>
              <a:t>&lt;</a:t>
            </a:r>
            <a:r>
              <a:rPr lang="en-US" altLang="ko-KR" sz="1400" dirty="0" err="1">
                <a:latin typeface="+mn-ea"/>
                <a:ea typeface="+mn-ea"/>
              </a:rPr>
              <a:t>br</a:t>
            </a:r>
            <a:r>
              <a:rPr lang="en-US" altLang="ko-KR" sz="1400" dirty="0">
                <a:latin typeface="+mn-ea"/>
                <a:ea typeface="+mn-ea"/>
              </a:rPr>
              <a:t>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&lt;%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b="1" dirty="0">
                <a:latin typeface="+mn-ea"/>
                <a:ea typeface="+mn-ea"/>
              </a:rPr>
              <a:t>Cookie[] cookies = </a:t>
            </a:r>
            <a:r>
              <a:rPr lang="en-US" altLang="ko-KR" sz="1400" b="1" dirty="0" err="1">
                <a:latin typeface="+mn-ea"/>
                <a:ea typeface="+mn-ea"/>
              </a:rPr>
              <a:t>request.getCookies</a:t>
            </a:r>
            <a:r>
              <a:rPr lang="en-US" altLang="ko-KR" sz="1400" b="1" dirty="0">
                <a:latin typeface="+mn-ea"/>
                <a:ea typeface="+mn-ea"/>
              </a:rPr>
              <a:t>();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if (cookies != null &amp;&amp; </a:t>
            </a:r>
            <a:r>
              <a:rPr lang="en-US" altLang="ko-KR" sz="1400" dirty="0" err="1">
                <a:latin typeface="+mn-ea"/>
                <a:ea typeface="+mn-ea"/>
              </a:rPr>
              <a:t>cookies.length</a:t>
            </a:r>
            <a:r>
              <a:rPr lang="en-US" altLang="ko-KR" sz="1400" dirty="0">
                <a:latin typeface="+mn-ea"/>
                <a:ea typeface="+mn-ea"/>
              </a:rPr>
              <a:t> &gt; 0) {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    for (</a:t>
            </a:r>
            <a:r>
              <a:rPr lang="en-US" altLang="ko-KR" sz="1400" dirty="0" err="1">
                <a:latin typeface="+mn-ea"/>
                <a:ea typeface="+mn-ea"/>
              </a:rPr>
              <a:t>int</a:t>
            </a:r>
            <a:r>
              <a:rPr lang="en-US" altLang="ko-KR" sz="1400" dirty="0">
                <a:latin typeface="+mn-ea"/>
                <a:ea typeface="+mn-ea"/>
              </a:rPr>
              <a:t> i = 0 ; i &lt; </a:t>
            </a:r>
            <a:r>
              <a:rPr lang="en-US" altLang="ko-KR" sz="1400" dirty="0" err="1">
                <a:latin typeface="+mn-ea"/>
                <a:ea typeface="+mn-ea"/>
              </a:rPr>
              <a:t>cookies.length</a:t>
            </a:r>
            <a:r>
              <a:rPr lang="en-US" altLang="ko-KR" sz="1400" dirty="0">
                <a:latin typeface="+mn-ea"/>
                <a:ea typeface="+mn-ea"/>
              </a:rPr>
              <a:t> ; i++) {</a:t>
            </a:r>
          </a:p>
          <a:p>
            <a:r>
              <a:rPr lang="en-US" altLang="ko-KR" sz="1400" dirty="0">
                <a:latin typeface="+mn-ea"/>
                <a:ea typeface="+mn-ea"/>
              </a:rPr>
              <a:t>%&gt;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&lt;%= cookies[i].</a:t>
            </a:r>
            <a:r>
              <a:rPr lang="en-US" altLang="ko-KR" sz="1400" dirty="0" err="1">
                <a:latin typeface="+mn-ea"/>
                <a:ea typeface="+mn-ea"/>
              </a:rPr>
              <a:t>getName</a:t>
            </a:r>
            <a:r>
              <a:rPr lang="en-US" altLang="ko-KR" sz="1400" dirty="0">
                <a:latin typeface="+mn-ea"/>
                <a:ea typeface="+mn-ea"/>
              </a:rPr>
              <a:t>() %&gt; =  &lt;%= </a:t>
            </a:r>
            <a:r>
              <a:rPr lang="en-US" altLang="ko-KR" sz="1400" b="1" dirty="0" err="1">
                <a:solidFill>
                  <a:srgbClr val="0000FF"/>
                </a:solidFill>
                <a:latin typeface="+mn-ea"/>
                <a:ea typeface="+mn-ea"/>
              </a:rPr>
              <a:t>URLDecoder.decode</a:t>
            </a:r>
            <a:r>
              <a:rPr lang="en-US" altLang="ko-KR" sz="1400" dirty="0">
                <a:latin typeface="+mn-ea"/>
                <a:ea typeface="+mn-ea"/>
              </a:rPr>
              <a:t>(cookies[i].</a:t>
            </a:r>
            <a:r>
              <a:rPr lang="en-US" altLang="ko-KR" sz="1400" dirty="0" err="1">
                <a:latin typeface="+mn-ea"/>
                <a:ea typeface="+mn-ea"/>
              </a:rPr>
              <a:t>getValue</a:t>
            </a:r>
            <a:r>
              <a:rPr lang="en-US" altLang="ko-KR" sz="1400" dirty="0">
                <a:latin typeface="+mn-ea"/>
                <a:ea typeface="+mn-ea"/>
              </a:rPr>
              <a:t>()) %&gt;&lt;</a:t>
            </a:r>
            <a:r>
              <a:rPr lang="en-US" altLang="ko-KR" sz="1400" dirty="0" err="1">
                <a:latin typeface="+mn-ea"/>
                <a:ea typeface="+mn-ea"/>
              </a:rPr>
              <a:t>br</a:t>
            </a:r>
            <a:r>
              <a:rPr lang="en-US" altLang="ko-KR" sz="1400" dirty="0">
                <a:latin typeface="+mn-ea"/>
                <a:ea typeface="+mn-ea"/>
              </a:rPr>
              <a:t>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&lt;%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    }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} else {</a:t>
            </a:r>
          </a:p>
          <a:p>
            <a:r>
              <a:rPr lang="en-US" altLang="ko-KR" sz="1400" dirty="0">
                <a:latin typeface="+mn-ea"/>
                <a:ea typeface="+mn-ea"/>
              </a:rPr>
              <a:t>%&gt;</a:t>
            </a:r>
          </a:p>
          <a:p>
            <a:r>
              <a:rPr lang="ko-KR" altLang="en-US" sz="1400" dirty="0">
                <a:latin typeface="+mn-ea"/>
                <a:ea typeface="+mn-ea"/>
              </a:rPr>
              <a:t>쿠키가 존재하지 않습니다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&lt;%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}</a:t>
            </a:r>
          </a:p>
          <a:p>
            <a:r>
              <a:rPr lang="en-US" altLang="ko-KR" sz="1400" dirty="0">
                <a:latin typeface="+mn-ea"/>
                <a:ea typeface="+mn-ea"/>
              </a:rPr>
              <a:t>%&gt;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5075282" y="3357885"/>
            <a:ext cx="3889206" cy="830997"/>
          </a:xfrm>
          <a:prstGeom prst="rect">
            <a:avLst/>
          </a:prstGeom>
          <a:solidFill>
            <a:srgbClr val="E2F1F0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 err="1">
                <a:latin typeface="+mn-ea"/>
                <a:ea typeface="+mn-ea"/>
              </a:rPr>
              <a:t>URLEncoder.decode</a:t>
            </a:r>
            <a:r>
              <a:rPr lang="en-US" altLang="ko-KR" sz="1600" dirty="0">
                <a:latin typeface="+mn-ea"/>
                <a:ea typeface="+mn-ea"/>
              </a:rPr>
              <a:t>() </a:t>
            </a:r>
            <a:r>
              <a:rPr lang="ko-KR" altLang="en-US" sz="1600" dirty="0" err="1">
                <a:latin typeface="+mn-ea"/>
                <a:ea typeface="+mn-ea"/>
              </a:rPr>
              <a:t>메소드를</a:t>
            </a:r>
            <a:endParaRPr lang="ko-KR" altLang="en-US" sz="1600" dirty="0">
              <a:latin typeface="+mn-ea"/>
              <a:ea typeface="+mn-ea"/>
            </a:endParaRPr>
          </a:p>
          <a:p>
            <a:r>
              <a:rPr lang="ko-KR" altLang="en-US" sz="1600" dirty="0">
                <a:latin typeface="+mn-ea"/>
                <a:ea typeface="+mn-ea"/>
              </a:rPr>
              <a:t>사용해서 </a:t>
            </a:r>
            <a:r>
              <a:rPr lang="ko-KR" altLang="en-US" sz="1600" dirty="0" err="1">
                <a:latin typeface="+mn-ea"/>
                <a:ea typeface="+mn-ea"/>
              </a:rPr>
              <a:t>인코딩된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ko-KR" altLang="en-US" sz="1600" dirty="0" err="1" smtClean="0">
                <a:latin typeface="+mn-ea"/>
                <a:ea typeface="+mn-ea"/>
              </a:rPr>
              <a:t>쿠키값은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err="1">
                <a:latin typeface="+mn-ea"/>
                <a:ea typeface="+mn-ea"/>
              </a:rPr>
              <a:t>디코딩해서</a:t>
            </a:r>
            <a:endParaRPr lang="ko-KR" altLang="en-US" sz="1600" dirty="0">
              <a:latin typeface="+mn-ea"/>
              <a:ea typeface="+mn-ea"/>
            </a:endParaRPr>
          </a:p>
          <a:p>
            <a:r>
              <a:rPr lang="ko-KR" altLang="en-US" sz="1600" dirty="0">
                <a:latin typeface="+mn-ea"/>
                <a:ea typeface="+mn-ea"/>
              </a:rPr>
              <a:t>읽어온다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3705671" y="5085085"/>
            <a:ext cx="194468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4" name="AutoShape 17"/>
          <p:cNvCxnSpPr>
            <a:cxnSpLocks noChangeShapeType="1"/>
            <a:stCxn id="13" idx="0"/>
            <a:endCxn id="12" idx="2"/>
          </p:cNvCxnSpPr>
          <p:nvPr/>
        </p:nvCxnSpPr>
        <p:spPr bwMode="auto">
          <a:xfrm rot="5400000" flipH="1" flipV="1">
            <a:off x="5400849" y="3466049"/>
            <a:ext cx="896203" cy="234187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9482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쿠키 </a:t>
            </a:r>
            <a:r>
              <a:rPr lang="ko-KR" altLang="en-US" dirty="0"/>
              <a:t>객체의 정보 </a:t>
            </a:r>
            <a:r>
              <a:rPr lang="ko-KR" altLang="en-US" dirty="0" smtClean="0"/>
              <a:t>얻기</a:t>
            </a:r>
            <a:endParaRPr lang="en-US" altLang="ko-KR" dirty="0" smtClean="0"/>
          </a:p>
          <a:p>
            <a:pPr lvl="1"/>
            <a:r>
              <a:rPr lang="ko-KR" altLang="en-US" b="0" dirty="0"/>
              <a:t>쿠키 객체를 얻어왔다면 이 쿠키 객체에 저장된 쿠키 이름과 값을 가져오기 위해 </a:t>
            </a:r>
            <a:r>
              <a:rPr lang="en-US" altLang="ko-KR" b="0" dirty="0" err="1"/>
              <a:t>getName</a:t>
            </a:r>
            <a:r>
              <a:rPr lang="en-US" altLang="ko-KR" b="0" dirty="0"/>
              <a:t>( </a:t>
            </a:r>
            <a:r>
              <a:rPr lang="en-US" altLang="ko-KR" b="0" dirty="0" smtClean="0"/>
              <a:t>), </a:t>
            </a:r>
            <a:r>
              <a:rPr lang="en-US" altLang="ko-KR" b="0" dirty="0" err="1" smtClean="0"/>
              <a:t>getValue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쿠키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8880"/>
            <a:ext cx="7306066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3501008"/>
            <a:ext cx="83153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쿠키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4" y="948834"/>
            <a:ext cx="819150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77" y="1491759"/>
            <a:ext cx="8315325" cy="4819010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5301208"/>
            <a:ext cx="3383922" cy="1477027"/>
          </a:xfrm>
        </p:spPr>
      </p:pic>
    </p:spTree>
    <p:extLst>
      <p:ext uri="{BB962C8B-B14F-4D97-AF65-F5344CB8AC3E}">
        <p14:creationId xmlns:p14="http://schemas.microsoft.com/office/powerpoint/2010/main" val="7944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쿠키 정보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3575" y="3717578"/>
            <a:ext cx="8496300" cy="6477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ko-KR" altLang="en-US" sz="1600" b="1"/>
              <a:t>존재하면</a:t>
            </a:r>
          </a:p>
          <a:p>
            <a:pPr algn="r"/>
            <a:r>
              <a:rPr lang="ko-KR" altLang="en-US" sz="1600" b="1"/>
              <a:t>새로 생성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3575" y="3357215"/>
            <a:ext cx="8496300" cy="3603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ko-KR" altLang="en-US" sz="1600" b="1"/>
              <a:t>쿠키존재 확인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49113" y="2230661"/>
            <a:ext cx="8715375" cy="3430587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63425" y="1988790"/>
            <a:ext cx="1012231" cy="407988"/>
          </a:xfrm>
          <a:prstGeom prst="roundRect">
            <a:avLst>
              <a:gd name="adj" fmla="val 33824"/>
            </a:avLst>
          </a:prstGeom>
          <a:solidFill>
            <a:srgbClr val="E2F1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HY헤드라인M" pitchFamily="18" charset="-127"/>
                <a:ea typeface="HY헤드라인M" pitchFamily="18" charset="-127"/>
              </a:rPr>
              <a:t>Code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372938" y="2422178"/>
            <a:ext cx="7851775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 Cookie[] cookies = </a:t>
            </a:r>
            <a:r>
              <a:rPr lang="en-US" altLang="ko-KR" dirty="0" err="1">
                <a:latin typeface="+mn-ea"/>
                <a:ea typeface="+mn-ea"/>
              </a:rPr>
              <a:t>request.getCookies</a:t>
            </a:r>
            <a:r>
              <a:rPr lang="en-US" altLang="ko-KR" dirty="0">
                <a:latin typeface="+mn-ea"/>
                <a:ea typeface="+mn-ea"/>
              </a:rPr>
              <a:t>();</a:t>
            </a:r>
          </a:p>
          <a:p>
            <a:r>
              <a:rPr lang="en-US" altLang="ko-KR" dirty="0">
                <a:latin typeface="+mn-ea"/>
                <a:ea typeface="+mn-ea"/>
              </a:rPr>
              <a:t>    if (cookies != null &amp;&amp; </a:t>
            </a:r>
            <a:r>
              <a:rPr lang="en-US" altLang="ko-KR" dirty="0" err="1">
                <a:latin typeface="+mn-ea"/>
                <a:ea typeface="+mn-ea"/>
              </a:rPr>
              <a:t>cookies.length</a:t>
            </a:r>
            <a:r>
              <a:rPr lang="en-US" altLang="ko-KR" dirty="0">
                <a:latin typeface="+mn-ea"/>
                <a:ea typeface="+mn-ea"/>
              </a:rPr>
              <a:t> &gt; 0) {</a:t>
            </a:r>
          </a:p>
          <a:p>
            <a:r>
              <a:rPr lang="en-US" altLang="ko-KR" dirty="0">
                <a:latin typeface="+mn-ea"/>
                <a:ea typeface="+mn-ea"/>
              </a:rPr>
              <a:t>        for (</a:t>
            </a:r>
            <a:r>
              <a:rPr lang="en-US" altLang="ko-KR" dirty="0" err="1">
                <a:latin typeface="+mn-ea"/>
                <a:ea typeface="+mn-ea"/>
              </a:rPr>
              <a:t>int</a:t>
            </a:r>
            <a:r>
              <a:rPr lang="en-US" altLang="ko-KR" dirty="0">
                <a:latin typeface="+mn-ea"/>
                <a:ea typeface="+mn-ea"/>
              </a:rPr>
              <a:t> i = 0 ; i &lt; </a:t>
            </a:r>
            <a:r>
              <a:rPr lang="en-US" altLang="ko-KR" dirty="0" err="1">
                <a:latin typeface="+mn-ea"/>
                <a:ea typeface="+mn-ea"/>
              </a:rPr>
              <a:t>cookies.length</a:t>
            </a:r>
            <a:r>
              <a:rPr lang="en-US" altLang="ko-KR" dirty="0">
                <a:latin typeface="+mn-ea"/>
                <a:ea typeface="+mn-ea"/>
              </a:rPr>
              <a:t> ; i++) {</a:t>
            </a:r>
          </a:p>
          <a:p>
            <a:r>
              <a:rPr lang="en-US" altLang="ko-KR" dirty="0">
                <a:latin typeface="+mn-ea"/>
                <a:ea typeface="+mn-ea"/>
              </a:rPr>
              <a:t>            </a:t>
            </a:r>
            <a:r>
              <a:rPr lang="en-US" altLang="ko-KR" b="1" i="1" dirty="0">
                <a:latin typeface="+mn-ea"/>
                <a:ea typeface="+mn-ea"/>
              </a:rPr>
              <a:t>if (cookies[i].</a:t>
            </a:r>
            <a:r>
              <a:rPr lang="en-US" altLang="ko-KR" b="1" i="1" dirty="0" err="1">
                <a:latin typeface="+mn-ea"/>
                <a:ea typeface="+mn-ea"/>
              </a:rPr>
              <a:t>getName</a:t>
            </a:r>
            <a:r>
              <a:rPr lang="en-US" altLang="ko-KR" b="1" i="1" dirty="0">
                <a:latin typeface="+mn-ea"/>
                <a:ea typeface="+mn-ea"/>
              </a:rPr>
              <a:t>().equals("name")) </a:t>
            </a:r>
            <a:r>
              <a:rPr lang="en-US" altLang="ko-KR" dirty="0">
                <a:latin typeface="+mn-ea"/>
                <a:ea typeface="+mn-ea"/>
              </a:rPr>
              <a:t>{</a:t>
            </a:r>
          </a:p>
          <a:p>
            <a:r>
              <a:rPr lang="en-US" altLang="ko-KR" dirty="0">
                <a:latin typeface="+mn-ea"/>
                <a:ea typeface="+mn-ea"/>
              </a:rPr>
              <a:t>            	</a:t>
            </a:r>
            <a:r>
              <a:rPr lang="en-US" altLang="ko-KR" b="1" dirty="0">
                <a:latin typeface="+mn-ea"/>
                <a:ea typeface="+mn-ea"/>
              </a:rPr>
              <a:t>Cookie </a:t>
            </a:r>
            <a:r>
              <a:rPr lang="en-US" altLang="ko-KR" b="1" dirty="0" err="1">
                <a:latin typeface="+mn-ea"/>
                <a:ea typeface="+mn-ea"/>
              </a:rPr>
              <a:t>cookie</a:t>
            </a:r>
            <a:r>
              <a:rPr lang="en-US" altLang="ko-KR" b="1" dirty="0">
                <a:latin typeface="+mn-ea"/>
                <a:ea typeface="+mn-ea"/>
              </a:rPr>
              <a:t> = new Cookie(name, value);</a:t>
            </a:r>
          </a:p>
          <a:p>
            <a:r>
              <a:rPr lang="en-US" altLang="ko-KR" dirty="0">
                <a:latin typeface="+mn-ea"/>
                <a:ea typeface="+mn-ea"/>
              </a:rPr>
              <a:t>            	</a:t>
            </a:r>
            <a:r>
              <a:rPr lang="en-US" altLang="ko-KR" dirty="0" err="1">
                <a:latin typeface="+mn-ea"/>
                <a:ea typeface="+mn-ea"/>
              </a:rPr>
              <a:t>response.addCookie</a:t>
            </a:r>
            <a:r>
              <a:rPr lang="en-US" altLang="ko-KR" dirty="0">
                <a:latin typeface="+mn-ea"/>
                <a:ea typeface="+mn-ea"/>
              </a:rPr>
              <a:t>(cookie);</a:t>
            </a:r>
          </a:p>
          <a:p>
            <a:r>
              <a:rPr lang="en-US" altLang="ko-KR" dirty="0">
                <a:latin typeface="+mn-ea"/>
                <a:ea typeface="+mn-ea"/>
              </a:rPr>
              <a:t>            }</a:t>
            </a:r>
          </a:p>
          <a:p>
            <a:r>
              <a:rPr lang="en-US" altLang="ko-KR" dirty="0">
                <a:latin typeface="+mn-ea"/>
                <a:ea typeface="+mn-ea"/>
              </a:rPr>
              <a:t>        }</a:t>
            </a:r>
          </a:p>
          <a:p>
            <a:r>
              <a:rPr lang="en-US" altLang="ko-KR" dirty="0">
                <a:latin typeface="+mn-ea"/>
                <a:ea typeface="+mn-ea"/>
              </a:rPr>
              <a:t>    }</a:t>
            </a:r>
          </a:p>
          <a:p>
            <a:r>
              <a:rPr lang="en-US" altLang="ko-KR" dirty="0">
                <a:latin typeface="+mn-ea"/>
                <a:ea typeface="+mn-ea"/>
              </a:rPr>
              <a:t>}</a:t>
            </a:r>
          </a:p>
        </p:txBody>
      </p:sp>
      <p:sp>
        <p:nvSpPr>
          <p:cNvPr id="14" name="내용 개체 틀 1"/>
          <p:cNvSpPr>
            <a:spLocks noGrp="1"/>
          </p:cNvSpPr>
          <p:nvPr>
            <p:ph sz="quarter" idx="10"/>
          </p:nvPr>
        </p:nvSpPr>
        <p:spPr>
          <a:xfrm>
            <a:off x="141163" y="90872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쿠키 값 변경</a:t>
            </a:r>
            <a:endParaRPr lang="en-US" altLang="ko-KR" dirty="0" smtClean="0"/>
          </a:p>
          <a:p>
            <a:pPr lvl="1"/>
            <a:r>
              <a:rPr lang="ko-KR" altLang="en-US" dirty="0"/>
              <a:t>기존에 존재하는 지 확인 후</a:t>
            </a:r>
            <a:r>
              <a:rPr lang="en-US" altLang="ko-KR" dirty="0"/>
              <a:t>, </a:t>
            </a:r>
            <a:r>
              <a:rPr lang="ko-KR" altLang="en-US" dirty="0"/>
              <a:t>쿠키 값 새로 설정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9572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쿠키 삭제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쿠키의 </a:t>
            </a:r>
            <a:r>
              <a:rPr lang="ko-KR" altLang="en-US" b="0" dirty="0"/>
              <a:t>유효 기간을 결정하는 </a:t>
            </a:r>
            <a:r>
              <a:rPr lang="en-US" altLang="ko-KR" b="0" dirty="0" err="1"/>
              <a:t>setMaxAge</a:t>
            </a:r>
            <a:r>
              <a:rPr lang="en-US" altLang="ko-KR" b="0" dirty="0"/>
              <a:t>( ) </a:t>
            </a:r>
            <a:r>
              <a:rPr lang="ko-KR" altLang="en-US" b="0" dirty="0" err="1" smtClean="0"/>
              <a:t>메소드에</a:t>
            </a:r>
            <a:r>
              <a:rPr lang="ko-KR" altLang="en-US" b="0" dirty="0" smtClean="0"/>
              <a:t> </a:t>
            </a:r>
            <a:r>
              <a:rPr lang="ko-KR" altLang="en-US" b="0" dirty="0"/>
              <a:t>유효 기간을 </a:t>
            </a:r>
            <a:r>
              <a:rPr lang="en-US" altLang="ko-KR" b="0" dirty="0"/>
              <a:t>0</a:t>
            </a:r>
            <a:r>
              <a:rPr lang="ko-KR" altLang="en-US" b="0" dirty="0"/>
              <a:t>으로 설정하여 쿠키를 삭제할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setMaxAge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메소드의</a:t>
            </a:r>
            <a:r>
              <a:rPr lang="ko-KR" altLang="en-US" b="0" dirty="0"/>
              <a:t> </a:t>
            </a:r>
            <a:r>
              <a:rPr lang="ko-KR" altLang="en-US" b="0" dirty="0" smtClean="0"/>
              <a:t>형식</a:t>
            </a:r>
            <a:endParaRPr lang="ko-KR" altLang="en-US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쿠키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5" y="2420888"/>
            <a:ext cx="8239125" cy="571500"/>
          </a:xfrm>
          <a:prstGeom prst="rect">
            <a:avLst/>
          </a:prstGeom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850" y="3960961"/>
            <a:ext cx="8496300" cy="36036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r"/>
            <a:r>
              <a:rPr lang="ko-KR" altLang="en-US" sz="1600" b="1" dirty="0"/>
              <a:t>유효시간을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으로 지정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49113" y="3338661"/>
            <a:ext cx="8715375" cy="1558925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93700" y="3168798"/>
            <a:ext cx="1225550" cy="407988"/>
          </a:xfrm>
          <a:prstGeom prst="roundRect">
            <a:avLst>
              <a:gd name="adj" fmla="val 33824"/>
            </a:avLst>
          </a:prstGeom>
          <a:solidFill>
            <a:srgbClr val="E2F1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HY헤드라인M" pitchFamily="18" charset="-127"/>
                <a:ea typeface="HY헤드라인M" pitchFamily="18" charset="-127"/>
              </a:rPr>
              <a:t>Code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2633" y="3602186"/>
            <a:ext cx="78517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dirty="0"/>
              <a:t>Cookie </a:t>
            </a:r>
            <a:r>
              <a:rPr lang="en-US" altLang="ko-KR" dirty="0" err="1"/>
              <a:t>cookie</a:t>
            </a:r>
            <a:r>
              <a:rPr lang="en-US" altLang="ko-KR" dirty="0"/>
              <a:t> = new Cookie(name, value);</a:t>
            </a:r>
          </a:p>
          <a:p>
            <a:r>
              <a:rPr lang="en-US" altLang="ko-KR" dirty="0" err="1"/>
              <a:t>cookie.</a:t>
            </a:r>
            <a:r>
              <a:rPr lang="en-US" altLang="ko-KR" b="1" dirty="0" err="1"/>
              <a:t>setMaxAge</a:t>
            </a:r>
            <a:r>
              <a:rPr lang="en-US" altLang="ko-KR" b="1" dirty="0"/>
              <a:t>(0)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response.addCookie</a:t>
            </a:r>
            <a:r>
              <a:rPr lang="en-US" altLang="ko-KR" dirty="0"/>
              <a:t>(cookie);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23158" y="5113486"/>
            <a:ext cx="8569322" cy="1200329"/>
          </a:xfrm>
          <a:prstGeom prst="rect">
            <a:avLst/>
          </a:prstGeom>
          <a:solidFill>
            <a:srgbClr val="E2F1F0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ko-KR" altLang="en-US" sz="1800">
              <a:latin typeface="+mn-ea"/>
              <a:ea typeface="+mn-ea"/>
            </a:endParaRPr>
          </a:p>
          <a:p>
            <a:r>
              <a:rPr lang="ko-KR" altLang="en-US" sz="1800">
                <a:latin typeface="+mn-ea"/>
                <a:ea typeface="+mn-ea"/>
              </a:rPr>
              <a:t>별도로 쿠키를 삭제하는 메소드는 존재하지 않으며</a:t>
            </a:r>
            <a:r>
              <a:rPr lang="en-US" altLang="ko-KR" sz="1800">
                <a:latin typeface="+mn-ea"/>
                <a:ea typeface="+mn-ea"/>
              </a:rPr>
              <a:t>,</a:t>
            </a:r>
          </a:p>
          <a:p>
            <a:r>
              <a:rPr lang="ko-KR" altLang="en-US" sz="1800">
                <a:latin typeface="+mn-ea"/>
                <a:ea typeface="+mn-ea"/>
              </a:rPr>
              <a:t>쿠키의 유효시간을 </a:t>
            </a:r>
            <a:r>
              <a:rPr lang="en-US" altLang="ko-KR" sz="1800">
                <a:latin typeface="+mn-ea"/>
                <a:ea typeface="+mn-ea"/>
              </a:rPr>
              <a:t>0</a:t>
            </a:r>
            <a:r>
              <a:rPr lang="ko-KR" altLang="en-US" sz="1800">
                <a:latin typeface="+mn-ea"/>
                <a:ea typeface="+mn-ea"/>
              </a:rPr>
              <a:t>으로 지정하면 웹브라우저에 전달되자 마자 삭제된다</a:t>
            </a:r>
            <a:r>
              <a:rPr lang="en-US" altLang="ko-KR" sz="1800">
                <a:latin typeface="+mn-ea"/>
                <a:ea typeface="+mn-ea"/>
              </a:rPr>
              <a:t>.</a:t>
            </a:r>
          </a:p>
          <a:p>
            <a:endParaRPr lang="en-US" altLang="ko-KR" sz="1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12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쿠키 삭제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69" y="967137"/>
            <a:ext cx="8220075" cy="54292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27013" y="1545381"/>
            <a:ext cx="8328779" cy="5124092"/>
            <a:chOff x="227013" y="1545381"/>
            <a:chExt cx="8328779" cy="512409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042" y="1545381"/>
              <a:ext cx="8286750" cy="11811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013" y="2662972"/>
              <a:ext cx="8315325" cy="4006501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302" y="2620707"/>
            <a:ext cx="3823036" cy="1210230"/>
          </a:xfrm>
        </p:spPr>
      </p:pic>
    </p:spTree>
    <p:extLst>
      <p:ext uri="{BB962C8B-B14F-4D97-AF65-F5344CB8AC3E}">
        <p14:creationId xmlns:p14="http://schemas.microsoft.com/office/powerpoint/2010/main" val="341618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쿠키와 </a:t>
            </a:r>
            <a:r>
              <a:rPr lang="ko-KR" altLang="en-US" dirty="0" smtClean="0"/>
              <a:t>도메인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쿠키와 도메인 </a:t>
            </a:r>
            <a:r>
              <a:rPr lang="en-US" altLang="ko-KR" dirty="0"/>
              <a:t>(1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2" name="Rectangle 13"/>
          <p:cNvSpPr txBox="1">
            <a:spLocks noChangeArrowheads="1"/>
          </p:cNvSpPr>
          <p:nvPr/>
        </p:nvSpPr>
        <p:spPr>
          <a:xfrm>
            <a:off x="615156" y="1556792"/>
            <a:ext cx="8207375" cy="344782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Font typeface="Wingdings" panose="05000000000000000000" pitchFamily="2" charset="2"/>
              <a:buChar char="v"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indent="-182563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Font typeface="Wingdings" panose="05000000000000000000" pitchFamily="2" charset="2"/>
              <a:buChar char="§"/>
              <a:defRPr sz="19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25" indent="-185738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Char char="•"/>
              <a:defRPr sz="17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쿠키의 도메인을 설정하지 않으면 쿠키를 생성한 서버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도메인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로만 쿠키를 전송한다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쿠키의 도메인을 설정하면 설정한 도메인에 대해서 쿠키가 전송된다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    </a:t>
            </a:r>
            <a:r>
              <a:rPr lang="ko-KR" altLang="en-US" sz="2000" dirty="0" smtClean="0"/>
              <a:t>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쿠키를 생성한 서버의 도메인과 </a:t>
            </a:r>
            <a:r>
              <a:rPr lang="ko-KR" altLang="en-US" sz="2000" dirty="0" err="1" smtClean="0"/>
              <a:t>관련없는</a:t>
            </a:r>
            <a:r>
              <a:rPr lang="ko-KR" altLang="en-US" sz="2000" dirty="0" smtClean="0"/>
              <a:t> 도메인을 지정하면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쿠키는 전송되지 않는다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쿠키의 도메인은 </a:t>
            </a:r>
            <a:r>
              <a:rPr lang="en-US" altLang="ko-KR" sz="2000" dirty="0" err="1" smtClean="0"/>
              <a:t>Cookie.setDomain</a:t>
            </a:r>
            <a:r>
              <a:rPr lang="en-US" altLang="ko-KR" sz="2000" dirty="0" smtClean="0"/>
              <a:t>()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사용하여 지정한다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348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쿠키와 </a:t>
            </a:r>
            <a:r>
              <a:rPr lang="ko-KR" altLang="en-US" dirty="0" smtClean="0"/>
              <a:t>도메인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쿠키와 도메인 </a:t>
            </a:r>
            <a:r>
              <a:rPr lang="en-US" altLang="ko-KR" dirty="0" smtClean="0"/>
              <a:t>(2)</a:t>
            </a:r>
            <a:endParaRPr lang="en-US" altLang="ko-KR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916113" y="2131666"/>
            <a:ext cx="3455987" cy="790575"/>
          </a:xfrm>
          <a:prstGeom prst="rightArrow">
            <a:avLst>
              <a:gd name="adj1" fmla="val 32935"/>
              <a:gd name="adj2" fmla="val 51001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88" y="1914178"/>
            <a:ext cx="1438275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971425" y="1409353"/>
            <a:ext cx="1873250" cy="21621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1400" b="1">
                <a:solidFill>
                  <a:srgbClr val="0000FF"/>
                </a:solidFill>
              </a:rPr>
              <a:t>javacan.madvirus.net</a:t>
            </a:r>
          </a:p>
          <a:p>
            <a:pPr algn="ctr"/>
            <a:r>
              <a:rPr lang="ko-KR" altLang="en-US" sz="1400" b="1"/>
              <a:t>서버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132013" y="1266478"/>
            <a:ext cx="2663825" cy="7937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/>
              <a:t>id </a:t>
            </a:r>
            <a:r>
              <a:rPr lang="ko-KR" altLang="en-US" sz="1400"/>
              <a:t>쿠키</a:t>
            </a:r>
          </a:p>
          <a:p>
            <a:r>
              <a:rPr lang="ko-KR" altLang="en-US" sz="1400"/>
              <a:t>값</a:t>
            </a:r>
            <a:r>
              <a:rPr lang="en-US" altLang="ko-KR" sz="1400"/>
              <a:t>=madvirus</a:t>
            </a:r>
          </a:p>
          <a:p>
            <a:r>
              <a:rPr lang="ko-KR" altLang="en-US" sz="1400"/>
              <a:t>도메인</a:t>
            </a:r>
            <a:r>
              <a:rPr lang="en-US" altLang="ko-KR" sz="1400"/>
              <a:t>=</a:t>
            </a:r>
            <a:r>
              <a:rPr lang="en-US" altLang="ko-KR" sz="1400" b="1">
                <a:solidFill>
                  <a:srgbClr val="0000FF"/>
                </a:solidFill>
              </a:rPr>
              <a:t>.madvirus.net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132013" y="2130078"/>
            <a:ext cx="2663825" cy="7937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/>
              <a:t>only </a:t>
            </a:r>
            <a:r>
              <a:rPr lang="ko-KR" altLang="en-US" sz="1400"/>
              <a:t>쿠키</a:t>
            </a:r>
          </a:p>
          <a:p>
            <a:r>
              <a:rPr lang="ko-KR" altLang="en-US" sz="1400"/>
              <a:t>값</a:t>
            </a:r>
            <a:r>
              <a:rPr lang="en-US" altLang="ko-KR" sz="1400"/>
              <a:t>=onlycookie</a:t>
            </a:r>
          </a:p>
          <a:p>
            <a:r>
              <a:rPr lang="ko-KR" altLang="en-US" sz="1400"/>
              <a:t>도메인</a:t>
            </a:r>
            <a:r>
              <a:rPr lang="en-US" altLang="ko-KR" sz="1400"/>
              <a:t>=(</a:t>
            </a:r>
            <a:r>
              <a:rPr lang="ko-KR" altLang="en-US" sz="1400" b="1"/>
              <a:t>지정안함</a:t>
            </a:r>
            <a:r>
              <a:rPr lang="en-US" altLang="ko-KR" sz="1400"/>
              <a:t>)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132013" y="2995266"/>
            <a:ext cx="2663825" cy="7937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/>
              <a:t>invalid </a:t>
            </a:r>
            <a:r>
              <a:rPr lang="ko-KR" altLang="en-US" sz="1400"/>
              <a:t>쿠키</a:t>
            </a:r>
          </a:p>
          <a:p>
            <a:r>
              <a:rPr lang="ko-KR" altLang="en-US" sz="1400"/>
              <a:t>값</a:t>
            </a:r>
            <a:r>
              <a:rPr lang="en-US" altLang="ko-KR" sz="1400"/>
              <a:t>=invalidcookie</a:t>
            </a:r>
          </a:p>
          <a:p>
            <a:r>
              <a:rPr lang="ko-KR" altLang="en-US" sz="1400"/>
              <a:t>도메인</a:t>
            </a:r>
            <a:r>
              <a:rPr lang="en-US" altLang="ko-KR" sz="1400"/>
              <a:t>=</a:t>
            </a:r>
            <a:r>
              <a:rPr lang="en-US" altLang="ko-KR" sz="1400" b="1">
                <a:solidFill>
                  <a:srgbClr val="FF3300"/>
                </a:solidFill>
              </a:rPr>
              <a:t>javateam.korea.ac.kr</a:t>
            </a: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5364038" y="4509741"/>
            <a:ext cx="2160587" cy="57785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1600" b="1"/>
              <a:t>javacan.madvirus.net</a:t>
            </a:r>
          </a:p>
          <a:p>
            <a:pPr algn="ctr"/>
            <a:r>
              <a:rPr lang="ko-KR" altLang="en-US" sz="1600" b="1"/>
              <a:t>서버</a:t>
            </a: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5364038" y="5159028"/>
            <a:ext cx="2160587" cy="57626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1600" b="1"/>
              <a:t>www.madvirus.net</a:t>
            </a:r>
          </a:p>
          <a:p>
            <a:pPr algn="ctr"/>
            <a:r>
              <a:rPr lang="ko-KR" altLang="en-US" sz="1600" b="1"/>
              <a:t>서버</a:t>
            </a: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5364038" y="5805141"/>
            <a:ext cx="2160587" cy="576262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1600" b="1"/>
              <a:t>javateam.korea.ac.kr</a:t>
            </a:r>
          </a:p>
          <a:p>
            <a:pPr algn="ctr"/>
            <a:r>
              <a:rPr lang="ko-KR" altLang="en-US" sz="1600" b="1"/>
              <a:t>서버</a:t>
            </a:r>
          </a:p>
        </p:txBody>
      </p:sp>
      <p:pic>
        <p:nvPicPr>
          <p:cNvPr id="19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88" y="4654203"/>
            <a:ext cx="1511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115888" y="6022628"/>
            <a:ext cx="3959225" cy="7905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ko-KR" altLang="en-US" sz="1400" b="1"/>
              <a:t>저장된 쿠키</a:t>
            </a:r>
          </a:p>
          <a:p>
            <a:r>
              <a:rPr lang="en-US" altLang="ko-KR" sz="1400"/>
              <a:t>[id </a:t>
            </a:r>
            <a:r>
              <a:rPr lang="ko-KR" altLang="en-US" sz="1400"/>
              <a:t>쿠키</a:t>
            </a:r>
            <a:r>
              <a:rPr lang="en-US" altLang="ko-KR" sz="1400"/>
              <a:t>]=</a:t>
            </a:r>
            <a:r>
              <a:rPr lang="en-US" altLang="ko-KR" sz="1400">
                <a:latin typeface="Arial"/>
              </a:rPr>
              <a:t>“</a:t>
            </a:r>
            <a:r>
              <a:rPr lang="en-US" altLang="ko-KR" sz="1400"/>
              <a:t>madvirus</a:t>
            </a:r>
            <a:r>
              <a:rPr lang="en-US" altLang="ko-KR" sz="1400">
                <a:latin typeface="Arial"/>
              </a:rPr>
              <a:t>”</a:t>
            </a:r>
            <a:r>
              <a:rPr lang="en-US" altLang="ko-KR" sz="1400"/>
              <a:t> (.madvirus.net)</a:t>
            </a:r>
          </a:p>
          <a:p>
            <a:r>
              <a:rPr lang="en-US" altLang="ko-KR" sz="1400"/>
              <a:t>[only </a:t>
            </a:r>
            <a:r>
              <a:rPr lang="ko-KR" altLang="en-US" sz="1400"/>
              <a:t>쿠키</a:t>
            </a:r>
            <a:r>
              <a:rPr lang="en-US" altLang="ko-KR" sz="1400"/>
              <a:t>]=</a:t>
            </a:r>
            <a:r>
              <a:rPr lang="en-US" altLang="ko-KR" sz="1400">
                <a:latin typeface="Arial"/>
              </a:rPr>
              <a:t>“</a:t>
            </a:r>
            <a:r>
              <a:rPr lang="en-US" altLang="ko-KR" sz="1400"/>
              <a:t>onlycookie</a:t>
            </a:r>
            <a:r>
              <a:rPr lang="en-US" altLang="ko-KR" sz="1400">
                <a:latin typeface="Arial"/>
              </a:rPr>
              <a:t>”</a:t>
            </a:r>
            <a:r>
              <a:rPr lang="en-US" altLang="ko-KR" sz="1400"/>
              <a:t> (null)</a:t>
            </a:r>
            <a:endParaRPr lang="ko-KR" altLang="en-US" sz="1400"/>
          </a:p>
        </p:txBody>
      </p:sp>
      <p:cxnSp>
        <p:nvCxnSpPr>
          <p:cNvPr id="21" name="AutoShape 16"/>
          <p:cNvCxnSpPr>
            <a:cxnSpLocks noChangeShapeType="1"/>
            <a:stCxn id="19" idx="3"/>
            <a:endCxn id="16" idx="1"/>
          </p:cNvCxnSpPr>
          <p:nvPr/>
        </p:nvCxnSpPr>
        <p:spPr bwMode="auto">
          <a:xfrm flipV="1">
            <a:off x="2627188" y="4798666"/>
            <a:ext cx="2736850" cy="455612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17"/>
          <p:cNvCxnSpPr>
            <a:cxnSpLocks noChangeShapeType="1"/>
            <a:stCxn id="19" idx="3"/>
            <a:endCxn id="17" idx="1"/>
          </p:cNvCxnSpPr>
          <p:nvPr/>
        </p:nvCxnSpPr>
        <p:spPr bwMode="auto">
          <a:xfrm>
            <a:off x="2627188" y="5254278"/>
            <a:ext cx="2736850" cy="19367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340100" y="5106641"/>
            <a:ext cx="793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400"/>
              <a:t>id, only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4549650" y="4387503"/>
            <a:ext cx="334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400"/>
              <a:t>id</a:t>
            </a:r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250700" y="4004916"/>
            <a:ext cx="8713788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3779713" y="1485553"/>
            <a:ext cx="1512887" cy="8636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281613" y="980728"/>
            <a:ext cx="2251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/>
              <a:t>*</a:t>
            </a:r>
            <a:r>
              <a:rPr lang="en-US" altLang="ko-KR" sz="1600"/>
              <a:t>.madvirus.net </a:t>
            </a:r>
            <a:r>
              <a:rPr lang="ko-KR" altLang="en-US" sz="1600"/>
              <a:t>서버로</a:t>
            </a:r>
          </a:p>
          <a:p>
            <a:r>
              <a:rPr lang="ko-KR" altLang="en-US" sz="1600"/>
              <a:t>쿠키 전송하게 된다</a:t>
            </a:r>
            <a:r>
              <a:rPr lang="en-US" altLang="ko-KR" sz="1600"/>
              <a:t>.</a:t>
            </a:r>
          </a:p>
        </p:txBody>
      </p:sp>
      <p:cxnSp>
        <p:nvCxnSpPr>
          <p:cNvPr id="28" name="AutoShape 24"/>
          <p:cNvCxnSpPr>
            <a:cxnSpLocks noChangeShapeType="1"/>
            <a:stCxn id="26" idx="7"/>
            <a:endCxn id="27" idx="1"/>
          </p:cNvCxnSpPr>
          <p:nvPr/>
        </p:nvCxnSpPr>
        <p:spPr bwMode="auto">
          <a:xfrm rot="16200000">
            <a:off x="5512469" y="829122"/>
            <a:ext cx="327025" cy="1211263"/>
          </a:xfrm>
          <a:prstGeom prst="curvedConnector2">
            <a:avLst/>
          </a:prstGeom>
          <a:noFill/>
          <a:ln w="57150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3708275" y="3212753"/>
            <a:ext cx="2016125" cy="79216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6300663" y="3212753"/>
            <a:ext cx="26241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/>
              <a:t>서버의 도메인과</a:t>
            </a:r>
          </a:p>
          <a:p>
            <a:r>
              <a:rPr lang="ko-KR" altLang="en-US" sz="1600"/>
              <a:t>다른 도메인을 설정하였다</a:t>
            </a:r>
            <a:r>
              <a:rPr lang="en-US" altLang="ko-KR" sz="1600"/>
              <a:t>.</a:t>
            </a:r>
          </a:p>
        </p:txBody>
      </p:sp>
      <p:cxnSp>
        <p:nvCxnSpPr>
          <p:cNvPr id="31" name="AutoShape 27"/>
          <p:cNvCxnSpPr>
            <a:cxnSpLocks noChangeShapeType="1"/>
            <a:stCxn id="29" idx="6"/>
            <a:endCxn id="30" idx="1"/>
          </p:cNvCxnSpPr>
          <p:nvPr/>
        </p:nvCxnSpPr>
        <p:spPr bwMode="auto">
          <a:xfrm flipV="1">
            <a:off x="5738688" y="3503266"/>
            <a:ext cx="561975" cy="106362"/>
          </a:xfrm>
          <a:prstGeom prst="curvedConnector3">
            <a:avLst>
              <a:gd name="adj1" fmla="val 48588"/>
            </a:avLst>
          </a:prstGeom>
          <a:noFill/>
          <a:ln w="57150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Oval 28"/>
          <p:cNvSpPr>
            <a:spLocks noChangeArrowheads="1"/>
          </p:cNvSpPr>
          <p:nvPr/>
        </p:nvSpPr>
        <p:spPr bwMode="auto">
          <a:xfrm>
            <a:off x="3563813" y="4149378"/>
            <a:ext cx="2016125" cy="1800225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323725" y="4077941"/>
            <a:ext cx="24352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ko-KR" altLang="en-US" sz="1400"/>
              <a:t>웹브라우저는 도메인에 맞춰</a:t>
            </a:r>
          </a:p>
          <a:p>
            <a:pPr algn="r"/>
            <a:r>
              <a:rPr lang="ko-KR" altLang="en-US" sz="1400"/>
              <a:t>쿠키를 전송한다</a:t>
            </a:r>
            <a:r>
              <a:rPr lang="en-US" altLang="ko-KR" sz="1400"/>
              <a:t>.</a:t>
            </a:r>
          </a:p>
        </p:txBody>
      </p:sp>
      <p:cxnSp>
        <p:nvCxnSpPr>
          <p:cNvPr id="34" name="AutoShape 30"/>
          <p:cNvCxnSpPr>
            <a:cxnSpLocks noChangeShapeType="1"/>
            <a:stCxn id="32" idx="2"/>
            <a:endCxn id="33" idx="3"/>
          </p:cNvCxnSpPr>
          <p:nvPr/>
        </p:nvCxnSpPr>
        <p:spPr bwMode="auto">
          <a:xfrm rot="10800000">
            <a:off x="2758950" y="4336703"/>
            <a:ext cx="790575" cy="712788"/>
          </a:xfrm>
          <a:prstGeom prst="curvedConnector3">
            <a:avLst>
              <a:gd name="adj1" fmla="val 48995"/>
            </a:avLst>
          </a:prstGeom>
          <a:noFill/>
          <a:ln w="57150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2414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4" name="Rectangle 3">
            <a:extLst>
              <a:ext uri="{FF2B5EF4-FFF2-40B4-BE49-F238E27FC236}">
                <a16:creationId xmlns=""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=""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=""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=""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=""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 생성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=""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=""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=""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 정보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=""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=""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=""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>
                <a:latin typeface="맑은 고딕" panose="020B0503020000020004" pitchFamily="50" charset="-127"/>
              </a:rPr>
              <a:t>쿠키 삭제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2" name="Oval 38">
            <a:extLst>
              <a:ext uri="{FF2B5EF4-FFF2-40B4-BE49-F238E27FC236}">
                <a16:creationId xmlns=""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4" name="Rectangle 36">
            <a:extLst>
              <a:ext uri="{FF2B5EF4-FFF2-40B4-BE49-F238E27FC236}">
                <a16:creationId xmlns=""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=""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주문 처리 </a:t>
            </a:r>
            <a:r>
              <a:rPr lang="ko-KR" altLang="en-US" b="1" dirty="0">
                <a:latin typeface="맑은 고딕" panose="020B0503020000020004" pitchFamily="50" charset="-127"/>
              </a:rPr>
              <a:t>페이지 만들기</a:t>
            </a:r>
          </a:p>
        </p:txBody>
      </p:sp>
      <p:sp>
        <p:nvSpPr>
          <p:cNvPr id="26" name="Oval 38">
            <a:extLst>
              <a:ext uri="{FF2B5EF4-FFF2-40B4-BE49-F238E27FC236}">
                <a16:creationId xmlns=""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376765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48" y="4399575"/>
            <a:ext cx="79343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쿠키의 경로 </a:t>
            </a:r>
            <a:r>
              <a:rPr lang="en-US" altLang="ko-KR" dirty="0"/>
              <a:t>/ </a:t>
            </a:r>
            <a:r>
              <a:rPr lang="ko-KR" altLang="en-US" dirty="0"/>
              <a:t>유효 시간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쿠키와 도메인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543305"/>
            <a:ext cx="8229600" cy="51260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Font typeface="Wingdings" panose="05000000000000000000" pitchFamily="2" charset="2"/>
              <a:buChar char="v"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indent="-182563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Font typeface="Wingdings" panose="05000000000000000000" pitchFamily="2" charset="2"/>
              <a:buChar char="§"/>
              <a:defRPr sz="19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25" indent="-185738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Char char="•"/>
              <a:defRPr sz="17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경로 </a:t>
            </a:r>
            <a:r>
              <a:rPr lang="ko-KR" altLang="en-US" dirty="0" err="1" smtClean="0"/>
              <a:t>설정시</a:t>
            </a:r>
            <a:r>
              <a:rPr lang="ko-KR" altLang="en-US" dirty="0" smtClean="0"/>
              <a:t> 해당 경로를 기준으로 쿠키 전달</a:t>
            </a:r>
            <a:endParaRPr lang="en-US" altLang="ko-KR" dirty="0" smtClean="0"/>
          </a:p>
          <a:p>
            <a:pPr lvl="1"/>
            <a:r>
              <a:rPr lang="en-US" altLang="ko-KR" sz="2000" dirty="0"/>
              <a:t>URL</a:t>
            </a:r>
            <a:r>
              <a:rPr lang="ko-KR" altLang="en-US" sz="2000" dirty="0"/>
              <a:t>에서 도메인 이후의 부분을 쿠키가 전송될 경로로 지정 </a:t>
            </a:r>
            <a:r>
              <a:rPr lang="ko-KR" altLang="en-US" sz="2000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경로 미 </a:t>
            </a:r>
            <a:r>
              <a:rPr lang="ko-KR" altLang="en-US" dirty="0" err="1" smtClean="0"/>
              <a:t>설정시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의 경로에 대해서만 쿠키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경로 </a:t>
            </a:r>
            <a:r>
              <a:rPr lang="ko-KR" altLang="en-US" dirty="0" err="1" smtClean="0"/>
              <a:t>설정시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설정한 경로 및 그 하위 경로에 대해서 쿠키 전달</a:t>
            </a:r>
            <a:endParaRPr lang="en-US" altLang="ko-KR" dirty="0" smtClean="0"/>
          </a:p>
          <a:p>
            <a:pPr lvl="1"/>
            <a:r>
              <a:rPr lang="en-US" altLang="ko-KR" b="1" dirty="0" err="1" smtClean="0"/>
              <a:t>Cookie.setPath</a:t>
            </a:r>
            <a:r>
              <a:rPr lang="en-US" altLang="ko-KR" b="1" dirty="0" smtClean="0"/>
              <a:t>()</a:t>
            </a:r>
            <a:r>
              <a:rPr lang="ko-KR" altLang="en-US" dirty="0" smtClean="0"/>
              <a:t>로 경로 설정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유효 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유효 시간 미 </a:t>
            </a:r>
            <a:r>
              <a:rPr lang="ko-KR" altLang="en-US" dirty="0" err="1" smtClean="0"/>
              <a:t>지정시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브라우저 닫을 때 쿠키도 함께 삭제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Cookie.setMaxAge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쿠키 유효 시간 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유효 시간이 지나지 않을 경우 웹 브라우저를 닫더라도 쿠키가 삭제되지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 웹 브라우저를 열었을 때 해당 쿠키 전송됨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유효 시간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 단위로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16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[</a:t>
            </a:r>
            <a:r>
              <a:rPr lang="ko-KR" altLang="en-US" dirty="0" smtClean="0"/>
              <a:t>웹 쇼핑몰</a:t>
            </a:r>
            <a:r>
              <a:rPr lang="en-US" altLang="ko-KR" dirty="0" smtClean="0"/>
              <a:t>]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628800"/>
            <a:ext cx="81438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4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98" y="1196752"/>
            <a:ext cx="3768302" cy="252028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63" y="1187624"/>
            <a:ext cx="3456806" cy="25294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75" y="3933056"/>
            <a:ext cx="3659148" cy="2480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03" y="3933056"/>
            <a:ext cx="3457082" cy="24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42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장바구니 페이지 수정하기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3024"/>
            <a:ext cx="821055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2474192"/>
            <a:ext cx="82962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70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배송 정보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68244" y="1124744"/>
            <a:ext cx="8582025" cy="4800600"/>
            <a:chOff x="438150" y="476672"/>
            <a:chExt cx="8582025" cy="48006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150" y="476672"/>
              <a:ext cx="8267700" cy="29527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" y="3429422"/>
              <a:ext cx="8486775" cy="1847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1042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23528" y="956657"/>
            <a:ext cx="8305800" cy="5424671"/>
            <a:chOff x="371475" y="1069930"/>
            <a:chExt cx="8305800" cy="973365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725" y="1069930"/>
              <a:ext cx="8210550" cy="543877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475" y="6517331"/>
              <a:ext cx="8305800" cy="428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583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045122"/>
            <a:ext cx="8343900" cy="55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71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배송 정보 처리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8495"/>
            <a:ext cx="8382000" cy="511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61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69968"/>
            <a:ext cx="83915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04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주문 정보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340768"/>
            <a:ext cx="8372475" cy="539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0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쿠키</a:t>
            </a:r>
            <a:r>
              <a:rPr lang="en-US" altLang="ko-KR" dirty="0" smtClean="0"/>
              <a:t>(cookie)</a:t>
            </a:r>
          </a:p>
          <a:p>
            <a:pPr lvl="1"/>
            <a:r>
              <a:rPr lang="ko-KR" altLang="en-US" b="0" dirty="0" smtClean="0"/>
              <a:t>클라이언트와 </a:t>
            </a:r>
            <a:r>
              <a:rPr lang="ko-KR" altLang="en-US" b="0" dirty="0"/>
              <a:t>웹 서버 간의 상태를 지속적으로 유지하는 </a:t>
            </a:r>
            <a:r>
              <a:rPr lang="ko-KR" altLang="en-US" b="0" dirty="0" smtClean="0"/>
              <a:t>방법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쿠키는 </a:t>
            </a:r>
            <a:r>
              <a:rPr lang="ko-KR" altLang="en-US" b="0" dirty="0"/>
              <a:t>세션과 달리 상태 정보를 웹 서버가 아닌 클라이언트에 </a:t>
            </a:r>
            <a:r>
              <a:rPr lang="ko-KR" altLang="en-US" b="0" dirty="0" smtClean="0"/>
              <a:t>저장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예를 </a:t>
            </a:r>
            <a:r>
              <a:rPr lang="ko-KR" altLang="en-US" b="0" dirty="0"/>
              <a:t>들어 어떤 웹 사이트를 처음 방문한 사용자가 로그인 인증을 하고 나면 아이디와 </a:t>
            </a:r>
            <a:r>
              <a:rPr lang="ko-KR" altLang="en-US" b="0" dirty="0" smtClean="0"/>
              <a:t>비밀번호를 기록한 </a:t>
            </a:r>
            <a:r>
              <a:rPr lang="ko-KR" altLang="en-US" b="0" dirty="0"/>
              <a:t>쿠키가 </a:t>
            </a:r>
            <a:r>
              <a:rPr lang="ko-KR" altLang="en-US" b="0" dirty="0" smtClean="0"/>
              <a:t>만들어지고 그 다음부터 </a:t>
            </a:r>
            <a:r>
              <a:rPr lang="ko-KR" altLang="en-US" b="0" dirty="0"/>
              <a:t>사용자가 그 웹 사이트에 접속하면 별도의 절차를 </a:t>
            </a:r>
            <a:r>
              <a:rPr lang="ko-KR" altLang="en-US" b="0" dirty="0" smtClean="0"/>
              <a:t>거치지 </a:t>
            </a:r>
            <a:r>
              <a:rPr lang="ko-KR" altLang="en-US" b="0" dirty="0"/>
              <a:t>않고 쉽게 접속할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pPr lvl="2"/>
            <a:endParaRPr lang="en-US" altLang="ko-KR" b="0" dirty="0" smtClean="0"/>
          </a:p>
          <a:p>
            <a:pPr lvl="1"/>
            <a:r>
              <a:rPr lang="ko-KR" altLang="en-US" dirty="0"/>
              <a:t>클라이언트의 일정 폴더에 정보를 저장하기 때문에 웹 서버의 부하를 줄일 수 있다는 것이 장점</a:t>
            </a:r>
            <a:endParaRPr lang="en-US" altLang="ko-KR" dirty="0"/>
          </a:p>
          <a:p>
            <a:pPr lvl="1"/>
            <a:r>
              <a:rPr lang="ko-KR" altLang="en-US" dirty="0"/>
              <a:t>반면에 웹 브라우저가 접속했던 웹 사이트에 관한 정보와 개인 정보가 기록되기 때문에 보안에 문제가 있음</a:t>
            </a:r>
          </a:p>
          <a:p>
            <a:pPr lvl="2"/>
            <a:endParaRPr lang="en-US" altLang="ko-KR" b="0" dirty="0" smtClean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smtClean="0"/>
              <a:t>쿠키의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980728"/>
            <a:ext cx="8248650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84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038054"/>
            <a:ext cx="8248650" cy="56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75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96752"/>
            <a:ext cx="80105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8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124744"/>
            <a:ext cx="8162925" cy="516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43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83439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94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주문 완료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735032"/>
            <a:ext cx="83153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79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196752"/>
            <a:ext cx="8172450" cy="499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12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268760"/>
            <a:ext cx="81153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87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123285"/>
            <a:ext cx="8058150" cy="533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078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079455"/>
            <a:ext cx="83534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7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539552" y="908720"/>
            <a:ext cx="2952328" cy="534979"/>
          </a:xfrm>
        </p:spPr>
        <p:txBody>
          <a:bodyPr/>
          <a:lstStyle/>
          <a:p>
            <a:r>
              <a:rPr lang="ko-KR" altLang="en-US" dirty="0" smtClean="0"/>
              <a:t>쿠키의 동작 과정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쿠키의 개요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43944" y="1515416"/>
            <a:ext cx="46446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sz="1400" dirty="0" smtClean="0">
              <a:latin typeface="+mn-ea"/>
              <a:ea typeface="+mn-ea"/>
            </a:endParaRPr>
          </a:p>
          <a:p>
            <a:pPr lvl="1"/>
            <a:r>
              <a:rPr lang="ko-KR" altLang="en-US" sz="1400" dirty="0" smtClean="0">
                <a:latin typeface="+mn-ea"/>
                <a:ea typeface="+mn-ea"/>
              </a:rPr>
              <a:t>❶ </a:t>
            </a:r>
            <a:r>
              <a:rPr lang="ko-KR" altLang="en-US" sz="1400" dirty="0">
                <a:latin typeface="+mn-ea"/>
                <a:ea typeface="+mn-ea"/>
              </a:rPr>
              <a:t>쿠키 생성 단계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endParaRPr lang="en-US" altLang="ko-KR" sz="1400" dirty="0" smtClean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</a:t>
            </a:r>
            <a:r>
              <a:rPr lang="ko-KR" altLang="en-US" sz="1400" dirty="0" smtClean="0">
                <a:latin typeface="+mn-ea"/>
                <a:ea typeface="+mn-ea"/>
              </a:rPr>
              <a:t>쿠키를 </a:t>
            </a:r>
            <a:r>
              <a:rPr lang="ko-KR" altLang="en-US" sz="1400" dirty="0">
                <a:latin typeface="+mn-ea"/>
                <a:ea typeface="+mn-ea"/>
              </a:rPr>
              <a:t>사용하려면 먼저 쿠키를 생성해야 </a:t>
            </a:r>
            <a:r>
              <a:rPr lang="ko-KR" altLang="en-US" sz="1400" dirty="0" smtClean="0">
                <a:latin typeface="+mn-ea"/>
                <a:ea typeface="+mn-ea"/>
              </a:rPr>
              <a:t>함</a:t>
            </a:r>
            <a:r>
              <a:rPr lang="en-US" altLang="ko-KR" sz="1400" dirty="0" smtClean="0">
                <a:latin typeface="+mn-ea"/>
                <a:ea typeface="+mn-ea"/>
              </a:rPr>
              <a:t>.   </a:t>
            </a: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</a:t>
            </a:r>
            <a:r>
              <a:rPr lang="ko-KR" altLang="en-US" sz="1400" dirty="0">
                <a:latin typeface="+mn-ea"/>
                <a:ea typeface="+mn-ea"/>
              </a:rPr>
              <a:t>쿠키는 주로 웹 서버 측에서 </a:t>
            </a:r>
            <a:r>
              <a:rPr lang="ko-KR" altLang="en-US" sz="1400" dirty="0" smtClean="0">
                <a:latin typeface="+mn-ea"/>
                <a:ea typeface="+mn-ea"/>
              </a:rPr>
              <a:t>생성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ko-KR" altLang="en-US" sz="1400" dirty="0" smtClean="0">
                <a:latin typeface="+mn-ea"/>
                <a:ea typeface="+mn-ea"/>
              </a:rPr>
              <a:t>생성된 </a:t>
            </a:r>
            <a:r>
              <a:rPr lang="ko-KR" altLang="en-US" sz="1400" dirty="0">
                <a:latin typeface="+mn-ea"/>
                <a:ea typeface="+mn-ea"/>
              </a:rPr>
              <a:t>쿠키는 응답 데이터에 함께 </a:t>
            </a:r>
            <a:r>
              <a:rPr lang="ko-KR" altLang="en-US" sz="1400" dirty="0" smtClean="0">
                <a:latin typeface="+mn-ea"/>
                <a:ea typeface="+mn-ea"/>
              </a:rPr>
              <a:t>저장되어</a:t>
            </a:r>
            <a:endParaRPr lang="en-US" altLang="ko-KR" sz="1400" dirty="0" smtClean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웹 브라우저에 전송됩니다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pPr lvl="1"/>
            <a:endParaRPr lang="en-US" altLang="ko-KR" sz="1400" dirty="0" smtClean="0">
              <a:latin typeface="+mn-ea"/>
              <a:ea typeface="+mn-ea"/>
            </a:endParaRPr>
          </a:p>
          <a:p>
            <a:pPr lvl="1"/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❷ 쿠키 저장 단계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endParaRPr lang="en-US" altLang="ko-KR" sz="1400" dirty="0" smtClean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</a:t>
            </a:r>
            <a:r>
              <a:rPr lang="ko-KR" altLang="en-US" sz="1400" dirty="0" smtClean="0">
                <a:latin typeface="+mn-ea"/>
                <a:ea typeface="+mn-ea"/>
              </a:rPr>
              <a:t>웹 </a:t>
            </a:r>
            <a:r>
              <a:rPr lang="ko-KR" altLang="en-US" sz="1400" dirty="0">
                <a:latin typeface="+mn-ea"/>
                <a:ea typeface="+mn-ea"/>
              </a:rPr>
              <a:t>브라우저는 응답 데이터에 포함된 쿠키를 </a:t>
            </a:r>
            <a:endParaRPr lang="en-US" altLang="ko-KR" sz="1400" dirty="0" smtClean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</a:t>
            </a:r>
            <a:r>
              <a:rPr lang="ko-KR" altLang="en-US" sz="1400" dirty="0" smtClean="0">
                <a:latin typeface="+mn-ea"/>
                <a:ea typeface="+mn-ea"/>
              </a:rPr>
              <a:t>쿠키 </a:t>
            </a:r>
            <a:r>
              <a:rPr lang="ko-KR" altLang="en-US" sz="1400" dirty="0">
                <a:latin typeface="+mn-ea"/>
                <a:ea typeface="+mn-ea"/>
              </a:rPr>
              <a:t>저장소에 </a:t>
            </a:r>
            <a:r>
              <a:rPr lang="ko-KR" altLang="en-US" sz="1400" dirty="0" smtClean="0">
                <a:latin typeface="+mn-ea"/>
                <a:ea typeface="+mn-ea"/>
              </a:rPr>
              <a:t>보관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</a:t>
            </a:r>
            <a:r>
              <a:rPr lang="ko-KR" altLang="en-US" sz="1400" dirty="0">
                <a:latin typeface="+mn-ea"/>
                <a:ea typeface="+mn-ea"/>
              </a:rPr>
              <a:t>쿠키는 종류에 따라 메모리나 파일로 </a:t>
            </a:r>
            <a:r>
              <a:rPr lang="ko-KR" altLang="en-US" sz="1400" dirty="0" smtClean="0">
                <a:latin typeface="+mn-ea"/>
                <a:ea typeface="+mn-ea"/>
              </a:rPr>
              <a:t>저장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en-US" altLang="ko-KR" sz="1400" dirty="0" smtClean="0">
              <a:latin typeface="+mn-ea"/>
              <a:ea typeface="+mn-ea"/>
            </a:endParaRPr>
          </a:p>
          <a:p>
            <a:pPr lvl="1"/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 smtClean="0">
                <a:latin typeface="+mn-ea"/>
                <a:ea typeface="+mn-ea"/>
              </a:rPr>
              <a:t>❸ </a:t>
            </a:r>
            <a:r>
              <a:rPr lang="ko-KR" altLang="en-US" sz="1400" dirty="0">
                <a:latin typeface="+mn-ea"/>
                <a:ea typeface="+mn-ea"/>
              </a:rPr>
              <a:t>쿠키 전송 단계</a:t>
            </a:r>
            <a:r>
              <a:rPr lang="en-US" altLang="ko-KR" sz="1400" dirty="0" smtClean="0">
                <a:latin typeface="+mn-ea"/>
                <a:ea typeface="+mn-ea"/>
              </a:rPr>
              <a:t>:</a:t>
            </a: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</a:t>
            </a:r>
            <a:r>
              <a:rPr lang="ko-KR" altLang="en-US" sz="1400" dirty="0">
                <a:latin typeface="+mn-ea"/>
                <a:ea typeface="+mn-ea"/>
              </a:rPr>
              <a:t>웹 브라우저는 한 번 저장된 쿠키를 요청이 </a:t>
            </a:r>
            <a:endParaRPr lang="en-US" altLang="ko-KR" sz="1400" dirty="0" smtClean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</a:t>
            </a:r>
            <a:r>
              <a:rPr lang="ko-KR" altLang="en-US" sz="1400" dirty="0" smtClean="0">
                <a:latin typeface="+mn-ea"/>
                <a:ea typeface="+mn-ea"/>
              </a:rPr>
              <a:t>있을 </a:t>
            </a:r>
            <a:r>
              <a:rPr lang="ko-KR" altLang="en-US" sz="1400" dirty="0">
                <a:latin typeface="+mn-ea"/>
                <a:ea typeface="+mn-ea"/>
              </a:rPr>
              <a:t>때마다 웹 서버에 </a:t>
            </a:r>
            <a:r>
              <a:rPr lang="ko-KR" altLang="en-US" sz="1400" dirty="0" smtClean="0">
                <a:latin typeface="+mn-ea"/>
                <a:ea typeface="+mn-ea"/>
              </a:rPr>
              <a:t>전송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</a:t>
            </a:r>
            <a:r>
              <a:rPr lang="ko-KR" altLang="en-US" sz="1400" dirty="0" smtClean="0">
                <a:latin typeface="+mn-ea"/>
                <a:ea typeface="+mn-ea"/>
              </a:rPr>
              <a:t>웹 </a:t>
            </a:r>
            <a:r>
              <a:rPr lang="ko-KR" altLang="en-US" sz="1400" dirty="0">
                <a:latin typeface="+mn-ea"/>
                <a:ea typeface="+mn-ea"/>
              </a:rPr>
              <a:t>서버는 웹 브라우저가 전송한 쿠키를 </a:t>
            </a:r>
            <a:endParaRPr lang="en-US" altLang="ko-KR" sz="1400" dirty="0" smtClean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   </a:t>
            </a:r>
            <a:r>
              <a:rPr lang="ko-KR" altLang="en-US" sz="1400" dirty="0" smtClean="0">
                <a:latin typeface="+mn-ea"/>
                <a:ea typeface="+mn-ea"/>
              </a:rPr>
              <a:t>사용하여 </a:t>
            </a:r>
            <a:r>
              <a:rPr lang="ko-KR" altLang="en-US" sz="1400" dirty="0">
                <a:latin typeface="+mn-ea"/>
                <a:ea typeface="+mn-ea"/>
              </a:rPr>
              <a:t>필요한 작업을 </a:t>
            </a:r>
            <a:r>
              <a:rPr lang="ko-KR" altLang="en-US" sz="1400" dirty="0" smtClean="0">
                <a:latin typeface="+mn-ea"/>
                <a:ea typeface="+mn-ea"/>
              </a:rPr>
              <a:t>수행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5416"/>
            <a:ext cx="43434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4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주문 취소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처리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484784"/>
            <a:ext cx="8324850" cy="550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46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쿠키의 개요</a:t>
            </a:r>
            <a:endParaRPr lang="ko-KR" altLang="en-US" dirty="0"/>
          </a:p>
        </p:txBody>
      </p:sp>
      <p:sp>
        <p:nvSpPr>
          <p:cNvPr id="6" name="바닥글 개체 틀 3"/>
          <p:cNvSpPr txBox="1">
            <a:spLocks/>
          </p:cNvSpPr>
          <p:nvPr/>
        </p:nvSpPr>
        <p:spPr>
          <a:xfrm>
            <a:off x="3260154" y="7125344"/>
            <a:ext cx="2895600" cy="180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9pPr>
          </a:lstStyle>
          <a:p>
            <a:r>
              <a:rPr lang="en-US" altLang="ko-KR" smtClean="0"/>
              <a:t>JSP 2.0 Programming</a:t>
            </a:r>
            <a:endParaRPr lang="en-US" altLang="ko-KR"/>
          </a:p>
        </p:txBody>
      </p:sp>
      <p:sp>
        <p:nvSpPr>
          <p:cNvPr id="7" name="슬라이드 번호 개체 틀 4"/>
          <p:cNvSpPr txBox="1">
            <a:spLocks/>
          </p:cNvSpPr>
          <p:nvPr/>
        </p:nvSpPr>
        <p:spPr>
          <a:xfrm>
            <a:off x="8605267" y="7003107"/>
            <a:ext cx="503237" cy="3143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9pPr>
          </a:lstStyle>
          <a:p>
            <a:fld id="{D85F454A-4CF3-40E3-8838-2C1409AD1998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05792" y="772169"/>
            <a:ext cx="8316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mtClean="0"/>
              <a:t>쿠키 이름</a:t>
            </a:r>
            <a:r>
              <a:rPr lang="en-US" altLang="ko-KR" smtClean="0"/>
              <a:t>, </a:t>
            </a:r>
            <a:r>
              <a:rPr lang="ko-KR" altLang="en-US" smtClean="0"/>
              <a:t>값</a:t>
            </a:r>
            <a:endParaRPr lang="ko-KR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85179" y="1905644"/>
            <a:ext cx="8424863" cy="1035050"/>
          </a:xfrm>
          <a:prstGeom prst="rect">
            <a:avLst/>
          </a:prstGeom>
          <a:solidFill>
            <a:srgbClr val="E2F1F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ko-KR" altLang="en-US" b="1">
                <a:solidFill>
                  <a:srgbClr val="000000"/>
                </a:solidFill>
                <a:cs typeface="Times New Roman" pitchFamily="18" charset="0"/>
              </a:rPr>
              <a:t> 쿠키의 이름은 아스키 코드의 알파벳과 숫자만을 포함 가능</a:t>
            </a:r>
            <a:endParaRPr lang="en-US" altLang="ko-KR" b="1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ko-KR" altLang="en-US" b="1">
                <a:solidFill>
                  <a:srgbClr val="000000"/>
                </a:solidFill>
                <a:cs typeface="Times New Roman" pitchFamily="18" charset="0"/>
              </a:rPr>
              <a:t> 콤마</a:t>
            </a:r>
            <a:r>
              <a:rPr lang="en-US" altLang="ko-KR" b="1">
                <a:solidFill>
                  <a:srgbClr val="000000"/>
                </a:solidFill>
                <a:cs typeface="Times New Roman" pitchFamily="18" charset="0"/>
              </a:rPr>
              <a:t>(,), </a:t>
            </a:r>
            <a:r>
              <a:rPr lang="ko-KR" altLang="en-US" b="1">
                <a:solidFill>
                  <a:srgbClr val="000000"/>
                </a:solidFill>
                <a:cs typeface="Times New Roman" pitchFamily="18" charset="0"/>
              </a:rPr>
              <a:t>세미콜로</a:t>
            </a:r>
            <a:r>
              <a:rPr lang="en-US" altLang="ko-KR" b="1">
                <a:solidFill>
                  <a:srgbClr val="000000"/>
                </a:solidFill>
                <a:cs typeface="Times New Roman" pitchFamily="18" charset="0"/>
              </a:rPr>
              <a:t>(;), </a:t>
            </a:r>
            <a:r>
              <a:rPr lang="ko-KR" altLang="en-US" b="1">
                <a:solidFill>
                  <a:srgbClr val="000000"/>
                </a:solidFill>
                <a:cs typeface="Times New Roman" pitchFamily="18" charset="0"/>
              </a:rPr>
              <a:t>공백</a:t>
            </a:r>
            <a:r>
              <a:rPr lang="en-US" altLang="ko-KR" b="1">
                <a:solidFill>
                  <a:srgbClr val="000000"/>
                </a:solidFill>
                <a:cs typeface="Times New Roman" pitchFamily="18" charset="0"/>
              </a:rPr>
              <a:t>(' ') </a:t>
            </a:r>
            <a:r>
              <a:rPr lang="ko-KR" altLang="en-US" b="1">
                <a:solidFill>
                  <a:srgbClr val="000000"/>
                </a:solidFill>
                <a:cs typeface="Times New Roman" pitchFamily="18" charset="0"/>
              </a:rPr>
              <a:t>등의 문자는 포함할 수 없음</a:t>
            </a:r>
            <a:endParaRPr lang="en-US" altLang="ko-KR" b="1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altLang="ko-KR" b="1">
                <a:solidFill>
                  <a:srgbClr val="000000"/>
                </a:solidFill>
                <a:cs typeface="Times New Roman" pitchFamily="18" charset="0"/>
              </a:rPr>
              <a:t> '$'</a:t>
            </a:r>
            <a:r>
              <a:rPr lang="ko-KR" altLang="en-US" b="1">
                <a:solidFill>
                  <a:srgbClr val="000000"/>
                </a:solidFill>
                <a:cs typeface="Times New Roman" pitchFamily="18" charset="0"/>
              </a:rPr>
              <a:t>로 시작할 수 없음</a:t>
            </a:r>
            <a:endParaRPr lang="en-US" altLang="ko-KR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9279" y="1348432"/>
            <a:ext cx="2760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b="1"/>
              <a:t>- </a:t>
            </a:r>
            <a:r>
              <a:rPr lang="ko-KR" altLang="en-US" sz="2400" b="1"/>
              <a:t>쿠키의 이름 규칙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85179" y="3715394"/>
            <a:ext cx="8424863" cy="730250"/>
          </a:xfrm>
          <a:prstGeom prst="rect">
            <a:avLst/>
          </a:prstGeom>
          <a:solidFill>
            <a:srgbClr val="E2F1F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ko-KR" altLang="en-US" b="1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ko-KR" altLang="ko-KR" b="1">
                <a:solidFill>
                  <a:srgbClr val="000000"/>
                </a:solidFill>
                <a:cs typeface="Times New Roman" pitchFamily="18" charset="0"/>
              </a:rPr>
              <a:t>알파벳과 숫자 값이 아닌 바이너리 값인 경우 BASE64 인코딩으로 처리</a:t>
            </a:r>
            <a:endParaRPr lang="ko-KR" altLang="en-US" b="1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ko-KR" altLang="en-US" b="1">
                <a:solidFill>
                  <a:srgbClr val="000000"/>
                </a:solidFill>
                <a:cs typeface="Times New Roman" pitchFamily="18" charset="0"/>
              </a:rPr>
              <a:t> 콤마</a:t>
            </a:r>
            <a:r>
              <a:rPr lang="en-US" altLang="ko-KR" b="1">
                <a:solidFill>
                  <a:srgbClr val="000000"/>
                </a:solidFill>
                <a:cs typeface="Times New Roman" pitchFamily="18" charset="0"/>
              </a:rPr>
              <a:t>(,), </a:t>
            </a:r>
            <a:r>
              <a:rPr lang="ko-KR" altLang="en-US" b="1">
                <a:solidFill>
                  <a:srgbClr val="000000"/>
                </a:solidFill>
                <a:cs typeface="Times New Roman" pitchFamily="18" charset="0"/>
              </a:rPr>
              <a:t>세미콜로</a:t>
            </a:r>
            <a:r>
              <a:rPr lang="en-US" altLang="ko-KR" b="1">
                <a:solidFill>
                  <a:srgbClr val="000000"/>
                </a:solidFill>
                <a:cs typeface="Times New Roman" pitchFamily="18" charset="0"/>
              </a:rPr>
              <a:t>(;), </a:t>
            </a:r>
            <a:r>
              <a:rPr lang="ko-KR" altLang="en-US" b="1">
                <a:solidFill>
                  <a:srgbClr val="000000"/>
                </a:solidFill>
                <a:cs typeface="Times New Roman" pitchFamily="18" charset="0"/>
              </a:rPr>
              <a:t>공백</a:t>
            </a:r>
            <a:r>
              <a:rPr lang="en-US" altLang="ko-KR" b="1">
                <a:solidFill>
                  <a:srgbClr val="000000"/>
                </a:solidFill>
                <a:cs typeface="Times New Roman" pitchFamily="18" charset="0"/>
              </a:rPr>
              <a:t>(' ') </a:t>
            </a:r>
            <a:r>
              <a:rPr lang="ko-KR" altLang="en-US" b="1">
                <a:solidFill>
                  <a:srgbClr val="000000"/>
                </a:solidFill>
                <a:cs typeface="Times New Roman" pitchFamily="18" charset="0"/>
              </a:rPr>
              <a:t>등의 문자는 인코딩해야함</a:t>
            </a:r>
            <a:endParaRPr lang="en-US" altLang="ko-KR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9279" y="3158182"/>
            <a:ext cx="2163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b="1"/>
              <a:t>- </a:t>
            </a:r>
            <a:r>
              <a:rPr lang="ko-KR" altLang="en-US" sz="2400" b="1"/>
              <a:t>쿠키 값 규칙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85179" y="5290194"/>
            <a:ext cx="8424863" cy="1035050"/>
          </a:xfrm>
          <a:prstGeom prst="rect">
            <a:avLst/>
          </a:prstGeom>
          <a:solidFill>
            <a:srgbClr val="E2F1F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ko-KR" altLang="en-US" b="1">
                <a:solidFill>
                  <a:srgbClr val="000000"/>
                </a:solidFill>
                <a:cs typeface="Times New Roman" pitchFamily="18" charset="0"/>
              </a:rPr>
              <a:t> 유효시간을 지정하지 않은 경우</a:t>
            </a:r>
            <a:r>
              <a:rPr lang="en-US" altLang="ko-KR" b="1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ko-KR" altLang="en-US" b="1">
                <a:solidFill>
                  <a:srgbClr val="000000"/>
                </a:solidFill>
                <a:cs typeface="Times New Roman" pitchFamily="18" charset="0"/>
              </a:rPr>
              <a:t>웹브라우저 종료시 쿠키 삭제됨</a:t>
            </a:r>
          </a:p>
          <a:p>
            <a:pPr>
              <a:buFontTx/>
              <a:buChar char="•"/>
            </a:pPr>
            <a:r>
              <a:rPr lang="ko-KR" altLang="en-US" b="1">
                <a:solidFill>
                  <a:srgbClr val="000000"/>
                </a:solidFill>
                <a:cs typeface="Times New Roman" pitchFamily="18" charset="0"/>
              </a:rPr>
              <a:t> 유효시간을 지정한 경우 웹브라우저를 종료하더라도 유효시간만큼 쿠키가 지속적으로 존재함</a:t>
            </a:r>
            <a:endParaRPr lang="en-US" altLang="ko-KR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69279" y="4732982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b="1"/>
              <a:t>- </a:t>
            </a:r>
            <a:r>
              <a:rPr lang="ko-KR" altLang="en-US" sz="2400" b="1"/>
              <a:t>쿠키의 지속성</a:t>
            </a:r>
          </a:p>
        </p:txBody>
      </p:sp>
    </p:spTree>
    <p:extLst>
      <p:ext uri="{BB962C8B-B14F-4D97-AF65-F5344CB8AC3E}">
        <p14:creationId xmlns:p14="http://schemas.microsoft.com/office/powerpoint/2010/main" val="40761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 smtClean="0"/>
              <a:t>Cookie </a:t>
            </a:r>
            <a:r>
              <a:rPr lang="ko-KR" altLang="en-US" b="1" dirty="0" smtClean="0"/>
              <a:t>클래스의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종류</a:t>
            </a:r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쿠키의 개요</a:t>
            </a:r>
            <a:endParaRPr lang="ko-KR" altLang="en-US" dirty="0"/>
          </a:p>
        </p:txBody>
      </p:sp>
      <p:graphicFrame>
        <p:nvGraphicFramePr>
          <p:cNvPr id="10" name="Group 3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31490"/>
              </p:ext>
            </p:extLst>
          </p:nvPr>
        </p:nvGraphicFramePr>
        <p:xfrm>
          <a:off x="395287" y="1446802"/>
          <a:ext cx="8497193" cy="5058376"/>
        </p:xfrm>
        <a:graphic>
          <a:graphicData uri="http://schemas.openxmlformats.org/drawingml/2006/table">
            <a:tbl>
              <a:tblPr/>
              <a:tblGrid>
                <a:gridCol w="2592537"/>
                <a:gridCol w="936104"/>
                <a:gridCol w="4968552"/>
              </a:tblGrid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메소드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리턴타입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설명</a:t>
                      </a: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getName()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String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쿠키의 이름을 구한다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getValue()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String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쿠키의 값을 구한다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setValue(String value)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void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쿠키의 값을 지정한다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setDomain(String pattern)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void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이 쿠키가 전송될 서버의 도메인을 지정한다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getDomain()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String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쿠키의 도메인을 구한다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setPath(String uri)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void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쿠키를 전송할 경로를 지정한다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getPath()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String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쿠키의 전송 경로를 구한다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setMaxAge(int expiry)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void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쿠키의 유효시간 지정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초 단위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음수인 경우 웹 브라우저를 닫을 때 쿠키가 함께 삭제된다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getMaxAge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int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쿠키의 유효시간을 구한다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getVersion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쿠키의 버전 값 구한다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setVersion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version)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쿠키의 버전을 지정한다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getComment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쿠키에 대한 설명을 반환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setComment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(String comment)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쿠키에 대한 설명을 설정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setSecure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boolean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value)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쿠키에 대한 보안 설정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4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480958"/>
          </a:xfrm>
        </p:spPr>
        <p:txBody>
          <a:bodyPr/>
          <a:lstStyle/>
          <a:p>
            <a:r>
              <a:rPr lang="ko-KR" altLang="en-US" dirty="0" smtClean="0"/>
              <a:t>쿠키와 세션의 차이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쿠키의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628800"/>
            <a:ext cx="77247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쿠키 생성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13171" y="1197124"/>
            <a:ext cx="8316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endParaRPr lang="en-US" altLang="ko-KR" dirty="0" smtClean="0"/>
          </a:p>
          <a:p>
            <a:pPr lvl="1"/>
            <a:r>
              <a:rPr lang="en-US" altLang="ko-KR" sz="1600" b="1" dirty="0">
                <a:latin typeface="+mn-ea"/>
                <a:ea typeface="+mn-ea"/>
              </a:rPr>
              <a:t>Cookie( ) </a:t>
            </a:r>
            <a:r>
              <a:rPr lang="ko-KR" altLang="en-US" sz="1600" b="1" dirty="0" err="1">
                <a:latin typeface="+mn-ea"/>
                <a:ea typeface="+mn-ea"/>
              </a:rPr>
              <a:t>메소드를</a:t>
            </a:r>
            <a:r>
              <a:rPr lang="ko-KR" altLang="en-US" sz="1600" b="1" dirty="0">
                <a:latin typeface="+mn-ea"/>
                <a:ea typeface="+mn-ea"/>
              </a:rPr>
              <a:t> 사용</a:t>
            </a:r>
            <a:endParaRPr lang="en-US" altLang="ko-KR" sz="1600" b="1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쿠키를 생성한 후에는 반드시 </a:t>
            </a:r>
            <a:r>
              <a:rPr lang="en-US" altLang="ko-KR" sz="1400" dirty="0">
                <a:latin typeface="+mn-ea"/>
                <a:ea typeface="+mn-ea"/>
              </a:rPr>
              <a:t>response </a:t>
            </a:r>
            <a:r>
              <a:rPr lang="ko-KR" altLang="en-US" sz="1400" dirty="0">
                <a:latin typeface="+mn-ea"/>
                <a:ea typeface="+mn-ea"/>
              </a:rPr>
              <a:t>내장 객체의 </a:t>
            </a:r>
            <a:r>
              <a:rPr lang="en-US" altLang="ko-KR" sz="1400" dirty="0" err="1">
                <a:latin typeface="+mn-ea"/>
                <a:ea typeface="+mn-ea"/>
              </a:rPr>
              <a:t>addCookie</a:t>
            </a:r>
            <a:r>
              <a:rPr lang="en-US" altLang="ko-KR" sz="1400" dirty="0">
                <a:latin typeface="+mn-ea"/>
                <a:ea typeface="+mn-ea"/>
              </a:rPr>
              <a:t>( ) </a:t>
            </a:r>
            <a:r>
              <a:rPr lang="ko-KR" altLang="en-US" sz="1400" dirty="0" err="1">
                <a:latin typeface="+mn-ea"/>
                <a:ea typeface="+mn-ea"/>
              </a:rPr>
              <a:t>메소드로</a:t>
            </a:r>
            <a:r>
              <a:rPr lang="ko-KR" altLang="en-US" sz="1400" dirty="0">
                <a:latin typeface="+mn-ea"/>
                <a:ea typeface="+mn-ea"/>
              </a:rPr>
              <a:t> 쿠키를 설정해야 </a:t>
            </a:r>
            <a:r>
              <a:rPr lang="ko-KR" altLang="en-US" sz="1600" dirty="0">
                <a:latin typeface="+mn-ea"/>
                <a:ea typeface="+mn-ea"/>
              </a:rPr>
              <a:t>함</a:t>
            </a:r>
            <a:endParaRPr lang="en-US" altLang="ko-KR" sz="1600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21121" y="2016249"/>
            <a:ext cx="8715375" cy="1340743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35433" y="1868884"/>
            <a:ext cx="1012231" cy="407988"/>
          </a:xfrm>
          <a:prstGeom prst="roundRect">
            <a:avLst>
              <a:gd name="adj" fmla="val 33824"/>
            </a:avLst>
          </a:prstGeom>
          <a:solidFill>
            <a:srgbClr val="D6E7E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HY헤드라인M" pitchFamily="18" charset="-127"/>
                <a:ea typeface="HY헤드라인M" pitchFamily="18" charset="-127"/>
              </a:rPr>
              <a:t>Code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44946" y="2279774"/>
            <a:ext cx="78517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&lt;%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Cookie </a:t>
            </a:r>
            <a:r>
              <a:rPr lang="en-US" altLang="ko-KR" sz="1600" dirty="0" err="1">
                <a:latin typeface="+mn-ea"/>
                <a:ea typeface="+mn-ea"/>
              </a:rPr>
              <a:t>cookie</a:t>
            </a:r>
            <a:r>
              <a:rPr lang="en-US" altLang="ko-KR" sz="1600" dirty="0">
                <a:latin typeface="+mn-ea"/>
                <a:ea typeface="+mn-ea"/>
              </a:rPr>
              <a:t> = </a:t>
            </a:r>
            <a:r>
              <a:rPr lang="en-US" altLang="ko-KR" sz="1600" b="1" dirty="0">
                <a:latin typeface="+mn-ea"/>
                <a:ea typeface="+mn-ea"/>
              </a:rPr>
              <a:t>new Cookie(</a:t>
            </a:r>
            <a:r>
              <a:rPr lang="ko-KR" altLang="en-US" sz="1600" b="1" dirty="0">
                <a:latin typeface="+mn-ea"/>
                <a:ea typeface="+mn-ea"/>
              </a:rPr>
              <a:t>쿠키이름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 err="1">
                <a:latin typeface="+mn-ea"/>
                <a:ea typeface="+mn-ea"/>
              </a:rPr>
              <a:t>쿠키값</a:t>
            </a:r>
            <a:r>
              <a:rPr lang="en-US" altLang="ko-KR" sz="1600" b="1" dirty="0">
                <a:latin typeface="+mn-ea"/>
                <a:ea typeface="+mn-ea"/>
              </a:rPr>
              <a:t>);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 </a:t>
            </a:r>
            <a:r>
              <a:rPr lang="en-US" altLang="ko-KR" sz="1600" b="1" dirty="0" err="1">
                <a:latin typeface="+mn-ea"/>
                <a:ea typeface="+mn-ea"/>
              </a:rPr>
              <a:t>response.addCookie</a:t>
            </a:r>
            <a:r>
              <a:rPr lang="en-US" altLang="ko-KR" sz="1600" b="1" dirty="0">
                <a:latin typeface="+mn-ea"/>
                <a:ea typeface="+mn-ea"/>
              </a:rPr>
              <a:t>(cookie);</a:t>
            </a:r>
          </a:p>
          <a:p>
            <a:r>
              <a:rPr lang="en-US" altLang="ko-KR" sz="1600" dirty="0">
                <a:latin typeface="+mn-ea"/>
                <a:ea typeface="+mn-ea"/>
              </a:rPr>
              <a:t>%&gt;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21121" y="3580095"/>
            <a:ext cx="8715375" cy="3233281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535433" y="3410232"/>
            <a:ext cx="1225550" cy="407988"/>
          </a:xfrm>
          <a:prstGeom prst="roundRect">
            <a:avLst>
              <a:gd name="adj" fmla="val 33824"/>
            </a:avLst>
          </a:prstGeom>
          <a:solidFill>
            <a:srgbClr val="D6E7E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HY헤드라인M" pitchFamily="18" charset="-127"/>
                <a:ea typeface="HY헤드라인M" pitchFamily="18" charset="-127"/>
              </a:rPr>
              <a:t>Example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73877" y="3920276"/>
            <a:ext cx="844550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 = "text/html; </a:t>
            </a:r>
            <a:r>
              <a:rPr lang="en-US" altLang="ko-KR" sz="1400" dirty="0" smtClean="0"/>
              <a:t>charset=utf-8" </a:t>
            </a:r>
            <a:r>
              <a:rPr lang="en-US" altLang="ko-KR" sz="1400" dirty="0"/>
              <a:t>%&gt;</a:t>
            </a:r>
          </a:p>
          <a:p>
            <a:r>
              <a:rPr lang="en-US" altLang="ko-KR" sz="1400" dirty="0"/>
              <a:t>&lt;%@ page import = "</a:t>
            </a:r>
            <a:r>
              <a:rPr lang="en-US" altLang="ko-KR" sz="1400" dirty="0" err="1"/>
              <a:t>java.net.URLEncoder</a:t>
            </a:r>
            <a:r>
              <a:rPr lang="en-US" altLang="ko-KR" sz="1400" dirty="0"/>
              <a:t>" %&gt;</a:t>
            </a:r>
          </a:p>
          <a:p>
            <a:r>
              <a:rPr lang="en-US" altLang="ko-KR" sz="1400" dirty="0"/>
              <a:t>&lt;%</a:t>
            </a:r>
          </a:p>
          <a:p>
            <a:r>
              <a:rPr lang="en-US" altLang="ko-KR" sz="1400" b="1" dirty="0"/>
              <a:t>    Cookie </a:t>
            </a:r>
            <a:r>
              <a:rPr lang="en-US" altLang="ko-KR" sz="1400" b="1" dirty="0" err="1"/>
              <a:t>cookie</a:t>
            </a:r>
            <a:r>
              <a:rPr lang="en-US" altLang="ko-KR" sz="1400" b="1" dirty="0"/>
              <a:t> = new Cookie("name", </a:t>
            </a:r>
            <a:r>
              <a:rPr lang="en-US" altLang="ko-KR" sz="1400" b="1" dirty="0" err="1">
                <a:solidFill>
                  <a:srgbClr val="0000FF"/>
                </a:solidFill>
              </a:rPr>
              <a:t>URLEncoder.encode</a:t>
            </a:r>
            <a:r>
              <a:rPr lang="en-US" altLang="ko-KR" sz="1400" b="1" dirty="0" smtClean="0"/>
              <a:t>(＂</a:t>
            </a:r>
            <a:r>
              <a:rPr lang="ko-KR" altLang="en-US" sz="1400" b="1" dirty="0" smtClean="0"/>
              <a:t>홍길동</a:t>
            </a:r>
            <a:r>
              <a:rPr lang="en-US" altLang="ko-KR" sz="1400" b="1" dirty="0" smtClean="0"/>
              <a:t>"));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en-US" altLang="ko-KR" sz="1400" b="1" dirty="0" err="1"/>
              <a:t>response.addCookie</a:t>
            </a:r>
            <a:r>
              <a:rPr lang="en-US" altLang="ko-KR" sz="1400" b="1" dirty="0"/>
              <a:t>(cookie);</a:t>
            </a:r>
          </a:p>
          <a:p>
            <a:r>
              <a:rPr lang="en-US" altLang="ko-KR" sz="1400" dirty="0"/>
              <a:t>%&gt;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</a:t>
            </a:r>
            <a:r>
              <a:rPr lang="ko-KR" altLang="en-US" sz="1400" dirty="0"/>
              <a:t>쿠키생성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&lt;%= </a:t>
            </a:r>
            <a:r>
              <a:rPr lang="en-US" altLang="ko-KR" sz="1400" dirty="0" err="1"/>
              <a:t>cookie.getName</a:t>
            </a:r>
            <a:r>
              <a:rPr lang="en-US" altLang="ko-KR" sz="1400" dirty="0"/>
              <a:t>() %&gt; </a:t>
            </a:r>
            <a:r>
              <a:rPr lang="ko-KR" altLang="en-US" sz="1400" dirty="0"/>
              <a:t>쿠키의 값 </a:t>
            </a:r>
            <a:r>
              <a:rPr lang="en-US" altLang="ko-KR" sz="1400" dirty="0"/>
              <a:t>= "&lt;%= </a:t>
            </a:r>
            <a:r>
              <a:rPr lang="en-US" altLang="ko-KR" sz="1400" dirty="0" err="1"/>
              <a:t>cookie.getValue</a:t>
            </a:r>
            <a:r>
              <a:rPr lang="en-US" altLang="ko-KR" sz="1400" dirty="0"/>
              <a:t>() %&gt;"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&lt;/body</a:t>
            </a:r>
            <a:r>
              <a:rPr lang="en-US" altLang="ko-KR" sz="1400" dirty="0" smtClean="0"/>
              <a:t>&gt;&lt;/</a:t>
            </a:r>
            <a:r>
              <a:rPr lang="en-US" altLang="ko-KR" sz="1400" dirty="0"/>
              <a:t>html&gt;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850133" y="4634195"/>
            <a:ext cx="18002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497833" y="5210457"/>
            <a:ext cx="4189413" cy="73025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URLEncoder.encode() </a:t>
            </a:r>
            <a:r>
              <a:rPr lang="ko-KR" altLang="en-US"/>
              <a:t>메소드를</a:t>
            </a:r>
          </a:p>
          <a:p>
            <a:r>
              <a:rPr lang="ko-KR" altLang="en-US"/>
              <a:t>사용해서 인코딩처리를 할 수 있다</a:t>
            </a:r>
            <a:r>
              <a:rPr lang="en-US" altLang="ko-KR"/>
              <a:t>.</a:t>
            </a:r>
          </a:p>
        </p:txBody>
      </p:sp>
      <p:cxnSp>
        <p:nvCxnSpPr>
          <p:cNvPr id="17" name="AutoShape 15"/>
          <p:cNvCxnSpPr>
            <a:cxnSpLocks noChangeShapeType="1"/>
            <a:stCxn id="15" idx="0"/>
            <a:endCxn id="16" idx="3"/>
          </p:cNvCxnSpPr>
          <p:nvPr/>
        </p:nvCxnSpPr>
        <p:spPr bwMode="auto">
          <a:xfrm rot="5400000" flipV="1">
            <a:off x="6255196" y="3129245"/>
            <a:ext cx="941387" cy="3951287"/>
          </a:xfrm>
          <a:prstGeom prst="curvedConnector4">
            <a:avLst>
              <a:gd name="adj1" fmla="val -24282"/>
              <a:gd name="adj2" fmla="val 105426"/>
            </a:avLst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내용 개체 틀 1"/>
          <p:cNvSpPr>
            <a:spLocks noGrp="1"/>
          </p:cNvSpPr>
          <p:nvPr>
            <p:ph sz="quarter" idx="10"/>
          </p:nvPr>
        </p:nvSpPr>
        <p:spPr>
          <a:xfrm>
            <a:off x="238930" y="908720"/>
            <a:ext cx="8686800" cy="480958"/>
          </a:xfrm>
        </p:spPr>
        <p:txBody>
          <a:bodyPr/>
          <a:lstStyle/>
          <a:p>
            <a:r>
              <a:rPr lang="ko-KR" altLang="en-US" smtClean="0"/>
              <a:t>쿠키 생성하기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6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쿠키 값의 </a:t>
            </a:r>
            <a:r>
              <a:rPr lang="ko-KR" altLang="en-US" dirty="0" err="1"/>
              <a:t>인코딩</a:t>
            </a:r>
            <a:r>
              <a:rPr lang="en-US" altLang="ko-KR" dirty="0"/>
              <a:t>/</a:t>
            </a:r>
            <a:r>
              <a:rPr lang="ko-KR" altLang="en-US" dirty="0" err="1"/>
              <a:t>디코딩</a:t>
            </a:r>
            <a:r>
              <a:rPr lang="ko-KR" altLang="en-US" dirty="0"/>
              <a:t> 처리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쿠키 생성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57200" y="1543305"/>
            <a:ext cx="8229600" cy="51260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Font typeface="Wingdings" panose="05000000000000000000" pitchFamily="2" charset="2"/>
              <a:buChar char="v"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indent="-182563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Font typeface="Wingdings" panose="05000000000000000000" pitchFamily="2" charset="2"/>
              <a:buChar char="§"/>
              <a:defRPr sz="19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25" indent="-185738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Char char="•"/>
              <a:defRPr sz="17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쿠키는 값으로 한글과 같은 문자를 가질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쿠키의 값을 </a:t>
            </a:r>
            <a:r>
              <a:rPr lang="ko-KR" altLang="en-US" dirty="0" err="1" smtClean="0"/>
              <a:t>인코딩해서</a:t>
            </a:r>
            <a:r>
              <a:rPr lang="ko-KR" altLang="en-US" dirty="0" smtClean="0"/>
              <a:t> 지정할 필요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쿠키 값의 처리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449214"/>
              </p:ext>
            </p:extLst>
          </p:nvPr>
        </p:nvGraphicFramePr>
        <p:xfrm>
          <a:off x="354360" y="3284984"/>
          <a:ext cx="8435280" cy="2259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424"/>
                <a:gridCol w="6161856"/>
              </a:tblGrid>
              <a:tr h="597204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설정시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(encoding)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URLEncoder.encode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("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", "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euc-kr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")</a:t>
                      </a:r>
                    </a:p>
                  </a:txBody>
                  <a:tcPr/>
                </a:tc>
              </a:tr>
              <a:tr h="406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new Cookie("name",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URLEncoder.encode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("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", "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euc-kr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"));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3552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(decoding)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1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URLDecoder.decode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("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", "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euc-kr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")</a:t>
                      </a:r>
                    </a:p>
                  </a:txBody>
                  <a:tcPr/>
                </a:tc>
              </a:tr>
              <a:tr h="9206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Cookie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cookie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= …;</a:t>
                      </a:r>
                      <a:b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value =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URLDecoder.decode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cookie.getValue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(), "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euc-kr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");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5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512</TotalTime>
  <Words>1402</Words>
  <Application>Microsoft Office PowerPoint</Application>
  <PresentationFormat>화면 슬라이드 쇼(4:3)</PresentationFormat>
  <Paragraphs>289</Paragraphs>
  <Slides>41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1_마스터</vt:lpstr>
      <vt:lpstr>쿠키</vt:lpstr>
      <vt:lpstr>PowerPoint 프레젠테이션</vt:lpstr>
      <vt:lpstr>1. 쿠키의 개요</vt:lpstr>
      <vt:lpstr>1. 쿠키의 개요</vt:lpstr>
      <vt:lpstr>1. 쿠키의 개요</vt:lpstr>
      <vt:lpstr>1. 쿠키의 개요</vt:lpstr>
      <vt:lpstr>1. 쿠키의 개요</vt:lpstr>
      <vt:lpstr>2. 쿠키 생성</vt:lpstr>
      <vt:lpstr>2. 쿠키 생성</vt:lpstr>
      <vt:lpstr>2. 쿠키 생성</vt:lpstr>
      <vt:lpstr>2. 쿠키 생성</vt:lpstr>
      <vt:lpstr>3. 쿠키 정보</vt:lpstr>
      <vt:lpstr>3. 쿠키 정보</vt:lpstr>
      <vt:lpstr>3. 쿠키 정보</vt:lpstr>
      <vt:lpstr>3. 쿠키 정보</vt:lpstr>
      <vt:lpstr>4. 쿠키 삭제</vt:lpstr>
      <vt:lpstr>4. 쿠키 삭제</vt:lpstr>
      <vt:lpstr>5. 쿠키와 도메인</vt:lpstr>
      <vt:lpstr>5. 쿠키와 도메인</vt:lpstr>
      <vt:lpstr>5. 쿠키와 도메인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5. [웹 쇼핑몰] 주문 처리 페이지 만들기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Windows 사용자</cp:lastModifiedBy>
  <cp:revision>341</cp:revision>
  <dcterms:created xsi:type="dcterms:W3CDTF">2011-01-05T15:14:06Z</dcterms:created>
  <dcterms:modified xsi:type="dcterms:W3CDTF">2019-03-18T00:03:14Z</dcterms:modified>
</cp:coreProperties>
</file>