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5"/>
  </p:notesMasterIdLst>
  <p:handoutMasterIdLst>
    <p:handoutMasterId r:id="rId4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914" r:id="rId9"/>
    <p:sldId id="908" r:id="rId10"/>
    <p:sldId id="910" r:id="rId11"/>
    <p:sldId id="883" r:id="rId12"/>
    <p:sldId id="884" r:id="rId13"/>
    <p:sldId id="885" r:id="rId14"/>
    <p:sldId id="911" r:id="rId15"/>
    <p:sldId id="886" r:id="rId16"/>
    <p:sldId id="915" r:id="rId17"/>
    <p:sldId id="916" r:id="rId18"/>
    <p:sldId id="912" r:id="rId19"/>
    <p:sldId id="917" r:id="rId20"/>
    <p:sldId id="913" r:id="rId21"/>
    <p:sldId id="918" r:id="rId22"/>
    <p:sldId id="887" r:id="rId23"/>
    <p:sldId id="888" r:id="rId24"/>
    <p:sldId id="889" r:id="rId25"/>
    <p:sldId id="890" r:id="rId26"/>
    <p:sldId id="891" r:id="rId27"/>
    <p:sldId id="892" r:id="rId28"/>
    <p:sldId id="893" r:id="rId29"/>
    <p:sldId id="894" r:id="rId30"/>
    <p:sldId id="895" r:id="rId31"/>
    <p:sldId id="896" r:id="rId32"/>
    <p:sldId id="897" r:id="rId33"/>
    <p:sldId id="898" r:id="rId34"/>
    <p:sldId id="899" r:id="rId35"/>
    <p:sldId id="900" r:id="rId36"/>
    <p:sldId id="901" r:id="rId37"/>
    <p:sldId id="902" r:id="rId38"/>
    <p:sldId id="903" r:id="rId39"/>
    <p:sldId id="904" r:id="rId40"/>
    <p:sldId id="905" r:id="rId41"/>
    <p:sldId id="906" r:id="rId42"/>
    <p:sldId id="907" r:id="rId43"/>
    <p:sldId id="275" r:id="rId4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7E6"/>
    <a:srgbClr val="40C4C1"/>
    <a:srgbClr val="50C1BE"/>
    <a:srgbClr val="17928F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>
        <p:scale>
          <a:sx n="70" d="100"/>
          <a:sy n="70" d="100"/>
        </p:scale>
        <p:origin x="-2190" y="-55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9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2019-03-18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  <p:sldLayoutId id="2147484678" r:id="rId7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vnrepository.com/artifact/javax.servlet/jstl/1.2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b="0" dirty="0"/>
              <a:t>JSP </a:t>
            </a:r>
            <a:r>
              <a:rPr lang="ko-KR" altLang="en-US" b="0" dirty="0"/>
              <a:t>표준 태그 라이브러리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-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 몸체 내용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choose - when - otherwise</a:t>
            </a:r>
          </a:p>
          <a:p>
            <a:pPr lvl="1"/>
            <a:r>
              <a:rPr lang="en-US" altLang="ko-KR" dirty="0" err="1" smtClean="0"/>
              <a:t>swich</a:t>
            </a:r>
            <a:r>
              <a:rPr lang="en-US" altLang="ko-KR" dirty="0" smtClean="0"/>
              <a:t> - case - default</a:t>
            </a:r>
            <a:r>
              <a:rPr lang="ko-KR" altLang="en-US" dirty="0" smtClean="0"/>
              <a:t>와 동일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500174"/>
            <a:ext cx="206787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&lt;c:if test="</a:t>
            </a:r>
            <a:r>
              <a:rPr lang="ko-KR" altLang="en-US" dirty="0" smtClean="0"/>
              <a:t>조건</a:t>
            </a:r>
            <a:r>
              <a:rPr lang="en-US" dirty="0" smtClean="0"/>
              <a:t>"&gt;</a:t>
            </a:r>
            <a:endParaRPr lang="ko-KR" altLang="en-US" dirty="0" smtClean="0"/>
          </a:p>
          <a:p>
            <a:r>
              <a:rPr lang="en-US" dirty="0" smtClean="0"/>
              <a:t>...</a:t>
            </a:r>
            <a:endParaRPr lang="ko-KR" altLang="en-US" dirty="0" smtClean="0"/>
          </a:p>
          <a:p>
            <a:r>
              <a:rPr lang="en-US" dirty="0" smtClean="0"/>
              <a:t>&lt;/c:if&gt;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3700067"/>
            <a:ext cx="6000776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&lt;c:choose&gt; </a:t>
            </a:r>
            <a:endParaRPr lang="ko-KR" altLang="en-US" sz="1600" dirty="0" smtClean="0"/>
          </a:p>
          <a:p>
            <a:r>
              <a:rPr lang="en-US" sz="1600" dirty="0" smtClean="0"/>
              <a:t>  &lt;c:when test="${</a:t>
            </a:r>
            <a:r>
              <a:rPr lang="en-US" sz="1600" dirty="0" err="1" smtClean="0"/>
              <a:t>member.level</a:t>
            </a:r>
            <a:r>
              <a:rPr lang="en-US" sz="1600" dirty="0" smtClean="0"/>
              <a:t> == 'trial'}" 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&lt;/c:when&gt; </a:t>
            </a:r>
            <a:endParaRPr lang="ko-KR" altLang="en-US" sz="1600" dirty="0" smtClean="0"/>
          </a:p>
          <a:p>
            <a:r>
              <a:rPr lang="en-US" sz="1600" dirty="0" smtClean="0"/>
              <a:t>  &lt;c:when test="${</a:t>
            </a:r>
            <a:r>
              <a:rPr lang="en-US" sz="1600" dirty="0" err="1" smtClean="0"/>
              <a:t>member.level</a:t>
            </a:r>
            <a:r>
              <a:rPr lang="en-US" sz="1600" dirty="0" smtClean="0"/>
              <a:t> == 'regular'}" 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&lt;/c:when&gt; </a:t>
            </a:r>
            <a:endParaRPr lang="ko-KR" altLang="en-US" sz="1600" dirty="0" smtClean="0"/>
          </a:p>
          <a:p>
            <a:r>
              <a:rPr lang="en-US" sz="1600" dirty="0" smtClean="0"/>
              <a:t>  &lt;c:otherwise&gt;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&lt;/c:otherwise&gt; </a:t>
            </a:r>
            <a:endParaRPr lang="ko-KR" altLang="en-US" sz="1600" dirty="0" smtClean="0"/>
          </a:p>
          <a:p>
            <a:r>
              <a:rPr lang="en-US" sz="1600" dirty="0" smtClean="0"/>
              <a:t>&lt;/c:choose&gt;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561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91500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09648"/>
            <a:ext cx="8315325" cy="443865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04864"/>
            <a:ext cx="2733333" cy="1428571"/>
          </a:xfrm>
        </p:spPr>
      </p:pic>
    </p:spTree>
    <p:extLst>
      <p:ext uri="{BB962C8B-B14F-4D97-AF65-F5344CB8AC3E}">
        <p14:creationId xmlns:p14="http://schemas.microsoft.com/office/powerpoint/2010/main" val="344784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53541" y="1190333"/>
            <a:ext cx="8436918" cy="5456485"/>
            <a:chOff x="561975" y="764704"/>
            <a:chExt cx="8436918" cy="65366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975" y="764704"/>
              <a:ext cx="8353425" cy="498403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5748734"/>
              <a:ext cx="8315325" cy="15525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45" y="1841993"/>
            <a:ext cx="3161905" cy="1082952"/>
          </a:xfrm>
        </p:spPr>
      </p:pic>
    </p:spTree>
    <p:extLst>
      <p:ext uri="{BB962C8B-B14F-4D97-AF65-F5344CB8AC3E}">
        <p14:creationId xmlns:p14="http://schemas.microsoft.com/office/powerpoint/2010/main" val="236884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반복 처리</a:t>
            </a:r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15313"/>
            <a:ext cx="8229600" cy="51260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forEach</a:t>
            </a:r>
          </a:p>
          <a:p>
            <a:pPr lvl="1"/>
            <a:r>
              <a:rPr lang="ko-KR" altLang="en-US" smtClean="0"/>
              <a:t>집합이나 콜렉션 데이터 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특정 회수 반복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varStatus </a:t>
            </a:r>
            <a:r>
              <a:rPr lang="ko-KR" altLang="en-US" smtClean="0"/>
              <a:t>속성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0100" y="2401131"/>
            <a:ext cx="514353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</a:t>
            </a:r>
            <a:r>
              <a:rPr lang="ko-KR" altLang="en-US" sz="1400" dirty="0" smtClean="0">
                <a:latin typeface="+mn-ea"/>
              </a:rPr>
              <a:t>변수</a:t>
            </a:r>
            <a:r>
              <a:rPr lang="en-US" sz="1400" dirty="0" smtClean="0">
                <a:latin typeface="+mn-ea"/>
              </a:rPr>
              <a:t>" items="</a:t>
            </a:r>
            <a:r>
              <a:rPr lang="ko-KR" altLang="en-US" sz="1400" dirty="0" smtClean="0">
                <a:latin typeface="+mn-ea"/>
              </a:rPr>
              <a:t>아이템</a:t>
            </a:r>
            <a:r>
              <a:rPr lang="en-US" sz="1400" dirty="0" smtClean="0">
                <a:latin typeface="+mn-ea"/>
              </a:rPr>
              <a:t>"&gt;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… ${</a:t>
            </a:r>
            <a:r>
              <a:rPr lang="ko-KR" altLang="en-US" sz="1400" dirty="0" smtClean="0">
                <a:latin typeface="+mn-ea"/>
              </a:rPr>
              <a:t>변수사용</a:t>
            </a:r>
            <a:r>
              <a:rPr lang="en-US" sz="1400" dirty="0" smtClean="0">
                <a:latin typeface="+mn-ea"/>
              </a:rPr>
              <a:t>} ...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0100" y="3519855"/>
            <a:ext cx="514353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</a:t>
            </a:r>
            <a:r>
              <a:rPr lang="en-US" sz="1400" dirty="0" err="1" smtClean="0">
                <a:latin typeface="+mn-ea"/>
              </a:rPr>
              <a:t>i</a:t>
            </a:r>
            <a:r>
              <a:rPr lang="en-US" sz="1400" dirty="0" smtClean="0">
                <a:latin typeface="+mn-ea"/>
              </a:rPr>
              <a:t>" begin="1" end="10" [step="</a:t>
            </a:r>
            <a:r>
              <a:rPr lang="ko-KR" altLang="en-US" sz="1400" dirty="0" smtClean="0">
                <a:latin typeface="+mn-ea"/>
              </a:rPr>
              <a:t>값</a:t>
            </a:r>
            <a:r>
              <a:rPr lang="en-US" sz="1400" dirty="0" smtClean="0">
                <a:latin typeface="+mn-ea"/>
              </a:rPr>
              <a:t>"]&gt;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${</a:t>
            </a:r>
            <a:r>
              <a:rPr lang="en-US" sz="1400" dirty="0" err="1" smtClean="0">
                <a:latin typeface="+mn-ea"/>
              </a:rPr>
              <a:t>i</a:t>
            </a:r>
            <a:r>
              <a:rPr lang="en-US" sz="1400" dirty="0" smtClean="0">
                <a:latin typeface="+mn-ea"/>
              </a:rPr>
              <a:t>} </a:t>
            </a:r>
            <a:r>
              <a:rPr lang="ko-KR" altLang="en-US" sz="1400" dirty="0" smtClean="0">
                <a:latin typeface="+mn-ea"/>
              </a:rPr>
              <a:t>사용</a:t>
            </a: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0100" y="4615709"/>
            <a:ext cx="71438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="item" items="&lt;%= </a:t>
            </a:r>
            <a:r>
              <a:rPr lang="en-US" sz="1400" dirty="0" err="1" smtClean="0">
                <a:latin typeface="+mn-ea"/>
              </a:rPr>
              <a:t>someItemList</a:t>
            </a:r>
            <a:r>
              <a:rPr lang="en-US" sz="1400" dirty="0" smtClean="0">
                <a:latin typeface="+mn-ea"/>
              </a:rPr>
              <a:t> %&gt;" </a:t>
            </a:r>
            <a:r>
              <a:rPr lang="en-US" sz="1400" b="1" dirty="0" err="1" smtClean="0">
                <a:latin typeface="+mn-ea"/>
              </a:rPr>
              <a:t>varStatus</a:t>
            </a:r>
            <a:r>
              <a:rPr lang="en-US" sz="1400" b="1" dirty="0" smtClean="0">
                <a:latin typeface="+mn-ea"/>
              </a:rPr>
              <a:t>="status"</a:t>
            </a:r>
            <a:r>
              <a:rPr lang="en-US" sz="1400" dirty="0" smtClean="0">
                <a:latin typeface="+mn-ea"/>
              </a:rPr>
              <a:t>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${</a:t>
            </a:r>
            <a:r>
              <a:rPr lang="en-US" sz="1400" b="1" dirty="0" err="1" smtClean="0">
                <a:latin typeface="+mn-ea"/>
              </a:rPr>
              <a:t>status.index</a:t>
            </a:r>
            <a:r>
              <a:rPr lang="en-US" sz="1400" dirty="0" smtClean="0">
                <a:latin typeface="+mn-ea"/>
              </a:rPr>
              <a:t> + 1} </a:t>
            </a:r>
            <a:r>
              <a:rPr lang="ko-KR" altLang="en-US" sz="1400" dirty="0" smtClean="0">
                <a:latin typeface="+mn-ea"/>
              </a:rPr>
              <a:t>번째 항목</a:t>
            </a:r>
            <a:r>
              <a:rPr lang="en-US" sz="1400" dirty="0" smtClean="0">
                <a:latin typeface="+mn-ea"/>
              </a:rPr>
              <a:t> : ${item.name}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0100" y="5472965"/>
            <a:ext cx="65008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latin typeface="+mn-ea"/>
              </a:rPr>
              <a:t>index - </a:t>
            </a:r>
            <a:r>
              <a:rPr lang="ko-KR" altLang="en-US" sz="1400" dirty="0" smtClean="0">
                <a:latin typeface="+mn-ea"/>
              </a:rPr>
              <a:t>루프 실행에서 현재 인덱스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count - </a:t>
            </a:r>
            <a:r>
              <a:rPr lang="ko-KR" altLang="en-US" sz="1400" dirty="0" smtClean="0">
                <a:latin typeface="+mn-ea"/>
              </a:rPr>
              <a:t>루프 실행 회수</a:t>
            </a:r>
          </a:p>
          <a:p>
            <a:pPr lvl="0"/>
            <a:r>
              <a:rPr lang="en-US" sz="1400" dirty="0" smtClean="0">
                <a:latin typeface="+mn-ea"/>
              </a:rPr>
              <a:t>begin - begin </a:t>
            </a:r>
            <a:r>
              <a:rPr lang="ko-KR" altLang="en-US" sz="1400" dirty="0" smtClean="0">
                <a:latin typeface="+mn-ea"/>
              </a:rPr>
              <a:t>속성 값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end - end </a:t>
            </a:r>
            <a:r>
              <a:rPr lang="ko-KR" altLang="en-US" sz="1400" dirty="0" smtClean="0">
                <a:latin typeface="+mn-ea"/>
              </a:rPr>
              <a:t>속성 값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step - step </a:t>
            </a:r>
            <a:r>
              <a:rPr lang="ko-KR" altLang="en-US" sz="1400" dirty="0" smtClean="0">
                <a:latin typeface="+mn-ea"/>
              </a:rPr>
              <a:t>속성 값</a:t>
            </a:r>
          </a:p>
          <a:p>
            <a:pPr lvl="0"/>
            <a:r>
              <a:rPr lang="en-US" sz="1400" dirty="0" smtClean="0">
                <a:latin typeface="+mn-ea"/>
              </a:rPr>
              <a:t>first - </a:t>
            </a:r>
            <a:r>
              <a:rPr lang="ko-KR" altLang="en-US" sz="1400" dirty="0" smtClean="0">
                <a:latin typeface="+mn-ea"/>
              </a:rPr>
              <a:t>현재 실행이 첫 번째 실행인 경우</a:t>
            </a:r>
            <a:r>
              <a:rPr lang="en-US" sz="1400" dirty="0" smtClean="0">
                <a:latin typeface="+mn-ea"/>
              </a:rPr>
              <a:t> true</a:t>
            </a:r>
            <a:endParaRPr lang="ko-KR" altLang="en-US" sz="1400" dirty="0" smtClean="0">
              <a:latin typeface="+mn-ea"/>
            </a:endParaRPr>
          </a:p>
          <a:p>
            <a:pPr lvl="0"/>
            <a:r>
              <a:rPr lang="en-US" sz="1400" dirty="0" smtClean="0">
                <a:latin typeface="+mn-ea"/>
              </a:rPr>
              <a:t>last - </a:t>
            </a:r>
            <a:r>
              <a:rPr lang="ko-KR" altLang="en-US" sz="1400" dirty="0" smtClean="0">
                <a:latin typeface="+mn-ea"/>
              </a:rPr>
              <a:t>현재 실행이 루프의 마지막 실행인 경우</a:t>
            </a:r>
            <a:r>
              <a:rPr lang="en-US" sz="1400" dirty="0" smtClean="0">
                <a:latin typeface="+mn-ea"/>
              </a:rPr>
              <a:t> true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current - </a:t>
            </a:r>
            <a:r>
              <a:rPr lang="ko-KR" altLang="en-US" sz="1400" dirty="0" err="1" smtClean="0">
                <a:latin typeface="+mn-ea"/>
              </a:rPr>
              <a:t>콜렉션</a:t>
            </a:r>
            <a:r>
              <a:rPr lang="ko-KR" altLang="en-US" sz="1400" dirty="0" smtClean="0">
                <a:latin typeface="+mn-ea"/>
              </a:rPr>
              <a:t> 중 현재 루프에서 사용할 객체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303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10480"/>
            <a:ext cx="8210550" cy="5048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32582" y="1385568"/>
            <a:ext cx="8343900" cy="5139775"/>
            <a:chOff x="464875" y="1415305"/>
            <a:chExt cx="8343900" cy="68675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925" y="1415305"/>
              <a:ext cx="8324850" cy="50863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875" y="6501655"/>
              <a:ext cx="8343900" cy="17811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3" y="2276872"/>
            <a:ext cx="4729659" cy="1584176"/>
          </a:xfrm>
        </p:spPr>
      </p:pic>
    </p:spTree>
    <p:extLst>
      <p:ext uri="{BB962C8B-B14F-4D97-AF65-F5344CB8AC3E}">
        <p14:creationId xmlns:p14="http://schemas.microsoft.com/office/powerpoint/2010/main" val="217842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122392" y="855324"/>
            <a:ext cx="8686800" cy="5715000"/>
          </a:xfrm>
        </p:spPr>
        <p:txBody>
          <a:bodyPr/>
          <a:lstStyle/>
          <a:p>
            <a:r>
              <a:rPr lang="ko-KR" altLang="en-US" dirty="0"/>
              <a:t>코어 태그</a:t>
            </a:r>
            <a:r>
              <a:rPr lang="en-US" altLang="ko-KR" dirty="0"/>
              <a:t>: </a:t>
            </a:r>
            <a:r>
              <a:rPr lang="ko-KR" altLang="en-US" dirty="0"/>
              <a:t>흐름제어 태그 </a:t>
            </a:r>
            <a:r>
              <a:rPr lang="en-US" altLang="ko-KR" dirty="0"/>
              <a:t>- </a:t>
            </a:r>
            <a:r>
              <a:rPr lang="en-US" altLang="ko-KR" dirty="0" smtClean="0"/>
              <a:t>import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79388" y="2122561"/>
            <a:ext cx="8715375" cy="2609850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93700" y="1952699"/>
            <a:ext cx="1225550" cy="407987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Syntax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3850" y="2400374"/>
            <a:ext cx="77247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&lt;c:import url="URL" charEncoding="</a:t>
            </a:r>
            <a:r>
              <a:rPr lang="ko-KR" altLang="en-US" sz="1600">
                <a:latin typeface="+mn-ea"/>
                <a:ea typeface="+mn-ea"/>
              </a:rPr>
              <a:t>캐릭터인코딩</a:t>
            </a:r>
            <a:r>
              <a:rPr lang="en-US" altLang="ko-KR" sz="1600">
                <a:latin typeface="+mn-ea"/>
                <a:ea typeface="+mn-ea"/>
              </a:rPr>
              <a:t>" var="</a:t>
            </a:r>
            <a:r>
              <a:rPr lang="ko-KR" altLang="en-US" sz="1600">
                <a:latin typeface="+mn-ea"/>
                <a:ea typeface="+mn-ea"/>
              </a:rPr>
              <a:t>변수명</a:t>
            </a:r>
            <a:r>
              <a:rPr lang="en-US" altLang="ko-KR" sz="1600">
                <a:latin typeface="+mn-ea"/>
                <a:ea typeface="+mn-ea"/>
              </a:rPr>
              <a:t>" scope="</a:t>
            </a:r>
            <a:r>
              <a:rPr lang="ko-KR" altLang="en-US" sz="1600">
                <a:latin typeface="+mn-ea"/>
                <a:ea typeface="+mn-ea"/>
              </a:rPr>
              <a:t>범위</a:t>
            </a:r>
            <a:r>
              <a:rPr lang="en-US" altLang="ko-KR" sz="1600">
                <a:latin typeface="+mn-ea"/>
                <a:ea typeface="+mn-ea"/>
              </a:rPr>
              <a:t>" &gt;</a:t>
            </a:r>
          </a:p>
          <a:p>
            <a:r>
              <a:rPr lang="en-US" altLang="ko-KR" sz="1600">
                <a:latin typeface="+mn-ea"/>
                <a:ea typeface="+mn-ea"/>
              </a:rPr>
              <a:t>    &lt;c:param name="</a:t>
            </a:r>
            <a:r>
              <a:rPr lang="ko-KR" altLang="en-US" sz="1600">
                <a:latin typeface="+mn-ea"/>
                <a:ea typeface="+mn-ea"/>
              </a:rPr>
              <a:t>파라미터이름</a:t>
            </a:r>
            <a:r>
              <a:rPr lang="en-US" altLang="ko-KR" sz="1600">
                <a:latin typeface="+mn-ea"/>
                <a:ea typeface="+mn-ea"/>
              </a:rPr>
              <a:t>" value="</a:t>
            </a:r>
            <a:r>
              <a:rPr lang="ko-KR" altLang="en-US" sz="1600">
                <a:latin typeface="+mn-ea"/>
                <a:ea typeface="+mn-ea"/>
              </a:rPr>
              <a:t>파라미터값</a:t>
            </a:r>
            <a:r>
              <a:rPr lang="en-US" altLang="ko-KR" sz="1600">
                <a:latin typeface="+mn-ea"/>
                <a:ea typeface="+mn-ea"/>
              </a:rPr>
              <a:t>" /&gt;</a:t>
            </a:r>
          </a:p>
          <a:p>
            <a:r>
              <a:rPr lang="en-US" altLang="ko-KR" sz="1600">
                <a:latin typeface="+mn-ea"/>
                <a:ea typeface="+mn-ea"/>
              </a:rPr>
              <a:t>&lt;/c:import&gt;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23850" y="3335411"/>
            <a:ext cx="8318500" cy="1323975"/>
          </a:xfrm>
          <a:prstGeom prst="rect">
            <a:avLst/>
          </a:prstGeom>
          <a:solidFill>
            <a:srgbClr val="D6E7E6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ko-KR" altLang="en-US" sz="1600">
                <a:latin typeface="+mn-ea"/>
                <a:ea typeface="+mn-ea"/>
              </a:rPr>
              <a:t> </a:t>
            </a:r>
            <a:r>
              <a:rPr lang="en-US" altLang="ko-KR" sz="1600">
                <a:latin typeface="+mn-ea"/>
                <a:ea typeface="+mn-ea"/>
              </a:rPr>
              <a:t>url - </a:t>
            </a:r>
            <a:r>
              <a:rPr lang="ko-KR" altLang="en-US" sz="1600">
                <a:latin typeface="+mn-ea"/>
                <a:ea typeface="+mn-ea"/>
              </a:rPr>
              <a:t>결과를 읽어올 </a:t>
            </a:r>
            <a:r>
              <a:rPr lang="en-US" altLang="ko-KR" sz="1600">
                <a:latin typeface="+mn-ea"/>
                <a:ea typeface="+mn-ea"/>
              </a:rPr>
              <a:t>URL</a:t>
            </a:r>
          </a:p>
          <a:p>
            <a:pPr>
              <a:buFontTx/>
              <a:buChar char="•"/>
            </a:pPr>
            <a:r>
              <a:rPr lang="ko-KR" altLang="en-US" sz="1600">
                <a:latin typeface="+mn-ea"/>
                <a:ea typeface="+mn-ea"/>
              </a:rPr>
              <a:t> </a:t>
            </a:r>
            <a:r>
              <a:rPr lang="en-US" altLang="ko-KR" sz="1600">
                <a:latin typeface="+mn-ea"/>
                <a:ea typeface="+mn-ea"/>
              </a:rPr>
              <a:t>charEncoding - </a:t>
            </a:r>
            <a:r>
              <a:rPr lang="ko-KR" altLang="en-US" sz="1600">
                <a:latin typeface="+mn-ea"/>
                <a:ea typeface="+mn-ea"/>
              </a:rPr>
              <a:t>읽어온 결과를 저장할 때 사용할 캐릭터 인코딩</a:t>
            </a:r>
          </a:p>
          <a:p>
            <a:pPr>
              <a:buFontTx/>
              <a:buChar char="•"/>
            </a:pPr>
            <a:r>
              <a:rPr lang="ko-KR" altLang="en-US" sz="1600">
                <a:latin typeface="+mn-ea"/>
                <a:ea typeface="+mn-ea"/>
              </a:rPr>
              <a:t> </a:t>
            </a:r>
            <a:r>
              <a:rPr lang="en-US" altLang="ko-KR" sz="1600">
                <a:latin typeface="+mn-ea"/>
                <a:ea typeface="+mn-ea"/>
              </a:rPr>
              <a:t>var - </a:t>
            </a:r>
            <a:r>
              <a:rPr lang="ko-KR" altLang="en-US" sz="1600">
                <a:latin typeface="+mn-ea"/>
                <a:ea typeface="+mn-ea"/>
              </a:rPr>
              <a:t>읽어온 결과를 저장할 변수명</a:t>
            </a:r>
          </a:p>
          <a:p>
            <a:pPr>
              <a:buFontTx/>
              <a:buChar char="•"/>
            </a:pPr>
            <a:r>
              <a:rPr lang="ko-KR" altLang="en-US" sz="1600">
                <a:latin typeface="+mn-ea"/>
                <a:ea typeface="+mn-ea"/>
              </a:rPr>
              <a:t> </a:t>
            </a:r>
            <a:r>
              <a:rPr lang="en-US" altLang="ko-KR" sz="1600">
                <a:latin typeface="+mn-ea"/>
                <a:ea typeface="+mn-ea"/>
              </a:rPr>
              <a:t>scope - </a:t>
            </a:r>
            <a:r>
              <a:rPr lang="ko-KR" altLang="en-US" sz="1600">
                <a:latin typeface="+mn-ea"/>
                <a:ea typeface="+mn-ea"/>
              </a:rPr>
              <a:t>변수를 저장할 영역</a:t>
            </a:r>
          </a:p>
          <a:p>
            <a:pPr>
              <a:buFontTx/>
              <a:buChar char="•"/>
            </a:pPr>
            <a:r>
              <a:rPr lang="en-US" altLang="ko-KR" sz="1600">
                <a:latin typeface="+mn-ea"/>
                <a:ea typeface="+mn-ea"/>
              </a:rPr>
              <a:t> &lt;c:param&gt; </a:t>
            </a:r>
            <a:r>
              <a:rPr lang="ko-KR" altLang="en-US" sz="1600">
                <a:latin typeface="+mn-ea"/>
                <a:ea typeface="+mn-ea"/>
              </a:rPr>
              <a:t>태그는 </a:t>
            </a:r>
            <a:r>
              <a:rPr lang="en-US" altLang="ko-KR" sz="1600">
                <a:latin typeface="+mn-ea"/>
                <a:ea typeface="+mn-ea"/>
              </a:rPr>
              <a:t>url </a:t>
            </a:r>
            <a:r>
              <a:rPr lang="ko-KR" altLang="en-US" sz="1600">
                <a:latin typeface="+mn-ea"/>
                <a:ea typeface="+mn-ea"/>
              </a:rPr>
              <a:t>속성에 지정한 사이트에 연결할 때 전송할 파라미터를 입력한다</a:t>
            </a:r>
            <a:r>
              <a:rPr lang="en-US" altLang="ko-KR" sz="1600">
                <a:latin typeface="+mn-ea"/>
                <a:ea typeface="+mn-ea"/>
              </a:rPr>
              <a:t>.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79388" y="4967015"/>
            <a:ext cx="8715375" cy="1844675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393700" y="4797152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+mn-ea"/>
                <a:ea typeface="+mn-ea"/>
              </a:rPr>
              <a:t>Example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23850" y="5308674"/>
            <a:ext cx="4519613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&lt;c:import url="http://media.daum.net/"</a:t>
            </a:r>
          </a:p>
          <a:p>
            <a:r>
              <a:rPr lang="en-US" altLang="ko-KR" sz="1600">
                <a:latin typeface="+mn-ea"/>
                <a:ea typeface="+mn-ea"/>
              </a:rPr>
              <a:t>          charEncoding="euc-kr"</a:t>
            </a:r>
          </a:p>
          <a:p>
            <a:r>
              <a:rPr lang="en-US" altLang="ko-KR" sz="1600">
                <a:latin typeface="+mn-ea"/>
                <a:ea typeface="+mn-ea"/>
              </a:rPr>
              <a:t>          var="daumNews"</a:t>
            </a:r>
          </a:p>
          <a:p>
            <a:r>
              <a:rPr lang="en-US" altLang="ko-KR" sz="1600">
                <a:latin typeface="+mn-ea"/>
                <a:ea typeface="+mn-ea"/>
              </a:rPr>
              <a:t>          scope="request" &gt;</a:t>
            </a:r>
          </a:p>
          <a:p>
            <a:r>
              <a:rPr lang="en-US" altLang="ko-KR" sz="1600">
                <a:latin typeface="+mn-ea"/>
                <a:ea typeface="+mn-ea"/>
              </a:rPr>
              <a:t>    &lt;c:param name="_top_G" value="news" /&gt;</a:t>
            </a:r>
          </a:p>
          <a:p>
            <a:r>
              <a:rPr lang="en-US" altLang="ko-KR" sz="1600">
                <a:latin typeface="+mn-ea"/>
                <a:ea typeface="+mn-ea"/>
              </a:rPr>
              <a:t>&lt;/c:import&gt;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39552" y="1341438"/>
            <a:ext cx="720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b="1" i="1" dirty="0">
                <a:latin typeface="+mn-ea"/>
                <a:ea typeface="+mn-ea"/>
              </a:rPr>
              <a:t>지정한 </a:t>
            </a:r>
            <a:r>
              <a:rPr lang="en-US" altLang="ko-KR" b="1" i="1" dirty="0">
                <a:latin typeface="+mn-ea"/>
                <a:ea typeface="+mn-ea"/>
              </a:rPr>
              <a:t>URL</a:t>
            </a:r>
            <a:r>
              <a:rPr lang="ko-KR" altLang="en-US" b="1" i="1" dirty="0">
                <a:latin typeface="+mn-ea"/>
                <a:ea typeface="+mn-ea"/>
              </a:rPr>
              <a:t>에 연결하여 결과를 지정한 변수에 저장한다</a:t>
            </a:r>
            <a:r>
              <a:rPr lang="en-US" altLang="ko-KR" b="1" i="1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34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122392" y="855324"/>
            <a:ext cx="8686800" cy="5715000"/>
          </a:xfrm>
        </p:spPr>
        <p:txBody>
          <a:bodyPr/>
          <a:lstStyle/>
          <a:p>
            <a:r>
              <a:rPr lang="ko-KR" altLang="en-US" dirty="0"/>
              <a:t>코어 태그</a:t>
            </a:r>
            <a:r>
              <a:rPr lang="en-US" altLang="ko-KR" dirty="0"/>
              <a:t>: </a:t>
            </a:r>
            <a:r>
              <a:rPr lang="ko-KR" altLang="en-US" dirty="0"/>
              <a:t>흐름제어 태그 </a:t>
            </a:r>
            <a:r>
              <a:rPr lang="en-US" altLang="ko-KR" dirty="0"/>
              <a:t>-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9113" y="1972221"/>
            <a:ext cx="8715375" cy="2393950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63425" y="1802359"/>
            <a:ext cx="1225550" cy="407987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+mn-ea"/>
                <a:ea typeface="+mn-ea"/>
              </a:rPr>
              <a:t>Syntax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93575" y="2423071"/>
            <a:ext cx="59563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&lt;c:url var="</a:t>
            </a:r>
            <a:r>
              <a:rPr lang="ko-KR" altLang="en-US" sz="1600">
                <a:latin typeface="+mn-ea"/>
                <a:ea typeface="+mn-ea"/>
              </a:rPr>
              <a:t>변수명</a:t>
            </a:r>
            <a:r>
              <a:rPr lang="en-US" altLang="ko-KR" sz="1600">
                <a:latin typeface="+mn-ea"/>
                <a:ea typeface="+mn-ea"/>
              </a:rPr>
              <a:t>" value="</a:t>
            </a:r>
            <a:r>
              <a:rPr lang="ko-KR" altLang="en-US" sz="1600">
                <a:latin typeface="+mn-ea"/>
                <a:ea typeface="+mn-ea"/>
              </a:rPr>
              <a:t>재작성할</a:t>
            </a:r>
            <a:r>
              <a:rPr lang="en-US" altLang="ko-KR" sz="1600">
                <a:latin typeface="+mn-ea"/>
                <a:ea typeface="+mn-ea"/>
              </a:rPr>
              <a:t>URL" scope="</a:t>
            </a:r>
            <a:r>
              <a:rPr lang="ko-KR" altLang="en-US" sz="1600">
                <a:latin typeface="+mn-ea"/>
                <a:ea typeface="+mn-ea"/>
              </a:rPr>
              <a:t>저장범위</a:t>
            </a:r>
            <a:r>
              <a:rPr lang="en-US" altLang="ko-KR" sz="1600">
                <a:latin typeface="+mn-ea"/>
                <a:ea typeface="+mn-ea"/>
              </a:rPr>
              <a:t>" &gt;</a:t>
            </a:r>
          </a:p>
          <a:p>
            <a:r>
              <a:rPr lang="en-US" altLang="ko-KR" sz="1600">
                <a:latin typeface="+mn-ea"/>
                <a:ea typeface="+mn-ea"/>
              </a:rPr>
              <a:t>  &lt;c:param name="</a:t>
            </a:r>
            <a:r>
              <a:rPr lang="ko-KR" altLang="en-US" sz="1600">
                <a:latin typeface="+mn-ea"/>
                <a:ea typeface="+mn-ea"/>
              </a:rPr>
              <a:t>파라미터이름</a:t>
            </a:r>
            <a:r>
              <a:rPr lang="en-US" altLang="ko-KR" sz="1600">
                <a:latin typeface="+mn-ea"/>
                <a:ea typeface="+mn-ea"/>
              </a:rPr>
              <a:t>" value="</a:t>
            </a:r>
            <a:r>
              <a:rPr lang="ko-KR" altLang="en-US" sz="1600">
                <a:latin typeface="+mn-ea"/>
                <a:ea typeface="+mn-ea"/>
              </a:rPr>
              <a:t>파라미터값</a:t>
            </a:r>
            <a:r>
              <a:rPr lang="en-US" altLang="ko-KR" sz="1600">
                <a:latin typeface="+mn-ea"/>
                <a:ea typeface="+mn-ea"/>
              </a:rPr>
              <a:t>" /&gt;</a:t>
            </a:r>
          </a:p>
          <a:p>
            <a:r>
              <a:rPr lang="en-US" altLang="ko-KR" sz="1600">
                <a:latin typeface="+mn-ea"/>
                <a:ea typeface="+mn-ea"/>
              </a:rPr>
              <a:t>&lt;/c:url&gt;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93575" y="3356521"/>
            <a:ext cx="8318500" cy="835025"/>
          </a:xfrm>
          <a:prstGeom prst="rect">
            <a:avLst/>
          </a:prstGeom>
          <a:solidFill>
            <a:srgbClr val="D6E7E6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ko-KR" sz="1600">
                <a:latin typeface="+mn-ea"/>
                <a:ea typeface="+mn-ea"/>
              </a:rPr>
              <a:t> var - </a:t>
            </a:r>
            <a:r>
              <a:rPr lang="ko-KR" altLang="en-US" sz="1600">
                <a:latin typeface="+mn-ea"/>
                <a:ea typeface="+mn-ea"/>
              </a:rPr>
              <a:t>생성한 </a:t>
            </a:r>
            <a:r>
              <a:rPr lang="en-US" altLang="ko-KR" sz="1600">
                <a:latin typeface="+mn-ea"/>
                <a:ea typeface="+mn-ea"/>
              </a:rPr>
              <a:t>URL</a:t>
            </a:r>
            <a:r>
              <a:rPr lang="ko-KR" altLang="en-US" sz="1600">
                <a:latin typeface="+mn-ea"/>
                <a:ea typeface="+mn-ea"/>
              </a:rPr>
              <a:t>이 저장될 변수명</a:t>
            </a:r>
          </a:p>
          <a:p>
            <a:pPr>
              <a:buFontTx/>
              <a:buChar char="•"/>
            </a:pPr>
            <a:r>
              <a:rPr lang="en-US" altLang="ko-KR" sz="1600">
                <a:latin typeface="+mn-ea"/>
                <a:ea typeface="+mn-ea"/>
              </a:rPr>
              <a:t> value - </a:t>
            </a:r>
            <a:r>
              <a:rPr lang="ko-KR" altLang="en-US" sz="1600">
                <a:latin typeface="+mn-ea"/>
                <a:ea typeface="+mn-ea"/>
              </a:rPr>
              <a:t>생성할 </a:t>
            </a:r>
            <a:r>
              <a:rPr lang="en-US" altLang="ko-KR" sz="1600">
                <a:latin typeface="+mn-ea"/>
                <a:ea typeface="+mn-ea"/>
              </a:rPr>
              <a:t>URL</a:t>
            </a:r>
          </a:p>
          <a:p>
            <a:pPr>
              <a:buFontTx/>
              <a:buChar char="•"/>
            </a:pPr>
            <a:r>
              <a:rPr lang="en-US" altLang="ko-KR" sz="1600">
                <a:latin typeface="+mn-ea"/>
                <a:ea typeface="+mn-ea"/>
              </a:rPr>
              <a:t> scope - </a:t>
            </a:r>
            <a:r>
              <a:rPr lang="ko-KR" altLang="en-US" sz="1600">
                <a:latin typeface="+mn-ea"/>
                <a:ea typeface="+mn-ea"/>
              </a:rPr>
              <a:t>변수를 저장할 범위 지정</a:t>
            </a:r>
            <a:r>
              <a:rPr lang="en-US" altLang="ko-KR" sz="1600">
                <a:latin typeface="+mn-ea"/>
                <a:ea typeface="+mn-ea"/>
              </a:rPr>
              <a:t>.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49113" y="4680496"/>
            <a:ext cx="8715375" cy="1844675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463425" y="4510634"/>
            <a:ext cx="1225550" cy="407987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+mn-ea"/>
                <a:ea typeface="+mn-ea"/>
              </a:rPr>
              <a:t>Example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93575" y="4940846"/>
            <a:ext cx="62563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&lt;c:url var="url1" value="../shopping.do" /&gt;</a:t>
            </a:r>
          </a:p>
          <a:p>
            <a:r>
              <a:rPr lang="en-US" altLang="ko-KR" sz="1600">
                <a:latin typeface="+mn-ea"/>
                <a:ea typeface="+mn-ea"/>
              </a:rPr>
              <a:t>&lt;c:url var="url2" value="/shopping.do" &gt;</a:t>
            </a:r>
          </a:p>
          <a:p>
            <a:r>
              <a:rPr lang="en-US" altLang="ko-KR" sz="1600">
                <a:latin typeface="+mn-ea"/>
                <a:ea typeface="+mn-ea"/>
              </a:rPr>
              <a:t>   &lt;c:param name="Add" value="isdn-001" /&gt;</a:t>
            </a:r>
          </a:p>
          <a:p>
            <a:r>
              <a:rPr lang="en-US" altLang="ko-KR" sz="1600">
                <a:latin typeface="+mn-ea"/>
                <a:ea typeface="+mn-ea"/>
              </a:rPr>
              <a:t>&lt;/c:url&gt;</a:t>
            </a:r>
          </a:p>
          <a:p>
            <a:r>
              <a:rPr lang="en-US" altLang="ko-KR" sz="1600">
                <a:latin typeface="+mn-ea"/>
                <a:ea typeface="+mn-ea"/>
              </a:rPr>
              <a:t>&lt;c:url var="url3" value="http://localhost:8080/jstl/setTag.jsp" /&gt;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63425" y="1340768"/>
            <a:ext cx="637169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ko-KR" b="1" i="1" dirty="0">
                <a:latin typeface="+mn-ea"/>
                <a:ea typeface="+mn-ea"/>
              </a:rPr>
              <a:t>URL을 생성해서 변수에 저장</a:t>
            </a:r>
            <a:r>
              <a:rPr lang="ko-KR" altLang="en-US" b="1" i="1" dirty="0">
                <a:latin typeface="+mn-ea"/>
                <a:ea typeface="+mn-ea"/>
              </a:rPr>
              <a:t>한다</a:t>
            </a:r>
            <a:r>
              <a:rPr lang="en-US" altLang="ko-KR" b="1" i="1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855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122392" y="855324"/>
            <a:ext cx="8686800" cy="5715000"/>
          </a:xfrm>
        </p:spPr>
        <p:txBody>
          <a:bodyPr/>
          <a:lstStyle/>
          <a:p>
            <a:r>
              <a:rPr lang="ko-KR" altLang="en-US" dirty="0"/>
              <a:t>코어 태그</a:t>
            </a:r>
            <a:r>
              <a:rPr lang="en-US" altLang="ko-KR" dirty="0"/>
              <a:t>: </a:t>
            </a:r>
            <a:r>
              <a:rPr lang="ko-KR" altLang="en-US" dirty="0"/>
              <a:t>흐름제어 태그 </a:t>
            </a:r>
            <a:r>
              <a:rPr lang="en-US" altLang="ko-KR" dirty="0"/>
              <a:t>- redirect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908" y="2261517"/>
            <a:ext cx="8715375" cy="2105025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2220" y="2091655"/>
            <a:ext cx="1225550" cy="407987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Syntax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2370" y="2712367"/>
            <a:ext cx="56648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&lt;c:redirect url="</a:t>
            </a:r>
            <a:r>
              <a:rPr lang="ko-KR" altLang="en-US" sz="1600">
                <a:latin typeface="+mn-ea"/>
                <a:ea typeface="+mn-ea"/>
              </a:rPr>
              <a:t>리다이렉트할</a:t>
            </a:r>
            <a:r>
              <a:rPr lang="en-US" altLang="ko-KR" sz="1600">
                <a:latin typeface="+mn-ea"/>
                <a:ea typeface="+mn-ea"/>
              </a:rPr>
              <a:t>URL"&gt;</a:t>
            </a:r>
          </a:p>
          <a:p>
            <a:r>
              <a:rPr lang="en-US" altLang="ko-KR" sz="1600">
                <a:latin typeface="+mn-ea"/>
                <a:ea typeface="+mn-ea"/>
              </a:rPr>
              <a:t>    &lt;c:param name="</a:t>
            </a:r>
            <a:r>
              <a:rPr lang="ko-KR" altLang="en-US" sz="1600">
                <a:latin typeface="+mn-ea"/>
                <a:ea typeface="+mn-ea"/>
              </a:rPr>
              <a:t>파라미터이름</a:t>
            </a:r>
            <a:r>
              <a:rPr lang="en-US" altLang="ko-KR" sz="1600">
                <a:latin typeface="+mn-ea"/>
                <a:ea typeface="+mn-ea"/>
              </a:rPr>
              <a:t>" value="</a:t>
            </a:r>
            <a:r>
              <a:rPr lang="ko-KR" altLang="en-US" sz="1600">
                <a:latin typeface="+mn-ea"/>
                <a:ea typeface="+mn-ea"/>
              </a:rPr>
              <a:t>파라미터값</a:t>
            </a:r>
            <a:r>
              <a:rPr lang="en-US" altLang="ko-KR" sz="1600">
                <a:latin typeface="+mn-ea"/>
                <a:ea typeface="+mn-ea"/>
              </a:rPr>
              <a:t>" /&gt;</a:t>
            </a:r>
          </a:p>
          <a:p>
            <a:r>
              <a:rPr lang="en-US" altLang="ko-KR" sz="1600">
                <a:latin typeface="+mn-ea"/>
                <a:ea typeface="+mn-ea"/>
              </a:rPr>
              <a:t>&lt;/c:redirect&gt;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32370" y="3645817"/>
            <a:ext cx="8318500" cy="590550"/>
          </a:xfrm>
          <a:prstGeom prst="rect">
            <a:avLst/>
          </a:prstGeom>
          <a:solidFill>
            <a:srgbClr val="D6E7E6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ko-KR" sz="1600">
                <a:latin typeface="+mn-ea"/>
                <a:ea typeface="+mn-ea"/>
              </a:rPr>
              <a:t> url - </a:t>
            </a:r>
            <a:r>
              <a:rPr lang="ko-KR" altLang="en-US" sz="1600">
                <a:latin typeface="+mn-ea"/>
                <a:ea typeface="+mn-ea"/>
              </a:rPr>
              <a:t>리다이렉트 </a:t>
            </a:r>
            <a:r>
              <a:rPr lang="en-US" altLang="ko-KR" sz="1600">
                <a:latin typeface="+mn-ea"/>
                <a:ea typeface="+mn-ea"/>
              </a:rPr>
              <a:t>URL</a:t>
            </a:r>
          </a:p>
          <a:p>
            <a:pPr>
              <a:buFontTx/>
              <a:buChar char="•"/>
            </a:pPr>
            <a:r>
              <a:rPr lang="en-US" altLang="ko-KR" sz="1600">
                <a:latin typeface="+mn-ea"/>
                <a:ea typeface="+mn-ea"/>
              </a:rPr>
              <a:t> &lt;c:param&gt;</a:t>
            </a:r>
            <a:r>
              <a:rPr lang="ko-KR" altLang="en-US" sz="1600">
                <a:latin typeface="+mn-ea"/>
                <a:ea typeface="+mn-ea"/>
              </a:rPr>
              <a:t>은 리다이렉트할 페이지에 전달할 파라미터 지정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2220" y="1507055"/>
            <a:ext cx="8501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ko-KR" b="1" i="1" dirty="0">
                <a:latin typeface="HY견고딕" pitchFamily="18" charset="-127"/>
                <a:ea typeface="HY견고딕" pitchFamily="18" charset="-127"/>
              </a:rPr>
              <a:t>지정한 페이지로 </a:t>
            </a:r>
            <a:r>
              <a:rPr lang="ko-KR" altLang="ko-KR" b="1" i="1" dirty="0" err="1">
                <a:latin typeface="HY견고딕" pitchFamily="18" charset="-127"/>
                <a:ea typeface="HY견고딕" pitchFamily="18" charset="-127"/>
              </a:rPr>
              <a:t>리다이렉트</a:t>
            </a:r>
            <a:r>
              <a:rPr lang="ko-KR" altLang="en-US" b="1" i="1" dirty="0" err="1"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b="1" i="1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b="1" i="1" dirty="0" err="1">
                <a:latin typeface="HY견고딕" pitchFamily="18" charset="-127"/>
                <a:ea typeface="HY견고딕" pitchFamily="18" charset="-127"/>
              </a:rPr>
              <a:t>response.sendRedirect</a:t>
            </a:r>
            <a:r>
              <a:rPr lang="en-US" altLang="ko-KR" b="1" i="1" dirty="0">
                <a:latin typeface="HY견고딕" pitchFamily="18" charset="-127"/>
                <a:ea typeface="HY견고딕" pitchFamily="18" charset="-127"/>
              </a:rPr>
              <a:t>()</a:t>
            </a:r>
            <a:r>
              <a:rPr lang="ko-KR" altLang="en-US" b="1" i="1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ko-KR" altLang="en-US" b="1" i="1" dirty="0" err="1">
                <a:latin typeface="HY견고딕" pitchFamily="18" charset="-127"/>
                <a:ea typeface="HY견고딕" pitchFamily="18" charset="-127"/>
              </a:rPr>
              <a:t>비슷</a:t>
            </a:r>
            <a:endParaRPr lang="en-US" altLang="ko-KR" b="1" i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7908" y="4752305"/>
            <a:ext cx="8715375" cy="1196975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02220" y="4582442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+mn-ea"/>
                <a:ea typeface="+mn-ea"/>
              </a:rPr>
              <a:t>Example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2370" y="5012655"/>
            <a:ext cx="41036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&lt;c:redirect url="/ifTag.jsp"&gt;</a:t>
            </a:r>
          </a:p>
          <a:p>
            <a:r>
              <a:rPr lang="en-US" altLang="ko-KR" sz="1600">
                <a:latin typeface="+mn-ea"/>
                <a:ea typeface="+mn-ea"/>
              </a:rPr>
              <a:t>    &lt;c:param name="name" value="bk" /&gt;</a:t>
            </a:r>
          </a:p>
          <a:p>
            <a:r>
              <a:rPr lang="en-US" altLang="ko-KR" sz="1600">
                <a:latin typeface="+mn-ea"/>
                <a:ea typeface="+mn-ea"/>
              </a:rPr>
              <a:t>&lt;/c:redirect&gt;</a:t>
            </a:r>
          </a:p>
        </p:txBody>
      </p:sp>
    </p:spTree>
    <p:extLst>
      <p:ext uri="{BB962C8B-B14F-4D97-AF65-F5344CB8AC3E}">
        <p14:creationId xmlns:p14="http://schemas.microsoft.com/office/powerpoint/2010/main" val="26366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코어 태그</a:t>
            </a:r>
            <a:r>
              <a:rPr lang="en-US" altLang="ko-KR" dirty="0"/>
              <a:t>: </a:t>
            </a:r>
            <a:r>
              <a:rPr lang="ko-KR" altLang="en-US" dirty="0"/>
              <a:t>기타 태그 </a:t>
            </a:r>
            <a:r>
              <a:rPr lang="en-US" altLang="ko-KR" dirty="0"/>
              <a:t>- out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484785"/>
            <a:ext cx="8229600" cy="52565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ko-KR" dirty="0" smtClean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21121" y="2014687"/>
            <a:ext cx="8715375" cy="2465387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535433" y="1844824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Syntax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65583" y="2343299"/>
            <a:ext cx="7092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&lt;c:out value="value" escapeXml="{true|false}" default="defaultValue" /&gt;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465583" y="2822724"/>
            <a:ext cx="8318500" cy="1568450"/>
          </a:xfrm>
          <a:prstGeom prst="rect">
            <a:avLst/>
          </a:prstGeom>
          <a:solidFill>
            <a:srgbClr val="D6E7E6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ko-KR" sz="1600"/>
              <a:t> value - JspWriter에 출력할 값을 나타낸다. 일반적으로 value 속성의 값은 String과 같은 문자열이다. 만약 value의 값이 java.io.Reader의 한 종류라면 out 태그는 Reader로부터 데이터를 읽어와 JspWriter에 값을 출력한다.</a:t>
            </a:r>
          </a:p>
          <a:p>
            <a:pPr>
              <a:buFontTx/>
              <a:buChar char="•"/>
            </a:pPr>
            <a:r>
              <a:rPr lang="en-US" altLang="ko-KR" sz="1600"/>
              <a:t> escapeXml - 이 속성의 값이 true일 경우 </a:t>
            </a:r>
            <a:r>
              <a:rPr lang="ko-KR" altLang="en-US" sz="1600"/>
              <a:t>아래 </a:t>
            </a:r>
            <a:r>
              <a:rPr lang="en-US" altLang="ko-KR" sz="1600"/>
              <a:t>표</a:t>
            </a:r>
            <a:r>
              <a:rPr lang="ko-KR" altLang="en-US" sz="1600"/>
              <a:t>와 같이 문자를 변경한다</a:t>
            </a:r>
            <a:r>
              <a:rPr lang="en-US" altLang="ko-KR" sz="1600"/>
              <a:t>. 생략할 수 있으며, 생략할 경우 기본값은 true이다.</a:t>
            </a:r>
          </a:p>
          <a:p>
            <a:pPr>
              <a:buFontTx/>
              <a:buChar char="•"/>
            </a:pPr>
            <a:r>
              <a:rPr lang="en-US" altLang="ko-KR" sz="1600"/>
              <a:t> default - value 속성에서 지정한 값이 존재하지 않을 때 사용될 값을 지정한다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90550" y="1326223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1" i="1" dirty="0" err="1">
                <a:latin typeface="HY견고딕" pitchFamily="18" charset="-127"/>
                <a:ea typeface="HY견고딕" pitchFamily="18" charset="-127"/>
              </a:rPr>
              <a:t>JspWriter</a:t>
            </a:r>
            <a:r>
              <a:rPr lang="ko-KR" altLang="en-US" b="1" i="1" dirty="0">
                <a:latin typeface="HY견고딕" pitchFamily="18" charset="-127"/>
                <a:ea typeface="HY견고딕" pitchFamily="18" charset="-127"/>
              </a:rPr>
              <a:t>에 데이터를 출력한다</a:t>
            </a:r>
            <a:endParaRPr lang="en-US" altLang="ko-KR" b="1" i="1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7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03196"/>
              </p:ext>
            </p:extLst>
          </p:nvPr>
        </p:nvGraphicFramePr>
        <p:xfrm>
          <a:off x="323850" y="4949328"/>
          <a:ext cx="4968875" cy="1828800"/>
        </p:xfrm>
        <a:graphic>
          <a:graphicData uri="http://schemas.openxmlformats.org/drawingml/2006/table">
            <a:tbl>
              <a:tblPr/>
              <a:tblGrid>
                <a:gridCol w="2486025"/>
                <a:gridCol w="24828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문자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변환된 형태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&lt;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&amp;lt;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&gt;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&amp;gt;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&amp;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&amp;amp;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'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&amp;#039;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"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&amp;#034;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98"/>
          <p:cNvSpPr txBox="1">
            <a:spLocks noChangeArrowheads="1"/>
          </p:cNvSpPr>
          <p:nvPr/>
        </p:nvSpPr>
        <p:spPr bwMode="auto">
          <a:xfrm>
            <a:off x="250825" y="4588966"/>
            <a:ext cx="4911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[</a:t>
            </a:r>
            <a:r>
              <a:rPr lang="ko-KR" altLang="en-US" sz="1600"/>
              <a:t>표</a:t>
            </a:r>
            <a:r>
              <a:rPr lang="en-US" altLang="ko-KR" sz="1600"/>
              <a:t>] escapeXml </a:t>
            </a:r>
            <a:r>
              <a:rPr lang="ko-KR" altLang="en-US" sz="1600"/>
              <a:t>속성이 </a:t>
            </a:r>
            <a:r>
              <a:rPr lang="en-US" altLang="ko-KR" sz="1600"/>
              <a:t>true</a:t>
            </a:r>
            <a:r>
              <a:rPr lang="ko-KR" altLang="en-US" sz="1600"/>
              <a:t>일 경우 변환되는 문자 </a:t>
            </a:r>
          </a:p>
        </p:txBody>
      </p:sp>
    </p:spTree>
    <p:extLst>
      <p:ext uri="{BB962C8B-B14F-4D97-AF65-F5344CB8AC3E}">
        <p14:creationId xmlns:p14="http://schemas.microsoft.com/office/powerpoint/2010/main" val="1383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코어 태그</a:t>
            </a:r>
            <a:r>
              <a:rPr lang="en-US" altLang="ko-KR" dirty="0"/>
              <a:t>: </a:t>
            </a:r>
            <a:r>
              <a:rPr lang="ko-KR" altLang="en-US" dirty="0"/>
              <a:t>기타 태그 </a:t>
            </a:r>
            <a:r>
              <a:rPr lang="en-US" altLang="ko-KR" dirty="0"/>
              <a:t>- catch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484785"/>
            <a:ext cx="8229600" cy="52565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7908" y="2261145"/>
            <a:ext cx="8715375" cy="3040063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02220" y="2091283"/>
            <a:ext cx="1225550" cy="407987"/>
          </a:xfrm>
          <a:prstGeom prst="roundRect">
            <a:avLst>
              <a:gd name="adj" fmla="val 338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Syntax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32370" y="2711995"/>
            <a:ext cx="29466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 &lt;</a:t>
            </a:r>
            <a:r>
              <a:rPr lang="en-US" altLang="ko-KR" sz="1600" dirty="0" err="1">
                <a:latin typeface="+mn-ea"/>
                <a:ea typeface="+mn-ea"/>
              </a:rPr>
              <a:t>c:catch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var</a:t>
            </a:r>
            <a:r>
              <a:rPr lang="en-US" altLang="ko-KR" sz="1600" dirty="0">
                <a:latin typeface="+mn-ea"/>
                <a:ea typeface="+mn-ea"/>
              </a:rPr>
              <a:t>="</a:t>
            </a:r>
            <a:r>
              <a:rPr lang="en-US" altLang="ko-KR" sz="1600" dirty="0" err="1">
                <a:latin typeface="+mn-ea"/>
                <a:ea typeface="+mn-ea"/>
              </a:rPr>
              <a:t>exName</a:t>
            </a:r>
            <a:r>
              <a:rPr lang="en-US" altLang="ko-KR" sz="1600" dirty="0">
                <a:latin typeface="+mn-ea"/>
                <a:ea typeface="+mn-ea"/>
              </a:rPr>
              <a:t>"&gt;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...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ko-KR" altLang="en-US" sz="1600" dirty="0">
                <a:latin typeface="+mn-ea"/>
                <a:ea typeface="+mn-ea"/>
              </a:rPr>
              <a:t>예외가 발생할 수 있는 코드</a:t>
            </a:r>
          </a:p>
          <a:p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>
                <a:latin typeface="+mn-ea"/>
                <a:ea typeface="+mn-ea"/>
              </a:rPr>
              <a:t>...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&lt;/</a:t>
            </a:r>
            <a:r>
              <a:rPr lang="en-US" altLang="ko-KR" sz="1600" dirty="0" err="1">
                <a:latin typeface="+mn-ea"/>
                <a:ea typeface="+mn-ea"/>
              </a:rPr>
              <a:t>c:catch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...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${</a:t>
            </a:r>
            <a:r>
              <a:rPr lang="en-US" altLang="ko-KR" sz="1600" dirty="0" err="1">
                <a:latin typeface="+mn-ea"/>
                <a:ea typeface="+mn-ea"/>
              </a:rPr>
              <a:t>exName</a:t>
            </a:r>
            <a:r>
              <a:rPr lang="en-US" altLang="ko-KR" sz="1600" dirty="0">
                <a:latin typeface="+mn-ea"/>
                <a:ea typeface="+mn-ea"/>
              </a:rPr>
              <a:t>} </a:t>
            </a:r>
            <a:r>
              <a:rPr lang="ko-KR" altLang="en-US" sz="1600" dirty="0">
                <a:latin typeface="+mn-ea"/>
                <a:ea typeface="+mn-ea"/>
              </a:rPr>
              <a:t>사용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32370" y="4797970"/>
            <a:ext cx="8318500" cy="346075"/>
          </a:xfrm>
          <a:prstGeom prst="rect">
            <a:avLst/>
          </a:prstGeom>
          <a:solidFill>
            <a:srgbClr val="D6E7E6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ko-KR" sz="1600">
                <a:latin typeface="+mn-ea"/>
                <a:ea typeface="+mn-ea"/>
              </a:rPr>
              <a:t> var - </a:t>
            </a:r>
            <a:r>
              <a:rPr lang="ko-KR" altLang="en-US" sz="1600">
                <a:latin typeface="+mn-ea"/>
                <a:ea typeface="+mn-ea"/>
              </a:rPr>
              <a:t>예외 객체를 저장할 변수명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68560" y="1520925"/>
            <a:ext cx="676773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b="1" i="1" dirty="0">
                <a:latin typeface="HY견고딕" pitchFamily="18" charset="-127"/>
                <a:ea typeface="HY견고딕" pitchFamily="18" charset="-127"/>
              </a:rPr>
              <a:t>태그 몸체에서 발생한 예외를 변수에 저장한다</a:t>
            </a:r>
            <a:r>
              <a:rPr lang="en-US" altLang="ko-KR" b="1" i="1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3347988" y="3285083"/>
            <a:ext cx="215900" cy="219075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375470" y="2853283"/>
            <a:ext cx="433388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 flipH="1" flipV="1">
            <a:off x="2699792" y="2853283"/>
            <a:ext cx="863600" cy="541337"/>
          </a:xfrm>
          <a:prstGeom prst="curvedConnector4">
            <a:avLst>
              <a:gd name="adj1" fmla="val -26472"/>
              <a:gd name="adj2" fmla="val 160995"/>
            </a:avLst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959795" y="2924720"/>
            <a:ext cx="4227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>
                <a:latin typeface="+mn-ea"/>
                <a:ea typeface="+mn-ea"/>
              </a:rPr>
              <a:t>에러가 발생하면 에러가 </a:t>
            </a:r>
            <a:r>
              <a:rPr lang="en-US" altLang="ko-KR" sz="1400">
                <a:latin typeface="+mn-ea"/>
                <a:ea typeface="+mn-ea"/>
              </a:rPr>
              <a:t>exName </a:t>
            </a:r>
            <a:r>
              <a:rPr lang="ko-KR" altLang="en-US" sz="1400">
                <a:latin typeface="+mn-ea"/>
                <a:ea typeface="+mn-ea"/>
              </a:rPr>
              <a:t>변수에 저장된다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1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JSTL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JSTL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제공하는 태그의 종류와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회원 가입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수정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탈퇴하기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1" y="3373842"/>
            <a:ext cx="7962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7908" y="1907555"/>
            <a:ext cx="8715375" cy="714792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02220" y="1737692"/>
            <a:ext cx="1225550" cy="407987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+mn-ea"/>
                <a:ea typeface="+mn-ea"/>
              </a:rPr>
              <a:t>Syntax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32370" y="2204864"/>
            <a:ext cx="23631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${</a:t>
            </a:r>
            <a:r>
              <a:rPr lang="en-US" altLang="ko-KR" sz="1600" b="1" dirty="0" err="1">
                <a:latin typeface="+mn-ea"/>
                <a:ea typeface="+mn-ea"/>
              </a:rPr>
              <a:t>fn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  <a:r>
              <a:rPr lang="ko-KR" altLang="en-US" sz="1600" b="1" dirty="0" err="1">
                <a:latin typeface="+mn-ea"/>
                <a:ea typeface="+mn-ea"/>
              </a:rPr>
              <a:t>함수명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인자 목록</a:t>
            </a:r>
            <a:r>
              <a:rPr lang="en-US" altLang="ko-KR" sz="1600" b="1" dirty="0">
                <a:latin typeface="+mn-ea"/>
                <a:ea typeface="+mn-ea"/>
              </a:rPr>
              <a:t>)}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3595" y="1294779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b="1" i="1" dirty="0">
                <a:latin typeface="+mn-ea"/>
                <a:ea typeface="+mn-ea"/>
              </a:rPr>
              <a:t>JSTL</a:t>
            </a:r>
            <a:r>
              <a:rPr lang="ko-KR" altLang="en-US" b="1" i="1" dirty="0">
                <a:latin typeface="+mn-ea"/>
                <a:ea typeface="+mn-ea"/>
              </a:rPr>
              <a:t>은 </a:t>
            </a:r>
            <a:r>
              <a:rPr lang="en-US" altLang="ko-KR" b="1" i="1" dirty="0">
                <a:latin typeface="+mn-ea"/>
                <a:ea typeface="+mn-ea"/>
              </a:rPr>
              <a:t>EL</a:t>
            </a:r>
            <a:r>
              <a:rPr lang="ko-KR" altLang="en-US" b="1" i="1" dirty="0">
                <a:latin typeface="+mn-ea"/>
                <a:ea typeface="+mn-ea"/>
              </a:rPr>
              <a:t>에서 사용할 수 있는 함수를 제공한다</a:t>
            </a:r>
            <a:endParaRPr lang="en-US" altLang="ko-KR" b="1" i="1" dirty="0">
              <a:latin typeface="+mn-ea"/>
              <a:ea typeface="+mn-ea"/>
            </a:endParaRPr>
          </a:p>
        </p:txBody>
      </p:sp>
      <p:graphicFrame>
        <p:nvGraphicFramePr>
          <p:cNvPr id="12" name="Group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98373"/>
              </p:ext>
            </p:extLst>
          </p:nvPr>
        </p:nvGraphicFramePr>
        <p:xfrm>
          <a:off x="287908" y="3293442"/>
          <a:ext cx="8713787" cy="3383280"/>
        </p:xfrm>
        <a:graphic>
          <a:graphicData uri="http://schemas.openxmlformats.org/drawingml/2006/table">
            <a:tbl>
              <a:tblPr/>
              <a:tblGrid>
                <a:gridCol w="2267868"/>
                <a:gridCol w="6445919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함수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설명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length(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obj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obj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List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와 같은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Collection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 경우 저장된 항목의 개수를 리턴하고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obj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문자열일 경우 문자열의 길이를 리턴한다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toUpperCase(str)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을 대문자로 변환한다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toLowerCase(str)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을 소문자로 변환한다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substring(str, idx1, idx2)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str.substring(idx1, idx2)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의 결과를 리턴한다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idx2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-1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str.substring(idx1)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과 동일하다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trim(str)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좌우의 공백문자를 제거한다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replace(str, src, dest)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에 있는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src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dest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로 변환한다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split(str1, str2)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로 명시한 글자를 기준으로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을 분리해서 배열로 리턴한다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escapeXml(str)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XML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의 객체 참조에 해당하는 특수 문자를 처리한다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예를 들어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'&amp;'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'&amp;amp;'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로 변환한다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298"/>
          <p:cNvSpPr txBox="1">
            <a:spLocks noChangeArrowheads="1"/>
          </p:cNvSpPr>
          <p:nvPr/>
        </p:nvSpPr>
        <p:spPr bwMode="auto">
          <a:xfrm>
            <a:off x="287908" y="2933079"/>
            <a:ext cx="315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[</a:t>
            </a:r>
            <a:r>
              <a:rPr lang="ko-KR" altLang="en-US" sz="1600">
                <a:latin typeface="+mn-ea"/>
                <a:ea typeface="+mn-ea"/>
              </a:rPr>
              <a:t>표</a:t>
            </a:r>
            <a:r>
              <a:rPr lang="en-US" altLang="ko-KR" sz="1600">
                <a:latin typeface="+mn-ea"/>
                <a:ea typeface="+mn-ea"/>
              </a:rPr>
              <a:t>] JSTL</a:t>
            </a:r>
            <a:r>
              <a:rPr lang="ko-KR" altLang="en-US" sz="1600">
                <a:latin typeface="+mn-ea"/>
                <a:ea typeface="+mn-ea"/>
              </a:rPr>
              <a:t>이 제공하는 주요 함수</a:t>
            </a:r>
          </a:p>
        </p:txBody>
      </p:sp>
    </p:spTree>
    <p:extLst>
      <p:ext uri="{BB962C8B-B14F-4D97-AF65-F5344CB8AC3E}">
        <p14:creationId xmlns:p14="http://schemas.microsoft.com/office/powerpoint/2010/main" val="21328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 err="1"/>
              <a:t>Sql</a:t>
            </a:r>
            <a:r>
              <a:rPr lang="en-US" altLang="ko-KR" b="0" dirty="0"/>
              <a:t>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6038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6175"/>
            <a:ext cx="822007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628800"/>
            <a:ext cx="8267700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3352825"/>
            <a:ext cx="8315325" cy="286702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68396"/>
            <a:ext cx="3167952" cy="1340600"/>
          </a:xfrm>
        </p:spPr>
      </p:pic>
    </p:spTree>
    <p:extLst>
      <p:ext uri="{BB962C8B-B14F-4D97-AF65-F5344CB8AC3E}">
        <p14:creationId xmlns:p14="http://schemas.microsoft.com/office/powerpoint/2010/main" val="68753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35794"/>
            <a:ext cx="8277225" cy="5507047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20" y="1988841"/>
            <a:ext cx="3133333" cy="1296144"/>
          </a:xfrm>
        </p:spPr>
      </p:pic>
    </p:spTree>
    <p:extLst>
      <p:ext uri="{BB962C8B-B14F-4D97-AF65-F5344CB8AC3E}">
        <p14:creationId xmlns:p14="http://schemas.microsoft.com/office/powerpoint/2010/main" val="337077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052736"/>
            <a:ext cx="83724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24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3" y="966743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55718"/>
            <a:ext cx="8305800" cy="49911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57" y="2132856"/>
            <a:ext cx="2657143" cy="1872208"/>
          </a:xfrm>
        </p:spPr>
      </p:pic>
    </p:spTree>
    <p:extLst>
      <p:ext uri="{BB962C8B-B14F-4D97-AF65-F5344CB8AC3E}">
        <p14:creationId xmlns:p14="http://schemas.microsoft.com/office/powerpoint/2010/main" val="332652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931818"/>
            <a:ext cx="8348663" cy="5715000"/>
            <a:chOff x="523875" y="-1107504"/>
            <a:chExt cx="8348663" cy="95821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875" y="-1107504"/>
              <a:ext cx="8305800" cy="62960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88" y="5188521"/>
              <a:ext cx="8324850" cy="328612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19" y="1772816"/>
            <a:ext cx="3129857" cy="1296144"/>
          </a:xfrm>
        </p:spPr>
      </p:pic>
    </p:spTree>
    <p:extLst>
      <p:ext uri="{BB962C8B-B14F-4D97-AF65-F5344CB8AC3E}">
        <p14:creationId xmlns:p14="http://schemas.microsoft.com/office/powerpoint/2010/main" val="1273597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048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1182" y="1450431"/>
            <a:ext cx="8305800" cy="5042988"/>
            <a:chOff x="391182" y="1450431"/>
            <a:chExt cx="8305800" cy="50429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182" y="1450431"/>
              <a:ext cx="8305800" cy="39528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182" y="5350419"/>
              <a:ext cx="8267700" cy="114300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988840"/>
            <a:ext cx="2281387" cy="1872208"/>
          </a:xfrm>
        </p:spPr>
      </p:pic>
    </p:spTree>
    <p:extLst>
      <p:ext uri="{BB962C8B-B14F-4D97-AF65-F5344CB8AC3E}">
        <p14:creationId xmlns:p14="http://schemas.microsoft.com/office/powerpoint/2010/main" val="4105672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908179"/>
            <a:ext cx="8334375" cy="5833189"/>
            <a:chOff x="464343" y="-1251520"/>
            <a:chExt cx="8334375" cy="94151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43" y="-1251520"/>
              <a:ext cx="8334375" cy="58483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917" y="4725144"/>
              <a:ext cx="8277225" cy="343852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7"/>
            <a:ext cx="3240360" cy="1152128"/>
          </a:xfrm>
        </p:spPr>
      </p:pic>
    </p:spTree>
    <p:extLst>
      <p:ext uri="{BB962C8B-B14F-4D97-AF65-F5344CB8AC3E}">
        <p14:creationId xmlns:p14="http://schemas.microsoft.com/office/powerpoint/2010/main" val="3547453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26" y="1741763"/>
            <a:ext cx="8305800" cy="46863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80151"/>
            <a:ext cx="2657143" cy="1904762"/>
          </a:xfrm>
        </p:spPr>
      </p:pic>
    </p:spTree>
    <p:extLst>
      <p:ext uri="{BB962C8B-B14F-4D97-AF65-F5344CB8AC3E}">
        <p14:creationId xmlns:p14="http://schemas.microsoft.com/office/powerpoint/2010/main" val="81344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JSTL( JSP Standard Tag Library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페이지에서 스크립트 요소로 인한 코드의 </a:t>
            </a:r>
            <a:r>
              <a:rPr lang="ko-KR" altLang="en-US" b="0" dirty="0" smtClean="0"/>
              <a:t>복잡함을 해결하기 </a:t>
            </a:r>
            <a:r>
              <a:rPr lang="ko-KR" altLang="en-US" b="0" dirty="0"/>
              <a:t>위한 일종의 사용자 정의 태그의 </a:t>
            </a:r>
            <a:r>
              <a:rPr lang="ko-KR" altLang="en-US" b="0" dirty="0" smtClean="0"/>
              <a:t>표준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페이지의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담당하는 부분인 </a:t>
            </a:r>
            <a:r>
              <a:rPr lang="en-US" altLang="ko-KR" b="0" dirty="0"/>
              <a:t>if, for, while, </a:t>
            </a:r>
            <a:r>
              <a:rPr lang="ko-KR" altLang="en-US" b="0" dirty="0"/>
              <a:t>데이터베이스 처리 등과 </a:t>
            </a:r>
            <a:r>
              <a:rPr lang="ko-KR" altLang="en-US" b="0" dirty="0" smtClean="0"/>
              <a:t>관련 된 </a:t>
            </a:r>
            <a:r>
              <a:rPr lang="ko-KR" altLang="en-US" b="0" dirty="0"/>
              <a:t>코드를 </a:t>
            </a:r>
            <a:r>
              <a:rPr lang="en-US" altLang="ko-KR" b="0" dirty="0"/>
              <a:t>JSTL</a:t>
            </a:r>
            <a:r>
              <a:rPr lang="ko-KR" altLang="en-US" b="0" dirty="0"/>
              <a:t>로 대치하여 코드를 깔끔하게 하고 </a:t>
            </a:r>
            <a:r>
              <a:rPr lang="ko-KR" altLang="en-US" b="0" dirty="0" err="1"/>
              <a:t>가독성을</a:t>
            </a:r>
            <a:r>
              <a:rPr lang="ko-KR" altLang="en-US" b="0" dirty="0"/>
              <a:t> 좋게 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내장 객체에 쉽게 접근할 수 있을 뿐 아니라 </a:t>
            </a:r>
            <a:r>
              <a:rPr lang="ko-KR" altLang="en-US" b="0" dirty="0" err="1"/>
              <a:t>파라미터</a:t>
            </a:r>
            <a:r>
              <a:rPr lang="en-US" altLang="ko-KR" b="0" dirty="0"/>
              <a:t>, </a:t>
            </a:r>
            <a:r>
              <a:rPr lang="ko-KR" altLang="en-US" b="0" dirty="0"/>
              <a:t>헤더</a:t>
            </a:r>
            <a:r>
              <a:rPr lang="en-US" altLang="ko-KR" b="0" dirty="0"/>
              <a:t>, </a:t>
            </a:r>
            <a:r>
              <a:rPr lang="ko-KR" altLang="en-US" b="0" dirty="0"/>
              <a:t>쿠키 등의 복잡한 코드를 </a:t>
            </a:r>
            <a:r>
              <a:rPr lang="ko-KR" altLang="en-US" b="0" dirty="0" smtClean="0"/>
              <a:t>사용하지 </a:t>
            </a:r>
            <a:r>
              <a:rPr lang="ko-KR" altLang="en-US" b="0" dirty="0"/>
              <a:t>않고 쉽게 직관적으로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객체 </a:t>
            </a:r>
            <a:r>
              <a:rPr lang="ko-KR" altLang="en-US" b="0" dirty="0"/>
              <a:t>간의 비교를 </a:t>
            </a:r>
            <a:r>
              <a:rPr lang="en-US" altLang="ko-KR" b="0" dirty="0"/>
              <a:t>equals( ) </a:t>
            </a:r>
            <a:r>
              <a:rPr lang="ko-KR" altLang="en-US" b="0" dirty="0" smtClean="0"/>
              <a:t>대신 </a:t>
            </a:r>
            <a:r>
              <a:rPr lang="en-US" altLang="ko-KR" b="0" dirty="0"/>
              <a:t>==</a:t>
            </a:r>
            <a:r>
              <a:rPr lang="ko-KR" altLang="en-US" b="0" dirty="0"/>
              <a:t>와 같은 간단한 연산자로 구현이 </a:t>
            </a:r>
            <a:r>
              <a:rPr lang="ko-KR" altLang="en-US" b="0" dirty="0" smtClean="0"/>
              <a:t>가능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 smtClean="0"/>
              <a:t>JSTL</a:t>
            </a:r>
            <a:r>
              <a:rPr lang="ko-KR" altLang="en-US" b="0" dirty="0" smtClean="0"/>
              <a:t>의 개요</a:t>
            </a:r>
            <a:endParaRPr lang="ko-KR" alt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23477" y="3933056"/>
            <a:ext cx="3672460" cy="2880320"/>
          </a:xfrm>
          <a:prstGeom prst="rect">
            <a:avLst/>
          </a:prstGeom>
          <a:solidFill>
            <a:srgbClr val="D6E7E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&lt;%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   if (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list.size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() &gt; 0)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       for (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i = 0 ; i &lt;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list.size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() ; i++)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           Data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data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= (Data)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list.get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(i);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%&gt;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   &lt;%=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data.getTitle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() %&gt;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   ...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&lt;%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   } else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%&gt;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데이터가 없습니다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&lt;%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%&gt;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220072" y="4579386"/>
            <a:ext cx="3672408" cy="2015183"/>
          </a:xfrm>
          <a:prstGeom prst="rect">
            <a:avLst/>
          </a:prstGeom>
          <a:solidFill>
            <a:srgbClr val="40C4C1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c:if</a:t>
            </a:r>
            <a:r>
              <a:rPr lang="en-US" altLang="ko-KR" sz="1400" dirty="0">
                <a:latin typeface="+mn-ea"/>
                <a:ea typeface="+mn-ea"/>
              </a:rPr>
              <a:t> test="!empty ${list}"&gt;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&lt;</a:t>
            </a:r>
            <a:r>
              <a:rPr lang="en-US" altLang="ko-KR" sz="1400" dirty="0" err="1">
                <a:latin typeface="+mn-ea"/>
                <a:ea typeface="+mn-ea"/>
              </a:rPr>
              <a:t>c:foreach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varName</a:t>
            </a:r>
            <a:r>
              <a:rPr lang="en-US" altLang="ko-KR" sz="1400" dirty="0">
                <a:latin typeface="+mn-ea"/>
                <a:ea typeface="+mn-ea"/>
              </a:rPr>
              <a:t>="data" list="${list}"&gt;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${</a:t>
            </a:r>
            <a:r>
              <a:rPr lang="en-US" altLang="ko-KR" sz="1400" dirty="0" err="1">
                <a:latin typeface="+mn-ea"/>
                <a:ea typeface="+mn-ea"/>
              </a:rPr>
              <a:t>data.title</a:t>
            </a:r>
            <a:r>
              <a:rPr lang="en-US" altLang="ko-KR" sz="1400" dirty="0">
                <a:latin typeface="+mn-ea"/>
                <a:ea typeface="+mn-ea"/>
              </a:rPr>
              <a:t>}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&lt;/</a:t>
            </a:r>
            <a:r>
              <a:rPr lang="en-US" altLang="ko-KR" sz="1400" dirty="0" err="1">
                <a:latin typeface="+mn-ea"/>
                <a:ea typeface="+mn-ea"/>
              </a:rPr>
              <a:t>c:foreach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</a:t>
            </a:r>
            <a:r>
              <a:rPr lang="en-US" altLang="ko-KR" sz="1400" dirty="0" err="1">
                <a:latin typeface="+mn-ea"/>
                <a:ea typeface="+mn-ea"/>
              </a:rPr>
              <a:t>c:if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c:if</a:t>
            </a:r>
            <a:r>
              <a:rPr lang="en-US" altLang="ko-KR" sz="1400" dirty="0">
                <a:latin typeface="+mn-ea"/>
                <a:ea typeface="+mn-ea"/>
              </a:rPr>
              <a:t> test="empty ${list}"&gt;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</a:t>
            </a:r>
            <a:r>
              <a:rPr lang="ko-KR" altLang="en-US" sz="1400" dirty="0">
                <a:latin typeface="+mn-ea"/>
                <a:ea typeface="+mn-ea"/>
              </a:rPr>
              <a:t>데이터가 없습니다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&lt;/c&gt;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 rot="19268125">
            <a:off x="3964592" y="3780563"/>
            <a:ext cx="1137625" cy="1183960"/>
          </a:xfrm>
          <a:custGeom>
            <a:avLst/>
            <a:gdLst>
              <a:gd name="G0" fmla="+- 0 0 0"/>
              <a:gd name="G1" fmla="+- -6157451 0 0"/>
              <a:gd name="G2" fmla="+- 0 0 -6157451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6157451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157451"/>
              <a:gd name="G36" fmla="sin G34 -6157451"/>
              <a:gd name="G37" fmla="+/ -6157451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168 w 21600"/>
              <a:gd name="T5" fmla="*/ 2904 h 21600"/>
              <a:gd name="T6" fmla="*/ 10241 w 21600"/>
              <a:gd name="T7" fmla="*/ 2719 h 21600"/>
              <a:gd name="T8" fmla="*/ 14484 w 21600"/>
              <a:gd name="T9" fmla="*/ 6852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675" y="5399"/>
                  <a:pt x="10551" y="5404"/>
                  <a:pt x="10427" y="5412"/>
                </a:cubicBezTo>
                <a:lnTo>
                  <a:pt x="10055" y="25"/>
                </a:lnTo>
                <a:cubicBezTo>
                  <a:pt x="10302" y="8"/>
                  <a:pt x="105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352270" y="3933055"/>
            <a:ext cx="33961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JSTL</a:t>
            </a:r>
            <a:r>
              <a:rPr lang="ko-KR" altLang="en-US" sz="1200" dirty="0">
                <a:latin typeface="+mn-ea"/>
                <a:ea typeface="+mn-ea"/>
              </a:rPr>
              <a:t>을 사용함으로써 스크립트를</a:t>
            </a:r>
          </a:p>
          <a:p>
            <a:r>
              <a:rPr lang="ko-KR" altLang="en-US" sz="1200" dirty="0">
                <a:latin typeface="+mn-ea"/>
                <a:ea typeface="+mn-ea"/>
              </a:rPr>
              <a:t>사용할 때의 복잡한 코드를 깔끔하게</a:t>
            </a:r>
          </a:p>
          <a:p>
            <a:r>
              <a:rPr lang="ko-KR" altLang="en-US" sz="1200" dirty="0">
                <a:latin typeface="+mn-ea"/>
                <a:ea typeface="+mn-ea"/>
              </a:rPr>
              <a:t>작성할 수 있게 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4057" y="843761"/>
            <a:ext cx="8286750" cy="5609575"/>
            <a:chOff x="428625" y="1124744"/>
            <a:chExt cx="8286750" cy="91154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625" y="1124744"/>
              <a:ext cx="8286750" cy="36195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" y="4744244"/>
              <a:ext cx="8258175" cy="549592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81" y="1732316"/>
            <a:ext cx="3085714" cy="1153914"/>
          </a:xfrm>
        </p:spPr>
      </p:pic>
    </p:spTree>
    <p:extLst>
      <p:ext uri="{BB962C8B-B14F-4D97-AF65-F5344CB8AC3E}">
        <p14:creationId xmlns:p14="http://schemas.microsoft.com/office/powerpoint/2010/main" val="3423427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2.3 Functions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/>
              <a:t>Functions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769656"/>
            <a:ext cx="6800850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3353832"/>
            <a:ext cx="6791325" cy="28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24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55693"/>
            <a:ext cx="8305800" cy="50577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89" y="2564904"/>
            <a:ext cx="2990476" cy="1714286"/>
          </a:xfrm>
        </p:spPr>
      </p:pic>
    </p:spTree>
    <p:extLst>
      <p:ext uri="{BB962C8B-B14F-4D97-AF65-F5344CB8AC3E}">
        <p14:creationId xmlns:p14="http://schemas.microsoft.com/office/powerpoint/2010/main" val="4078948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2600"/>
            <a:ext cx="820102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60737"/>
            <a:ext cx="8305800" cy="480605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6" y="3429000"/>
            <a:ext cx="2761184" cy="1728192"/>
          </a:xfrm>
        </p:spPr>
      </p:pic>
    </p:spTree>
    <p:extLst>
      <p:ext uri="{BB962C8B-B14F-4D97-AF65-F5344CB8AC3E}">
        <p14:creationId xmlns:p14="http://schemas.microsoft.com/office/powerpoint/2010/main" val="3422737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9" y="1124036"/>
            <a:ext cx="3701334" cy="303664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4" y="1103845"/>
            <a:ext cx="3960440" cy="3286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73016"/>
            <a:ext cx="435438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04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 설정하기</a:t>
            </a:r>
            <a:r>
              <a:rPr lang="en-US" altLang="ko-KR" b="0" dirty="0"/>
              <a:t>: </a:t>
            </a:r>
            <a:r>
              <a:rPr lang="ko-KR" altLang="en-US" b="0" dirty="0"/>
              <a:t>커넥션 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 이름은 </a:t>
            </a:r>
            <a:r>
              <a:rPr lang="en-US" altLang="ko-KR" b="0" dirty="0" err="1" smtClean="0"/>
              <a:t>WebMarketDB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사용하여 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에서 실행합니다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071532"/>
            <a:ext cx="8201025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80928"/>
            <a:ext cx="5124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93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관리 테이블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55705"/>
            <a:ext cx="8362950" cy="446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33528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40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 </a:t>
            </a:r>
            <a:r>
              <a:rPr lang="en-US" altLang="ko-KR" b="0" dirty="0"/>
              <a:t>jstl-1.2.jar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4112"/>
            <a:ext cx="819150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98" y="2492896"/>
            <a:ext cx="3066667" cy="24285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19343" y="4509120"/>
            <a:ext cx="1584176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20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메뉴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5" y="1370910"/>
            <a:ext cx="8324850" cy="4836815"/>
            <a:chOff x="409575" y="1484784"/>
            <a:chExt cx="8324850" cy="62769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484784"/>
              <a:ext cx="8324850" cy="11525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456" y="2637309"/>
              <a:ext cx="8001000" cy="5124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606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052735"/>
            <a:ext cx="8353425" cy="56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7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/>
              <a:t>이 제공하는 태그의 종류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14701"/>
              </p:ext>
            </p:extLst>
          </p:nvPr>
        </p:nvGraphicFramePr>
        <p:xfrm>
          <a:off x="395536" y="1628800"/>
          <a:ext cx="8496944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351"/>
                <a:gridCol w="2021843"/>
                <a:gridCol w="785294"/>
                <a:gridCol w="4104456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라이브러리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하위 기능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접두어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관련</a:t>
                      </a:r>
                      <a:r>
                        <a:rPr lang="en-US" sz="1600" kern="100"/>
                        <a:t>URI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코어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변수지원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흐름 제어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URL </a:t>
                      </a:r>
                      <a:r>
                        <a:rPr lang="ko-KR" sz="1600" kern="100" dirty="0"/>
                        <a:t>처리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c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http://java.sun.com/jsp/jstl/core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XML </a:t>
                      </a:r>
                      <a:r>
                        <a:rPr lang="ko-KR" sz="1600" kern="100" dirty="0"/>
                        <a:t>코어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흐름 제어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XML </a:t>
                      </a:r>
                      <a:r>
                        <a:rPr lang="ko-KR" sz="1600" kern="100" dirty="0"/>
                        <a:t>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x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http://java.sun.com/jsp/jstl/xml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국제화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지역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메시지 형식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숫자 및 날짜 형식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fmt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http://java.sun.com/jsp/jstl/fmt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데이터베이스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http://java.sun.com/jsp/jstl/sql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함수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콜렉션 처리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 </a:t>
                      </a:r>
                      <a:r>
                        <a:rPr lang="ko-KR" sz="1600" kern="100"/>
                        <a:t>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fn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http://java.sun.com/jsp/jstl/functions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가입과 관련된 페이지를 </a:t>
            </a:r>
            <a:r>
              <a:rPr lang="ko-KR" altLang="en-US" b="0" dirty="0" smtClean="0"/>
              <a:t>작성합니다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회원 가입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addMember.jsp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가입 처리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processAddMember.jsp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가입 완료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resultMember.jsp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10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로그인</a:t>
            </a:r>
            <a:r>
              <a:rPr lang="en-US" altLang="ko-KR" b="0" dirty="0"/>
              <a:t>, </a:t>
            </a:r>
            <a:r>
              <a:rPr lang="ko-KR" altLang="en-US" b="0" dirty="0"/>
              <a:t>로그아웃과 관련된 페이지를 </a:t>
            </a:r>
            <a:r>
              <a:rPr lang="ko-KR" altLang="en-US" b="0" dirty="0" smtClean="0"/>
              <a:t>작성합니다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회원 로그인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loginMember.jsp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로그인 처리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processLoginMember.jsp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로그아웃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logoutMember.jsp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019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정보 수정</a:t>
            </a:r>
            <a:r>
              <a:rPr lang="en-US" altLang="ko-KR" b="0" dirty="0"/>
              <a:t>, </a:t>
            </a:r>
            <a:r>
              <a:rPr lang="ko-KR" altLang="en-US" b="0" dirty="0"/>
              <a:t>회원 탈퇴와 관련된 페이지를 </a:t>
            </a:r>
            <a:r>
              <a:rPr lang="ko-KR" altLang="en-US" b="0" dirty="0" smtClean="0"/>
              <a:t>작성합니다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회원 정보 수정 </a:t>
            </a:r>
            <a:r>
              <a:rPr lang="ko-KR" altLang="en-US" b="0" dirty="0" smtClean="0"/>
              <a:t>페이지</a:t>
            </a:r>
            <a:endParaRPr lang="en-US" altLang="ko-KR" dirty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updateMember.jsp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정보 수정 처리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processUpdateMember.jsp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탈퇴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deleteMember.jsp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291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이 제공하는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&lt;%@ </a:t>
            </a:r>
            <a:r>
              <a:rPr lang="en-US" altLang="ko-KR" b="0" dirty="0" err="1"/>
              <a:t>taglib</a:t>
            </a:r>
            <a:r>
              <a:rPr lang="en-US" altLang="ko-KR" b="0" dirty="0"/>
              <a:t>&gt;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</a:t>
            </a:r>
            <a:r>
              <a:rPr lang="ko-KR" altLang="en-US" b="0" dirty="0" smtClean="0"/>
              <a:t>태그를 사용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2"/>
            <a:r>
              <a:rPr lang="en-US" altLang="ko-KR" b="0" dirty="0"/>
              <a:t>prefix </a:t>
            </a:r>
            <a:r>
              <a:rPr lang="ko-KR" altLang="en-US" b="0" dirty="0"/>
              <a:t>속성은 </a:t>
            </a:r>
            <a:r>
              <a:rPr lang="en-US" altLang="ko-KR" b="0" dirty="0" err="1"/>
              <a:t>uri</a:t>
            </a:r>
            <a:r>
              <a:rPr lang="en-US" altLang="ko-KR" b="0" dirty="0"/>
              <a:t> </a:t>
            </a:r>
            <a:r>
              <a:rPr lang="ko-KR" altLang="en-US" b="0" dirty="0"/>
              <a:t>속성에 명시된 값 대신 해당 페이지에서 </a:t>
            </a:r>
            <a:r>
              <a:rPr lang="en-US" altLang="ko-KR" b="0" dirty="0"/>
              <a:t>prefix </a:t>
            </a:r>
            <a:r>
              <a:rPr lang="ko-KR" altLang="en-US" b="0" dirty="0"/>
              <a:t>속성 값으로 명시된 값을 </a:t>
            </a:r>
            <a:r>
              <a:rPr lang="ko-KR" altLang="en-US" b="0" dirty="0" smtClean="0"/>
              <a:t>사용하겠다는 </a:t>
            </a:r>
            <a:r>
              <a:rPr lang="ko-KR" altLang="en-US" b="0" dirty="0"/>
              <a:t>것을 </a:t>
            </a:r>
            <a:r>
              <a:rPr lang="ko-KR" altLang="en-US" b="0" dirty="0" smtClean="0"/>
              <a:t>의미</a:t>
            </a:r>
            <a:endParaRPr lang="ko-KR" altLang="en-US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jstl.jar </a:t>
            </a:r>
            <a:r>
              <a:rPr lang="ko-KR" altLang="en-US" b="0" dirty="0"/>
              <a:t>파일이 </a:t>
            </a:r>
            <a:r>
              <a:rPr lang="ko-KR" altLang="en-US" b="0" dirty="0" smtClean="0"/>
              <a:t>필요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아래 사이트에서 </a:t>
            </a:r>
            <a:r>
              <a:rPr lang="en-US" altLang="ko-KR" dirty="0"/>
              <a:t>jstl-1.2.jar </a:t>
            </a:r>
            <a:r>
              <a:rPr lang="ko-KR" altLang="en-US" dirty="0"/>
              <a:t>파일 다운로드</a:t>
            </a:r>
            <a:endParaRPr lang="en-US" altLang="ko-KR" dirty="0"/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://mvnrepository.com/artifact/javax.servlet/jstl/1.2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jstl-1.2.jar </a:t>
            </a:r>
            <a:r>
              <a:rPr lang="ko-KR" altLang="en-US" dirty="0"/>
              <a:t>파일을 </a:t>
            </a:r>
            <a:r>
              <a:rPr lang="en-US" altLang="ko-KR" dirty="0"/>
              <a:t>WEB-INF/lib</a:t>
            </a:r>
            <a:r>
              <a:rPr lang="ko-KR" altLang="en-US" dirty="0"/>
              <a:t>에 복사</a:t>
            </a:r>
          </a:p>
          <a:p>
            <a:pPr lvl="1"/>
            <a:endParaRPr lang="en-US" altLang="ko-KR" b="0" dirty="0" smtClean="0"/>
          </a:p>
          <a:p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916832"/>
            <a:ext cx="8210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2.1 Core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/>
              <a:t>Core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6010275" cy="42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Core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471297"/>
            <a:ext cx="8229600" cy="51260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변수 설정</a:t>
            </a:r>
            <a:endParaRPr lang="en-US" altLang="ko-KR" smtClean="0"/>
          </a:p>
          <a:p>
            <a:pPr lvl="1"/>
            <a:r>
              <a:rPr lang="en-US" altLang="ko-KR" smtClean="0"/>
              <a:t>EL </a:t>
            </a:r>
            <a:r>
              <a:rPr lang="ko-KR" altLang="en-US" smtClean="0"/>
              <a:t>변수 값 설정 </a:t>
            </a:r>
            <a:r>
              <a:rPr lang="en-US" altLang="ko-KR" smtClean="0"/>
              <a:t>(</a:t>
            </a:r>
            <a:r>
              <a:rPr lang="ko-KR" altLang="en-US" smtClean="0"/>
              <a:t>생성 또는 변경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smtClean="0"/>
              <a:t>&lt;c:set var="</a:t>
            </a:r>
            <a:r>
              <a:rPr lang="ko-KR" altLang="en-US" smtClean="0"/>
              <a:t>변수명</a:t>
            </a:r>
            <a:r>
              <a:rPr lang="en-US" altLang="ko-KR" smtClean="0"/>
              <a:t>" value="</a:t>
            </a:r>
            <a:r>
              <a:rPr lang="ko-KR" altLang="en-US" smtClean="0"/>
              <a:t>값</a:t>
            </a:r>
            <a:r>
              <a:rPr lang="en-US" altLang="ko-KR" smtClean="0"/>
              <a:t>" [scope="</a:t>
            </a:r>
            <a:r>
              <a:rPr lang="ko-KR" altLang="en-US" smtClean="0"/>
              <a:t>영역</a:t>
            </a:r>
            <a:r>
              <a:rPr lang="en-US" altLang="ko-KR" smtClean="0"/>
              <a:t>"] /&gt;</a:t>
            </a:r>
          </a:p>
          <a:p>
            <a:pPr lvl="2"/>
            <a:r>
              <a:rPr lang="en-US" altLang="ko-KR" smtClean="0"/>
              <a:t>&lt;c:set var="</a:t>
            </a:r>
            <a:r>
              <a:rPr lang="ko-KR" altLang="en-US" smtClean="0"/>
              <a:t>변수명</a:t>
            </a:r>
            <a:r>
              <a:rPr lang="en-US" altLang="ko-KR" smtClean="0"/>
              <a:t>" value="</a:t>
            </a:r>
            <a:r>
              <a:rPr lang="ko-KR" altLang="en-US" smtClean="0"/>
              <a:t>값</a:t>
            </a:r>
            <a:r>
              <a:rPr lang="en-US" altLang="ko-KR" smtClean="0"/>
              <a:t>" [scope="</a:t>
            </a:r>
            <a:r>
              <a:rPr lang="ko-KR" altLang="en-US" smtClean="0"/>
              <a:t>영역</a:t>
            </a:r>
            <a:r>
              <a:rPr lang="en-US" altLang="ko-KR" smtClean="0"/>
              <a:t>"]&gt;</a:t>
            </a:r>
            <a:r>
              <a:rPr lang="ko-KR" altLang="en-US" smtClean="0"/>
              <a:t>값</a:t>
            </a:r>
            <a:r>
              <a:rPr lang="en-US" altLang="ko-KR" smtClean="0"/>
              <a:t>&lt;/c:set&gt; </a:t>
            </a:r>
          </a:p>
          <a:p>
            <a:pPr lvl="1"/>
            <a:r>
              <a:rPr lang="ko-KR" altLang="en-US" smtClean="0"/>
              <a:t>특정 </a:t>
            </a:r>
            <a:r>
              <a:rPr lang="en-US" altLang="ko-KR" smtClean="0"/>
              <a:t>EL </a:t>
            </a:r>
            <a:r>
              <a:rPr lang="ko-KR" altLang="en-US" smtClean="0"/>
              <a:t>변수의 프로퍼티 값 설정</a:t>
            </a:r>
            <a:endParaRPr lang="en-US" altLang="ko-KR" smtClean="0"/>
          </a:p>
          <a:p>
            <a:pPr lvl="2"/>
            <a:r>
              <a:rPr lang="en-US" altLang="ko-KR" smtClean="0"/>
              <a:t>&lt;c:set target="</a:t>
            </a:r>
            <a:r>
              <a:rPr lang="ko-KR" altLang="en-US" smtClean="0"/>
              <a:t>대상</a:t>
            </a:r>
            <a:r>
              <a:rPr lang="en-US" altLang="ko-KR" smtClean="0"/>
              <a:t>" property="</a:t>
            </a:r>
            <a:r>
              <a:rPr lang="ko-KR" altLang="en-US" smtClean="0"/>
              <a:t>프로퍼티이름</a:t>
            </a:r>
            <a:r>
              <a:rPr lang="en-US" altLang="ko-KR" smtClean="0"/>
              <a:t>" value="</a:t>
            </a:r>
            <a:r>
              <a:rPr lang="ko-KR" altLang="en-US" smtClean="0"/>
              <a:t>값</a:t>
            </a:r>
            <a:r>
              <a:rPr lang="en-US" altLang="ko-KR" smtClean="0"/>
              <a:t>" /&gt;</a:t>
            </a:r>
          </a:p>
          <a:p>
            <a:pPr lvl="2"/>
            <a:r>
              <a:rPr lang="en-US" altLang="ko-KR" smtClean="0"/>
              <a:t>&lt;c:set target="</a:t>
            </a:r>
            <a:r>
              <a:rPr lang="ko-KR" altLang="en-US" smtClean="0"/>
              <a:t>대상</a:t>
            </a:r>
            <a:r>
              <a:rPr lang="en-US" altLang="ko-KR" smtClean="0"/>
              <a:t>" property="</a:t>
            </a:r>
            <a:r>
              <a:rPr lang="ko-KR" altLang="en-US" smtClean="0"/>
              <a:t>프로퍼티이름</a:t>
            </a:r>
            <a:r>
              <a:rPr lang="en-US" altLang="ko-KR" smtClean="0"/>
              <a:t>"&gt;</a:t>
            </a:r>
            <a:r>
              <a:rPr lang="ko-KR" altLang="en-US" smtClean="0"/>
              <a:t>값</a:t>
            </a:r>
            <a:r>
              <a:rPr lang="en-US" altLang="ko-KR" smtClean="0"/>
              <a:t>&lt;/c:set&gt;</a:t>
            </a:r>
          </a:p>
          <a:p>
            <a:r>
              <a:rPr lang="ko-KR" altLang="en-US" smtClean="0"/>
              <a:t>변수 삭제</a:t>
            </a:r>
            <a:endParaRPr lang="en-US" altLang="ko-KR" smtClean="0"/>
          </a:p>
          <a:p>
            <a:pPr lvl="1"/>
            <a:r>
              <a:rPr lang="en-US" smtClean="0"/>
              <a:t>&lt;c:remove var="varName" [scope="</a:t>
            </a:r>
            <a:r>
              <a:rPr lang="ko-KR" altLang="en-US" smtClean="0"/>
              <a:t>영역</a:t>
            </a:r>
            <a:r>
              <a:rPr lang="en-US" smtClean="0"/>
              <a:t>"] /&gt;</a:t>
            </a:r>
          </a:p>
          <a:p>
            <a:pPr lvl="2"/>
            <a:r>
              <a:rPr lang="en-US" altLang="ko-KR" smtClean="0"/>
              <a:t>scope </a:t>
            </a:r>
            <a:r>
              <a:rPr lang="ko-KR" altLang="en-US" smtClean="0"/>
              <a:t>미지정시 모든 영역의 변수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51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코어태그</a:t>
            </a:r>
            <a:r>
              <a:rPr lang="en-US" altLang="ko-KR" dirty="0"/>
              <a:t>: </a:t>
            </a:r>
            <a:r>
              <a:rPr lang="ko-KR" altLang="en-US" dirty="0"/>
              <a:t>변수 지원 태그 </a:t>
            </a:r>
            <a:r>
              <a:rPr lang="en-US" altLang="ko-KR" dirty="0"/>
              <a:t>- </a:t>
            </a:r>
            <a:r>
              <a:rPr lang="ko-KR" altLang="en-US" dirty="0" err="1"/>
              <a:t>프로퍼티</a:t>
            </a:r>
            <a:r>
              <a:rPr lang="en-US" altLang="ko-KR" dirty="0"/>
              <a:t>, </a:t>
            </a:r>
            <a:r>
              <a:rPr lang="ko-KR" altLang="en-US" dirty="0" err="1"/>
              <a:t>맵의</a:t>
            </a:r>
            <a:r>
              <a:rPr lang="ko-KR" altLang="en-US" dirty="0"/>
              <a:t> 처리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1121" y="1871960"/>
            <a:ext cx="8715375" cy="2997200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5434" y="1702097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+mn-ea"/>
                <a:ea typeface="+mn-ea"/>
              </a:rPr>
              <a:t>Syntax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90971" y="2264072"/>
            <a:ext cx="779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&lt;</a:t>
            </a:r>
            <a:r>
              <a:rPr lang="en-US" altLang="ko-KR" sz="1800" dirty="0" err="1">
                <a:latin typeface="+mn-ea"/>
                <a:ea typeface="+mn-ea"/>
              </a:rPr>
              <a:t>c:set</a:t>
            </a:r>
            <a:r>
              <a:rPr lang="en-US" altLang="ko-KR" sz="1800" dirty="0">
                <a:latin typeface="+mn-ea"/>
                <a:ea typeface="+mn-ea"/>
              </a:rPr>
              <a:t> target="${some}" property="</a:t>
            </a:r>
            <a:r>
              <a:rPr lang="en-US" altLang="ko-KR" sz="1800" dirty="0" err="1">
                <a:latin typeface="+mn-ea"/>
                <a:ea typeface="+mn-ea"/>
              </a:rPr>
              <a:t>propertyName</a:t>
            </a:r>
            <a:r>
              <a:rPr lang="en-US" altLang="ko-KR" sz="1800" dirty="0">
                <a:latin typeface="+mn-ea"/>
                <a:ea typeface="+mn-ea"/>
              </a:rPr>
              <a:t>" value="</a:t>
            </a:r>
            <a:r>
              <a:rPr lang="en-US" altLang="ko-KR" sz="1800" dirty="0" err="1">
                <a:latin typeface="+mn-ea"/>
                <a:ea typeface="+mn-ea"/>
              </a:rPr>
              <a:t>anyValue</a:t>
            </a:r>
            <a:r>
              <a:rPr lang="en-US" altLang="ko-KR" sz="1800" dirty="0">
                <a:latin typeface="+mn-ea"/>
                <a:ea typeface="+mn-ea"/>
              </a:rPr>
              <a:t>" /&gt;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63996" y="3861097"/>
            <a:ext cx="8318500" cy="923330"/>
          </a:xfrm>
          <a:prstGeom prst="rect">
            <a:avLst/>
          </a:prstGeom>
          <a:solidFill>
            <a:srgbClr val="D6E7E6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ko-KR" altLang="en-US" sz="1800">
                <a:latin typeface="+mn-ea"/>
                <a:ea typeface="+mn-ea"/>
              </a:rPr>
              <a:t> </a:t>
            </a:r>
            <a:r>
              <a:rPr lang="en-US" altLang="ko-KR" sz="1800">
                <a:latin typeface="+mn-ea"/>
                <a:ea typeface="+mn-ea"/>
              </a:rPr>
              <a:t>target -&lt;c:set&gt;</a:t>
            </a:r>
            <a:r>
              <a:rPr lang="ko-KR" altLang="en-US" sz="1800">
                <a:latin typeface="+mn-ea"/>
                <a:ea typeface="+mn-ea"/>
              </a:rPr>
              <a:t>으로 지정한 변수 객체</a:t>
            </a:r>
          </a:p>
          <a:p>
            <a:pPr>
              <a:buFontTx/>
              <a:buChar char="•"/>
            </a:pPr>
            <a:r>
              <a:rPr lang="ko-KR" altLang="en-US" sz="1800">
                <a:latin typeface="+mn-ea"/>
                <a:ea typeface="+mn-ea"/>
              </a:rPr>
              <a:t> </a:t>
            </a:r>
            <a:r>
              <a:rPr lang="en-US" altLang="ko-KR" sz="1800">
                <a:latin typeface="+mn-ea"/>
                <a:ea typeface="+mn-ea"/>
              </a:rPr>
              <a:t>property - </a:t>
            </a:r>
            <a:r>
              <a:rPr lang="ko-KR" altLang="en-US" sz="1800">
                <a:latin typeface="+mn-ea"/>
                <a:ea typeface="+mn-ea"/>
              </a:rPr>
              <a:t>프로퍼티 이름</a:t>
            </a:r>
          </a:p>
          <a:p>
            <a:pPr>
              <a:buFontTx/>
              <a:buChar char="•"/>
            </a:pPr>
            <a:r>
              <a:rPr lang="ko-KR" altLang="en-US" sz="1800">
                <a:latin typeface="+mn-ea"/>
                <a:ea typeface="+mn-ea"/>
              </a:rPr>
              <a:t> </a:t>
            </a:r>
            <a:r>
              <a:rPr lang="en-US" altLang="ko-KR" sz="1800">
                <a:latin typeface="+mn-ea"/>
                <a:ea typeface="+mn-ea"/>
              </a:rPr>
              <a:t>value - </a:t>
            </a:r>
            <a:r>
              <a:rPr lang="ko-KR" altLang="en-US" sz="1800">
                <a:latin typeface="+mn-ea"/>
                <a:ea typeface="+mn-ea"/>
              </a:rPr>
              <a:t>새로 지정할 프로퍼티 값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16384" y="2764135"/>
            <a:ext cx="70877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+mn-ea"/>
                <a:ea typeface="+mn-ea"/>
              </a:rPr>
              <a:t>some </a:t>
            </a:r>
            <a:r>
              <a:rPr lang="ko-KR" altLang="en-US" sz="1800">
                <a:latin typeface="+mn-ea"/>
                <a:ea typeface="+mn-ea"/>
              </a:rPr>
              <a:t>객체가 자바빈일 경우</a:t>
            </a:r>
            <a:r>
              <a:rPr lang="en-US" altLang="ko-KR" sz="1800">
                <a:latin typeface="+mn-ea"/>
                <a:ea typeface="+mn-ea"/>
              </a:rPr>
              <a:t>: some.setPropertyName(anyvalue)</a:t>
            </a:r>
          </a:p>
          <a:p>
            <a:r>
              <a:rPr lang="en-US" altLang="ko-KR" sz="1800">
                <a:latin typeface="+mn-ea"/>
                <a:ea typeface="+mn-ea"/>
              </a:rPr>
              <a:t>some </a:t>
            </a:r>
            <a:r>
              <a:rPr lang="ko-KR" altLang="en-US" sz="1800">
                <a:latin typeface="+mn-ea"/>
                <a:ea typeface="+mn-ea"/>
              </a:rPr>
              <a:t>객체가 맵</a:t>
            </a:r>
            <a:r>
              <a:rPr lang="en-US" altLang="ko-KR" sz="1800">
                <a:latin typeface="+mn-ea"/>
                <a:ea typeface="+mn-ea"/>
              </a:rPr>
              <a:t>(map)</a:t>
            </a:r>
            <a:r>
              <a:rPr lang="ko-KR" altLang="en-US" sz="1800">
                <a:latin typeface="+mn-ea"/>
                <a:ea typeface="+mn-ea"/>
              </a:rPr>
              <a:t>일 경우</a:t>
            </a:r>
            <a:r>
              <a:rPr lang="en-US" altLang="ko-KR" sz="1800">
                <a:latin typeface="+mn-ea"/>
                <a:ea typeface="+mn-ea"/>
              </a:rPr>
              <a:t>: some.put(propertyName, anyValue);</a:t>
            </a:r>
          </a:p>
        </p:txBody>
      </p:sp>
    </p:spTree>
    <p:extLst>
      <p:ext uri="{BB962C8B-B14F-4D97-AF65-F5344CB8AC3E}">
        <p14:creationId xmlns:p14="http://schemas.microsoft.com/office/powerpoint/2010/main" val="12935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296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584082"/>
            <a:ext cx="8372475" cy="5062736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76349"/>
            <a:ext cx="3877774" cy="1428949"/>
          </a:xfrm>
        </p:spPr>
      </p:pic>
    </p:spTree>
    <p:extLst>
      <p:ext uri="{BB962C8B-B14F-4D97-AF65-F5344CB8AC3E}">
        <p14:creationId xmlns:p14="http://schemas.microsoft.com/office/powerpoint/2010/main" val="39323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290</TotalTime>
  <Words>1854</Words>
  <Application>Microsoft Office PowerPoint</Application>
  <PresentationFormat>화면 슬라이드 쇼(4:3)</PresentationFormat>
  <Paragraphs>320</Paragraphs>
  <Slides>43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1_마스터</vt:lpstr>
      <vt:lpstr>JSP 표준 태그 라이브러리</vt:lpstr>
      <vt:lpstr>PowerPoint 프레젠테이션</vt:lpstr>
      <vt:lpstr>1. JSTL의 개요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흐름 제어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356</cp:revision>
  <dcterms:created xsi:type="dcterms:W3CDTF">2011-01-05T15:14:06Z</dcterms:created>
  <dcterms:modified xsi:type="dcterms:W3CDTF">2019-03-18T00:04:08Z</dcterms:modified>
</cp:coreProperties>
</file>