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9" r:id="rId4"/>
    <p:sldId id="258" r:id="rId5"/>
    <p:sldId id="259" r:id="rId6"/>
    <p:sldId id="260" r:id="rId7"/>
    <p:sldId id="328" r:id="rId8"/>
    <p:sldId id="261" r:id="rId9"/>
    <p:sldId id="321" r:id="rId10"/>
    <p:sldId id="262" r:id="rId11"/>
    <p:sldId id="320" r:id="rId12"/>
    <p:sldId id="264" r:id="rId13"/>
    <p:sldId id="265" r:id="rId14"/>
    <p:sldId id="266" r:id="rId15"/>
    <p:sldId id="322" r:id="rId16"/>
    <p:sldId id="323" r:id="rId17"/>
    <p:sldId id="324" r:id="rId18"/>
    <p:sldId id="267" r:id="rId19"/>
    <p:sldId id="268" r:id="rId20"/>
    <p:sldId id="269" r:id="rId21"/>
    <p:sldId id="325" r:id="rId22"/>
    <p:sldId id="326" r:id="rId23"/>
    <p:sldId id="327" r:id="rId24"/>
    <p:sldId id="329" r:id="rId25"/>
    <p:sldId id="330" r:id="rId26"/>
    <p:sldId id="270" r:id="rId27"/>
    <p:sldId id="271" r:id="rId28"/>
    <p:sldId id="272" r:id="rId29"/>
    <p:sldId id="273" r:id="rId30"/>
    <p:sldId id="331" r:id="rId31"/>
    <p:sldId id="274" r:id="rId32"/>
    <p:sldId id="275" r:id="rId33"/>
    <p:sldId id="276" r:id="rId34"/>
    <p:sldId id="277" r:id="rId35"/>
    <p:sldId id="332" r:id="rId36"/>
    <p:sldId id="278" r:id="rId37"/>
    <p:sldId id="27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FF99"/>
    <a:srgbClr val="CCFFCC"/>
    <a:srgbClr val="99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1272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 smtClean="0"/>
              <a:t>DAY - 01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Spring </a:t>
            </a:r>
            <a:r>
              <a:rPr lang="en-US" altLang="ko-KR" sz="4000" dirty="0" err="1" smtClean="0"/>
              <a:t>IoC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572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/>
              <a:t>컨테이너의 </a:t>
            </a:r>
            <a:r>
              <a:rPr lang="ko-KR" altLang="en-US" dirty="0" smtClean="0"/>
              <a:t>동작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52157"/>
            <a:ext cx="12158468" cy="47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231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7141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Dependency Injection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523" y="1342079"/>
            <a:ext cx="11837836" cy="41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289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의존</a:t>
            </a:r>
            <a:r>
              <a:rPr lang="en-US" altLang="ko-KR" dirty="0" smtClean="0"/>
              <a:t>(Dependency)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pic>
        <p:nvPicPr>
          <p:cNvPr id="10242" name="Picture 2" descr="TV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0077" y="844554"/>
            <a:ext cx="8822728" cy="588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1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Constructor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81588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speaker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 smtClean="0"/>
              <a:t>SamsungTV</a:t>
            </a:r>
            <a:r>
              <a:rPr lang="en-US" altLang="ko-KR" sz="2800" dirty="0" smtClean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/>
              <a:t>");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  <a:endParaRPr lang="ko-KR" altLang="ko-KR" sz="2800" dirty="0"/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224676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</a:p>
          <a:p>
            <a:r>
              <a:rPr lang="en-US" altLang="ko-KR" sz="2800" dirty="0">
                <a:latin typeface="+mj-lt"/>
              </a:rPr>
              <a:t> </a:t>
            </a:r>
          </a:p>
          <a:p>
            <a:r>
              <a:rPr lang="en-US" altLang="ko-KR" sz="2800" dirty="0" smtClean="0">
                <a:latin typeface="+mj-lt"/>
              </a:rPr>
              <a:t>&lt;</a:t>
            </a:r>
            <a:r>
              <a:rPr lang="en-US" altLang="ko-KR" sz="2800" dirty="0">
                <a:latin typeface="+mj-lt"/>
              </a:rPr>
              <a:t>bean id="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polymorphism.SonySpeaker</a:t>
            </a:r>
            <a:r>
              <a:rPr lang="en-US" altLang="ko-KR" sz="2800" dirty="0">
                <a:latin typeface="+mj-lt"/>
              </a:rPr>
              <a:t>"&gt;&lt;/bean&gt;</a:t>
            </a:r>
            <a:endParaRPr lang="ko-KR" altLang="en-US" sz="2800" dirty="0">
              <a:latin typeface="+mj-lt"/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0800000" flipV="1">
            <a:off x="3487120" y="4076054"/>
            <a:ext cx="1921789" cy="125536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04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Constructor 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speaker,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800" dirty="0" smtClean="0">
                <a:solidFill>
                  <a:srgbClr val="FF0000"/>
                </a:solidFill>
              </a:rPr>
              <a:t> price</a:t>
            </a:r>
            <a:r>
              <a:rPr lang="en-US" altLang="ko-KR" sz="2800" dirty="0" smtClean="0"/>
              <a:t>) </a:t>
            </a:r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 smtClean="0"/>
              <a:t>");</a:t>
            </a:r>
            <a:endParaRPr lang="ko-KR" altLang="ko-KR" sz="2800" dirty="0" smtClean="0"/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    </a:t>
            </a:r>
            <a:r>
              <a:rPr lang="en-US" altLang="ko-KR" sz="2800" dirty="0" err="1" smtClean="0"/>
              <a:t>this.speaker</a:t>
            </a:r>
            <a:r>
              <a:rPr lang="en-US" altLang="ko-KR" sz="2800" dirty="0" smtClean="0"/>
              <a:t> = speaker;</a:t>
            </a:r>
          </a:p>
          <a:p>
            <a:r>
              <a:rPr lang="en-US" altLang="ko-KR" sz="2800" dirty="0" smtClean="0"/>
              <a:t>        </a:t>
            </a:r>
            <a:r>
              <a:rPr lang="en-US" altLang="ko-KR" sz="2800" dirty="0" err="1" smtClean="0"/>
              <a:t>this.price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= price;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94405"/>
            <a:ext cx="10786820" cy="181588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lt"/>
              </a:rPr>
              <a:t>&lt;bean </a:t>
            </a:r>
            <a:r>
              <a:rPr lang="en-US" altLang="ko-KR" sz="2800" dirty="0">
                <a:latin typeface="+mj-lt"/>
              </a:rPr>
              <a:t>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>
                <a:latin typeface="+mj-lt"/>
              </a:rPr>
              <a:t>        &lt;constructor-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800" dirty="0">
                <a:latin typeface="+mj-lt"/>
              </a:rPr>
              <a:t>="2700000"&gt;&lt;/constructor-</a:t>
            </a:r>
            <a:r>
              <a:rPr lang="en-US" altLang="ko-KR" sz="2800" dirty="0" err="1">
                <a:latin typeface="+mj-lt"/>
              </a:rPr>
              <a:t>arg</a:t>
            </a:r>
            <a:r>
              <a:rPr lang="en-US" altLang="ko-KR" sz="2800" dirty="0">
                <a:latin typeface="+mj-lt"/>
              </a:rPr>
              <a:t>&gt;</a:t>
            </a: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31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Setter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38499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public void </a:t>
            </a:r>
            <a:r>
              <a:rPr lang="en-US" altLang="ko-KR" sz="2800" dirty="0" err="1" smtClean="0"/>
              <a:t>setSpeaker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SonySpeaker</a:t>
            </a:r>
            <a:r>
              <a:rPr lang="en-US" altLang="ko-KR" sz="2800" dirty="0" smtClean="0">
                <a:solidFill>
                  <a:srgbClr val="FF0000"/>
                </a:solidFill>
              </a:rPr>
              <a:t> speaker</a:t>
            </a:r>
            <a:r>
              <a:rPr lang="en-US" altLang="ko-KR" sz="2800" dirty="0"/>
              <a:t>) {</a:t>
            </a:r>
            <a:endParaRPr lang="ko-KR" altLang="ko-KR" sz="2800" dirty="0"/>
          </a:p>
          <a:p>
            <a:r>
              <a:rPr lang="en-US" altLang="ko-KR" sz="2800" dirty="0"/>
              <a:t>        </a:t>
            </a:r>
            <a:r>
              <a:rPr lang="en-US" altLang="ko-KR" sz="2800" dirty="0" err="1" smtClean="0"/>
              <a:t>this.speaker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= speaker;</a:t>
            </a:r>
            <a:endParaRPr lang="ko-KR" altLang="ko-KR" sz="2800" dirty="0"/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224676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&lt;bean 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</a:t>
            </a:r>
            <a:r>
              <a:rPr lang="en-US" altLang="ko-KR" sz="2800" dirty="0" smtClean="0">
                <a:latin typeface="+mj-lt"/>
              </a:rPr>
              <a:t>&lt;property </a:t>
            </a:r>
            <a:r>
              <a:rPr lang="en-US" altLang="ko-KR" sz="2800" dirty="0" smtClean="0">
                <a:solidFill>
                  <a:srgbClr val="FF0000"/>
                </a:solidFill>
                <a:latin typeface="+mj-lt"/>
              </a:rPr>
              <a:t>name</a:t>
            </a:r>
            <a:r>
              <a:rPr lang="en-US" altLang="ko-KR" sz="2800" dirty="0" smtClean="0">
                <a:latin typeface="+mj-lt"/>
              </a:rPr>
              <a:t>=</a:t>
            </a:r>
            <a:r>
              <a:rPr lang="en-US" altLang="ko-KR" sz="2800" dirty="0" smtClean="0"/>
              <a:t>"speaker"</a:t>
            </a:r>
            <a:r>
              <a:rPr lang="en-US" altLang="ko-KR" sz="2800" dirty="0" smtClean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 smtClean="0">
                <a:latin typeface="+mj-lt"/>
              </a:rPr>
              <a:t>"&gt;&lt;/property&gt;</a:t>
            </a:r>
            <a:endParaRPr lang="en-US" altLang="ko-KR" sz="2800" dirty="0">
              <a:latin typeface="+mj-lt"/>
            </a:endParaRP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</a:p>
          <a:p>
            <a:r>
              <a:rPr lang="en-US" altLang="ko-KR" sz="2800" dirty="0">
                <a:latin typeface="+mj-lt"/>
              </a:rPr>
              <a:t> </a:t>
            </a:r>
          </a:p>
          <a:p>
            <a:r>
              <a:rPr lang="en-US" altLang="ko-KR" sz="2800" dirty="0" smtClean="0">
                <a:latin typeface="+mj-lt"/>
              </a:rPr>
              <a:t>&lt;</a:t>
            </a:r>
            <a:r>
              <a:rPr lang="en-US" altLang="ko-KR" sz="2800" dirty="0">
                <a:latin typeface="+mj-lt"/>
              </a:rPr>
              <a:t>bean id="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polymorphism.SonySpeaker</a:t>
            </a:r>
            <a:r>
              <a:rPr lang="en-US" altLang="ko-KR" sz="2800" dirty="0">
                <a:latin typeface="+mj-lt"/>
              </a:rPr>
              <a:t>"&gt;&lt;/bean&gt;</a:t>
            </a:r>
            <a:endParaRPr lang="ko-KR" altLang="en-US" sz="2800" dirty="0">
              <a:latin typeface="+mj-lt"/>
            </a:endParaRPr>
          </a:p>
        </p:txBody>
      </p:sp>
      <p:cxnSp>
        <p:nvCxnSpPr>
          <p:cNvPr id="19" name="구부러진 연결선 18"/>
          <p:cNvCxnSpPr/>
          <p:nvPr/>
        </p:nvCxnSpPr>
        <p:spPr>
          <a:xfrm rot="10800000" flipV="1">
            <a:off x="3503221" y="4108862"/>
            <a:ext cx="3645724" cy="11637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/>
          <p:nvPr/>
        </p:nvCxnSpPr>
        <p:spPr>
          <a:xfrm rot="16200000" flipV="1">
            <a:off x="3354780" y="1870364"/>
            <a:ext cx="2291939" cy="163879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169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</a:t>
            </a:r>
            <a:r>
              <a:rPr lang="en-US" altLang="ko-KR" dirty="0" smtClean="0"/>
              <a:t>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public </a:t>
            </a:r>
            <a:r>
              <a:rPr lang="en-US" altLang="ko-KR" sz="2800" dirty="0" err="1"/>
              <a:t>SamsungTV</a:t>
            </a:r>
            <a:r>
              <a:rPr lang="en-US" altLang="ko-KR" sz="2800" dirty="0"/>
              <a:t>(</a:t>
            </a:r>
            <a:r>
              <a:rPr lang="en-US" altLang="ko-KR" sz="28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800" dirty="0">
                <a:solidFill>
                  <a:srgbClr val="FF0000"/>
                </a:solidFill>
              </a:rPr>
              <a:t> speaker, </a:t>
            </a:r>
            <a:r>
              <a:rPr lang="en-US" altLang="ko-KR" sz="2800" dirty="0" err="1">
                <a:solidFill>
                  <a:srgbClr val="FF0000"/>
                </a:solidFill>
              </a:rPr>
              <a:t>int</a:t>
            </a:r>
            <a:r>
              <a:rPr lang="en-US" altLang="ko-KR" sz="2800" dirty="0">
                <a:solidFill>
                  <a:srgbClr val="FF0000"/>
                </a:solidFill>
              </a:rPr>
              <a:t> price</a:t>
            </a:r>
            <a:r>
              <a:rPr lang="en-US" altLang="ko-KR" sz="2800" dirty="0"/>
              <a:t>) {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 smtClean="0"/>
              <a:t>SamsungTV</a:t>
            </a:r>
            <a:r>
              <a:rPr lang="en-US" altLang="ko-KR" sz="2800" dirty="0" smtClean="0"/>
              <a:t> </a:t>
            </a:r>
            <a:r>
              <a:rPr lang="ko-KR" altLang="en-US" sz="2800" dirty="0"/>
              <a:t>객체 생성</a:t>
            </a:r>
            <a:r>
              <a:rPr lang="en-US" altLang="ko-KR" sz="2800" dirty="0"/>
              <a:t>");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this.speaker</a:t>
            </a:r>
            <a:r>
              <a:rPr lang="en-US" altLang="ko-KR" sz="2800" dirty="0"/>
              <a:t> = speaker;</a:t>
            </a:r>
          </a:p>
          <a:p>
            <a:r>
              <a:rPr lang="en-US" altLang="ko-KR" sz="2800" dirty="0"/>
              <a:t>        </a:t>
            </a:r>
            <a:r>
              <a:rPr lang="en-US" altLang="ko-KR" sz="2800" dirty="0" err="1"/>
              <a:t>this.price</a:t>
            </a:r>
            <a:r>
              <a:rPr lang="en-US" altLang="ko-KR" sz="2800" dirty="0"/>
              <a:t> = price;</a:t>
            </a:r>
          </a:p>
          <a:p>
            <a:r>
              <a:rPr lang="en-US" altLang="ko-KR" sz="2800" dirty="0" smtClean="0"/>
              <a:t>}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58778"/>
            <a:ext cx="10786820" cy="1815882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lt"/>
              </a:rPr>
              <a:t>&lt;bean </a:t>
            </a:r>
            <a:r>
              <a:rPr lang="en-US" altLang="ko-KR" sz="2800" dirty="0">
                <a:latin typeface="+mj-lt"/>
              </a:rPr>
              <a:t>id="</a:t>
            </a:r>
            <a:r>
              <a:rPr lang="en-US" altLang="ko-KR" sz="2800" dirty="0" err="1">
                <a:latin typeface="+mj-lt"/>
              </a:rPr>
              <a:t>tv</a:t>
            </a:r>
            <a:r>
              <a:rPr lang="en-US" altLang="ko-KR" sz="2800" dirty="0">
                <a:latin typeface="+mj-lt"/>
              </a:rPr>
              <a:t>" class="</a:t>
            </a:r>
            <a:r>
              <a:rPr lang="en-US" altLang="ko-KR" sz="2800" dirty="0" err="1">
                <a:latin typeface="+mj-lt"/>
              </a:rPr>
              <a:t>polymorphism.SamsungTV</a:t>
            </a:r>
            <a:r>
              <a:rPr lang="en-US" altLang="ko-KR" sz="2800" dirty="0">
                <a:latin typeface="+mj-lt"/>
              </a:rPr>
              <a:t>"&gt;</a:t>
            </a:r>
          </a:p>
          <a:p>
            <a:r>
              <a:rPr lang="en-US" altLang="ko-KR" sz="2800" dirty="0">
                <a:latin typeface="+mj-lt"/>
              </a:rPr>
              <a:t>        </a:t>
            </a:r>
            <a:r>
              <a:rPr lang="en-US" altLang="ko-KR" sz="2800" dirty="0" smtClean="0">
                <a:latin typeface="+mj-lt"/>
              </a:rPr>
              <a:t>&lt;property name=</a:t>
            </a:r>
            <a:r>
              <a:rPr lang="en-US" altLang="ko-KR" sz="2800" dirty="0" smtClean="0"/>
              <a:t>"speaker"</a:t>
            </a:r>
            <a:r>
              <a:rPr lang="en-US" altLang="ko-KR" sz="2800" dirty="0" smtClean="0">
                <a:latin typeface="+mj-lt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800" dirty="0">
                <a:latin typeface="+mj-lt"/>
              </a:rPr>
              <a:t>="</a:t>
            </a:r>
            <a:r>
              <a:rPr lang="en-US" altLang="ko-KR" sz="2800" dirty="0" err="1">
                <a:latin typeface="+mj-lt"/>
              </a:rPr>
              <a:t>sony</a:t>
            </a:r>
            <a:r>
              <a:rPr lang="en-US" altLang="ko-KR" sz="2800" dirty="0" smtClean="0">
                <a:latin typeface="+mj-lt"/>
              </a:rPr>
              <a:t>"&gt;&lt;/</a:t>
            </a:r>
            <a:r>
              <a:rPr lang="en-US" altLang="ko-KR" sz="2800" dirty="0" smtClean="0"/>
              <a:t>property</a:t>
            </a:r>
            <a:r>
              <a:rPr lang="en-US" altLang="ko-KR" sz="2800" dirty="0" smtClean="0">
                <a:latin typeface="+mj-lt"/>
              </a:rPr>
              <a:t>&gt;</a:t>
            </a:r>
            <a:endParaRPr lang="en-US" altLang="ko-KR" sz="2800" dirty="0">
              <a:latin typeface="+mj-lt"/>
            </a:endParaRPr>
          </a:p>
          <a:p>
            <a:r>
              <a:rPr lang="en-US" altLang="ko-KR" sz="2800" dirty="0">
                <a:latin typeface="+mj-lt"/>
              </a:rPr>
              <a:t>        </a:t>
            </a:r>
            <a:r>
              <a:rPr lang="en-US" altLang="ko-KR" sz="2800" dirty="0" smtClean="0">
                <a:latin typeface="+mj-lt"/>
              </a:rPr>
              <a:t>&lt;</a:t>
            </a:r>
            <a:r>
              <a:rPr lang="en-US" altLang="ko-KR" sz="2800" dirty="0" smtClean="0"/>
              <a:t>property</a:t>
            </a:r>
            <a:r>
              <a:rPr lang="en-US" altLang="ko-KR" sz="2800" dirty="0" smtClean="0">
                <a:latin typeface="+mj-lt"/>
              </a:rPr>
              <a:t> name=</a:t>
            </a:r>
            <a:r>
              <a:rPr lang="en-US" altLang="ko-KR" sz="2800" dirty="0"/>
              <a:t>"</a:t>
            </a:r>
            <a:r>
              <a:rPr lang="en-US" altLang="ko-KR" sz="2800" dirty="0" smtClean="0"/>
              <a:t>price" </a:t>
            </a:r>
            <a:r>
              <a:rPr lang="en-US" altLang="ko-KR" sz="2800" dirty="0" smtClean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800" dirty="0">
                <a:latin typeface="+mj-lt"/>
              </a:rPr>
              <a:t>="2700000</a:t>
            </a:r>
            <a:r>
              <a:rPr lang="en-US" altLang="ko-KR" sz="2800" dirty="0" smtClean="0">
                <a:latin typeface="+mj-lt"/>
              </a:rPr>
              <a:t>"&gt;&lt;/</a:t>
            </a:r>
            <a:r>
              <a:rPr lang="en-US" altLang="ko-KR" sz="2800" dirty="0" smtClean="0"/>
              <a:t>property</a:t>
            </a:r>
            <a:r>
              <a:rPr lang="en-US" altLang="ko-KR" sz="2800" dirty="0" smtClean="0">
                <a:latin typeface="+mj-lt"/>
              </a:rPr>
              <a:t>&gt;</a:t>
            </a:r>
            <a:endParaRPr lang="en-US" altLang="ko-KR" sz="2800" dirty="0">
              <a:latin typeface="+mj-lt"/>
            </a:endParaRPr>
          </a:p>
          <a:p>
            <a:r>
              <a:rPr lang="en-US" altLang="ko-KR" sz="2800" dirty="0" smtClean="0">
                <a:latin typeface="+mj-lt"/>
              </a:rPr>
              <a:t>&lt;/</a:t>
            </a:r>
            <a:r>
              <a:rPr lang="en-US" altLang="ko-KR" sz="2800" dirty="0">
                <a:latin typeface="+mj-lt"/>
              </a:rPr>
              <a:t>bean&gt;</a:t>
            </a:r>
            <a:endParaRPr lang="ko-KR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81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p </a:t>
            </a:r>
            <a:r>
              <a:rPr lang="ko-KR" altLang="en-US" dirty="0" smtClean="0"/>
              <a:t>네임스페이스 사용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&lt;beans </a:t>
            </a:r>
            <a:r>
              <a:rPr lang="en-US" altLang="ko-KR" sz="2400" dirty="0" err="1"/>
              <a:t>xmlns</a:t>
            </a:r>
            <a:r>
              <a:rPr lang="en-US" altLang="ko-KR" sz="2400" dirty="0"/>
              <a:t>="http://www.springframework.org/schema/beans"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xmlns:xsi</a:t>
            </a:r>
            <a:r>
              <a:rPr lang="en-US" altLang="ko-KR" sz="2400" dirty="0"/>
              <a:t>="http://www.w3.org/2001/XMLSchema-instance"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   </a:t>
            </a:r>
            <a:r>
              <a:rPr lang="en-US" altLang="ko-KR" sz="2400" dirty="0" err="1">
                <a:solidFill>
                  <a:srgbClr val="FF0000"/>
                </a:solidFill>
              </a:rPr>
              <a:t>xmlns:p</a:t>
            </a:r>
            <a:r>
              <a:rPr lang="en-US" altLang="ko-KR" sz="2400" dirty="0">
                <a:solidFill>
                  <a:srgbClr val="FF0000"/>
                </a:solidFill>
              </a:rPr>
              <a:t>="http://www.springframework.org/schema/p"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xsi:schemaLocation</a:t>
            </a:r>
            <a:r>
              <a:rPr lang="en-US" altLang="ko-KR" sz="2400" dirty="0"/>
              <a:t>="http://www.springframework.org/schema/beans </a:t>
            </a:r>
            <a:endParaRPr lang="en-US" altLang="ko-KR" sz="2400" dirty="0" smtClean="0"/>
          </a:p>
          <a:p>
            <a:r>
              <a:rPr lang="en-US" altLang="ko-KR" sz="2400" dirty="0" smtClean="0"/>
              <a:t>		http</a:t>
            </a:r>
            <a:r>
              <a:rPr lang="en-US" altLang="ko-KR" sz="2400" dirty="0"/>
              <a:t>://</a:t>
            </a:r>
            <a:r>
              <a:rPr lang="en-US" altLang="ko-KR" sz="2400" dirty="0" smtClean="0"/>
              <a:t>www.springframework.org/schema/beans/spring-beans.xsd</a:t>
            </a:r>
            <a:r>
              <a:rPr lang="en-US" altLang="ko-KR" sz="2400" dirty="0"/>
              <a:t>"&gt;  </a:t>
            </a:r>
            <a:endParaRPr lang="en-US" altLang="ko-KR" sz="2400" dirty="0" smtClean="0"/>
          </a:p>
          <a:p>
            <a:r>
              <a:rPr lang="en-US" altLang="ko-KR" sz="2400" dirty="0" smtClean="0"/>
              <a:t> 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lg</a:t>
            </a:r>
            <a:r>
              <a:rPr lang="en-US" altLang="ko-KR" sz="2400" dirty="0"/>
              <a:t>" class="</a:t>
            </a:r>
            <a:r>
              <a:rPr lang="en-US" altLang="ko-KR" sz="2400" dirty="0" err="1"/>
              <a:t>polymorphism.SamsungTV</a:t>
            </a:r>
            <a:r>
              <a:rPr lang="en-US" altLang="ko-KR" sz="2400" dirty="0"/>
              <a:t>" </a:t>
            </a:r>
            <a:r>
              <a:rPr lang="en-US" altLang="ko-KR" sz="2400" dirty="0">
                <a:solidFill>
                  <a:srgbClr val="FF0000"/>
                </a:solidFill>
              </a:rPr>
              <a:t>p:speaker-ref="sony"</a:t>
            </a:r>
            <a:r>
              <a:rPr lang="en-US" altLang="ko-KR" sz="2400" dirty="0"/>
              <a:t>/&gt;    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    &lt;bean id=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sony</a:t>
            </a:r>
            <a:r>
              <a:rPr lang="en-US" altLang="ko-KR" sz="2400" dirty="0">
                <a:solidFill>
                  <a:srgbClr val="FF0000"/>
                </a:solidFill>
              </a:rPr>
              <a:t>" </a:t>
            </a:r>
            <a:r>
              <a:rPr lang="en-US" altLang="ko-KR" sz="2400" dirty="0"/>
              <a:t>class="</a:t>
            </a:r>
            <a:r>
              <a:rPr lang="en-US" altLang="ko-KR" sz="2400" dirty="0" err="1"/>
              <a:t>polymorphism.SonySpeaker</a:t>
            </a:r>
            <a:r>
              <a:rPr lang="en-US" altLang="ko-KR" sz="2400" dirty="0"/>
              <a:t>"/&gt;   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/>
              <a:t>&lt;/beans&gt;</a:t>
            </a:r>
            <a:endParaRPr lang="ko-KR" altLang="en-US" sz="2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395855" y="3693227"/>
            <a:ext cx="3455718" cy="1211281"/>
          </a:xfrm>
          <a:prstGeom prst="wedgeRoundRectCallout">
            <a:avLst>
              <a:gd name="adj1" fmla="val -32674"/>
              <a:gd name="adj2" fmla="val -73261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SamsungTV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</a:rPr>
              <a:t>클래스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setSpeaker</a:t>
            </a:r>
            <a:r>
              <a:rPr lang="en-US" altLang="ko-KR" sz="2400" dirty="0" smtClean="0">
                <a:solidFill>
                  <a:schemeClr val="tx1"/>
                </a:solidFill>
              </a:rPr>
              <a:t>() </a:t>
            </a:r>
            <a:r>
              <a:rPr lang="ko-KR" altLang="en-US" sz="2400" dirty="0" smtClean="0">
                <a:solidFill>
                  <a:schemeClr val="tx1"/>
                </a:solidFill>
              </a:rPr>
              <a:t>호출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1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컬렉션 주입</a:t>
            </a:r>
            <a:r>
              <a:rPr lang="en-US" altLang="ko-KR" dirty="0" smtClean="0"/>
              <a:t>(Collection Injection)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5181639"/>
              </p:ext>
            </p:extLst>
          </p:nvPr>
        </p:nvGraphicFramePr>
        <p:xfrm>
          <a:off x="498763" y="853343"/>
          <a:ext cx="11210308" cy="32792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69476">
                  <a:extLst>
                    <a:ext uri="{9D8B030D-6E8A-4147-A177-3AD203B41FA5}">
                      <a16:colId xmlns="" xmlns:a16="http://schemas.microsoft.com/office/drawing/2014/main" val="1305007077"/>
                    </a:ext>
                  </a:extLst>
                </a:gridCol>
                <a:gridCol w="7540832">
                  <a:extLst>
                    <a:ext uri="{9D8B030D-6E8A-4147-A177-3AD203B41FA5}">
                      <a16:colId xmlns="" xmlns:a16="http://schemas.microsoft.com/office/drawing/2014/main" val="4080758451"/>
                    </a:ext>
                  </a:extLst>
                </a:gridCol>
              </a:tblGrid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  <a:latin typeface="+mn-lt"/>
                        </a:rPr>
                        <a:t>컬렉션 유형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  <a:latin typeface="+mn-lt"/>
                        </a:rPr>
                        <a:t>엘리먼트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29046222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java.util.List, </a:t>
                      </a:r>
                      <a:r>
                        <a:rPr lang="ko-KR" sz="2400" kern="100">
                          <a:effectLst/>
                          <a:latin typeface="+mn-lt"/>
                        </a:rPr>
                        <a:t>배열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&lt;list&gt;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123727166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java.util.Set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&lt;set&gt;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633523099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java.util.Map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</a:rPr>
                        <a:t>&lt;map&gt;</a:t>
                      </a:r>
                      <a:endParaRPr lang="ko-KR" sz="24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002336047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+mn-lt"/>
                        </a:rPr>
                        <a:t>java.util.Properties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</a:rPr>
                        <a:t>&lt;props&gt;</a:t>
                      </a:r>
                      <a:endParaRPr lang="ko-KR" sz="24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46721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848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Framework</a:t>
            </a:r>
            <a:r>
              <a:rPr lang="ko-KR" altLang="en-US" sz="8800" dirty="0"/>
              <a:t> </a:t>
            </a:r>
            <a:r>
              <a:rPr lang="ko-KR" altLang="en-US" sz="8800" dirty="0" smtClean="0"/>
              <a:t>개요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325673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</a:t>
            </a:r>
            <a:r>
              <a:rPr lang="en-US" altLang="ko-KR" dirty="0" err="1" smtClean="0"/>
              <a:t>ava.util.List</a:t>
            </a:r>
            <a:r>
              <a:rPr lang="en-US" altLang="ko-KR" dirty="0" smtClean="0"/>
              <a:t> OR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public </a:t>
            </a:r>
            <a:r>
              <a:rPr lang="en-US" altLang="ko-KR" sz="2400" dirty="0"/>
              <a:t>class 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 {</a:t>
            </a:r>
            <a:endParaRPr lang="ko-KR" altLang="ko-KR" sz="2400" dirty="0"/>
          </a:p>
          <a:p>
            <a:r>
              <a:rPr lang="en-US" altLang="ko-KR" sz="2400" dirty="0" smtClean="0"/>
              <a:t>        </a:t>
            </a:r>
            <a:r>
              <a:rPr lang="en-US" altLang="ko-KR" sz="2400" dirty="0"/>
              <a:t>private List&lt;String&gt;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 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List&lt;String&gt; 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/>
              <a:t>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this.addressList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046988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       &lt;property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&lt;</a:t>
            </a:r>
            <a:r>
              <a:rPr lang="en-US" altLang="ko-KR" sz="2400" dirty="0"/>
              <a:t>list&gt; </a:t>
            </a:r>
            <a:endParaRPr lang="ko-KR" altLang="ko-KR" sz="2400" dirty="0"/>
          </a:p>
          <a:p>
            <a:r>
              <a:rPr lang="en-US" altLang="ko-KR" sz="2400" dirty="0"/>
              <a:t>                 </a:t>
            </a:r>
            <a:r>
              <a:rPr lang="en-US" altLang="ko-KR" sz="2400" dirty="0" smtClean="0"/>
              <a:t>       &lt;</a:t>
            </a:r>
            <a:r>
              <a:rPr lang="en-US" altLang="ko-KR" sz="2400" dirty="0"/>
              <a:t>value&gt;</a:t>
            </a:r>
            <a:r>
              <a:rPr lang="ar-SA" altLang="ko-KR" sz="2400" dirty="0"/>
              <a:t>서울시 강남구 역삼동</a:t>
            </a:r>
            <a:r>
              <a:rPr lang="en-US" altLang="ko-KR" sz="2400" dirty="0"/>
              <a:t>&lt;/value&gt;</a:t>
            </a:r>
            <a:endParaRPr lang="ko-KR" altLang="ko-KR" sz="2400" dirty="0"/>
          </a:p>
          <a:p>
            <a:r>
              <a:rPr lang="en-US" altLang="ko-KR" sz="2400" dirty="0"/>
              <a:t>        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/>
              <a:t>value&gt;</a:t>
            </a:r>
            <a:r>
              <a:rPr lang="ar-SA" altLang="ko-KR" sz="2400" dirty="0"/>
              <a:t>서울시 성동구 성수동</a:t>
            </a:r>
            <a:r>
              <a:rPr lang="en-US" altLang="ko-KR" sz="2400" dirty="0"/>
              <a:t>&lt;/value&gt;</a:t>
            </a:r>
            <a:endParaRPr lang="ko-KR" altLang="ko-KR" sz="2400" dirty="0"/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&lt;/</a:t>
            </a:r>
            <a:r>
              <a:rPr lang="en-US" altLang="ko-KR" sz="2400" dirty="0"/>
              <a:t>list&gt;</a:t>
            </a:r>
            <a:endParaRPr lang="ko-KR" altLang="ko-KR" sz="2400" dirty="0"/>
          </a:p>
          <a:p>
            <a:r>
              <a:rPr lang="en-US" altLang="ko-KR" sz="2400" dirty="0"/>
              <a:t>        &lt;/property&gt;</a:t>
            </a:r>
            <a:endParaRPr lang="ko-KR" altLang="ko-KR" sz="2400" dirty="0"/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66657" y="2832266"/>
            <a:ext cx="1816925" cy="570013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770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java.util.Set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public class </a:t>
            </a:r>
            <a:r>
              <a:rPr lang="en-US" altLang="ko-KR" sz="2400" dirty="0" err="1" smtClean="0"/>
              <a:t>CollectionBean</a:t>
            </a:r>
            <a:r>
              <a:rPr lang="en-US" altLang="ko-KR" sz="2400" dirty="0" smtClean="0"/>
              <a:t> {</a:t>
            </a:r>
            <a:endParaRPr lang="ko-KR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private </a:t>
            </a:r>
            <a:r>
              <a:rPr lang="en-US" altLang="ko-KR" sz="2400" dirty="0"/>
              <a:t>Set&lt;String&gt;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Set&lt;String&gt; 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this.addressList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4163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&lt;</a:t>
            </a:r>
            <a:r>
              <a:rPr lang="en-US" altLang="ko-KR" sz="2400" dirty="0"/>
              <a:t>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</a:t>
            </a:r>
            <a:r>
              <a:rPr lang="en-US" altLang="ko-KR" sz="2400" dirty="0"/>
              <a:t>set value-type="</a:t>
            </a:r>
            <a:r>
              <a:rPr lang="en-US" altLang="ko-KR" sz="2400" dirty="0" err="1"/>
              <a:t>java.lang.String</a:t>
            </a:r>
            <a:r>
              <a:rPr lang="en-US" altLang="ko-KR" sz="2400" dirty="0"/>
              <a:t>"&gt; </a:t>
            </a:r>
          </a:p>
          <a:p>
            <a:r>
              <a:rPr lang="en-US" altLang="ko-KR" sz="2400" dirty="0"/>
              <a:t>             </a:t>
            </a:r>
            <a:r>
              <a:rPr lang="en-US" altLang="ko-KR" sz="2400" dirty="0" smtClean="0"/>
              <a:t>           &lt;</a:t>
            </a:r>
            <a:r>
              <a:rPr lang="en-US" altLang="ko-KR" sz="2400" dirty="0"/>
              <a:t>value&gt;</a:t>
            </a:r>
            <a:r>
              <a:rPr lang="ko-KR" altLang="en-US" sz="2400" dirty="0"/>
              <a:t>서울시 강남구 역삼동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&lt;</a:t>
            </a:r>
            <a:r>
              <a:rPr lang="en-US" altLang="ko-KR" sz="2400" dirty="0"/>
              <a:t>value&gt;</a:t>
            </a:r>
            <a:r>
              <a:rPr lang="ko-KR" altLang="en-US" sz="2400" dirty="0"/>
              <a:t>서울시 성동구 성수동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&lt;</a:t>
            </a:r>
            <a:r>
              <a:rPr lang="en-US" altLang="ko-KR" sz="2400" dirty="0"/>
              <a:t>value&gt;</a:t>
            </a:r>
            <a:r>
              <a:rPr lang="ko-KR" altLang="en-US" sz="2400" dirty="0"/>
              <a:t>서울시 성동구 성수동</a:t>
            </a:r>
            <a:r>
              <a:rPr lang="en-US" altLang="ko-KR" sz="2400" dirty="0"/>
              <a:t>&lt;/value&gt;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&lt;/</a:t>
            </a:r>
            <a:r>
              <a:rPr lang="en-US" altLang="ko-KR" sz="2400" dirty="0"/>
              <a:t>set&gt;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</a:t>
            </a:r>
            <a:r>
              <a:rPr lang="en-US" altLang="ko-KR" sz="2400" dirty="0"/>
              <a:t>&lt;/property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42907" y="2856019"/>
            <a:ext cx="1911927" cy="61751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017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java.util.Map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public class </a:t>
            </a:r>
            <a:r>
              <a:rPr lang="en-US" altLang="ko-KR" sz="2000" dirty="0" err="1" smtClean="0"/>
              <a:t>CollectionBean</a:t>
            </a:r>
            <a:r>
              <a:rPr lang="en-US" altLang="ko-KR" sz="2000" dirty="0" smtClean="0"/>
              <a:t> {</a:t>
            </a:r>
            <a:endParaRPr lang="ko-KR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private </a:t>
            </a:r>
            <a:r>
              <a:rPr lang="en-US" altLang="ko-KR" sz="2000" dirty="0"/>
              <a:t>Map&lt;String, Controller&gt;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    public </a:t>
            </a:r>
            <a:r>
              <a:rPr lang="en-US" altLang="ko-KR" sz="2000" dirty="0"/>
              <a:t>void </a:t>
            </a:r>
            <a:r>
              <a:rPr lang="en-US" altLang="ko-KR" sz="20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Map&lt;String, Controller&gt;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this.mappings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mappings;</a:t>
            </a:r>
          </a:p>
          <a:p>
            <a:r>
              <a:rPr lang="en-US" altLang="ko-KR" sz="2000" dirty="0"/>
              <a:t>   </a:t>
            </a:r>
            <a:r>
              <a:rPr lang="en-US" altLang="ko-KR" sz="2000" dirty="0" smtClean="0"/>
              <a:t>     }</a:t>
            </a:r>
          </a:p>
          <a:p>
            <a:r>
              <a:rPr lang="en-US" altLang="ko-KR" sz="2000" dirty="0" smtClean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3113669"/>
            <a:ext cx="11880273" cy="3170099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sz="2000" dirty="0"/>
              <a:t>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</a:t>
            </a:r>
            <a:r>
              <a:rPr lang="en-US" altLang="ko-KR" sz="2000" dirty="0" smtClean="0"/>
              <a:t>class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com.springbook.ioc.injection.CollectionBean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&lt;</a:t>
            </a:r>
            <a:r>
              <a:rPr lang="en-US" altLang="ko-KR" sz="2000" dirty="0"/>
              <a:t>property </a:t>
            </a:r>
            <a:r>
              <a:rPr lang="en-US" altLang="ko-KR" sz="2000" dirty="0" smtClean="0"/>
              <a:t>name=</a:t>
            </a:r>
            <a:r>
              <a:rPr lang="en-US" altLang="ko-KR" sz="2000" dirty="0" smtClean="0">
                <a:solidFill>
                  <a:srgbClr val="FF0000"/>
                </a:solidFill>
              </a:rPr>
              <a:t>"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addressList</a:t>
            </a:r>
            <a:r>
              <a:rPr lang="en-US" altLang="ko-KR" sz="2000" dirty="0" smtClean="0">
                <a:solidFill>
                  <a:srgbClr val="FF0000"/>
                </a:solidFill>
              </a:rPr>
              <a:t>"</a:t>
            </a:r>
            <a:r>
              <a:rPr lang="en-US" altLang="ko-KR" sz="2000" dirty="0" smtClean="0"/>
              <a:t>&gt;   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&lt;</a:t>
            </a:r>
            <a:r>
              <a:rPr lang="en-US" altLang="ko-KR" sz="2000" dirty="0"/>
              <a:t>map&gt;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smtClean="0"/>
              <a:t>            &lt;</a:t>
            </a:r>
            <a:r>
              <a:rPr lang="en-US" altLang="ko-KR" sz="2000" dirty="0"/>
              <a:t>entry&gt;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smtClean="0"/>
              <a:t>                &lt;</a:t>
            </a:r>
            <a:r>
              <a:rPr lang="en-US" altLang="ko-KR" sz="2000" dirty="0"/>
              <a:t>key&gt;&lt;value&gt;</a:t>
            </a:r>
            <a:r>
              <a:rPr lang="ko-KR" altLang="en-US" sz="2000" dirty="0"/>
              <a:t>고길동</a:t>
            </a:r>
            <a:r>
              <a:rPr lang="en-US" altLang="ko-KR" sz="2000" dirty="0"/>
              <a:t>&lt;/value&gt;&lt;/key&gt;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smtClean="0"/>
              <a:t>                &lt;</a:t>
            </a:r>
            <a:r>
              <a:rPr lang="en-US" altLang="ko-KR" sz="2000" dirty="0"/>
              <a:t>value&gt;</a:t>
            </a:r>
            <a:r>
              <a:rPr lang="ko-KR" altLang="en-US" sz="2000" dirty="0"/>
              <a:t>서울시 강남구 역삼동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</a:t>
            </a:r>
            <a:r>
              <a:rPr lang="en-US" altLang="ko-KR" sz="2000" dirty="0" smtClean="0"/>
              <a:t>            &lt;/</a:t>
            </a:r>
            <a:r>
              <a:rPr lang="en-US" altLang="ko-KR" sz="2000" dirty="0"/>
              <a:t>entry&gt;</a:t>
            </a:r>
          </a:p>
          <a:p>
            <a:r>
              <a:rPr lang="en-US" altLang="ko-KR" sz="2000" dirty="0" smtClean="0"/>
              <a:t>                &lt;/map&gt;</a:t>
            </a:r>
          </a:p>
          <a:p>
            <a:r>
              <a:rPr lang="en-US" altLang="ko-KR" sz="2000" dirty="0" smtClean="0"/>
              <a:t>        </a:t>
            </a:r>
            <a:r>
              <a:rPr lang="en-US" altLang="ko-KR" sz="2000" dirty="0"/>
              <a:t>&lt;/property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smtClean="0"/>
              <a:t>&lt;/</a:t>
            </a:r>
            <a:r>
              <a:rPr lang="en-US" altLang="ko-KR" sz="2000" dirty="0"/>
              <a:t>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2825748" y="2531199"/>
            <a:ext cx="1580585" cy="4868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81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java.util.Set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67765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public class </a:t>
            </a:r>
            <a:r>
              <a:rPr lang="en-US" altLang="ko-KR" sz="2400" dirty="0" err="1" smtClean="0"/>
              <a:t>CollectionBean</a:t>
            </a:r>
            <a:r>
              <a:rPr lang="en-US" altLang="ko-KR" sz="2400" dirty="0" smtClean="0"/>
              <a:t> {</a:t>
            </a:r>
            <a:endParaRPr lang="ko-KR" altLang="ko-KR" sz="2400" dirty="0" smtClean="0"/>
          </a:p>
          <a:p>
            <a:r>
              <a:rPr lang="en-US" altLang="ko-KR" sz="2400" dirty="0" smtClean="0"/>
              <a:t>        private </a:t>
            </a:r>
            <a:r>
              <a:rPr lang="en-US" altLang="ko-KR" sz="2400" dirty="0"/>
              <a:t>Properties </a:t>
            </a:r>
            <a:r>
              <a:rPr lang="en-US" altLang="ko-KR" sz="2400" dirty="0" err="1"/>
              <a:t>addressList</a:t>
            </a:r>
            <a:r>
              <a:rPr lang="en-US" altLang="ko-KR" sz="2400" dirty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b="1" dirty="0" err="1">
                <a:solidFill>
                  <a:srgbClr val="7030A0"/>
                </a:solidFill>
              </a:rPr>
              <a:t>setAddressList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Properties mappings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this.mappings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mappings;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}</a:t>
            </a:r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3046988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/>
              <a:t>bean id="</a:t>
            </a:r>
            <a:r>
              <a:rPr lang="en-US" altLang="ko-KR" sz="2400" dirty="0" err="1"/>
              <a:t>collectionBean</a:t>
            </a:r>
            <a:r>
              <a:rPr lang="en-US" altLang="ko-KR" sz="2400" dirty="0"/>
              <a:t>" </a:t>
            </a:r>
            <a:r>
              <a:rPr lang="en-US" altLang="ko-KR" sz="2400" dirty="0" smtClean="0"/>
              <a:t>class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com.springbook.ioc.injection.CollectionBean</a:t>
            </a:r>
            <a:r>
              <a:rPr lang="en-US" altLang="ko-KR" sz="2400" dirty="0"/>
              <a:t>"&gt;</a:t>
            </a:r>
            <a:endParaRPr lang="ko-KR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&lt;</a:t>
            </a:r>
            <a:r>
              <a:rPr lang="en-US" altLang="ko-KR" sz="2400" dirty="0"/>
              <a:t>property name=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en-US" altLang="ko-KR" sz="2400" dirty="0"/>
              <a:t>&gt;   </a:t>
            </a:r>
          </a:p>
          <a:p>
            <a:r>
              <a:rPr lang="ko-KR" altLang="en-US" sz="2400" dirty="0"/>
              <a:t> </a:t>
            </a:r>
            <a:r>
              <a:rPr lang="ko-KR" altLang="en-US" sz="2400" dirty="0" smtClean="0"/>
              <a:t>            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props&gt; 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 &lt;</a:t>
            </a:r>
            <a:r>
              <a:rPr lang="en-US" altLang="ko-KR" sz="2400" dirty="0"/>
              <a:t>prop key="</a:t>
            </a:r>
            <a:r>
              <a:rPr lang="ko-KR" altLang="en-US" sz="2400" dirty="0"/>
              <a:t>고길동</a:t>
            </a:r>
            <a:r>
              <a:rPr lang="en-US" altLang="ko-KR" sz="2400" dirty="0"/>
              <a:t>"&gt;</a:t>
            </a:r>
            <a:r>
              <a:rPr lang="ko-KR" altLang="en-US" sz="2400" dirty="0"/>
              <a:t>서울시 강남구 역삼동</a:t>
            </a:r>
            <a:r>
              <a:rPr lang="en-US" altLang="ko-KR" sz="2400" dirty="0"/>
              <a:t>&lt;/prop&gt;</a:t>
            </a:r>
          </a:p>
          <a:p>
            <a:r>
              <a:rPr lang="en-US" altLang="ko-KR" sz="2400" dirty="0"/>
              <a:t>            </a:t>
            </a:r>
            <a:r>
              <a:rPr lang="en-US" altLang="ko-KR" sz="2400" dirty="0" smtClean="0"/>
              <a:t>             &lt;</a:t>
            </a:r>
            <a:r>
              <a:rPr lang="en-US" altLang="ko-KR" sz="2400" dirty="0"/>
              <a:t>prop key="</a:t>
            </a:r>
            <a:r>
              <a:rPr lang="ko-KR" altLang="en-US" sz="2400" dirty="0" err="1"/>
              <a:t>마이콜</a:t>
            </a:r>
            <a:r>
              <a:rPr lang="en-US" altLang="ko-KR" sz="2400" dirty="0"/>
              <a:t>"&gt;</a:t>
            </a:r>
            <a:r>
              <a:rPr lang="ko-KR" altLang="en-US" sz="2400" dirty="0"/>
              <a:t>서울시 강서구 화곡동</a:t>
            </a:r>
            <a:r>
              <a:rPr lang="en-US" altLang="ko-KR" sz="2400" dirty="0"/>
              <a:t>&lt;/prop&gt;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 &lt;/</a:t>
            </a:r>
            <a:r>
              <a:rPr lang="en-US" altLang="ko-KR" sz="2400" dirty="0"/>
              <a:t>props&gt;        </a:t>
            </a:r>
            <a:endParaRPr lang="en-US" altLang="ko-KR" sz="2400" dirty="0" smtClean="0"/>
          </a:p>
          <a:p>
            <a:r>
              <a:rPr lang="en-US" altLang="ko-KR" sz="2400" dirty="0" smtClean="0"/>
              <a:t>        &lt;/</a:t>
            </a:r>
            <a:r>
              <a:rPr lang="en-US" altLang="ko-KR" sz="2400" dirty="0"/>
              <a:t>property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&lt;/</a:t>
            </a:r>
            <a:r>
              <a:rPr lang="en-US" altLang="ko-KR" sz="2400" dirty="0"/>
              <a:t>bean&gt;</a:t>
            </a:r>
            <a:endParaRPr lang="ko-KR" altLang="en-US" sz="24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3342907" y="2856019"/>
            <a:ext cx="1911927" cy="61751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20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Annotation </a:t>
            </a:r>
            <a:r>
              <a:rPr lang="ko-KR" altLang="en-US" sz="8800" dirty="0" smtClean="0"/>
              <a:t>설정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12201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Component-Scan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2400" dirty="0"/>
              <a:t>&lt;beans xmlns="http://www.springframework.org/schema/beans"</a:t>
            </a:r>
          </a:p>
          <a:p>
            <a:r>
              <a:rPr lang="fr-FR" altLang="ko-KR" sz="2400" dirty="0"/>
              <a:t>    xmlns:xsi="http://www.w3.org/2001/XMLSchema-instance"</a:t>
            </a:r>
          </a:p>
          <a:p>
            <a:r>
              <a:rPr lang="fr-FR" altLang="ko-KR" sz="2400" dirty="0"/>
              <a:t>    xmlns:p="http://www.springframework.org/schema/p"</a:t>
            </a:r>
          </a:p>
          <a:p>
            <a:r>
              <a:rPr lang="fr-FR" altLang="ko-KR" sz="2400" dirty="0"/>
              <a:t>    </a:t>
            </a:r>
            <a:r>
              <a:rPr lang="fr-FR" altLang="ko-KR" sz="2400" b="1" dirty="0">
                <a:solidFill>
                  <a:srgbClr val="7030A0"/>
                </a:solidFill>
              </a:rPr>
              <a:t>xmlns:context="http://www.springframework.org/schema/context"</a:t>
            </a:r>
          </a:p>
          <a:p>
            <a:r>
              <a:rPr lang="fr-FR" altLang="ko-KR" sz="2400" dirty="0"/>
              <a:t>    xsi:schemaLocation="http://www.springframework.org/schema/beans </a:t>
            </a:r>
          </a:p>
          <a:p>
            <a:r>
              <a:rPr lang="fr-FR" altLang="ko-KR" sz="2400" dirty="0"/>
              <a:t>            http://www.springframework.org/schema/beans/spring-beans.xsd</a:t>
            </a:r>
          </a:p>
          <a:p>
            <a:r>
              <a:rPr lang="fr-FR" altLang="ko-KR" sz="2400" dirty="0"/>
              <a:t>            </a:t>
            </a:r>
            <a:r>
              <a:rPr lang="fr-FR" altLang="ko-KR" sz="2400" b="1" dirty="0">
                <a:solidFill>
                  <a:srgbClr val="7030A0"/>
                </a:solidFill>
              </a:rPr>
              <a:t>http://www.springframework.org/schema/context </a:t>
            </a:r>
          </a:p>
          <a:p>
            <a:r>
              <a:rPr lang="fr-FR" altLang="ko-KR" sz="2400" dirty="0"/>
              <a:t>     </a:t>
            </a:r>
            <a:r>
              <a:rPr lang="fr-FR" altLang="ko-KR" sz="2400" b="1" dirty="0" smtClean="0">
                <a:solidFill>
                  <a:srgbClr val="7030A0"/>
                </a:solidFill>
              </a:rPr>
              <a:t>http</a:t>
            </a:r>
            <a:r>
              <a:rPr lang="fr-FR" altLang="ko-KR" sz="2400" b="1" dirty="0">
                <a:solidFill>
                  <a:srgbClr val="7030A0"/>
                </a:solidFill>
              </a:rPr>
              <a:t>://www.springframework.org/schema/context/spring-context-4.2.xsd</a:t>
            </a:r>
            <a:r>
              <a:rPr lang="fr-FR" altLang="ko-KR" sz="2400" dirty="0"/>
              <a:t>"&gt;</a:t>
            </a:r>
          </a:p>
          <a:p>
            <a:endParaRPr lang="fr-FR" altLang="ko-KR" sz="2400" dirty="0"/>
          </a:p>
          <a:p>
            <a:r>
              <a:rPr lang="fr-FR" altLang="ko-KR" sz="2400" dirty="0"/>
              <a:t>    </a:t>
            </a:r>
            <a:r>
              <a:rPr lang="fr-FR" altLang="ko-KR" sz="2400" dirty="0" smtClean="0"/>
              <a:t>    &lt;</a:t>
            </a:r>
            <a:r>
              <a:rPr lang="fr-FR" altLang="ko-KR" sz="2400" b="1" dirty="0">
                <a:solidFill>
                  <a:srgbClr val="7030A0"/>
                </a:solidFill>
              </a:rPr>
              <a:t>context:component-scan</a:t>
            </a:r>
            <a:r>
              <a:rPr lang="fr-FR" altLang="ko-KR" sz="2400" dirty="0"/>
              <a:t> base-package</a:t>
            </a:r>
            <a:r>
              <a:rPr lang="fr-FR" altLang="ko-KR" sz="2400" dirty="0" smtClean="0"/>
              <a:t>=</a:t>
            </a:r>
            <a:r>
              <a:rPr lang="fr-FR" altLang="ko-KR" sz="2400" dirty="0" smtClean="0">
                <a:solidFill>
                  <a:srgbClr val="FF0000"/>
                </a:solidFill>
              </a:rPr>
              <a:t>"com.springbook.biz"</a:t>
            </a:r>
            <a:r>
              <a:rPr lang="fr-FR" altLang="ko-KR" sz="2400" dirty="0" smtClean="0"/>
              <a:t>/&gt;</a:t>
            </a:r>
            <a:endParaRPr lang="fr-FR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&lt;/beans&gt;</a:t>
            </a:r>
            <a:endParaRPr lang="ko-KR" altLang="en-US" sz="2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576946" y="4828976"/>
            <a:ext cx="9464632" cy="930556"/>
          </a:xfrm>
          <a:prstGeom prst="wedgeRoundRectCallout">
            <a:avLst>
              <a:gd name="adj1" fmla="val -452"/>
              <a:gd name="adj2" fmla="val -81864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400" dirty="0">
                <a:solidFill>
                  <a:srgbClr val="FF0000"/>
                </a:solidFill>
              </a:rPr>
              <a:t>com.springbook.biz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패키지로 시작하는 모든 클래스를 스캔한다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47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@Component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38499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endParaRPr lang="en-US" altLang="ko-KR" sz="2800" dirty="0" smtClean="0"/>
          </a:p>
          <a:p>
            <a:r>
              <a:rPr lang="en-US" altLang="ko-KR" sz="2800" dirty="0" smtClean="0"/>
              <a:t>&lt;</a:t>
            </a:r>
            <a:r>
              <a:rPr lang="en-US" altLang="ko-KR" sz="2800" dirty="0"/>
              <a:t>bean id="</a:t>
            </a:r>
            <a:r>
              <a:rPr lang="en-US" altLang="ko-KR" sz="2800" dirty="0" err="1"/>
              <a:t>tv</a:t>
            </a:r>
            <a:r>
              <a:rPr lang="en-US" altLang="ko-KR" sz="2800" dirty="0"/>
              <a:t>" class="</a:t>
            </a:r>
            <a:r>
              <a:rPr lang="en-US" altLang="ko-KR" sz="2800" dirty="0" err="1"/>
              <a:t>polymorphism.LgTV</a:t>
            </a:r>
            <a:r>
              <a:rPr lang="en-US" altLang="ko-KR" sz="2800" dirty="0"/>
              <a:t>"&gt;&lt;/bean</a:t>
            </a:r>
            <a:r>
              <a:rPr lang="en-US" altLang="ko-KR" sz="2800" dirty="0" smtClean="0"/>
              <a:t>&gt;</a:t>
            </a:r>
          </a:p>
          <a:p>
            <a:endParaRPr lang="ko-KR" altLang="ko-KR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2677656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7030A0"/>
                </a:solidFill>
              </a:rPr>
              <a:t>@Component</a:t>
            </a:r>
            <a:r>
              <a:rPr lang="en-US" altLang="ko-KR" sz="2800" b="1" dirty="0"/>
              <a:t>("</a:t>
            </a:r>
            <a:r>
              <a:rPr lang="en-US" altLang="ko-KR" sz="2800" b="1" dirty="0" err="1"/>
              <a:t>tv</a:t>
            </a:r>
            <a:r>
              <a:rPr lang="en-US" altLang="ko-KR" sz="2800" b="1" dirty="0"/>
              <a:t>")</a:t>
            </a:r>
            <a:endParaRPr lang="ko-KR" altLang="ko-KR" sz="2800" b="1" dirty="0"/>
          </a:p>
          <a:p>
            <a:r>
              <a:rPr lang="en-US" altLang="ko-KR" sz="2800" dirty="0"/>
              <a:t>public class </a:t>
            </a:r>
            <a:r>
              <a:rPr lang="en-US" altLang="ko-KR" sz="2800" dirty="0" err="1"/>
              <a:t>LgTV</a:t>
            </a:r>
            <a:r>
              <a:rPr lang="en-US" altLang="ko-KR" sz="2800" dirty="0"/>
              <a:t> implements TV </a:t>
            </a:r>
            <a:r>
              <a:rPr lang="fr-FR" altLang="ko-KR" sz="2800" dirty="0"/>
              <a:t>{</a:t>
            </a:r>
            <a:endParaRPr lang="ko-KR" altLang="ko-KR" sz="2800" dirty="0"/>
          </a:p>
          <a:p>
            <a:r>
              <a:rPr lang="en-US" altLang="ko-KR" sz="2800" dirty="0" smtClean="0"/>
              <a:t>        </a:t>
            </a:r>
            <a:r>
              <a:rPr lang="en-US" altLang="ko-KR" sz="2800" dirty="0"/>
              <a:t>public </a:t>
            </a:r>
            <a:r>
              <a:rPr lang="en-US" altLang="ko-KR" sz="2800" dirty="0" err="1"/>
              <a:t>LgTV</a:t>
            </a:r>
            <a:r>
              <a:rPr lang="en-US" altLang="ko-KR" sz="2800" dirty="0"/>
              <a:t>() {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        </a:t>
            </a:r>
            <a:r>
              <a:rPr lang="en-US" altLang="ko-KR" sz="2800" dirty="0" err="1"/>
              <a:t>System.out.println</a:t>
            </a:r>
            <a:r>
              <a:rPr lang="en-US" altLang="ko-KR" sz="2800" dirty="0"/>
              <a:t>("===&gt; </a:t>
            </a:r>
            <a:r>
              <a:rPr lang="en-US" altLang="ko-KR" sz="2800" dirty="0" err="1"/>
              <a:t>LgTV</a:t>
            </a:r>
            <a:r>
              <a:rPr lang="en-US" altLang="ko-KR" sz="2800" dirty="0"/>
              <a:t> </a:t>
            </a:r>
            <a:r>
              <a:rPr lang="ar-SA" altLang="ko-KR" sz="2800" dirty="0"/>
              <a:t>객체 생성</a:t>
            </a:r>
            <a:r>
              <a:rPr lang="en-US" altLang="ko-KR" sz="2800" dirty="0"/>
              <a:t>");</a:t>
            </a:r>
            <a:endParaRPr lang="ko-KR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smtClean="0"/>
              <a:t>    }</a:t>
            </a:r>
            <a:endParaRPr lang="ko-KR" altLang="ko-KR" sz="2800" dirty="0"/>
          </a:p>
          <a:p>
            <a:r>
              <a:rPr lang="en-US" altLang="ko-KR" sz="2800" dirty="0"/>
              <a:t>}</a:t>
            </a:r>
            <a:endParaRPr lang="ko-KR" altLang="ko-KR" sz="2800" dirty="0"/>
          </a:p>
        </p:txBody>
      </p:sp>
      <p:cxnSp>
        <p:nvCxnSpPr>
          <p:cNvPr id="6" name="구부러진 연결선 5"/>
          <p:cNvCxnSpPr/>
          <p:nvPr/>
        </p:nvCxnSpPr>
        <p:spPr>
          <a:xfrm rot="16200000" flipH="1">
            <a:off x="2202872" y="1917864"/>
            <a:ext cx="878778" cy="724397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046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Dependency Injection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8758540"/>
              </p:ext>
            </p:extLst>
          </p:nvPr>
        </p:nvGraphicFramePr>
        <p:xfrm>
          <a:off x="161305" y="927415"/>
          <a:ext cx="11880273" cy="500910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6688">
                  <a:extLst>
                    <a:ext uri="{9D8B030D-6E8A-4147-A177-3AD203B41FA5}">
                      <a16:colId xmlns="" xmlns:a16="http://schemas.microsoft.com/office/drawing/2014/main" val="3520688157"/>
                    </a:ext>
                  </a:extLst>
                </a:gridCol>
                <a:gridCol w="9603585">
                  <a:extLst>
                    <a:ext uri="{9D8B030D-6E8A-4147-A177-3AD203B41FA5}">
                      <a16:colId xmlns="" xmlns:a16="http://schemas.microsoft.com/office/drawing/2014/main" val="4269052069"/>
                    </a:ext>
                  </a:extLst>
                </a:gridCol>
              </a:tblGrid>
              <a:tr h="5565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설명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49222667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@Autowired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주로 변수 위에 설정하여 해당 타입의 객체를 찾아서 자동으로 </a:t>
                      </a:r>
                      <a:r>
                        <a:rPr lang="ko-KR" sz="2400" kern="100" dirty="0" smtClean="0">
                          <a:effectLst/>
                        </a:rPr>
                        <a:t>할당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704892530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@Qualifier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특정 객체의 이름을 이용하여 의존성 주입할 때 </a:t>
                      </a:r>
                      <a:r>
                        <a:rPr lang="ko-KR" sz="2400" kern="100" dirty="0" smtClean="0">
                          <a:effectLst/>
                        </a:rPr>
                        <a:t>사용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org.springframework.beans.factory.annotation.Qualifier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102976686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@Inject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@</a:t>
                      </a:r>
                      <a:r>
                        <a:rPr lang="en-US" sz="2400" kern="100" dirty="0" err="1">
                          <a:effectLst/>
                        </a:rPr>
                        <a:t>Autowired</a:t>
                      </a:r>
                      <a:r>
                        <a:rPr lang="ko-KR" sz="2400" kern="100" dirty="0">
                          <a:effectLst/>
                        </a:rPr>
                        <a:t>와 동일한 기능을 </a:t>
                      </a:r>
                      <a:r>
                        <a:rPr lang="ko-KR" sz="2400" kern="100" dirty="0" smtClean="0">
                          <a:effectLst/>
                        </a:rPr>
                        <a:t>제공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javax.annotation.Resource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842838542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@Resource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@</a:t>
                      </a:r>
                      <a:r>
                        <a:rPr lang="en-US" sz="2400" kern="100" dirty="0" err="1">
                          <a:effectLst/>
                        </a:rPr>
                        <a:t>Autowired</a:t>
                      </a:r>
                      <a:r>
                        <a:rPr lang="ko-KR" sz="2400" kern="100" dirty="0">
                          <a:effectLst/>
                        </a:rPr>
                        <a:t>와</a:t>
                      </a:r>
                      <a:r>
                        <a:rPr lang="en-US" sz="2400" kern="100" dirty="0">
                          <a:effectLst/>
                        </a:rPr>
                        <a:t> @Qualifier</a:t>
                      </a:r>
                      <a:r>
                        <a:rPr lang="ko-KR" sz="2400" kern="100" dirty="0">
                          <a:effectLst/>
                        </a:rPr>
                        <a:t>의 기능을 결합한 </a:t>
                      </a:r>
                      <a:r>
                        <a:rPr lang="ko-KR" sz="2400" kern="100" dirty="0" err="1" smtClean="0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javax.inject.Inject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17623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496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3148"/>
            <a:ext cx="11880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  <a:endParaRPr lang="ko-KR" altLang="ko-KR" sz="2400" dirty="0"/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@</a:t>
            </a:r>
            <a:r>
              <a:rPr lang="en-US" altLang="ko-KR" sz="2400" b="1" dirty="0" err="1">
                <a:solidFill>
                  <a:srgbClr val="FF0000"/>
                </a:solidFill>
              </a:rPr>
              <a:t>Autowired</a:t>
            </a:r>
            <a:endParaRPr lang="ko-KR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private </a:t>
            </a:r>
            <a:r>
              <a:rPr lang="en-US" altLang="ko-KR" sz="2400" b="1" dirty="0">
                <a:solidFill>
                  <a:srgbClr val="7030A0"/>
                </a:solidFill>
              </a:rPr>
              <a:t>Speaker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ar-SA" altLang="ko-KR" sz="2400" dirty="0"/>
              <a:t>객체 생성</a:t>
            </a:r>
            <a:r>
              <a:rPr lang="en-US" altLang="ko-KR" sz="2400" dirty="0"/>
              <a:t>");</a:t>
            </a:r>
            <a:endParaRPr lang="ko-KR" altLang="ko-KR" sz="2400" dirty="0"/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     </a:t>
            </a:r>
            <a:r>
              <a:rPr lang="en-US" altLang="ko-KR" sz="2400" dirty="0"/>
              <a:t>}</a:t>
            </a:r>
            <a:endParaRPr lang="ko-KR" altLang="ko-KR" sz="2400" dirty="0"/>
          </a:p>
          <a:p>
            <a:r>
              <a:rPr lang="en-US" altLang="ko-KR" sz="2400" dirty="0" smtClean="0"/>
              <a:t>    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volumeUp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speaker.volumeUp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volumeDown</a:t>
            </a:r>
            <a:r>
              <a:rPr lang="en-US" altLang="ko-KR" sz="2400" dirty="0"/>
              <a:t>() {</a:t>
            </a:r>
            <a:endParaRPr lang="ko-KR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speaker.volumeDown</a:t>
            </a:r>
            <a:r>
              <a:rPr lang="en-US" altLang="ko-KR" sz="2400" dirty="0"/>
              <a:t>();</a:t>
            </a:r>
            <a:endParaRPr lang="ko-KR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ko-KR" altLang="ko-KR" sz="2400" dirty="0"/>
          </a:p>
          <a:p>
            <a:r>
              <a:rPr lang="en-US" altLang="ko-KR" sz="2400" dirty="0" smtClean="0"/>
              <a:t>}</a:t>
            </a:r>
            <a:endParaRPr lang="ko-KR" altLang="ko-KR" sz="24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237015" y="1425040"/>
            <a:ext cx="4441375" cy="1365662"/>
          </a:xfrm>
          <a:prstGeom prst="wedgeRoundRectCallout">
            <a:avLst>
              <a:gd name="adj1" fmla="val -64001"/>
              <a:gd name="adj2" fmla="val 936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Speaker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타입의 객체를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메모리에서 찾아 할당한다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097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@Qualifier</a:t>
            </a:r>
            <a:endParaRPr lang="ko-KR" altLang="en-US" dirty="0"/>
          </a:p>
        </p:txBody>
      </p:sp>
      <p:pic>
        <p:nvPicPr>
          <p:cNvPr id="3074" name="Picture 2" descr="LgTV 클래스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2473" y="760583"/>
            <a:ext cx="10037935" cy="534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9617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r>
              <a:rPr lang="ko-KR" altLang="en-US" dirty="0" smtClean="0"/>
              <a:t>의 의미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Framework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어플리케이션을 개발할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아키텍처에 해당하는 골격 코드를 제공한다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Solution</a:t>
            </a:r>
            <a:r>
              <a:rPr lang="ko-KR" altLang="en-US" dirty="0" smtClean="0"/>
              <a:t>이 완제품이라면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는 반제품에 해당한다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 descr="Framework 사전적 의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1966" y="931037"/>
            <a:ext cx="10578949" cy="19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07825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@Qualifier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의존성 </a:t>
            </a:r>
            <a:r>
              <a:rPr lang="ko-KR" altLang="en-US" dirty="0"/>
              <a:t>주입 </a:t>
            </a:r>
            <a:r>
              <a:rPr lang="ko-KR" altLang="en-US" dirty="0" smtClean="0"/>
              <a:t>대상 객체가 </a:t>
            </a:r>
            <a:r>
              <a:rPr lang="ko-KR" altLang="en-US" dirty="0"/>
              <a:t>두 개 이상일 때 </a:t>
            </a:r>
            <a:r>
              <a:rPr lang="ko-KR" altLang="en-US" dirty="0" smtClean="0"/>
              <a:t>에러 발생</a:t>
            </a:r>
            <a:r>
              <a:rPr lang="en-US" altLang="ko-KR" dirty="0" smtClean="0"/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1674416"/>
            <a:ext cx="11880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 err="1">
                <a:solidFill>
                  <a:srgbClr val="7030A0"/>
                </a:solidFill>
              </a:rPr>
              <a:t>Autowired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@</a:t>
            </a:r>
            <a:r>
              <a:rPr lang="en-US" altLang="ko-KR" sz="2400" b="1" dirty="0">
                <a:solidFill>
                  <a:srgbClr val="FF0000"/>
                </a:solidFill>
              </a:rPr>
              <a:t>Qualifier("apple")</a:t>
            </a:r>
          </a:p>
          <a:p>
            <a:r>
              <a:rPr lang="en-US" altLang="ko-KR" sz="2400" dirty="0" smtClean="0"/>
              <a:t>        </a:t>
            </a:r>
            <a:r>
              <a:rPr lang="en-US" altLang="ko-KR" sz="2400" dirty="0"/>
              <a:t>private Speaker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ko-KR" altLang="en-US" sz="2400" dirty="0"/>
              <a:t>객체 생성됨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~</a:t>
            </a:r>
            <a:r>
              <a:rPr lang="ko-KR" altLang="en-US" sz="2400" dirty="0"/>
              <a:t>생략</a:t>
            </a:r>
            <a:r>
              <a:rPr lang="en-US" altLang="ko-KR" sz="2400" dirty="0"/>
              <a:t>~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4738250" y="2780967"/>
            <a:ext cx="4678882" cy="1302003"/>
          </a:xfrm>
          <a:prstGeom prst="wedgeRoundRectCallout">
            <a:avLst>
              <a:gd name="adj1" fmla="val -64926"/>
              <a:gd name="adj2" fmla="val -3122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Speaker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타입의 객체 </a:t>
            </a:r>
            <a:r>
              <a:rPr lang="ko-KR" altLang="en-US" sz="2400" b="1" dirty="0">
                <a:solidFill>
                  <a:schemeClr val="tx1"/>
                </a:solidFill>
              </a:rPr>
              <a:t>중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아이디가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“apple”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인 객체 할당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286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@Resource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@</a:t>
            </a:r>
            <a:r>
              <a:rPr lang="en-US" altLang="ko-KR" dirty="0"/>
              <a:t>Resource</a:t>
            </a:r>
            <a:r>
              <a:rPr lang="ko-KR" altLang="en-US" dirty="0"/>
              <a:t>는 객체의 이름을 이용하여 의존성 주입을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1674416"/>
            <a:ext cx="11880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@Component("</a:t>
            </a:r>
            <a:r>
              <a:rPr lang="en-US" altLang="ko-KR" sz="2400" dirty="0" err="1"/>
              <a:t>tv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public class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implements TV 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@</a:t>
            </a:r>
            <a:r>
              <a:rPr lang="en-US" altLang="ko-KR" sz="2400" b="1" dirty="0">
                <a:solidFill>
                  <a:srgbClr val="7030A0"/>
                </a:solidFill>
              </a:rPr>
              <a:t>Resource</a:t>
            </a:r>
            <a:r>
              <a:rPr lang="en-US" altLang="ko-KR" sz="2400" b="1" dirty="0"/>
              <a:t>(name=</a:t>
            </a:r>
            <a:r>
              <a:rPr lang="en-US" altLang="ko-KR" sz="2400" b="1" dirty="0">
                <a:solidFill>
                  <a:srgbClr val="FF0000"/>
                </a:solidFill>
              </a:rPr>
              <a:t>"apple"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private </a:t>
            </a:r>
            <a:r>
              <a:rPr lang="en-US" altLang="ko-KR" sz="2400" dirty="0"/>
              <a:t>Speaker </a:t>
            </a:r>
            <a:r>
              <a:rPr lang="en-US" altLang="ko-KR" sz="2400" dirty="0" err="1"/>
              <a:t>speaker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public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() {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        </a:t>
            </a:r>
            <a:r>
              <a:rPr lang="en-US" altLang="ko-KR" sz="2400" dirty="0" err="1" smtClean="0"/>
              <a:t>System.out.println</a:t>
            </a:r>
            <a:r>
              <a:rPr lang="en-US" altLang="ko-KR" sz="2400" dirty="0"/>
              <a:t>("===&gt; </a:t>
            </a:r>
            <a:r>
              <a:rPr lang="en-US" altLang="ko-KR" sz="2400" dirty="0" err="1"/>
              <a:t>LgTV</a:t>
            </a:r>
            <a:r>
              <a:rPr lang="en-US" altLang="ko-KR" sz="2400" dirty="0"/>
              <a:t> </a:t>
            </a:r>
            <a:r>
              <a:rPr lang="ko-KR" altLang="en-US" sz="2400" dirty="0"/>
              <a:t>객체 생성됨</a:t>
            </a:r>
            <a:r>
              <a:rPr lang="en-US" altLang="ko-KR" sz="2400" dirty="0"/>
              <a:t>");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}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    ~</a:t>
            </a:r>
            <a:r>
              <a:rPr lang="ko-KR" altLang="en-US" sz="2400" dirty="0"/>
              <a:t>생략</a:t>
            </a:r>
            <a:r>
              <a:rPr lang="en-US" altLang="ko-KR" sz="2400" dirty="0"/>
              <a:t>~</a:t>
            </a:r>
          </a:p>
          <a:p>
            <a:r>
              <a:rPr lang="en-US" altLang="ko-KR" sz="2400" dirty="0"/>
              <a:t>}</a:t>
            </a:r>
            <a:endParaRPr lang="ko-KR" altLang="ko-KR" sz="24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807029" y="2448458"/>
            <a:ext cx="4678882" cy="1302003"/>
          </a:xfrm>
          <a:prstGeom prst="wedgeRoundRectCallout">
            <a:avLst>
              <a:gd name="adj1" fmla="val -64926"/>
              <a:gd name="adj2" fmla="val -31223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Speaker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타입의 객체 </a:t>
            </a:r>
            <a:r>
              <a:rPr lang="ko-KR" altLang="en-US" sz="2400" b="1" dirty="0">
                <a:solidFill>
                  <a:schemeClr val="tx1"/>
                </a:solidFill>
              </a:rPr>
              <a:t>중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아이디가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“apple”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인 객체 할당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115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Annotation VS. &lt;bean&gt;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유지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보수 과정에서 자주 변경되는 객체는 </a:t>
            </a:r>
            <a:r>
              <a:rPr lang="en-US" altLang="ko-KR" dirty="0" smtClean="0"/>
              <a:t>&lt;bean&gt; </a:t>
            </a:r>
            <a:r>
              <a:rPr lang="ko-KR" altLang="en-US" dirty="0" smtClean="0"/>
              <a:t>등록으로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유지 보수 과정에서 자주 변경되지 않는 객체는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의존성 주입은 </a:t>
            </a:r>
            <a:r>
              <a:rPr lang="en-US" altLang="ko-KR" dirty="0" smtClean="0"/>
              <a:t>Annotation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8046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Layered Architecture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05" y="596148"/>
            <a:ext cx="11866498" cy="56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14500" y="3040082"/>
            <a:ext cx="2386941" cy="1163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34042" y="4938155"/>
            <a:ext cx="1886197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307" y="3040082"/>
            <a:ext cx="3243864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5886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Layer</a:t>
            </a:r>
            <a:r>
              <a:rPr lang="ko-KR" altLang="en-US" dirty="0"/>
              <a:t> 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Annotation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5217420"/>
              </p:ext>
            </p:extLst>
          </p:nvPr>
        </p:nvGraphicFramePr>
        <p:xfrm>
          <a:off x="161303" y="1480110"/>
          <a:ext cx="11880275" cy="39037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9710">
                  <a:extLst>
                    <a:ext uri="{9D8B030D-6E8A-4147-A177-3AD203B41FA5}">
                      <a16:colId xmlns="" xmlns:a16="http://schemas.microsoft.com/office/drawing/2014/main" val="2441016928"/>
                    </a:ext>
                  </a:extLst>
                </a:gridCol>
                <a:gridCol w="2903855">
                  <a:extLst>
                    <a:ext uri="{9D8B030D-6E8A-4147-A177-3AD203B41FA5}">
                      <a16:colId xmlns="" xmlns:a16="http://schemas.microsoft.com/office/drawing/2014/main" val="2368464259"/>
                    </a:ext>
                  </a:extLst>
                </a:gridCol>
                <a:gridCol w="6506710">
                  <a:extLst>
                    <a:ext uri="{9D8B030D-6E8A-4147-A177-3AD203B41FA5}">
                      <a16:colId xmlns="" xmlns:a16="http://schemas.microsoft.com/office/drawing/2014/main" val="294220764"/>
                    </a:ext>
                  </a:extLst>
                </a:gridCol>
              </a:tblGrid>
              <a:tr h="709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 err="1">
                          <a:effectLst/>
                        </a:rPr>
                        <a:t>어노테이션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위치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의미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635528923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@Service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XXXServiceImpl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비즈니스 로직을 처리하는</a:t>
                      </a:r>
                      <a:r>
                        <a:rPr lang="en-US" sz="2400" kern="100">
                          <a:effectLst/>
                        </a:rPr>
                        <a:t> Service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508652396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@Repository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XXXDAO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>
                          <a:effectLst/>
                        </a:rPr>
                        <a:t>데이터베이스 연동을 처리하는</a:t>
                      </a:r>
                      <a:r>
                        <a:rPr lang="en-US" sz="2400" kern="100">
                          <a:effectLst/>
                        </a:rPr>
                        <a:t> DAO </a:t>
                      </a:r>
                      <a:r>
                        <a:rPr lang="ko-KR" sz="2400" kern="100">
                          <a:effectLst/>
                        </a:rPr>
                        <a:t>클래스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520928295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@Controller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XXXController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사용자 요청을 제어하는</a:t>
                      </a:r>
                      <a:r>
                        <a:rPr lang="en-US" sz="2400" kern="100" dirty="0">
                          <a:effectLst/>
                        </a:rPr>
                        <a:t> Controller </a:t>
                      </a:r>
                      <a:r>
                        <a:rPr lang="ko-KR" sz="2400" kern="100" dirty="0">
                          <a:effectLst/>
                        </a:rPr>
                        <a:t>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7100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45946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</a:t>
            </a:r>
            <a:r>
              <a:rPr lang="en-US" altLang="ko-KR" sz="8800" dirty="0" err="1" smtClean="0"/>
              <a:t>IoC</a:t>
            </a:r>
            <a:r>
              <a:rPr lang="en-US" altLang="ko-KR" sz="8800" dirty="0" smtClean="0"/>
              <a:t> </a:t>
            </a:r>
            <a:r>
              <a:rPr lang="ko-KR" altLang="en-US" sz="8800" dirty="0" smtClean="0"/>
              <a:t>실습</a:t>
            </a:r>
            <a:endParaRPr lang="en-US" altLang="ko-KR" sz="8800" dirty="0" smtClean="0"/>
          </a:p>
        </p:txBody>
      </p:sp>
    </p:spTree>
    <p:extLst>
      <p:ext uri="{BB962C8B-B14F-4D97-AF65-F5344CB8AC3E}">
        <p14:creationId xmlns:p14="http://schemas.microsoft.com/office/powerpoint/2010/main" xmlns="" val="2432268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 smtClean="0"/>
              <a:t>BoardService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</a:t>
            </a:r>
            <a:endParaRPr lang="ko-KR" altLang="en-US" dirty="0"/>
          </a:p>
        </p:txBody>
      </p:sp>
      <p:pic>
        <p:nvPicPr>
          <p:cNvPr id="6146" name="Picture 2" descr="Board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5387" y="620190"/>
            <a:ext cx="10372108" cy="61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37165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 smtClean="0"/>
              <a:t>실습 순서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1. 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en-US" altLang="ko-KR" dirty="0" err="1" smtClean="0"/>
              <a:t>BoardDAO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en-US" altLang="ko-KR" dirty="0" err="1" smtClean="0"/>
              <a:t>BoardService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4. </a:t>
            </a:r>
            <a:r>
              <a:rPr lang="en-US" altLang="ko-KR" dirty="0" err="1" smtClean="0"/>
              <a:t>BoardServiceImpl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5. Spring </a:t>
            </a:r>
            <a:r>
              <a:rPr lang="ko-KR" altLang="en-US" dirty="0" smtClean="0"/>
              <a:t>설정 파일</a:t>
            </a:r>
            <a:r>
              <a:rPr lang="en-US" altLang="ko-KR" dirty="0" smtClean="0"/>
              <a:t>(applicationContext.xml)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6. </a:t>
            </a:r>
            <a:r>
              <a:rPr lang="en-US" altLang="ko-KR" dirty="0" err="1" smtClean="0"/>
              <a:t>BoardServiceClient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및 테스트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78341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Framework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빠른 구현 시간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관리 용이성 증가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개발자의 역량 획일화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검증된 아키텍처의 재사용과 일관성 유지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43575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Framework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9347496"/>
              </p:ext>
            </p:extLst>
          </p:nvPr>
        </p:nvGraphicFramePr>
        <p:xfrm>
          <a:off x="161305" y="861110"/>
          <a:ext cx="11880273" cy="560168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43744">
                  <a:extLst>
                    <a:ext uri="{9D8B030D-6E8A-4147-A177-3AD203B41FA5}">
                      <a16:colId xmlns="" xmlns:a16="http://schemas.microsoft.com/office/drawing/2014/main" val="1605825849"/>
                    </a:ext>
                  </a:extLst>
                </a:gridCol>
                <a:gridCol w="1508167">
                  <a:extLst>
                    <a:ext uri="{9D8B030D-6E8A-4147-A177-3AD203B41FA5}">
                      <a16:colId xmlns="" xmlns:a16="http://schemas.microsoft.com/office/drawing/2014/main" val="1779729382"/>
                    </a:ext>
                  </a:extLst>
                </a:gridCol>
                <a:gridCol w="8728362">
                  <a:extLst>
                    <a:ext uri="{9D8B030D-6E8A-4147-A177-3AD203B41FA5}">
                      <a16:colId xmlns="" xmlns:a16="http://schemas.microsoft.com/office/drawing/2014/main" val="1957135501"/>
                    </a:ext>
                  </a:extLst>
                </a:gridCol>
              </a:tblGrid>
              <a:tr h="5800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처리 영역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프레임워크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설명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594913545"/>
                  </a:ext>
                </a:extLst>
              </a:tr>
              <a:tr h="491148">
                <a:tc rowSpan="2"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Presentation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Struts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UI </a:t>
                      </a:r>
                      <a:r>
                        <a:rPr lang="en-US" sz="1800" kern="100" dirty="0">
                          <a:effectLst/>
                        </a:rPr>
                        <a:t>Layer</a:t>
                      </a:r>
                      <a:r>
                        <a:rPr lang="ko-KR" sz="1800" kern="100" dirty="0">
                          <a:effectLst/>
                        </a:rPr>
                        <a:t>에 중점을 두고 개발된</a:t>
                      </a:r>
                      <a:r>
                        <a:rPr lang="en-US" sz="1800" kern="100" dirty="0">
                          <a:effectLst/>
                        </a:rPr>
                        <a:t> MVC(Model View Controller) </a:t>
                      </a:r>
                      <a:r>
                        <a:rPr lang="ko-KR" sz="1800" kern="100" dirty="0" smtClean="0">
                          <a:effectLst/>
                        </a:rPr>
                        <a:t>프레임워크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altLang="ko-KR" sz="1800" kern="100" dirty="0" smtClean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269635960"/>
                  </a:ext>
                </a:extLst>
              </a:tr>
              <a:tr h="818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Spring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(MVC)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Struts</a:t>
                      </a:r>
                      <a:r>
                        <a:rPr lang="ko-KR" sz="1800" kern="100" dirty="0">
                          <a:effectLst/>
                        </a:rPr>
                        <a:t>와 동일하게</a:t>
                      </a:r>
                      <a:r>
                        <a:rPr lang="en-US" sz="1800" kern="100" dirty="0">
                          <a:effectLst/>
                        </a:rPr>
                        <a:t> MVC </a:t>
                      </a:r>
                      <a:r>
                        <a:rPr lang="ko-KR" sz="1800" kern="100" dirty="0">
                          <a:effectLst/>
                        </a:rPr>
                        <a:t>아키텍처를 제공하는</a:t>
                      </a:r>
                      <a:r>
                        <a:rPr lang="en-US" sz="1800" kern="100" dirty="0">
                          <a:effectLst/>
                        </a:rPr>
                        <a:t> UI Layer </a:t>
                      </a:r>
                      <a:r>
                        <a:rPr lang="ko-KR" sz="1800" kern="100" dirty="0" smtClean="0">
                          <a:effectLst/>
                        </a:rPr>
                        <a:t>프레임워크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Struts</a:t>
                      </a:r>
                      <a:r>
                        <a:rPr lang="ko-KR" sz="1800" kern="100" dirty="0">
                          <a:effectLst/>
                        </a:rPr>
                        <a:t>처럼 독립된 프레임워크는 아니고 </a:t>
                      </a:r>
                      <a:r>
                        <a:rPr lang="en-US" sz="1800" kern="100" dirty="0">
                          <a:effectLst/>
                        </a:rPr>
                        <a:t>Spring </a:t>
                      </a:r>
                      <a:r>
                        <a:rPr lang="ko-KR" sz="1800" kern="100" dirty="0">
                          <a:effectLst/>
                        </a:rPr>
                        <a:t>프레임워크에 포함되어 </a:t>
                      </a:r>
                      <a:r>
                        <a:rPr lang="ko-KR" sz="1800" kern="100" dirty="0" smtClean="0">
                          <a:effectLst/>
                        </a:rPr>
                        <a:t>있</a:t>
                      </a:r>
                      <a:r>
                        <a:rPr lang="ko-KR" altLang="en-US" sz="1800" kern="100" dirty="0" smtClean="0">
                          <a:effectLst/>
                        </a:rPr>
                        <a:t>음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854582656"/>
                  </a:ext>
                </a:extLst>
              </a:tr>
              <a:tr h="967413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Business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Spring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</a:t>
                      </a:r>
                      <a:r>
                        <a:rPr lang="en-US" sz="1800" kern="100" dirty="0" err="1">
                          <a:effectLst/>
                        </a:rPr>
                        <a:t>IoC</a:t>
                      </a:r>
                      <a:r>
                        <a:rPr lang="en-US" sz="1800" kern="100" dirty="0">
                          <a:effectLst/>
                        </a:rPr>
                        <a:t>, AOP)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Spring</a:t>
                      </a:r>
                      <a:r>
                        <a:rPr lang="ko-KR" sz="1800" kern="100" dirty="0">
                          <a:effectLst/>
                        </a:rPr>
                        <a:t>의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IoC</a:t>
                      </a:r>
                      <a:r>
                        <a:rPr lang="ko-KR" sz="1800" kern="100" dirty="0">
                          <a:effectLst/>
                        </a:rPr>
                        <a:t>와</a:t>
                      </a:r>
                      <a:r>
                        <a:rPr lang="en-US" sz="1800" kern="100" dirty="0">
                          <a:effectLst/>
                        </a:rPr>
                        <a:t> AOP </a:t>
                      </a:r>
                      <a:r>
                        <a:rPr lang="ko-KR" sz="1800" kern="100" dirty="0">
                          <a:effectLst/>
                        </a:rPr>
                        <a:t>모듈을 이용하여</a:t>
                      </a:r>
                      <a:r>
                        <a:rPr lang="en-US" sz="1800" kern="100" dirty="0">
                          <a:effectLst/>
                        </a:rPr>
                        <a:t> Spring </a:t>
                      </a:r>
                      <a:r>
                        <a:rPr lang="ko-KR" sz="1800" kern="100" dirty="0">
                          <a:effectLst/>
                        </a:rPr>
                        <a:t>컨테이너에서 동작하는 엔터프라이즈 비즈니스 컴포넌트를 개발할 수 </a:t>
                      </a:r>
                      <a:r>
                        <a:rPr lang="ko-KR" sz="1800" kern="100" dirty="0" smtClean="0">
                          <a:effectLst/>
                        </a:rPr>
                        <a:t>있</a:t>
                      </a:r>
                      <a:r>
                        <a:rPr lang="ko-KR" altLang="en-US" sz="1800" kern="100" dirty="0" smtClean="0">
                          <a:effectLst/>
                        </a:rPr>
                        <a:t>음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61466703"/>
                  </a:ext>
                </a:extLst>
              </a:tr>
              <a:tr h="1369258">
                <a:tc rowSpan="2"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Persistence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Hibernate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JPA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Hibernate</a:t>
                      </a:r>
                      <a:r>
                        <a:rPr lang="ko-KR" sz="1800" kern="100" dirty="0">
                          <a:effectLst/>
                        </a:rPr>
                        <a:t>는 완벽한</a:t>
                      </a:r>
                      <a:r>
                        <a:rPr lang="en-US" sz="1800" kern="100" dirty="0">
                          <a:effectLst/>
                        </a:rPr>
                        <a:t> ORM(Object Relation Mapping) </a:t>
                      </a:r>
                      <a:r>
                        <a:rPr lang="ko-KR" sz="1800" kern="100" dirty="0" smtClean="0">
                          <a:effectLst/>
                        </a:rPr>
                        <a:t>프레임워크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altLang="ko-KR" sz="1800" kern="100" dirty="0" smtClean="0">
                          <a:effectLst/>
                        </a:rPr>
                        <a:t>.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ORM </a:t>
                      </a:r>
                      <a:r>
                        <a:rPr lang="ko-KR" sz="1800" kern="100" dirty="0">
                          <a:effectLst/>
                        </a:rPr>
                        <a:t>프레임워크는 </a:t>
                      </a:r>
                      <a:r>
                        <a:rPr lang="en-US" sz="1800" kern="100" dirty="0" smtClean="0">
                          <a:effectLst/>
                        </a:rPr>
                        <a:t>SQL</a:t>
                      </a:r>
                      <a:r>
                        <a:rPr lang="ko-KR" altLang="en-US" sz="1800" kern="100" dirty="0" smtClean="0">
                          <a:effectLst/>
                        </a:rPr>
                        <a:t>을</a:t>
                      </a:r>
                      <a:r>
                        <a:rPr lang="ko-KR" sz="1800" kern="100" dirty="0" smtClean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프레임워크가 자체적으로 생성하여 </a:t>
                      </a:r>
                      <a:r>
                        <a:rPr lang="en-US" sz="1800" kern="100" dirty="0">
                          <a:effectLst/>
                        </a:rPr>
                        <a:t>DB </a:t>
                      </a:r>
                      <a:r>
                        <a:rPr lang="ko-KR" sz="1800" kern="100" dirty="0">
                          <a:effectLst/>
                        </a:rPr>
                        <a:t>연동을 </a:t>
                      </a:r>
                      <a:r>
                        <a:rPr lang="ko-KR" sz="1800" kern="100" dirty="0" smtClean="0">
                          <a:effectLst/>
                        </a:rPr>
                        <a:t>처리</a:t>
                      </a:r>
                      <a:r>
                        <a:rPr lang="ko-KR" altLang="en-US" sz="1800" kern="100" dirty="0" smtClean="0">
                          <a:effectLst/>
                        </a:rPr>
                        <a:t>함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JPA</a:t>
                      </a:r>
                      <a:r>
                        <a:rPr lang="ko-KR" sz="1800" kern="100" dirty="0">
                          <a:effectLst/>
                        </a:rPr>
                        <a:t>는</a:t>
                      </a:r>
                      <a:r>
                        <a:rPr lang="en-US" sz="1800" kern="100" dirty="0">
                          <a:effectLst/>
                        </a:rPr>
                        <a:t> Hibernate</a:t>
                      </a:r>
                      <a:r>
                        <a:rPr lang="ko-KR" sz="1800" kern="100" dirty="0">
                          <a:effectLst/>
                        </a:rPr>
                        <a:t>를 비롯한 모든 </a:t>
                      </a:r>
                      <a:r>
                        <a:rPr lang="en-US" sz="1800" kern="100" dirty="0">
                          <a:effectLst/>
                        </a:rPr>
                        <a:t>ORM</a:t>
                      </a:r>
                      <a:r>
                        <a:rPr lang="ko-KR" sz="1800" kern="100" dirty="0">
                          <a:effectLst/>
                        </a:rPr>
                        <a:t>의 </a:t>
                      </a:r>
                      <a:r>
                        <a:rPr lang="ko-KR" sz="1800" kern="100" dirty="0" smtClean="0">
                          <a:effectLst/>
                        </a:rPr>
                        <a:t>자바 </a:t>
                      </a:r>
                      <a:r>
                        <a:rPr lang="ko-KR" sz="1800" kern="100" dirty="0">
                          <a:effectLst/>
                        </a:rPr>
                        <a:t>표준 </a:t>
                      </a:r>
                      <a:r>
                        <a:rPr lang="en-US" sz="1800" kern="100" dirty="0" smtClean="0">
                          <a:effectLst/>
                        </a:rPr>
                        <a:t>API</a:t>
                      </a:r>
                      <a:r>
                        <a:rPr lang="ko-KR" altLang="en-US" sz="1800" kern="100" dirty="0" smtClean="0">
                          <a:effectLst/>
                        </a:rPr>
                        <a:t>임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436536971"/>
                  </a:ext>
                </a:extLst>
              </a:tr>
              <a:tr h="1375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iBatis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or</a:t>
                      </a:r>
                      <a:endParaRPr lang="ko-KR" sz="18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Mybatis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iBatis</a:t>
                      </a: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  <a:r>
                        <a:rPr lang="ko-KR" sz="1800" kern="100" dirty="0">
                          <a:effectLst/>
                        </a:rPr>
                        <a:t>프레임워크는 개발자가 작성한</a:t>
                      </a:r>
                      <a:r>
                        <a:rPr lang="en-US" sz="1800" kern="100" dirty="0">
                          <a:effectLst/>
                        </a:rPr>
                        <a:t> SQL </a:t>
                      </a:r>
                      <a:r>
                        <a:rPr lang="ko-KR" sz="1800" kern="100" dirty="0">
                          <a:effectLst/>
                        </a:rPr>
                        <a:t>명령어와 자바 객체</a:t>
                      </a:r>
                      <a:r>
                        <a:rPr lang="en-US" sz="1800" kern="100" dirty="0">
                          <a:effectLst/>
                        </a:rPr>
                        <a:t>(VO </a:t>
                      </a:r>
                      <a:r>
                        <a:rPr lang="ko-KR" sz="1800" kern="100" dirty="0">
                          <a:effectLst/>
                        </a:rPr>
                        <a:t>혹은 </a:t>
                      </a:r>
                      <a:r>
                        <a:rPr lang="en-US" sz="1800" kern="100" dirty="0">
                          <a:effectLst/>
                        </a:rPr>
                        <a:t>DTO)</a:t>
                      </a:r>
                      <a:r>
                        <a:rPr lang="ko-KR" sz="1800" kern="100" dirty="0">
                          <a:effectLst/>
                        </a:rPr>
                        <a:t>를 매핑해주는 기능을 </a:t>
                      </a:r>
                      <a:r>
                        <a:rPr lang="ko-KR" sz="1800" kern="100" dirty="0" smtClean="0">
                          <a:effectLst/>
                        </a:rPr>
                        <a:t>제공</a:t>
                      </a:r>
                      <a:r>
                        <a:rPr lang="ko-KR" altLang="en-US" sz="1800" kern="100" dirty="0" smtClean="0">
                          <a:effectLst/>
                        </a:rPr>
                        <a:t>함</a:t>
                      </a:r>
                      <a:r>
                        <a:rPr lang="en-US" altLang="ko-KR" sz="1800" kern="100" dirty="0" smtClean="0">
                          <a:effectLst/>
                        </a:rPr>
                        <a:t>.</a:t>
                      </a: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Mybatis</a:t>
                      </a:r>
                      <a:r>
                        <a:rPr lang="ko-KR" sz="1800" kern="100" dirty="0">
                          <a:effectLst/>
                        </a:rPr>
                        <a:t>는 </a:t>
                      </a:r>
                      <a:r>
                        <a:rPr lang="en-US" altLang="ko-KR" sz="1800" kern="100" dirty="0" err="1" smtClean="0">
                          <a:effectLst/>
                        </a:rPr>
                        <a:t>iB</a:t>
                      </a:r>
                      <a:r>
                        <a:rPr lang="en-US" sz="1800" kern="100" dirty="0" err="1" smtClean="0">
                          <a:effectLst/>
                        </a:rPr>
                        <a:t>atis</a:t>
                      </a:r>
                      <a:r>
                        <a:rPr lang="ko-KR" sz="1800" kern="100" dirty="0">
                          <a:effectLst/>
                        </a:rPr>
                        <a:t>에서 파생된 프레임워크로서 기본 개념과 문법은 거의 </a:t>
                      </a:r>
                      <a:r>
                        <a:rPr lang="ko-KR" altLang="en-US" sz="1800" kern="100" dirty="0" smtClean="0">
                          <a:effectLst/>
                        </a:rPr>
                        <a:t>유사함</a:t>
                      </a:r>
                      <a:r>
                        <a:rPr lang="en-US" sz="1800" kern="100" dirty="0" smtClean="0">
                          <a:effectLst/>
                        </a:rPr>
                        <a:t>.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9723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1479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Framework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경량</a:t>
            </a:r>
            <a:r>
              <a:rPr lang="en-US" altLang="ko-KR" dirty="0" smtClean="0"/>
              <a:t>(lightweight)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IoC</a:t>
            </a:r>
            <a:r>
              <a:rPr lang="en-US" altLang="ko-KR" dirty="0" smtClean="0"/>
              <a:t>(Inversion of Control)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AOP(Aspect Oriented Programming)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컨테이너</a:t>
            </a:r>
            <a:r>
              <a:rPr lang="en-US" altLang="ko-KR" dirty="0" smtClean="0"/>
              <a:t>(Container)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Framework</a:t>
            </a:r>
            <a:endParaRPr lang="ko-KR" altLang="en-US" dirty="0"/>
          </a:p>
        </p:txBody>
      </p:sp>
      <p:pic>
        <p:nvPicPr>
          <p:cNvPr id="5122" name="Picture 2" descr="Spring 라이브러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1832" y="675862"/>
            <a:ext cx="4899746" cy="551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3562597" y="1294410"/>
            <a:ext cx="3384468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872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 smtClean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xmlns="" val="13825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Servlet </a:t>
            </a:r>
            <a:r>
              <a:rPr lang="ko-KR" altLang="en-US" dirty="0" smtClean="0"/>
              <a:t>컨테이너의 동작</a:t>
            </a:r>
            <a:endParaRPr lang="ko-KR" altLang="en-US" dirty="0"/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696" y="709241"/>
            <a:ext cx="11593489" cy="60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591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smtClean="0"/>
              <a:t>Spring </a:t>
            </a:r>
            <a:r>
              <a:rPr lang="ko-KR" altLang="en-US" dirty="0" smtClean="0"/>
              <a:t>컨테이너의 종류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1304" y="970083"/>
          <a:ext cx="11880273" cy="27340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53620">
                  <a:extLst>
                    <a:ext uri="{9D8B030D-6E8A-4147-A177-3AD203B41FA5}">
                      <a16:colId xmlns="" xmlns:a16="http://schemas.microsoft.com/office/drawing/2014/main" val="2005770790"/>
                    </a:ext>
                  </a:extLst>
                </a:gridCol>
                <a:gridCol w="6526653">
                  <a:extLst>
                    <a:ext uri="{9D8B030D-6E8A-4147-A177-3AD203B41FA5}">
                      <a16:colId xmlns="" xmlns:a16="http://schemas.microsoft.com/office/drawing/2014/main" val="1858512218"/>
                    </a:ext>
                  </a:extLst>
                </a:gridCol>
              </a:tblGrid>
              <a:tr h="5468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구현 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645398448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GenericXmlApplicationContext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파일 시스템이나 클래스 경로에 있는</a:t>
                      </a:r>
                      <a:r>
                        <a:rPr lang="en-US" sz="2400" kern="100" dirty="0">
                          <a:effectLst/>
                        </a:rPr>
                        <a:t> XML </a:t>
                      </a:r>
                      <a:r>
                        <a:rPr lang="ko-KR" sz="2400" kern="100" dirty="0">
                          <a:effectLst/>
                        </a:rPr>
                        <a:t>설정 파일을 </a:t>
                      </a:r>
                      <a:r>
                        <a:rPr lang="ko-KR" sz="2400" kern="100" dirty="0" err="1">
                          <a:effectLst/>
                        </a:rPr>
                        <a:t>로딩하여</a:t>
                      </a:r>
                      <a:r>
                        <a:rPr lang="ko-KR" sz="2400" kern="100" dirty="0">
                          <a:effectLst/>
                        </a:rPr>
                        <a:t> 구동하는 </a:t>
                      </a:r>
                      <a:r>
                        <a:rPr lang="ko-KR" sz="2400" kern="100" dirty="0" smtClean="0">
                          <a:effectLst/>
                        </a:rPr>
                        <a:t>컨테이너</a:t>
                      </a:r>
                      <a:r>
                        <a:rPr lang="en-US" sz="2400" kern="100" dirty="0" smtClean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46376049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XmlWebApplicationContext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웹 기반의 스프링 애플리케이션을 개발할 때 사용하는 </a:t>
                      </a:r>
                      <a:r>
                        <a:rPr lang="ko-KR" sz="2400" kern="100" dirty="0" smtClean="0">
                          <a:effectLst/>
                        </a:rPr>
                        <a:t>컨테이너</a:t>
                      </a:r>
                      <a:r>
                        <a:rPr lang="en-US" sz="2400" kern="100" dirty="0" smtClean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8164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512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1362</Words>
  <Application>Microsoft Office PowerPoint</Application>
  <PresentationFormat>사용자 지정</PresentationFormat>
  <Paragraphs>330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DAY - 01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admin</cp:lastModifiedBy>
  <cp:revision>34</cp:revision>
  <dcterms:created xsi:type="dcterms:W3CDTF">2017-07-17T03:43:42Z</dcterms:created>
  <dcterms:modified xsi:type="dcterms:W3CDTF">2020-08-10T00:05:46Z</dcterms:modified>
</cp:coreProperties>
</file>