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74d69353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74d69353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695D46"/>
                </a:solidFill>
                <a:latin typeface="Open Sans"/>
                <a:ea typeface="Open Sans"/>
                <a:cs typeface="Open Sans"/>
                <a:sym typeface="Open Sans"/>
              </a:rPr>
              <a:t>Smoothness</a:t>
            </a:r>
            <a:endParaRPr sz="1800">
              <a:solidFill>
                <a:srgbClr val="695D46"/>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rPr lang="en" sz="1800">
                <a:solidFill>
                  <a:srgbClr val="695D46"/>
                </a:solidFill>
                <a:latin typeface="Open Sans"/>
                <a:ea typeface="Open Sans"/>
                <a:cs typeface="Open Sans"/>
                <a:sym typeface="Open Sans"/>
              </a:rPr>
              <a:t>Speed (Average)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74d69353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74d69353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74d69353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74d69353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race_id : unique identifier  for race</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Sec_time1: time taken by the leader of the race to reach the end of the 1nd sectional point (sec)</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Prize: winning prize</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Sec_time2: time taken by the leader of the race to reach the end of the 2nd sectional point (sec)</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Sec_time3: time taken by the leader of the race to reach the end of the 3nd sectional point (sec)</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race_id : unique identifier  for race</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Prize: winning prize</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race_no: number of the race in the day's meeting</a:t>
            </a:r>
            <a:endParaRPr sz="1200">
              <a:solidFill>
                <a:schemeClr val="dk1"/>
              </a:solidFill>
              <a:highlight>
                <a:srgbClr val="FFFFFF"/>
              </a:highlight>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Average speed: average speed of a horse in a specific race (calculated by distance /final time)</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Smoothness: consistency of speed across multiple sections of the race, average of the sum of squared differences between sectional time between horses</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average_speed _by_horse:average speed of a horse in all races (calculated by distance /final time)</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Horse_id: unique identifier for horse</a:t>
            </a:r>
            <a:endParaRPr sz="1200">
              <a:solidFill>
                <a:schemeClr val="dk1"/>
              </a:solidFill>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74d69353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74d69353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74d69353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74d69353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mt="50000"/>
          </a:blip>
          <a:stretch>
            <a:fillRect/>
          </a:stretch>
        </p:blipFill>
        <p:spPr>
          <a:xfrm>
            <a:off x="676275" y="555288"/>
            <a:ext cx="7791450" cy="2638425"/>
          </a:xfrm>
          <a:prstGeom prst="rect">
            <a:avLst/>
          </a:prstGeom>
          <a:noFill/>
          <a:ln>
            <a:noFill/>
          </a:ln>
          <a:effectLst>
            <a:outerShdw blurRad="57150" rotWithShape="0" algn="bl" dir="5400000" dist="19050">
              <a:srgbClr val="000000">
                <a:alpha val="8000"/>
              </a:srgbClr>
            </a:outerShdw>
            <a:reflection blurRad="0" dir="5400000" dist="38100" endA="0" endPos="30000" fadeDir="5400012" kx="0" rotWithShape="0" algn="bl" stA="50000" stPos="0" sy="-100000" ky="0"/>
          </a:effectLst>
        </p:spPr>
      </p:pic>
      <p:sp>
        <p:nvSpPr>
          <p:cNvPr id="67" name="Google Shape;67;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Strategy or Speed</a:t>
            </a:r>
            <a:endParaRPr/>
          </a:p>
        </p:txBody>
      </p:sp>
      <p:sp>
        <p:nvSpPr>
          <p:cNvPr id="68" name="Google Shape;68;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Tactics for horse racing bettors</a:t>
            </a:r>
            <a:endParaRPr/>
          </a:p>
        </p:txBody>
      </p:sp>
      <p:sp>
        <p:nvSpPr>
          <p:cNvPr id="69" name="Google Shape;69;p13"/>
          <p:cNvSpPr txBox="1"/>
          <p:nvPr/>
        </p:nvSpPr>
        <p:spPr>
          <a:xfrm>
            <a:off x="3284000" y="3414675"/>
            <a:ext cx="2739000" cy="4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Jocelyn (Linpei) Luo</a:t>
            </a:r>
            <a:endParaRPr sz="18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121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and Model</a:t>
            </a:r>
            <a:endParaRPr/>
          </a:p>
        </p:txBody>
      </p:sp>
      <p:sp>
        <p:nvSpPr>
          <p:cNvPr id="75" name="Google Shape;75;p14"/>
          <p:cNvSpPr txBox="1"/>
          <p:nvPr>
            <p:ph idx="1" type="body"/>
          </p:nvPr>
        </p:nvSpPr>
        <p:spPr>
          <a:xfrm>
            <a:off x="311700" y="885325"/>
            <a:ext cx="8520600" cy="29763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1500"/>
              </a:spcBef>
              <a:spcAft>
                <a:spcPts val="0"/>
              </a:spcAft>
              <a:buClr>
                <a:srgbClr val="0D0D0D"/>
              </a:buClr>
              <a:buSzPts val="1200"/>
              <a:buFont typeface="Roboto"/>
              <a:buAutoNum type="arabicPeriod"/>
            </a:pPr>
            <a:r>
              <a:rPr b="1" lang="en" sz="1200">
                <a:solidFill>
                  <a:srgbClr val="0D0D0D"/>
                </a:solidFill>
                <a:latin typeface="Roboto"/>
                <a:ea typeface="Roboto"/>
                <a:cs typeface="Roboto"/>
                <a:sym typeface="Roboto"/>
              </a:rPr>
              <a:t>Former and Recent Performance:</a:t>
            </a:r>
            <a:r>
              <a:rPr lang="en" sz="1200">
                <a:solidFill>
                  <a:srgbClr val="0D0D0D"/>
                </a:solidFill>
                <a:latin typeface="Roboto"/>
                <a:ea typeface="Roboto"/>
                <a:cs typeface="Roboto"/>
                <a:sym typeface="Roboto"/>
              </a:rPr>
              <a:t> The history performance of a horse is a crucial factor. Bettors often look at a horse's recent race history, including wins, placements, and finishes, to assess its current form and competitiveness.</a:t>
            </a:r>
            <a:endParaRPr sz="1200">
              <a:solidFill>
                <a:srgbClr val="0D0D0D"/>
              </a:solidFill>
              <a:latin typeface="Roboto"/>
              <a:ea typeface="Roboto"/>
              <a:cs typeface="Roboto"/>
              <a:sym typeface="Roboto"/>
            </a:endParaRPr>
          </a:p>
          <a:p>
            <a:pPr indent="-304800" lvl="0" marL="457200" rtl="0" algn="l">
              <a:lnSpc>
                <a:spcPct val="100000"/>
              </a:lnSpc>
              <a:spcBef>
                <a:spcPts val="0"/>
              </a:spcBef>
              <a:spcAft>
                <a:spcPts val="0"/>
              </a:spcAft>
              <a:buClr>
                <a:srgbClr val="0D0D0D"/>
              </a:buClr>
              <a:buSzPts val="1200"/>
              <a:buFont typeface="Roboto"/>
              <a:buAutoNum type="arabicPeriod"/>
            </a:pPr>
            <a:r>
              <a:rPr b="1" lang="en" sz="1200">
                <a:solidFill>
                  <a:srgbClr val="0D0D0D"/>
                </a:solidFill>
                <a:latin typeface="Roboto"/>
                <a:ea typeface="Roboto"/>
                <a:cs typeface="Roboto"/>
                <a:sym typeface="Roboto"/>
              </a:rPr>
              <a:t>Sectional time:</a:t>
            </a:r>
            <a:r>
              <a:rPr lang="en" sz="1200">
                <a:solidFill>
                  <a:srgbClr val="0D0D0D"/>
                </a:solidFill>
                <a:latin typeface="Roboto"/>
                <a:ea typeface="Roboto"/>
                <a:cs typeface="Roboto"/>
                <a:sym typeface="Roboto"/>
              </a:rPr>
              <a:t> time taken by the horse of the race to reach the end of each section</a:t>
            </a:r>
            <a:endParaRPr b="1" sz="1200">
              <a:solidFill>
                <a:srgbClr val="0D0D0D"/>
              </a:solidFill>
              <a:latin typeface="Roboto"/>
              <a:ea typeface="Roboto"/>
              <a:cs typeface="Roboto"/>
              <a:sym typeface="Roboto"/>
            </a:endParaRPr>
          </a:p>
          <a:p>
            <a:pPr indent="-304800" lvl="0" marL="457200" rtl="0" algn="l">
              <a:lnSpc>
                <a:spcPct val="100000"/>
              </a:lnSpc>
              <a:spcBef>
                <a:spcPts val="0"/>
              </a:spcBef>
              <a:spcAft>
                <a:spcPts val="0"/>
              </a:spcAft>
              <a:buClr>
                <a:srgbClr val="0D0D0D"/>
              </a:buClr>
              <a:buSzPts val="1200"/>
              <a:buFont typeface="Roboto"/>
              <a:buAutoNum type="arabicPeriod"/>
            </a:pPr>
            <a:r>
              <a:rPr b="1" lang="en" sz="1200">
                <a:solidFill>
                  <a:srgbClr val="0D0D0D"/>
                </a:solidFill>
                <a:latin typeface="Roboto"/>
                <a:ea typeface="Roboto"/>
                <a:cs typeface="Roboto"/>
                <a:sym typeface="Roboto"/>
              </a:rPr>
              <a:t>Jockey:</a:t>
            </a:r>
            <a:r>
              <a:rPr lang="en" sz="1200">
                <a:solidFill>
                  <a:srgbClr val="0D0D0D"/>
                </a:solidFill>
                <a:latin typeface="Roboto"/>
                <a:ea typeface="Roboto"/>
                <a:cs typeface="Roboto"/>
                <a:sym typeface="Roboto"/>
              </a:rPr>
              <a:t> Successful and experienced jockeys and trainers are often associated with better-performing horses.</a:t>
            </a:r>
            <a:endParaRPr sz="1200">
              <a:solidFill>
                <a:srgbClr val="0D0D0D"/>
              </a:solidFill>
              <a:latin typeface="Roboto"/>
              <a:ea typeface="Roboto"/>
              <a:cs typeface="Roboto"/>
              <a:sym typeface="Roboto"/>
            </a:endParaRPr>
          </a:p>
          <a:p>
            <a:pPr indent="-304800" lvl="0" marL="457200" rtl="0" algn="l">
              <a:lnSpc>
                <a:spcPct val="100000"/>
              </a:lnSpc>
              <a:spcBef>
                <a:spcPts val="0"/>
              </a:spcBef>
              <a:spcAft>
                <a:spcPts val="0"/>
              </a:spcAft>
              <a:buClr>
                <a:srgbClr val="0D0D0D"/>
              </a:buClr>
              <a:buSzPts val="1200"/>
              <a:buFont typeface="Roboto"/>
              <a:buAutoNum type="arabicPeriod"/>
            </a:pPr>
            <a:r>
              <a:rPr b="1" lang="en" sz="1200">
                <a:solidFill>
                  <a:srgbClr val="0D0D0D"/>
                </a:solidFill>
                <a:latin typeface="Roboto"/>
                <a:ea typeface="Roboto"/>
                <a:cs typeface="Roboto"/>
                <a:sym typeface="Roboto"/>
              </a:rPr>
              <a:t>Class and Distance:</a:t>
            </a:r>
            <a:r>
              <a:rPr lang="en" sz="1200">
                <a:solidFill>
                  <a:srgbClr val="0D0D0D"/>
                </a:solidFill>
                <a:latin typeface="Roboto"/>
                <a:ea typeface="Roboto"/>
                <a:cs typeface="Roboto"/>
                <a:sym typeface="Roboto"/>
              </a:rPr>
              <a:t> The class of the race and the distance are important considerations. Some horses may perform better at specific distances or in races with certain levels of competition.</a:t>
            </a:r>
            <a:endParaRPr sz="1200">
              <a:solidFill>
                <a:srgbClr val="0D0D0D"/>
              </a:solidFill>
              <a:latin typeface="Roboto"/>
              <a:ea typeface="Roboto"/>
              <a:cs typeface="Roboto"/>
              <a:sym typeface="Roboto"/>
            </a:endParaRPr>
          </a:p>
          <a:p>
            <a:pPr indent="-304800" lvl="0" marL="457200" rtl="0" algn="l">
              <a:lnSpc>
                <a:spcPct val="100000"/>
              </a:lnSpc>
              <a:spcBef>
                <a:spcPts val="0"/>
              </a:spcBef>
              <a:spcAft>
                <a:spcPts val="0"/>
              </a:spcAft>
              <a:buClr>
                <a:srgbClr val="0D0D0D"/>
              </a:buClr>
              <a:buSzPts val="1200"/>
              <a:buFont typeface="Roboto"/>
              <a:buAutoNum type="arabicPeriod"/>
            </a:pPr>
            <a:r>
              <a:rPr b="1" lang="en" sz="1200">
                <a:solidFill>
                  <a:srgbClr val="0D0D0D"/>
                </a:solidFill>
                <a:latin typeface="Roboto"/>
                <a:ea typeface="Roboto"/>
                <a:cs typeface="Roboto"/>
                <a:sym typeface="Roboto"/>
              </a:rPr>
              <a:t>Track Conditions:</a:t>
            </a:r>
            <a:r>
              <a:rPr lang="en" sz="1200">
                <a:solidFill>
                  <a:srgbClr val="0D0D0D"/>
                </a:solidFill>
                <a:latin typeface="Roboto"/>
                <a:ea typeface="Roboto"/>
                <a:cs typeface="Roboto"/>
                <a:sym typeface="Roboto"/>
              </a:rPr>
              <a:t> The condition of the racing track (e.g., firm, good, soft) can affect a horse's performance. Some horses excel in specific track conditions, so bettors consider this factor when making predictions.</a:t>
            </a:r>
            <a:endParaRPr sz="1200">
              <a:solidFill>
                <a:srgbClr val="0D0D0D"/>
              </a:solidFill>
              <a:latin typeface="Roboto"/>
              <a:ea typeface="Roboto"/>
              <a:cs typeface="Roboto"/>
              <a:sym typeface="Roboto"/>
            </a:endParaRPr>
          </a:p>
          <a:p>
            <a:pPr indent="-304800" lvl="0" marL="457200" rtl="0" algn="l">
              <a:lnSpc>
                <a:spcPct val="100000"/>
              </a:lnSpc>
              <a:spcBef>
                <a:spcPts val="0"/>
              </a:spcBef>
              <a:spcAft>
                <a:spcPts val="0"/>
              </a:spcAft>
              <a:buClr>
                <a:srgbClr val="0D0D0D"/>
              </a:buClr>
              <a:buSzPts val="1200"/>
              <a:buFont typeface="Roboto"/>
              <a:buAutoNum type="arabicPeriod"/>
            </a:pPr>
            <a:r>
              <a:rPr b="1" lang="en" sz="1200">
                <a:solidFill>
                  <a:srgbClr val="0D0D0D"/>
                </a:solidFill>
                <a:latin typeface="Roboto"/>
                <a:ea typeface="Roboto"/>
                <a:cs typeface="Roboto"/>
                <a:sym typeface="Roboto"/>
              </a:rPr>
              <a:t>Weight and Draw:</a:t>
            </a:r>
            <a:r>
              <a:rPr lang="en" sz="1200">
                <a:solidFill>
                  <a:srgbClr val="0D0D0D"/>
                </a:solidFill>
                <a:latin typeface="Roboto"/>
                <a:ea typeface="Roboto"/>
                <a:cs typeface="Roboto"/>
                <a:sym typeface="Roboto"/>
              </a:rPr>
              <a:t> The assigned weight and the starting gate draw can influence a horse's chances of winning. Some horses may be more comfortable carrying certain weights or have preferences for inside or outside positions.</a:t>
            </a:r>
            <a:endParaRPr sz="1200">
              <a:solidFill>
                <a:srgbClr val="0D0D0D"/>
              </a:solidFill>
              <a:latin typeface="Roboto"/>
              <a:ea typeface="Roboto"/>
              <a:cs typeface="Roboto"/>
              <a:sym typeface="Roboto"/>
            </a:endParaRPr>
          </a:p>
          <a:p>
            <a:pPr indent="-304800" lvl="0" marL="457200" rtl="0" algn="l">
              <a:lnSpc>
                <a:spcPct val="100000"/>
              </a:lnSpc>
              <a:spcBef>
                <a:spcPts val="0"/>
              </a:spcBef>
              <a:spcAft>
                <a:spcPts val="0"/>
              </a:spcAft>
              <a:buClr>
                <a:srgbClr val="0D0D0D"/>
              </a:buClr>
              <a:buSzPts val="1200"/>
              <a:buFont typeface="Roboto"/>
              <a:buAutoNum type="arabicPeriod"/>
            </a:pPr>
            <a:r>
              <a:rPr b="1" lang="en" sz="1200">
                <a:solidFill>
                  <a:srgbClr val="0D0D0D"/>
                </a:solidFill>
                <a:latin typeface="Roboto"/>
                <a:ea typeface="Roboto"/>
                <a:cs typeface="Roboto"/>
                <a:sym typeface="Roboto"/>
              </a:rPr>
              <a:t>Betting Odds:</a:t>
            </a:r>
            <a:r>
              <a:rPr lang="en" sz="1200">
                <a:solidFill>
                  <a:srgbClr val="0D0D0D"/>
                </a:solidFill>
                <a:latin typeface="Roboto"/>
                <a:ea typeface="Roboto"/>
                <a:cs typeface="Roboto"/>
                <a:sym typeface="Roboto"/>
              </a:rPr>
              <a:t> The odds assigned to a horse in the betting market reflect the bookmakers' and bettors' perceptions of its chances of winning. Bettors often seek value by identifying horses with favorable odds relative to their perceived chances of winning.</a:t>
            </a:r>
            <a:endParaRPr sz="1200">
              <a:solidFill>
                <a:srgbClr val="0D0D0D"/>
              </a:solidFill>
              <a:latin typeface="Roboto"/>
              <a:ea typeface="Roboto"/>
              <a:cs typeface="Roboto"/>
              <a:sym typeface="Roboto"/>
            </a:endParaRPr>
          </a:p>
          <a:p>
            <a:pPr indent="-304800" lvl="0" marL="457200" rtl="0" algn="l">
              <a:lnSpc>
                <a:spcPct val="100000"/>
              </a:lnSpc>
              <a:spcBef>
                <a:spcPts val="0"/>
              </a:spcBef>
              <a:spcAft>
                <a:spcPts val="0"/>
              </a:spcAft>
              <a:buClr>
                <a:srgbClr val="0D0D0D"/>
              </a:buClr>
              <a:buSzPts val="1200"/>
              <a:buFont typeface="Roboto"/>
              <a:buAutoNum type="arabicPeriod"/>
            </a:pPr>
            <a:r>
              <a:rPr b="1" lang="en" sz="1200">
                <a:solidFill>
                  <a:srgbClr val="0D0D0D"/>
                </a:solidFill>
                <a:latin typeface="Roboto"/>
                <a:ea typeface="Roboto"/>
                <a:cs typeface="Roboto"/>
                <a:sym typeface="Roboto"/>
              </a:rPr>
              <a:t>Horse's Age and Experience:</a:t>
            </a:r>
            <a:r>
              <a:rPr lang="en" sz="1200">
                <a:solidFill>
                  <a:srgbClr val="0D0D0D"/>
                </a:solidFill>
                <a:latin typeface="Roboto"/>
                <a:ea typeface="Roboto"/>
                <a:cs typeface="Roboto"/>
                <a:sym typeface="Roboto"/>
              </a:rPr>
              <a:t> The age and racing experience of a horse can be relevant. Some bettors prefer more experienced horses, while others may look for younger, promising contenders.</a:t>
            </a:r>
            <a:endParaRPr sz="1200">
              <a:solidFill>
                <a:srgbClr val="0D0D0D"/>
              </a:solidFill>
              <a:latin typeface="Roboto"/>
              <a:ea typeface="Roboto"/>
              <a:cs typeface="Roboto"/>
              <a:sym typeface="Roboto"/>
            </a:endParaRPr>
          </a:p>
          <a:p>
            <a:pPr indent="-304800" lvl="0" marL="457200" rtl="0" algn="l">
              <a:lnSpc>
                <a:spcPct val="100000"/>
              </a:lnSpc>
              <a:spcBef>
                <a:spcPts val="0"/>
              </a:spcBef>
              <a:spcAft>
                <a:spcPts val="0"/>
              </a:spcAft>
              <a:buClr>
                <a:srgbClr val="0D0D0D"/>
              </a:buClr>
              <a:buSzPts val="1200"/>
              <a:buFont typeface="Roboto"/>
              <a:buAutoNum type="arabicPeriod"/>
            </a:pPr>
            <a:r>
              <a:rPr b="1" lang="en" sz="1200">
                <a:solidFill>
                  <a:srgbClr val="0D0D0D"/>
                </a:solidFill>
                <a:highlight>
                  <a:schemeClr val="dk1"/>
                </a:highlight>
                <a:latin typeface="Roboto"/>
                <a:ea typeface="Roboto"/>
                <a:cs typeface="Roboto"/>
                <a:sym typeface="Roboto"/>
              </a:rPr>
              <a:t>Speed</a:t>
            </a:r>
            <a:r>
              <a:rPr b="1" lang="en" sz="1200">
                <a:solidFill>
                  <a:srgbClr val="0D0D0D"/>
                </a:solidFill>
                <a:latin typeface="Roboto"/>
                <a:ea typeface="Roboto"/>
                <a:cs typeface="Roboto"/>
                <a:sym typeface="Roboto"/>
              </a:rPr>
              <a:t>:</a:t>
            </a:r>
            <a:r>
              <a:rPr lang="en" sz="1200">
                <a:solidFill>
                  <a:srgbClr val="0D0D0D"/>
                </a:solidFill>
                <a:latin typeface="Roboto"/>
                <a:ea typeface="Roboto"/>
                <a:cs typeface="Roboto"/>
                <a:sym typeface="Roboto"/>
              </a:rPr>
              <a:t> Bettors analyze a horse's speed figures, which represent its past racing performance in terms of speed.</a:t>
            </a:r>
            <a:endParaRPr sz="1200">
              <a:solidFill>
                <a:srgbClr val="0D0D0D"/>
              </a:solidFill>
              <a:latin typeface="Roboto"/>
              <a:ea typeface="Roboto"/>
              <a:cs typeface="Roboto"/>
              <a:sym typeface="Roboto"/>
            </a:endParaRPr>
          </a:p>
          <a:p>
            <a:pPr indent="-304800" lvl="0" marL="457200" rtl="0" algn="l">
              <a:lnSpc>
                <a:spcPct val="100000"/>
              </a:lnSpc>
              <a:spcBef>
                <a:spcPts val="0"/>
              </a:spcBef>
              <a:spcAft>
                <a:spcPts val="0"/>
              </a:spcAft>
              <a:buClr>
                <a:srgbClr val="0D0D0D"/>
              </a:buClr>
              <a:buSzPts val="1200"/>
              <a:buFont typeface="Roboto"/>
              <a:buAutoNum type="arabicPeriod"/>
            </a:pPr>
            <a:r>
              <a:rPr b="1" lang="en" sz="1200">
                <a:solidFill>
                  <a:srgbClr val="0D0D0D"/>
                </a:solidFill>
                <a:highlight>
                  <a:schemeClr val="dk1"/>
                </a:highlight>
                <a:latin typeface="Roboto"/>
                <a:ea typeface="Roboto"/>
                <a:cs typeface="Roboto"/>
                <a:sym typeface="Roboto"/>
              </a:rPr>
              <a:t>Strategy </a:t>
            </a:r>
            <a:r>
              <a:rPr lang="en" sz="1200">
                <a:solidFill>
                  <a:srgbClr val="0D0D0D"/>
                </a:solidFill>
                <a:latin typeface="Roboto"/>
                <a:ea typeface="Roboto"/>
                <a:cs typeface="Roboto"/>
                <a:sym typeface="Roboto"/>
              </a:rPr>
              <a:t>(measured by smoothness) : Horses that run smoothly will have a higher chance of success ; if horses might experience difficulties maintaining a consistent pace, their overall performance will be affected in the race.</a:t>
            </a:r>
            <a:endParaRPr sz="1200">
              <a:solidFill>
                <a:srgbClr val="0D0D0D"/>
              </a:solidFill>
              <a:latin typeface="Roboto"/>
              <a:ea typeface="Roboto"/>
              <a:cs typeface="Roboto"/>
              <a:sym typeface="Roboto"/>
            </a:endParaRPr>
          </a:p>
          <a:p>
            <a:pPr indent="0" lvl="0" marL="457200" rtl="0" algn="l">
              <a:lnSpc>
                <a:spcPct val="100000"/>
              </a:lnSpc>
              <a:spcBef>
                <a:spcPts val="1500"/>
              </a:spcBef>
              <a:spcAft>
                <a:spcPts val="1500"/>
              </a:spcAft>
              <a:buNone/>
            </a:pPr>
            <a:r>
              <a:t/>
            </a:r>
            <a:endParaRPr sz="1200">
              <a:solidFill>
                <a:srgbClr val="0D0D0D"/>
              </a:solidFill>
              <a:latin typeface="Roboto"/>
              <a:ea typeface="Roboto"/>
              <a:cs typeface="Roboto"/>
              <a:sym typeface="Roboto"/>
            </a:endParaRPr>
          </a:p>
        </p:txBody>
      </p:sp>
      <p:sp>
        <p:nvSpPr>
          <p:cNvPr id="76" name="Google Shape;76;p14"/>
          <p:cNvSpPr txBox="1"/>
          <p:nvPr/>
        </p:nvSpPr>
        <p:spPr>
          <a:xfrm>
            <a:off x="355600" y="536125"/>
            <a:ext cx="69957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Some features that experienced bettors take into account</a:t>
            </a:r>
            <a:endParaRPr sz="1800">
              <a:solidFill>
                <a:schemeClr val="dk2"/>
              </a:solidFill>
              <a:latin typeface="Open Sans"/>
              <a:ea typeface="Open Sans"/>
              <a:cs typeface="Open Sans"/>
              <a:sym typeface="Open Sans"/>
            </a:endParaRPr>
          </a:p>
        </p:txBody>
      </p:sp>
      <p:sp>
        <p:nvSpPr>
          <p:cNvPr id="77" name="Google Shape;77;p14"/>
          <p:cNvSpPr/>
          <p:nvPr/>
        </p:nvSpPr>
        <p:spPr>
          <a:xfrm>
            <a:off x="546450" y="2179176"/>
            <a:ext cx="7928747" cy="7851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00FF"/>
                </a:solidFill>
                <a:latin typeface="Arial"/>
              </a:rPr>
              <a:t>Model &gt; Experience</a:t>
            </a:r>
          </a:p>
        </p:txBody>
      </p:sp>
      <p:sp>
        <p:nvSpPr>
          <p:cNvPr id="78" name="Google Shape;78;p14"/>
          <p:cNvSpPr/>
          <p:nvPr/>
        </p:nvSpPr>
        <p:spPr>
          <a:xfrm>
            <a:off x="502475" y="4334375"/>
            <a:ext cx="7928700" cy="54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Random Forest with Cross Validation, both classification and regression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64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grpSp>
        <p:nvGrpSpPr>
          <p:cNvPr id="84" name="Google Shape;84;p15"/>
          <p:cNvGrpSpPr/>
          <p:nvPr/>
        </p:nvGrpSpPr>
        <p:grpSpPr>
          <a:xfrm>
            <a:off x="278350" y="697431"/>
            <a:ext cx="2952905" cy="2163902"/>
            <a:chOff x="1083025" y="1858995"/>
            <a:chExt cx="1834900" cy="1611605"/>
          </a:xfrm>
        </p:grpSpPr>
        <p:sp>
          <p:nvSpPr>
            <p:cNvPr id="85" name="Google Shape;85;p15"/>
            <p:cNvSpPr txBox="1"/>
            <p:nvPr/>
          </p:nvSpPr>
          <p:spPr>
            <a:xfrm>
              <a:off x="1604220" y="1858995"/>
              <a:ext cx="1313700" cy="241200"/>
            </a:xfrm>
            <a:prstGeom prst="rect">
              <a:avLst/>
            </a:prstGeom>
            <a:noFill/>
            <a:ln cap="flat" cmpd="sng" w="9525">
              <a:solidFill>
                <a:schemeClr val="accent1"/>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rgbClr val="000000"/>
                </a:buClr>
                <a:buSzPts val="1300"/>
                <a:buFont typeface="Arial"/>
                <a:buNone/>
              </a:pPr>
              <a:r>
                <a:rPr b="1" lang="en" sz="1300">
                  <a:latin typeface="Roboto"/>
                  <a:ea typeface="Roboto"/>
                  <a:cs typeface="Roboto"/>
                  <a:sym typeface="Roboto"/>
                </a:rPr>
                <a:t>Bet b</a:t>
              </a:r>
              <a:r>
                <a:rPr b="1" lang="en" sz="1300">
                  <a:latin typeface="Roboto"/>
                  <a:ea typeface="Roboto"/>
                  <a:cs typeface="Roboto"/>
                  <a:sym typeface="Roboto"/>
                </a:rPr>
                <a:t>efore the race start</a:t>
              </a:r>
              <a:endParaRPr b="0" i="0" sz="1100" u="none" cap="none" strike="noStrike">
                <a:solidFill>
                  <a:srgbClr val="000000"/>
                </a:solidFill>
                <a:latin typeface="Roboto"/>
                <a:ea typeface="Roboto"/>
                <a:cs typeface="Roboto"/>
                <a:sym typeface="Roboto"/>
              </a:endParaRPr>
            </a:p>
          </p:txBody>
        </p:sp>
        <p:sp>
          <p:nvSpPr>
            <p:cNvPr id="86" name="Google Shape;86;p15"/>
            <p:cNvSpPr txBox="1"/>
            <p:nvPr/>
          </p:nvSpPr>
          <p:spPr>
            <a:xfrm>
              <a:off x="1209276" y="2703800"/>
              <a:ext cx="1682100" cy="766800"/>
            </a:xfrm>
            <a:prstGeom prst="rect">
              <a:avLst/>
            </a:prstGeom>
            <a:noFill/>
            <a:ln cap="flat" cmpd="sng" w="9525">
              <a:solidFill>
                <a:schemeClr val="accent1"/>
              </a:solidFill>
              <a:prstDash val="solid"/>
              <a:round/>
              <a:headEnd len="sm" w="sm" type="none"/>
              <a:tailEnd len="sm" w="sm" type="none"/>
            </a:ln>
          </p:spPr>
          <p:txBody>
            <a:bodyPr anchorCtr="0" anchor="b"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300"/>
                <a:buFont typeface="Arial"/>
                <a:buNone/>
              </a:pPr>
              <a:r>
                <a:rPr b="1" lang="en" sz="1000">
                  <a:highlight>
                    <a:schemeClr val="dk1"/>
                  </a:highlight>
                  <a:latin typeface="Roboto"/>
                  <a:ea typeface="Roboto"/>
                  <a:cs typeface="Roboto"/>
                  <a:sym typeface="Roboto"/>
                </a:rPr>
                <a:t>Data not available:</a:t>
              </a:r>
              <a:r>
                <a:rPr b="1" lang="en" sz="1000">
                  <a:latin typeface="Roboto"/>
                  <a:ea typeface="Roboto"/>
                  <a:cs typeface="Roboto"/>
                  <a:sym typeface="Roboto"/>
                </a:rPr>
                <a:t> Sectional time for leader horse, </a:t>
              </a:r>
              <a:r>
                <a:rPr b="1" lang="en" sz="1000">
                  <a:latin typeface="Roboto"/>
                  <a:ea typeface="Roboto"/>
                  <a:cs typeface="Roboto"/>
                  <a:sym typeface="Roboto"/>
                </a:rPr>
                <a:t>dividends, 1st/2nd/3rd place, draw</a:t>
              </a:r>
              <a:endParaRPr b="1" sz="1000">
                <a:latin typeface="Roboto"/>
                <a:ea typeface="Roboto"/>
                <a:cs typeface="Roboto"/>
                <a:sym typeface="Roboto"/>
              </a:endParaRPr>
            </a:p>
            <a:p>
              <a:pPr indent="0" lvl="0" marL="0" marR="0" rtl="0" algn="l">
                <a:lnSpc>
                  <a:spcPct val="115000"/>
                </a:lnSpc>
                <a:spcBef>
                  <a:spcPts val="0"/>
                </a:spcBef>
                <a:spcAft>
                  <a:spcPts val="0"/>
                </a:spcAft>
                <a:buClr>
                  <a:srgbClr val="000000"/>
                </a:buClr>
                <a:buSzPts val="1300"/>
                <a:buFont typeface="Arial"/>
                <a:buNone/>
              </a:pPr>
              <a:r>
                <a:rPr b="1" lang="en" sz="1000">
                  <a:highlight>
                    <a:schemeClr val="dk1"/>
                  </a:highlight>
                  <a:latin typeface="Roboto"/>
                  <a:ea typeface="Roboto"/>
                  <a:cs typeface="Roboto"/>
                  <a:sym typeface="Roboto"/>
                </a:rPr>
                <a:t>Data available:</a:t>
              </a:r>
              <a:r>
                <a:rPr b="1" lang="en" sz="1000">
                  <a:latin typeface="Roboto"/>
                  <a:ea typeface="Roboto"/>
                  <a:cs typeface="Roboto"/>
                  <a:sym typeface="Roboto"/>
                </a:rPr>
                <a:t> venue, config, jockey, historical speed, </a:t>
              </a:r>
              <a:r>
                <a:rPr b="1" lang="en" sz="1000">
                  <a:solidFill>
                    <a:srgbClr val="0D0D0D"/>
                  </a:solidFill>
                  <a:latin typeface="Roboto"/>
                  <a:ea typeface="Roboto"/>
                  <a:cs typeface="Roboto"/>
                  <a:sym typeface="Roboto"/>
                </a:rPr>
                <a:t>Class and Distance, track condition, weight &amp; age, betting odds</a:t>
              </a:r>
              <a:endParaRPr b="1" sz="1000">
                <a:latin typeface="Roboto"/>
                <a:ea typeface="Roboto"/>
                <a:cs typeface="Roboto"/>
                <a:sym typeface="Roboto"/>
              </a:endParaRPr>
            </a:p>
          </p:txBody>
        </p:sp>
        <p:cxnSp>
          <p:nvCxnSpPr>
            <p:cNvPr id="87" name="Google Shape;87;p15"/>
            <p:cNvCxnSpPr>
              <a:stCxn id="85" idx="2"/>
            </p:cNvCxnSpPr>
            <p:nvPr/>
          </p:nvCxnSpPr>
          <p:spPr>
            <a:xfrm>
              <a:off x="2261070" y="2100195"/>
              <a:ext cx="630300" cy="603600"/>
            </a:xfrm>
            <a:prstGeom prst="straightConnector1">
              <a:avLst/>
            </a:prstGeom>
            <a:noFill/>
            <a:ln cap="flat" cmpd="sng" w="9525">
              <a:solidFill>
                <a:schemeClr val="accent1"/>
              </a:solidFill>
              <a:prstDash val="solid"/>
              <a:round/>
              <a:headEnd len="sm" w="sm" type="none"/>
              <a:tailEnd len="sm" w="sm" type="none"/>
            </a:ln>
          </p:spPr>
        </p:cxnSp>
        <p:sp>
          <p:nvSpPr>
            <p:cNvPr id="88" name="Google Shape;88;p15"/>
            <p:cNvSpPr/>
            <p:nvPr/>
          </p:nvSpPr>
          <p:spPr>
            <a:xfrm flipH="1">
              <a:off x="1083025" y="2306625"/>
              <a:ext cx="1834800" cy="143400"/>
            </a:xfrm>
            <a:prstGeom prst="parallelogram">
              <a:avLst>
                <a:gd fmla="val 96952" name="adj"/>
              </a:avLst>
            </a:prstGeom>
            <a:solidFill>
              <a:schemeClr val="accent1"/>
            </a:solidFill>
            <a:ln cap="flat" cmpd="sng" w="9525">
              <a:solidFill>
                <a:schemeClr val="accen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p:txBody>
        </p:sp>
        <p:sp>
          <p:nvSpPr>
            <p:cNvPr id="89" name="Google Shape;89;p15"/>
            <p:cNvSpPr/>
            <p:nvPr/>
          </p:nvSpPr>
          <p:spPr>
            <a:xfrm>
              <a:off x="1083125" y="2460449"/>
              <a:ext cx="1834800" cy="143400"/>
            </a:xfrm>
            <a:prstGeom prst="parallelogram">
              <a:avLst>
                <a:gd fmla="val 96952" name="adj"/>
              </a:avLst>
            </a:prstGeom>
            <a:solidFill>
              <a:schemeClr val="accent1"/>
            </a:solidFill>
            <a:ln cap="flat" cmpd="sng" w="9525">
              <a:solidFill>
                <a:schemeClr val="accen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p15"/>
          <p:cNvGrpSpPr/>
          <p:nvPr/>
        </p:nvGrpSpPr>
        <p:grpSpPr>
          <a:xfrm>
            <a:off x="5783343" y="686509"/>
            <a:ext cx="3139582" cy="1483815"/>
            <a:chOff x="1083025" y="1851572"/>
            <a:chExt cx="1950899" cy="1105098"/>
          </a:xfrm>
        </p:grpSpPr>
        <p:sp>
          <p:nvSpPr>
            <p:cNvPr id="91" name="Google Shape;91;p15"/>
            <p:cNvSpPr txBox="1"/>
            <p:nvPr/>
          </p:nvSpPr>
          <p:spPr>
            <a:xfrm>
              <a:off x="1638324" y="1851572"/>
              <a:ext cx="1395600" cy="241200"/>
            </a:xfrm>
            <a:prstGeom prst="rect">
              <a:avLst/>
            </a:prstGeom>
            <a:noFill/>
            <a:ln cap="flat" cmpd="sng" w="9525">
              <a:solidFill>
                <a:srgbClr val="AAAEB6"/>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rgbClr val="000000"/>
                </a:buClr>
                <a:buSzPts val="1300"/>
                <a:buFont typeface="Arial"/>
                <a:buNone/>
              </a:pPr>
              <a:r>
                <a:rPr b="1" lang="en" sz="1300">
                  <a:solidFill>
                    <a:srgbClr val="858585"/>
                  </a:solidFill>
                  <a:latin typeface="Roboto"/>
                  <a:ea typeface="Roboto"/>
                  <a:cs typeface="Roboto"/>
                  <a:sym typeface="Roboto"/>
                </a:rPr>
                <a:t>Bet i</a:t>
              </a:r>
              <a:r>
                <a:rPr b="1" lang="en" sz="1300">
                  <a:solidFill>
                    <a:srgbClr val="858585"/>
                  </a:solidFill>
                  <a:latin typeface="Roboto"/>
                  <a:ea typeface="Roboto"/>
                  <a:cs typeface="Roboto"/>
                  <a:sym typeface="Roboto"/>
                </a:rPr>
                <a:t>n the end of the race</a:t>
              </a:r>
              <a:endParaRPr b="0" i="0" sz="1100" u="none" cap="none" strike="noStrike">
                <a:solidFill>
                  <a:srgbClr val="858585"/>
                </a:solidFill>
                <a:latin typeface="Roboto"/>
                <a:ea typeface="Roboto"/>
                <a:cs typeface="Roboto"/>
                <a:sym typeface="Roboto"/>
              </a:endParaRPr>
            </a:p>
          </p:txBody>
        </p:sp>
        <p:sp>
          <p:nvSpPr>
            <p:cNvPr id="92" name="Google Shape;92;p15"/>
            <p:cNvSpPr txBox="1"/>
            <p:nvPr/>
          </p:nvSpPr>
          <p:spPr>
            <a:xfrm>
              <a:off x="1427409" y="2663870"/>
              <a:ext cx="1542300" cy="292800"/>
            </a:xfrm>
            <a:prstGeom prst="rect">
              <a:avLst/>
            </a:prstGeom>
            <a:noFill/>
            <a:ln cap="flat" cmpd="sng" w="9525">
              <a:solidFill>
                <a:srgbClr val="AAAEB6"/>
              </a:solidFill>
              <a:prstDash val="solid"/>
              <a:round/>
              <a:headEnd len="sm" w="sm" type="none"/>
              <a:tailEnd len="sm" w="sm" type="none"/>
            </a:ln>
          </p:spPr>
          <p:txBody>
            <a:bodyPr anchorCtr="0" anchor="b"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300"/>
                <a:buFont typeface="Arial"/>
                <a:buNone/>
              </a:pPr>
              <a:r>
                <a:rPr b="1" lang="en" sz="1200">
                  <a:solidFill>
                    <a:srgbClr val="858585"/>
                  </a:solidFill>
                  <a:latin typeface="Roboto"/>
                  <a:ea typeface="Roboto"/>
                  <a:cs typeface="Roboto"/>
                  <a:sym typeface="Roboto"/>
                </a:rPr>
                <a:t>Knows everything except winner</a:t>
              </a:r>
              <a:endParaRPr b="1" i="0" sz="1200" u="none" cap="none" strike="noStrike">
                <a:solidFill>
                  <a:srgbClr val="858585"/>
                </a:solidFill>
                <a:latin typeface="Roboto"/>
                <a:ea typeface="Roboto"/>
                <a:cs typeface="Roboto"/>
                <a:sym typeface="Roboto"/>
              </a:endParaRPr>
            </a:p>
          </p:txBody>
        </p:sp>
        <p:cxnSp>
          <p:nvCxnSpPr>
            <p:cNvPr id="93" name="Google Shape;93;p15"/>
            <p:cNvCxnSpPr>
              <a:stCxn id="91" idx="2"/>
            </p:cNvCxnSpPr>
            <p:nvPr/>
          </p:nvCxnSpPr>
          <p:spPr>
            <a:xfrm>
              <a:off x="2336124" y="2092772"/>
              <a:ext cx="625800" cy="568200"/>
            </a:xfrm>
            <a:prstGeom prst="straightConnector1">
              <a:avLst/>
            </a:prstGeom>
            <a:noFill/>
            <a:ln cap="flat" cmpd="sng" w="9525">
              <a:solidFill>
                <a:srgbClr val="AAAEB6"/>
              </a:solidFill>
              <a:prstDash val="solid"/>
              <a:round/>
              <a:headEnd len="sm" w="sm" type="none"/>
              <a:tailEnd len="sm" w="sm" type="none"/>
            </a:ln>
          </p:spPr>
        </p:cxnSp>
        <p:sp>
          <p:nvSpPr>
            <p:cNvPr id="94" name="Google Shape;94;p15"/>
            <p:cNvSpPr/>
            <p:nvPr/>
          </p:nvSpPr>
          <p:spPr>
            <a:xfrm flipH="1">
              <a:off x="1083025" y="2306625"/>
              <a:ext cx="1834800" cy="143400"/>
            </a:xfrm>
            <a:prstGeom prst="parallelogram">
              <a:avLst>
                <a:gd fmla="val 96952" name="adj"/>
              </a:avLst>
            </a:prstGeom>
            <a:solidFill>
              <a:srgbClr val="C2C2C2"/>
            </a:solidFill>
            <a:ln cap="flat" cmpd="sng" w="9525">
              <a:solidFill>
                <a:srgbClr val="AAAEB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p:txBody>
        </p:sp>
        <p:sp>
          <p:nvSpPr>
            <p:cNvPr id="95" name="Google Shape;95;p15"/>
            <p:cNvSpPr/>
            <p:nvPr/>
          </p:nvSpPr>
          <p:spPr>
            <a:xfrm>
              <a:off x="1083125" y="2460449"/>
              <a:ext cx="1834800" cy="143400"/>
            </a:xfrm>
            <a:prstGeom prst="parallelogram">
              <a:avLst>
                <a:gd fmla="val 96952" name="adj"/>
              </a:avLst>
            </a:prstGeom>
            <a:solidFill>
              <a:srgbClr val="858585"/>
            </a:solidFill>
            <a:ln cap="flat" cmpd="sng" w="9525">
              <a:solidFill>
                <a:srgbClr val="AAAEB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6" name="Google Shape;96;p15"/>
          <p:cNvPicPr preferRelativeResize="0"/>
          <p:nvPr/>
        </p:nvPicPr>
        <p:blipFill>
          <a:blip r:embed="rId3">
            <a:alphaModFix/>
          </a:blip>
          <a:stretch>
            <a:fillRect/>
          </a:stretch>
        </p:blipFill>
        <p:spPr>
          <a:xfrm>
            <a:off x="185025" y="3042275"/>
            <a:ext cx="3092448" cy="1891100"/>
          </a:xfrm>
          <a:prstGeom prst="rect">
            <a:avLst/>
          </a:prstGeom>
          <a:noFill/>
          <a:ln>
            <a:noFill/>
          </a:ln>
        </p:spPr>
      </p:pic>
      <p:pic>
        <p:nvPicPr>
          <p:cNvPr id="97" name="Google Shape;97;p15"/>
          <p:cNvPicPr preferRelativeResize="0"/>
          <p:nvPr/>
        </p:nvPicPr>
        <p:blipFill>
          <a:blip r:embed="rId4">
            <a:alphaModFix/>
          </a:blip>
          <a:stretch>
            <a:fillRect/>
          </a:stretch>
        </p:blipFill>
        <p:spPr>
          <a:xfrm>
            <a:off x="6120975" y="3042275"/>
            <a:ext cx="2915198" cy="1936800"/>
          </a:xfrm>
          <a:prstGeom prst="rect">
            <a:avLst/>
          </a:prstGeom>
          <a:noFill/>
          <a:ln>
            <a:noFill/>
          </a:ln>
        </p:spPr>
      </p:pic>
      <p:pic>
        <p:nvPicPr>
          <p:cNvPr id="98" name="Google Shape;98;p15"/>
          <p:cNvPicPr preferRelativeResize="0"/>
          <p:nvPr/>
        </p:nvPicPr>
        <p:blipFill>
          <a:blip r:embed="rId5">
            <a:alphaModFix/>
          </a:blip>
          <a:stretch>
            <a:fillRect/>
          </a:stretch>
        </p:blipFill>
        <p:spPr>
          <a:xfrm>
            <a:off x="3232100" y="2996575"/>
            <a:ext cx="2952898" cy="1936800"/>
          </a:xfrm>
          <a:prstGeom prst="rect">
            <a:avLst/>
          </a:prstGeom>
          <a:noFill/>
          <a:ln>
            <a:noFill/>
          </a:ln>
        </p:spPr>
      </p:pic>
      <p:grpSp>
        <p:nvGrpSpPr>
          <p:cNvPr id="99" name="Google Shape;99;p15"/>
          <p:cNvGrpSpPr/>
          <p:nvPr/>
        </p:nvGrpSpPr>
        <p:grpSpPr>
          <a:xfrm>
            <a:off x="3028533" y="687150"/>
            <a:ext cx="3156668" cy="2353974"/>
            <a:chOff x="1083025" y="1851361"/>
            <a:chExt cx="1961516" cy="1747827"/>
          </a:xfrm>
        </p:grpSpPr>
        <p:sp>
          <p:nvSpPr>
            <p:cNvPr id="100" name="Google Shape;100;p15"/>
            <p:cNvSpPr txBox="1"/>
            <p:nvPr/>
          </p:nvSpPr>
          <p:spPr>
            <a:xfrm>
              <a:off x="1388541" y="1851361"/>
              <a:ext cx="1656000" cy="241200"/>
            </a:xfrm>
            <a:prstGeom prst="rect">
              <a:avLst/>
            </a:prstGeom>
            <a:noFill/>
            <a:ln cap="flat" cmpd="sng" w="9525">
              <a:solidFill>
                <a:srgbClr val="95001A"/>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rgbClr val="000000"/>
                </a:buClr>
                <a:buSzPts val="1300"/>
                <a:buFont typeface="Arial"/>
                <a:buNone/>
              </a:pPr>
              <a:r>
                <a:rPr b="1" lang="en" sz="1300">
                  <a:latin typeface="Roboto"/>
                  <a:ea typeface="Roboto"/>
                  <a:cs typeface="Roboto"/>
                  <a:sym typeface="Roboto"/>
                </a:rPr>
                <a:t>Bet i</a:t>
              </a:r>
              <a:r>
                <a:rPr b="1" lang="en" sz="1300">
                  <a:latin typeface="Roboto"/>
                  <a:ea typeface="Roboto"/>
                  <a:cs typeface="Roboto"/>
                  <a:sym typeface="Roboto"/>
                </a:rPr>
                <a:t>n the middle of the race (NJ)</a:t>
              </a:r>
              <a:endParaRPr b="1" sz="1300">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t/>
              </a:r>
              <a:endParaRPr sz="1100">
                <a:latin typeface="Roboto"/>
                <a:ea typeface="Roboto"/>
                <a:cs typeface="Roboto"/>
                <a:sym typeface="Roboto"/>
              </a:endParaRPr>
            </a:p>
          </p:txBody>
        </p:sp>
        <p:sp>
          <p:nvSpPr>
            <p:cNvPr id="101" name="Google Shape;101;p15"/>
            <p:cNvSpPr txBox="1"/>
            <p:nvPr/>
          </p:nvSpPr>
          <p:spPr>
            <a:xfrm>
              <a:off x="1278580" y="2664088"/>
              <a:ext cx="1720200" cy="935100"/>
            </a:xfrm>
            <a:prstGeom prst="rect">
              <a:avLst/>
            </a:prstGeom>
            <a:noFill/>
            <a:ln cap="flat" cmpd="sng" w="9525">
              <a:solidFill>
                <a:srgbClr val="95001A"/>
              </a:solidFill>
              <a:prstDash val="solid"/>
              <a:round/>
              <a:headEnd len="sm" w="sm" type="none"/>
              <a:tailEnd len="sm" w="sm" type="none"/>
            </a:ln>
          </p:spPr>
          <p:txBody>
            <a:bodyPr anchorCtr="0" anchor="b"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300"/>
                <a:buFont typeface="Arial"/>
                <a:buNone/>
              </a:pPr>
              <a:r>
                <a:t/>
              </a:r>
              <a:endParaRPr b="1" sz="1300">
                <a:latin typeface="Roboto"/>
                <a:ea typeface="Roboto"/>
                <a:cs typeface="Roboto"/>
                <a:sym typeface="Roboto"/>
              </a:endParaRPr>
            </a:p>
            <a:p>
              <a:pPr indent="0" lvl="0" marL="0" marR="0" rtl="0" algn="l">
                <a:lnSpc>
                  <a:spcPct val="115000"/>
                </a:lnSpc>
                <a:spcBef>
                  <a:spcPts val="0"/>
                </a:spcBef>
                <a:spcAft>
                  <a:spcPts val="0"/>
                </a:spcAft>
                <a:buClr>
                  <a:srgbClr val="000000"/>
                </a:buClr>
                <a:buSzPts val="1300"/>
                <a:buFont typeface="Arial"/>
                <a:buNone/>
              </a:pPr>
              <a:r>
                <a:t/>
              </a:r>
              <a:endParaRPr b="1" sz="1300">
                <a:latin typeface="Roboto"/>
                <a:ea typeface="Roboto"/>
                <a:cs typeface="Roboto"/>
                <a:sym typeface="Roboto"/>
              </a:endParaRPr>
            </a:p>
            <a:p>
              <a:pPr indent="0" lvl="0" marL="0" marR="0" rtl="0" algn="l">
                <a:lnSpc>
                  <a:spcPct val="115000"/>
                </a:lnSpc>
                <a:spcBef>
                  <a:spcPts val="0"/>
                </a:spcBef>
                <a:spcAft>
                  <a:spcPts val="0"/>
                </a:spcAft>
                <a:buClr>
                  <a:srgbClr val="000000"/>
                </a:buClr>
                <a:buSzPts val="1300"/>
                <a:buFont typeface="Arial"/>
                <a:buNone/>
              </a:pPr>
              <a:r>
                <a:t/>
              </a:r>
              <a:endParaRPr b="1" sz="1300">
                <a:latin typeface="Roboto"/>
                <a:ea typeface="Roboto"/>
                <a:cs typeface="Roboto"/>
                <a:sym typeface="Roboto"/>
              </a:endParaRPr>
            </a:p>
            <a:p>
              <a:pPr indent="0" lvl="0" marL="0" marR="0" rtl="0" algn="l">
                <a:lnSpc>
                  <a:spcPct val="115000"/>
                </a:lnSpc>
                <a:spcBef>
                  <a:spcPts val="0"/>
                </a:spcBef>
                <a:spcAft>
                  <a:spcPts val="0"/>
                </a:spcAft>
                <a:buClr>
                  <a:srgbClr val="000000"/>
                </a:buClr>
                <a:buSzPts val="1300"/>
                <a:buFont typeface="Arial"/>
                <a:buNone/>
              </a:pPr>
              <a:r>
                <a:t/>
              </a:r>
              <a:endParaRPr b="1" sz="1300">
                <a:latin typeface="Roboto"/>
                <a:ea typeface="Roboto"/>
                <a:cs typeface="Roboto"/>
                <a:sym typeface="Roboto"/>
              </a:endParaRPr>
            </a:p>
            <a:p>
              <a:pPr indent="0" lvl="0" marL="0" marR="0" rtl="0" algn="l">
                <a:lnSpc>
                  <a:spcPct val="115000"/>
                </a:lnSpc>
                <a:spcBef>
                  <a:spcPts val="0"/>
                </a:spcBef>
                <a:spcAft>
                  <a:spcPts val="0"/>
                </a:spcAft>
                <a:buClr>
                  <a:srgbClr val="000000"/>
                </a:buClr>
                <a:buSzPts val="1300"/>
                <a:buFont typeface="Arial"/>
                <a:buNone/>
              </a:pPr>
              <a:r>
                <a:t/>
              </a:r>
              <a:endParaRPr b="1" sz="1300">
                <a:latin typeface="Roboto"/>
                <a:ea typeface="Roboto"/>
                <a:cs typeface="Roboto"/>
                <a:sym typeface="Roboto"/>
              </a:endParaRPr>
            </a:p>
            <a:p>
              <a:pPr indent="0" lvl="0" marL="0" marR="0" rtl="0" algn="l">
                <a:lnSpc>
                  <a:spcPct val="115000"/>
                </a:lnSpc>
                <a:spcBef>
                  <a:spcPts val="0"/>
                </a:spcBef>
                <a:spcAft>
                  <a:spcPts val="0"/>
                </a:spcAft>
                <a:buClr>
                  <a:srgbClr val="000000"/>
                </a:buClr>
                <a:buSzPts val="1300"/>
                <a:buFont typeface="Arial"/>
                <a:buNone/>
              </a:pPr>
              <a:r>
                <a:t/>
              </a:r>
              <a:endParaRPr b="1" sz="1300">
                <a:latin typeface="Roboto"/>
                <a:ea typeface="Roboto"/>
                <a:cs typeface="Roboto"/>
                <a:sym typeface="Roboto"/>
              </a:endParaRPr>
            </a:p>
            <a:p>
              <a:pPr indent="0" lvl="0" marL="0" marR="0" rtl="0" algn="l">
                <a:lnSpc>
                  <a:spcPct val="115000"/>
                </a:lnSpc>
                <a:spcBef>
                  <a:spcPts val="0"/>
                </a:spcBef>
                <a:spcAft>
                  <a:spcPts val="0"/>
                </a:spcAft>
                <a:buClr>
                  <a:srgbClr val="000000"/>
                </a:buClr>
                <a:buSzPts val="1300"/>
                <a:buFont typeface="Arial"/>
                <a:buNone/>
              </a:pPr>
              <a:r>
                <a:t/>
              </a:r>
              <a:endParaRPr b="1" sz="1300">
                <a:latin typeface="Roboto"/>
                <a:ea typeface="Roboto"/>
                <a:cs typeface="Roboto"/>
                <a:sym typeface="Roboto"/>
              </a:endParaRPr>
            </a:p>
            <a:p>
              <a:pPr indent="0" lvl="0" marL="0" marR="0" rtl="0" algn="l">
                <a:lnSpc>
                  <a:spcPct val="115000"/>
                </a:lnSpc>
                <a:spcBef>
                  <a:spcPts val="0"/>
                </a:spcBef>
                <a:spcAft>
                  <a:spcPts val="0"/>
                </a:spcAft>
                <a:buClr>
                  <a:srgbClr val="000000"/>
                </a:buClr>
                <a:buSzPts val="1300"/>
                <a:buFont typeface="Arial"/>
                <a:buNone/>
              </a:pPr>
              <a:r>
                <a:rPr b="1" lang="en" sz="1300">
                  <a:latin typeface="Roboto"/>
                  <a:ea typeface="Roboto"/>
                  <a:cs typeface="Roboto"/>
                  <a:sym typeface="Roboto"/>
                </a:rPr>
                <a:t>‘</a:t>
              </a:r>
              <a:endParaRPr b="1" sz="1300">
                <a:latin typeface="Roboto"/>
                <a:ea typeface="Roboto"/>
                <a:cs typeface="Roboto"/>
                <a:sym typeface="Roboto"/>
              </a:endParaRPr>
            </a:p>
            <a:p>
              <a:pPr indent="0" lvl="0" marL="0" marR="0" rtl="0" algn="l">
                <a:lnSpc>
                  <a:spcPct val="115000"/>
                </a:lnSpc>
                <a:spcBef>
                  <a:spcPts val="0"/>
                </a:spcBef>
                <a:spcAft>
                  <a:spcPts val="0"/>
                </a:spcAft>
                <a:buClr>
                  <a:srgbClr val="000000"/>
                </a:buClr>
                <a:buSzPts val="1300"/>
                <a:buFont typeface="Arial"/>
                <a:buNone/>
              </a:pPr>
              <a:r>
                <a:t/>
              </a:r>
              <a:endParaRPr b="1" sz="1300">
                <a:latin typeface="Roboto"/>
                <a:ea typeface="Roboto"/>
                <a:cs typeface="Roboto"/>
                <a:sym typeface="Roboto"/>
              </a:endParaRPr>
            </a:p>
            <a:p>
              <a:pPr indent="0" lvl="0" marL="0" marR="0" rtl="0" algn="l">
                <a:lnSpc>
                  <a:spcPct val="115000"/>
                </a:lnSpc>
                <a:spcBef>
                  <a:spcPts val="0"/>
                </a:spcBef>
                <a:spcAft>
                  <a:spcPts val="0"/>
                </a:spcAft>
                <a:buClr>
                  <a:srgbClr val="000000"/>
                </a:buClr>
                <a:buSzPts val="1300"/>
                <a:buFont typeface="Arial"/>
                <a:buNone/>
              </a:pPr>
              <a:r>
                <a:rPr b="1" lang="en" sz="1000">
                  <a:highlight>
                    <a:schemeClr val="dk1"/>
                  </a:highlight>
                  <a:latin typeface="Roboto"/>
                  <a:ea typeface="Roboto"/>
                  <a:cs typeface="Roboto"/>
                  <a:sym typeface="Roboto"/>
                </a:rPr>
                <a:t>Data not available: </a:t>
              </a:r>
              <a:r>
                <a:rPr b="1" lang="en" sz="1000">
                  <a:latin typeface="Roboto"/>
                  <a:ea typeface="Roboto"/>
                  <a:cs typeface="Roboto"/>
                  <a:sym typeface="Roboto"/>
                </a:rPr>
                <a:t>dividends, 1st/2nd/3rd place, draw</a:t>
              </a:r>
              <a:endParaRPr b="1" sz="1000">
                <a:latin typeface="Roboto"/>
                <a:ea typeface="Roboto"/>
                <a:cs typeface="Roboto"/>
                <a:sym typeface="Roboto"/>
              </a:endParaRPr>
            </a:p>
            <a:p>
              <a:pPr indent="0" lvl="0" marL="0" marR="0" rtl="0" algn="l">
                <a:lnSpc>
                  <a:spcPct val="115000"/>
                </a:lnSpc>
                <a:spcBef>
                  <a:spcPts val="0"/>
                </a:spcBef>
                <a:spcAft>
                  <a:spcPts val="0"/>
                </a:spcAft>
                <a:buClr>
                  <a:srgbClr val="000000"/>
                </a:buClr>
                <a:buSzPts val="1300"/>
                <a:buFont typeface="Arial"/>
                <a:buNone/>
              </a:pPr>
              <a:r>
                <a:rPr b="1" lang="en" sz="1000">
                  <a:highlight>
                    <a:schemeClr val="dk1"/>
                  </a:highlight>
                  <a:latin typeface="Roboto"/>
                  <a:ea typeface="Roboto"/>
                  <a:cs typeface="Roboto"/>
                  <a:sym typeface="Roboto"/>
                </a:rPr>
                <a:t>Data available: </a:t>
              </a:r>
              <a:r>
                <a:rPr b="1" lang="en" sz="1300">
                  <a:latin typeface="Roboto"/>
                  <a:ea typeface="Roboto"/>
                  <a:cs typeface="Roboto"/>
                  <a:sym typeface="Roboto"/>
                </a:rPr>
                <a:t>Section time, </a:t>
              </a:r>
              <a:r>
                <a:rPr b="1" lang="en" sz="1000">
                  <a:latin typeface="Roboto"/>
                  <a:ea typeface="Roboto"/>
                  <a:cs typeface="Roboto"/>
                  <a:sym typeface="Roboto"/>
                </a:rPr>
                <a:t>venue, config, jockey, historical speed, </a:t>
              </a:r>
              <a:r>
                <a:rPr b="1" lang="en" sz="1000">
                  <a:solidFill>
                    <a:srgbClr val="0D0D0D"/>
                  </a:solidFill>
                  <a:latin typeface="Roboto"/>
                  <a:ea typeface="Roboto"/>
                  <a:cs typeface="Roboto"/>
                  <a:sym typeface="Roboto"/>
                </a:rPr>
                <a:t>Class and Distance, track condition, weight &amp; age, betting odds</a:t>
              </a:r>
              <a:endParaRPr b="1" i="0" sz="1300" u="none" cap="none" strike="noStrike">
                <a:solidFill>
                  <a:srgbClr val="000000"/>
                </a:solidFill>
                <a:latin typeface="Roboto"/>
                <a:ea typeface="Roboto"/>
                <a:cs typeface="Roboto"/>
                <a:sym typeface="Roboto"/>
              </a:endParaRPr>
            </a:p>
          </p:txBody>
        </p:sp>
        <p:cxnSp>
          <p:nvCxnSpPr>
            <p:cNvPr id="102" name="Google Shape;102;p15"/>
            <p:cNvCxnSpPr>
              <a:stCxn id="100" idx="2"/>
            </p:cNvCxnSpPr>
            <p:nvPr/>
          </p:nvCxnSpPr>
          <p:spPr>
            <a:xfrm>
              <a:off x="2216541" y="2092561"/>
              <a:ext cx="782400" cy="571500"/>
            </a:xfrm>
            <a:prstGeom prst="straightConnector1">
              <a:avLst/>
            </a:prstGeom>
            <a:noFill/>
            <a:ln cap="flat" cmpd="sng" w="9525">
              <a:solidFill>
                <a:srgbClr val="95001A"/>
              </a:solidFill>
              <a:prstDash val="solid"/>
              <a:round/>
              <a:headEnd len="sm" w="sm" type="none"/>
              <a:tailEnd len="sm" w="sm" type="none"/>
            </a:ln>
          </p:spPr>
        </p:cxnSp>
        <p:sp>
          <p:nvSpPr>
            <p:cNvPr id="103" name="Google Shape;103;p15"/>
            <p:cNvSpPr/>
            <p:nvPr/>
          </p:nvSpPr>
          <p:spPr>
            <a:xfrm flipH="1">
              <a:off x="1083025" y="2306625"/>
              <a:ext cx="1834800" cy="143400"/>
            </a:xfrm>
            <a:prstGeom prst="parallelogram">
              <a:avLst>
                <a:gd fmla="val 96952" name="adj"/>
              </a:avLst>
            </a:prstGeom>
            <a:solidFill>
              <a:schemeClr val="accent1"/>
            </a:solidFill>
            <a:ln cap="flat" cmpd="sng" w="9525">
              <a:solidFill>
                <a:schemeClr val="accen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p:txBody>
        </p:sp>
        <p:sp>
          <p:nvSpPr>
            <p:cNvPr id="104" name="Google Shape;104;p15"/>
            <p:cNvSpPr/>
            <p:nvPr/>
          </p:nvSpPr>
          <p:spPr>
            <a:xfrm>
              <a:off x="1083125" y="2460449"/>
              <a:ext cx="1834800" cy="143400"/>
            </a:xfrm>
            <a:prstGeom prst="parallelogram">
              <a:avLst>
                <a:gd fmla="val 96952" name="adj"/>
              </a:avLst>
            </a:prstGeom>
            <a:solidFill>
              <a:schemeClr val="accent1"/>
            </a:solidFill>
            <a:ln cap="flat" cmpd="sng" w="9525">
              <a:solidFill>
                <a:schemeClr val="accen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15"/>
          <p:cNvSpPr txBox="1"/>
          <p:nvPr/>
        </p:nvSpPr>
        <p:spPr>
          <a:xfrm>
            <a:off x="1614250" y="4577075"/>
            <a:ext cx="16170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Test acc: 77%</a:t>
            </a:r>
            <a:endParaRPr sz="1800">
              <a:solidFill>
                <a:schemeClr val="dk2"/>
              </a:solidFill>
              <a:latin typeface="Open Sans"/>
              <a:ea typeface="Open Sans"/>
              <a:cs typeface="Open Sans"/>
              <a:sym typeface="Open Sans"/>
            </a:endParaRPr>
          </a:p>
        </p:txBody>
      </p:sp>
      <p:sp>
        <p:nvSpPr>
          <p:cNvPr id="106" name="Google Shape;106;p15"/>
          <p:cNvSpPr txBox="1"/>
          <p:nvPr/>
        </p:nvSpPr>
        <p:spPr>
          <a:xfrm>
            <a:off x="4509850" y="4577075"/>
            <a:ext cx="16170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Test acc: 99%</a:t>
            </a:r>
            <a:endParaRPr sz="1800">
              <a:solidFill>
                <a:schemeClr val="dk2"/>
              </a:solidFill>
              <a:latin typeface="Open Sans"/>
              <a:ea typeface="Open Sans"/>
              <a:cs typeface="Open Sans"/>
              <a:sym typeface="Open Sans"/>
            </a:endParaRPr>
          </a:p>
        </p:txBody>
      </p:sp>
      <p:sp>
        <p:nvSpPr>
          <p:cNvPr id="107" name="Google Shape;107;p15"/>
          <p:cNvSpPr txBox="1"/>
          <p:nvPr/>
        </p:nvSpPr>
        <p:spPr>
          <a:xfrm>
            <a:off x="7339225" y="4577075"/>
            <a:ext cx="1759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Test acc: 100%</a:t>
            </a:r>
            <a:endParaRPr sz="1800">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311700" y="64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13" name="Google Shape;113;p16"/>
          <p:cNvSpPr/>
          <p:nvPr/>
        </p:nvSpPr>
        <p:spPr>
          <a:xfrm>
            <a:off x="432375" y="2677650"/>
            <a:ext cx="3985200" cy="2016000"/>
          </a:xfrm>
          <a:prstGeom prst="flowChartAlternateProcess">
            <a:avLst/>
          </a:prstGeom>
          <a:solidFill>
            <a:srgbClr val="EFEFE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Open Sans"/>
              <a:buAutoNum type="arabicPeriod"/>
            </a:pPr>
            <a:r>
              <a:rPr lang="en" sz="1200">
                <a:latin typeface="Open Sans"/>
                <a:ea typeface="Open Sans"/>
                <a:cs typeface="Open Sans"/>
                <a:sym typeface="Open Sans"/>
              </a:rPr>
              <a:t>r</a:t>
            </a:r>
            <a:r>
              <a:rPr lang="en" sz="1200">
                <a:latin typeface="Open Sans"/>
                <a:ea typeface="Open Sans"/>
                <a:cs typeface="Open Sans"/>
                <a:sym typeface="Open Sans"/>
              </a:rPr>
              <a:t>ace_id</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 sz="1200">
                <a:latin typeface="Open Sans"/>
                <a:ea typeface="Open Sans"/>
                <a:cs typeface="Open Sans"/>
                <a:sym typeface="Open Sans"/>
              </a:rPr>
              <a:t>Prize</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 sz="1200">
                <a:latin typeface="Open Sans"/>
                <a:ea typeface="Open Sans"/>
                <a:cs typeface="Open Sans"/>
                <a:sym typeface="Open Sans"/>
              </a:rPr>
              <a:t>Race_no</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 sz="1200">
                <a:latin typeface="Open Sans"/>
                <a:ea typeface="Open Sans"/>
                <a:cs typeface="Open Sans"/>
                <a:sym typeface="Open Sans"/>
              </a:rPr>
              <a:t>Average speed</a:t>
            </a:r>
            <a:r>
              <a:rPr lang="en" sz="1200">
                <a:latin typeface="Open Sans"/>
                <a:ea typeface="Open Sans"/>
                <a:cs typeface="Open Sans"/>
                <a:sym typeface="Open Sans"/>
              </a:rPr>
              <a:t>: </a:t>
            </a:r>
            <a:r>
              <a:rPr lang="en" sz="1000">
                <a:latin typeface="Open Sans"/>
                <a:ea typeface="Open Sans"/>
                <a:cs typeface="Open Sans"/>
                <a:sym typeface="Open Sans"/>
              </a:rPr>
              <a:t>average speed of a horse in a specific race (calculated by distance /final time)</a:t>
            </a:r>
            <a:endParaRPr sz="10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 sz="1200">
                <a:latin typeface="Open Sans"/>
                <a:ea typeface="Open Sans"/>
                <a:cs typeface="Open Sans"/>
                <a:sym typeface="Open Sans"/>
              </a:rPr>
              <a:t>Smoothness: </a:t>
            </a:r>
            <a:r>
              <a:rPr lang="en" sz="1000">
                <a:latin typeface="Open Sans"/>
                <a:ea typeface="Open Sans"/>
                <a:cs typeface="Open Sans"/>
                <a:sym typeface="Open Sans"/>
              </a:rPr>
              <a:t>consistency of speed across multiple sections of the race, average of the sum of squared differences between sectional time between horses</a:t>
            </a:r>
            <a:endParaRPr sz="10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 sz="1200">
                <a:latin typeface="Open Sans"/>
                <a:ea typeface="Open Sans"/>
                <a:cs typeface="Open Sans"/>
                <a:sym typeface="Open Sans"/>
              </a:rPr>
              <a:t>a</a:t>
            </a:r>
            <a:r>
              <a:rPr lang="en" sz="1200">
                <a:latin typeface="Open Sans"/>
                <a:ea typeface="Open Sans"/>
                <a:cs typeface="Open Sans"/>
                <a:sym typeface="Open Sans"/>
              </a:rPr>
              <a:t>verage_speed _by_horse:</a:t>
            </a:r>
            <a:r>
              <a:rPr lang="en" sz="1000">
                <a:latin typeface="Open Sans"/>
                <a:ea typeface="Open Sans"/>
                <a:cs typeface="Open Sans"/>
                <a:sym typeface="Open Sans"/>
              </a:rPr>
              <a:t>average speed of a horse in all races (calculated by distance /final time)</a:t>
            </a:r>
            <a:endParaRPr sz="10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 sz="1200">
                <a:latin typeface="Open Sans"/>
                <a:ea typeface="Open Sans"/>
                <a:cs typeface="Open Sans"/>
                <a:sym typeface="Open Sans"/>
              </a:rPr>
              <a:t>Horse_id</a:t>
            </a:r>
            <a:endParaRPr sz="1200">
              <a:latin typeface="Open Sans"/>
              <a:ea typeface="Open Sans"/>
              <a:cs typeface="Open Sans"/>
              <a:sym typeface="Open Sans"/>
            </a:endParaRPr>
          </a:p>
        </p:txBody>
      </p:sp>
      <p:sp>
        <p:nvSpPr>
          <p:cNvPr id="114" name="Google Shape;114;p16"/>
          <p:cNvSpPr txBox="1"/>
          <p:nvPr/>
        </p:nvSpPr>
        <p:spPr>
          <a:xfrm>
            <a:off x="622900" y="2256750"/>
            <a:ext cx="2037900" cy="4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Before the race</a:t>
            </a:r>
            <a:endParaRPr sz="1800">
              <a:solidFill>
                <a:schemeClr val="dk2"/>
              </a:solidFill>
              <a:latin typeface="Open Sans"/>
              <a:ea typeface="Open Sans"/>
              <a:cs typeface="Open Sans"/>
              <a:sym typeface="Open Sans"/>
            </a:endParaRPr>
          </a:p>
        </p:txBody>
      </p:sp>
      <p:sp>
        <p:nvSpPr>
          <p:cNvPr id="115" name="Google Shape;115;p16"/>
          <p:cNvSpPr txBox="1"/>
          <p:nvPr/>
        </p:nvSpPr>
        <p:spPr>
          <a:xfrm>
            <a:off x="622900" y="619025"/>
            <a:ext cx="3000600" cy="4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In the middle of </a:t>
            </a:r>
            <a:r>
              <a:rPr lang="en" sz="1800">
                <a:solidFill>
                  <a:schemeClr val="dk2"/>
                </a:solidFill>
                <a:latin typeface="Open Sans"/>
                <a:ea typeface="Open Sans"/>
                <a:cs typeface="Open Sans"/>
                <a:sym typeface="Open Sans"/>
              </a:rPr>
              <a:t> the race</a:t>
            </a:r>
            <a:endParaRPr sz="1800">
              <a:solidFill>
                <a:schemeClr val="dk2"/>
              </a:solidFill>
              <a:latin typeface="Open Sans"/>
              <a:ea typeface="Open Sans"/>
              <a:cs typeface="Open Sans"/>
              <a:sym typeface="Open Sans"/>
            </a:endParaRPr>
          </a:p>
        </p:txBody>
      </p:sp>
      <p:pic>
        <p:nvPicPr>
          <p:cNvPr id="116" name="Google Shape;116;p16"/>
          <p:cNvPicPr preferRelativeResize="0"/>
          <p:nvPr/>
        </p:nvPicPr>
        <p:blipFill>
          <a:blip r:embed="rId3">
            <a:alphaModFix/>
          </a:blip>
          <a:stretch>
            <a:fillRect/>
          </a:stretch>
        </p:blipFill>
        <p:spPr>
          <a:xfrm>
            <a:off x="5347450" y="3801375"/>
            <a:ext cx="1559237" cy="1130100"/>
          </a:xfrm>
          <a:prstGeom prst="rect">
            <a:avLst/>
          </a:prstGeom>
          <a:noFill/>
          <a:ln>
            <a:noFill/>
          </a:ln>
        </p:spPr>
      </p:pic>
      <p:pic>
        <p:nvPicPr>
          <p:cNvPr id="117" name="Google Shape;117;p16"/>
          <p:cNvPicPr preferRelativeResize="0"/>
          <p:nvPr/>
        </p:nvPicPr>
        <p:blipFill>
          <a:blip r:embed="rId4">
            <a:alphaModFix/>
          </a:blip>
          <a:stretch>
            <a:fillRect/>
          </a:stretch>
        </p:blipFill>
        <p:spPr>
          <a:xfrm>
            <a:off x="7101725" y="3801375"/>
            <a:ext cx="1559224" cy="1130085"/>
          </a:xfrm>
          <a:prstGeom prst="rect">
            <a:avLst/>
          </a:prstGeom>
          <a:noFill/>
          <a:ln>
            <a:noFill/>
          </a:ln>
        </p:spPr>
      </p:pic>
      <p:sp>
        <p:nvSpPr>
          <p:cNvPr id="118" name="Google Shape;118;p16"/>
          <p:cNvSpPr/>
          <p:nvPr/>
        </p:nvSpPr>
        <p:spPr>
          <a:xfrm>
            <a:off x="465175" y="1058225"/>
            <a:ext cx="3952500" cy="1130100"/>
          </a:xfrm>
          <a:prstGeom prst="flowChartAlternateProcess">
            <a:avLst/>
          </a:prstGeom>
          <a:solidFill>
            <a:srgbClr val="EFEFE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SzPts val="1200"/>
              <a:buFont typeface="Open Sans"/>
              <a:buAutoNum type="arabicPeriod"/>
            </a:pPr>
            <a:r>
              <a:rPr lang="en" sz="1200">
                <a:latin typeface="Open Sans"/>
                <a:ea typeface="Open Sans"/>
                <a:cs typeface="Open Sans"/>
                <a:sym typeface="Open Sans"/>
              </a:rPr>
              <a:t>race_id</a:t>
            </a:r>
            <a:endParaRPr sz="1200">
              <a:latin typeface="Open Sans"/>
              <a:ea typeface="Open Sans"/>
              <a:cs typeface="Open Sans"/>
              <a:sym typeface="Open Sans"/>
            </a:endParaRPr>
          </a:p>
          <a:p>
            <a:pPr indent="-304800" lvl="0" marL="457200" marR="0" rtl="0" algn="l">
              <a:lnSpc>
                <a:spcPct val="100000"/>
              </a:lnSpc>
              <a:spcBef>
                <a:spcPts val="0"/>
              </a:spcBef>
              <a:spcAft>
                <a:spcPts val="0"/>
              </a:spcAft>
              <a:buSzPts val="1200"/>
              <a:buFont typeface="Open Sans"/>
              <a:buAutoNum type="arabicPeriod"/>
            </a:pPr>
            <a:r>
              <a:rPr lang="en" sz="1200">
                <a:latin typeface="Open Sans"/>
                <a:ea typeface="Open Sans"/>
                <a:cs typeface="Open Sans"/>
                <a:sym typeface="Open Sans"/>
              </a:rPr>
              <a:t>Sec_time1: </a:t>
            </a:r>
            <a:r>
              <a:rPr lang="en" sz="1000">
                <a:latin typeface="Open Sans"/>
                <a:ea typeface="Open Sans"/>
                <a:cs typeface="Open Sans"/>
                <a:sym typeface="Open Sans"/>
              </a:rPr>
              <a:t>time taken by the leader of the race to reach the end of the 1nd sectional point (sec)</a:t>
            </a:r>
            <a:endParaRPr sz="1200">
              <a:latin typeface="Open Sans"/>
              <a:ea typeface="Open Sans"/>
              <a:cs typeface="Open Sans"/>
              <a:sym typeface="Open Sans"/>
            </a:endParaRPr>
          </a:p>
          <a:p>
            <a:pPr indent="-304800" lvl="0" marL="457200" marR="0" rtl="0" algn="l">
              <a:lnSpc>
                <a:spcPct val="100000"/>
              </a:lnSpc>
              <a:spcBef>
                <a:spcPts val="0"/>
              </a:spcBef>
              <a:spcAft>
                <a:spcPts val="0"/>
              </a:spcAft>
              <a:buSzPts val="1200"/>
              <a:buFont typeface="Open Sans"/>
              <a:buAutoNum type="arabicPeriod"/>
            </a:pPr>
            <a:r>
              <a:rPr lang="en" sz="1200">
                <a:latin typeface="Open Sans"/>
                <a:ea typeface="Open Sans"/>
                <a:cs typeface="Open Sans"/>
                <a:sym typeface="Open Sans"/>
              </a:rPr>
              <a:t>Prize</a:t>
            </a:r>
            <a:endParaRPr sz="1200">
              <a:latin typeface="Open Sans"/>
              <a:ea typeface="Open Sans"/>
              <a:cs typeface="Open Sans"/>
              <a:sym typeface="Open Sans"/>
            </a:endParaRPr>
          </a:p>
          <a:p>
            <a:pPr indent="-304800" lvl="0" marL="457200" marR="0" rtl="0" algn="l">
              <a:lnSpc>
                <a:spcPct val="100000"/>
              </a:lnSpc>
              <a:spcBef>
                <a:spcPts val="0"/>
              </a:spcBef>
              <a:spcAft>
                <a:spcPts val="0"/>
              </a:spcAft>
              <a:buSzPts val="1200"/>
              <a:buFont typeface="Open Sans"/>
              <a:buAutoNum type="arabicPeriod"/>
            </a:pPr>
            <a:r>
              <a:rPr lang="en" sz="1200">
                <a:latin typeface="Open Sans"/>
                <a:ea typeface="Open Sans"/>
                <a:cs typeface="Open Sans"/>
                <a:sym typeface="Open Sans"/>
              </a:rPr>
              <a:t>Sec_time2</a:t>
            </a:r>
            <a:endParaRPr sz="1200">
              <a:latin typeface="Open Sans"/>
              <a:ea typeface="Open Sans"/>
              <a:cs typeface="Open Sans"/>
              <a:sym typeface="Open Sans"/>
            </a:endParaRPr>
          </a:p>
          <a:p>
            <a:pPr indent="-304800" lvl="0" marL="457200" marR="0" rtl="0" algn="l">
              <a:lnSpc>
                <a:spcPct val="100000"/>
              </a:lnSpc>
              <a:spcBef>
                <a:spcPts val="0"/>
              </a:spcBef>
              <a:spcAft>
                <a:spcPts val="0"/>
              </a:spcAft>
              <a:buSzPts val="1200"/>
              <a:buFont typeface="Open Sans"/>
              <a:buAutoNum type="arabicPeriod"/>
            </a:pPr>
            <a:r>
              <a:rPr lang="en" sz="1200">
                <a:latin typeface="Open Sans"/>
                <a:ea typeface="Open Sans"/>
                <a:cs typeface="Open Sans"/>
                <a:sym typeface="Open Sans"/>
              </a:rPr>
              <a:t>Sec_time3</a:t>
            </a:r>
            <a:endParaRPr sz="1200">
              <a:latin typeface="Open Sans"/>
              <a:ea typeface="Open Sans"/>
              <a:cs typeface="Open Sans"/>
              <a:sym typeface="Open Sans"/>
            </a:endParaRPr>
          </a:p>
        </p:txBody>
      </p:sp>
      <p:sp>
        <p:nvSpPr>
          <p:cNvPr id="119" name="Google Shape;119;p16"/>
          <p:cNvSpPr/>
          <p:nvPr/>
        </p:nvSpPr>
        <p:spPr>
          <a:xfrm>
            <a:off x="4666500" y="1366000"/>
            <a:ext cx="627600" cy="4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0" name="Google Shape;120;p16"/>
          <p:cNvSpPr/>
          <p:nvPr/>
        </p:nvSpPr>
        <p:spPr>
          <a:xfrm>
            <a:off x="4666500" y="3455650"/>
            <a:ext cx="627600" cy="4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1" name="Google Shape;121;p16"/>
          <p:cNvSpPr txBox="1"/>
          <p:nvPr/>
        </p:nvSpPr>
        <p:spPr>
          <a:xfrm>
            <a:off x="5309200" y="1092800"/>
            <a:ext cx="361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Sectional time matters! </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They are real time data of the performance of a horse</a:t>
            </a:r>
            <a:endParaRPr sz="1200">
              <a:solidFill>
                <a:schemeClr val="dk2"/>
              </a:solidFill>
              <a:latin typeface="Open Sans"/>
              <a:ea typeface="Open Sans"/>
              <a:cs typeface="Open Sans"/>
              <a:sym typeface="Open Sans"/>
            </a:endParaRPr>
          </a:p>
        </p:txBody>
      </p:sp>
      <p:sp>
        <p:nvSpPr>
          <p:cNvPr id="122" name="Google Shape;122;p16"/>
          <p:cNvSpPr txBox="1"/>
          <p:nvPr/>
        </p:nvSpPr>
        <p:spPr>
          <a:xfrm>
            <a:off x="5314425" y="1962150"/>
            <a:ext cx="3129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Speed matters!</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showcasing the capacity of a horse</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rPr lang="en" sz="1800">
                <a:solidFill>
                  <a:schemeClr val="dk2"/>
                </a:solidFill>
                <a:latin typeface="Open Sans"/>
                <a:ea typeface="Open Sans"/>
                <a:cs typeface="Open Sans"/>
                <a:sym typeface="Open Sans"/>
              </a:rPr>
              <a:t>Strategy matters!</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Horses that run smoothly will have a higher chance of success ; if horses might experience difficulties maintaining a consistent pace, their overall performance will be affected in the race.</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3117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 Questions</a:t>
            </a:r>
            <a:endParaRPr/>
          </a:p>
        </p:txBody>
      </p:sp>
      <p:sp>
        <p:nvSpPr>
          <p:cNvPr id="128" name="Google Shape;128;p17"/>
          <p:cNvSpPr txBox="1"/>
          <p:nvPr>
            <p:ph idx="1" type="body"/>
          </p:nvPr>
        </p:nvSpPr>
        <p:spPr>
          <a:xfrm>
            <a:off x="340725" y="767050"/>
            <a:ext cx="7734000" cy="27051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Should we trust the win-odds?</a:t>
            </a:r>
            <a:endParaRPr sz="1200"/>
          </a:p>
          <a:p>
            <a:pPr indent="0" lvl="0" marL="457200" rtl="0" algn="l">
              <a:lnSpc>
                <a:spcPct val="100000"/>
              </a:lnSpc>
              <a:spcBef>
                <a:spcPts val="1200"/>
              </a:spcBef>
              <a:spcAft>
                <a:spcPts val="0"/>
              </a:spcAft>
              <a:buNone/>
            </a:pPr>
            <a:r>
              <a:rPr lang="en" sz="1000"/>
              <a:t>Yes, according to our model (Before the race), we see place_odds and win_odds are ranked 7th and 8th in our model. </a:t>
            </a:r>
            <a:endParaRPr sz="1000"/>
          </a:p>
          <a:p>
            <a:pPr indent="-304800" lvl="0" marL="457200" rtl="0" algn="l">
              <a:lnSpc>
                <a:spcPct val="100000"/>
              </a:lnSpc>
              <a:spcBef>
                <a:spcPts val="1200"/>
              </a:spcBef>
              <a:spcAft>
                <a:spcPts val="0"/>
              </a:spcAft>
              <a:buSzPts val="1200"/>
              <a:buChar char="●"/>
            </a:pPr>
            <a:r>
              <a:rPr lang="en" sz="1200"/>
              <a:t>Strategy or speed?</a:t>
            </a:r>
            <a:endParaRPr sz="1200"/>
          </a:p>
          <a:p>
            <a:pPr indent="0" lvl="0" marL="457200" rtl="0" algn="l">
              <a:lnSpc>
                <a:spcPct val="100000"/>
              </a:lnSpc>
              <a:spcBef>
                <a:spcPts val="1200"/>
              </a:spcBef>
              <a:spcAft>
                <a:spcPts val="0"/>
              </a:spcAft>
              <a:buNone/>
            </a:pPr>
            <a:r>
              <a:rPr lang="en" sz="1000"/>
              <a:t>Both of them!</a:t>
            </a:r>
            <a:endParaRPr sz="1000"/>
          </a:p>
          <a:p>
            <a:pPr indent="-304800" lvl="0" marL="457200" rtl="0" algn="l">
              <a:lnSpc>
                <a:spcPct val="100000"/>
              </a:lnSpc>
              <a:spcBef>
                <a:spcPts val="1200"/>
              </a:spcBef>
              <a:spcAft>
                <a:spcPts val="0"/>
              </a:spcAft>
              <a:buSzPts val="1200"/>
              <a:buChar char="●"/>
            </a:pPr>
            <a:r>
              <a:rPr lang="en" sz="1200"/>
              <a:t>Jockey or horse?</a:t>
            </a:r>
            <a:endParaRPr sz="1200"/>
          </a:p>
          <a:p>
            <a:pPr indent="0" lvl="0" marL="457200" rtl="0" algn="l">
              <a:lnSpc>
                <a:spcPct val="100000"/>
              </a:lnSpc>
              <a:spcBef>
                <a:spcPts val="1200"/>
              </a:spcBef>
              <a:spcAft>
                <a:spcPts val="0"/>
              </a:spcAft>
              <a:buNone/>
            </a:pPr>
            <a:r>
              <a:rPr lang="en" sz="1000"/>
              <a:t>Though in both of the model, jokey_id or trainer_id appears as less important factor than horse_id, but they still show some importance, 10th place in </a:t>
            </a:r>
            <a:r>
              <a:rPr lang="en" sz="1000"/>
              <a:t>Before the race model (horse_id at 8th place) and 39th place in the In the middle of race model(horse_id at 16th place)</a:t>
            </a:r>
            <a:endParaRPr sz="1000"/>
          </a:p>
          <a:p>
            <a:pPr indent="-304800" lvl="0" marL="457200" rtl="0" algn="l">
              <a:lnSpc>
                <a:spcPct val="100000"/>
              </a:lnSpc>
              <a:spcBef>
                <a:spcPts val="1200"/>
              </a:spcBef>
              <a:spcAft>
                <a:spcPts val="0"/>
              </a:spcAft>
              <a:buSzPts val="1200"/>
              <a:buChar char="●"/>
            </a:pPr>
            <a:r>
              <a:rPr lang="en" sz="1200"/>
              <a:t>Horse racism?</a:t>
            </a:r>
            <a:endParaRPr sz="1200"/>
          </a:p>
          <a:p>
            <a:pPr indent="0" lvl="0" marL="457200" rtl="0" algn="l">
              <a:lnSpc>
                <a:spcPct val="100000"/>
              </a:lnSpc>
              <a:spcBef>
                <a:spcPts val="1200"/>
              </a:spcBef>
              <a:spcAft>
                <a:spcPts val="0"/>
              </a:spcAft>
              <a:buNone/>
            </a:pPr>
            <a:r>
              <a:rPr lang="en" sz="1000"/>
              <a:t>We did not see </a:t>
            </a:r>
            <a:r>
              <a:rPr lang="en" sz="1000"/>
              <a:t>significant</a:t>
            </a:r>
            <a:r>
              <a:rPr lang="en" sz="1000"/>
              <a:t> importance shown by horse_type in both models</a:t>
            </a:r>
            <a:endParaRPr sz="1000"/>
          </a:p>
          <a:p>
            <a:pPr indent="-304800" lvl="0" marL="457200" rtl="0" algn="l">
              <a:lnSpc>
                <a:spcPct val="100000"/>
              </a:lnSpc>
              <a:spcBef>
                <a:spcPts val="1200"/>
              </a:spcBef>
              <a:spcAft>
                <a:spcPts val="0"/>
              </a:spcAft>
              <a:buSzPts val="1200"/>
              <a:buChar char="●"/>
            </a:pPr>
            <a:r>
              <a:rPr lang="en" sz="1200"/>
              <a:t>Which country’s horse run the fastest?</a:t>
            </a:r>
            <a:endParaRPr sz="1200"/>
          </a:p>
          <a:p>
            <a:pPr indent="0" lvl="0" marL="457200" rtl="0" algn="l">
              <a:lnSpc>
                <a:spcPct val="100000"/>
              </a:lnSpc>
              <a:spcBef>
                <a:spcPts val="1200"/>
              </a:spcBef>
              <a:spcAft>
                <a:spcPts val="0"/>
              </a:spcAft>
              <a:buNone/>
            </a:pPr>
            <a:r>
              <a:rPr lang="en" sz="1000"/>
              <a:t>The country with the fastest horses is GR with an average speed of 16.95 m/s.</a:t>
            </a:r>
            <a:endParaRPr sz="1000"/>
          </a:p>
          <a:p>
            <a:pPr indent="-304800" lvl="0" marL="457200" rtl="0" algn="l">
              <a:lnSpc>
                <a:spcPct val="100000"/>
              </a:lnSpc>
              <a:spcBef>
                <a:spcPts val="1200"/>
              </a:spcBef>
              <a:spcAft>
                <a:spcPts val="0"/>
              </a:spcAft>
              <a:buSzPts val="1200"/>
              <a:buChar char="●"/>
            </a:pPr>
            <a:r>
              <a:rPr lang="en" sz="1200"/>
              <a:t>Age distribution of horse?</a:t>
            </a:r>
            <a:endParaRPr sz="1200"/>
          </a:p>
          <a:p>
            <a:pPr indent="0" lvl="0" marL="457200" rtl="0" algn="l">
              <a:lnSpc>
                <a:spcPct val="100000"/>
              </a:lnSpc>
              <a:spcBef>
                <a:spcPts val="1200"/>
              </a:spcBef>
              <a:spcAft>
                <a:spcPts val="0"/>
              </a:spcAft>
              <a:buNone/>
            </a:pPr>
            <a:r>
              <a:rPr lang="en" sz="1000"/>
              <a:t>According to the analysis, people tends to favor 3-year-old horses to run the race</a:t>
            </a:r>
            <a:endParaRPr sz="1200"/>
          </a:p>
          <a:p>
            <a:pPr indent="0" lvl="0" marL="0" rtl="0" algn="l">
              <a:lnSpc>
                <a:spcPct val="100000"/>
              </a:lnSpc>
              <a:spcBef>
                <a:spcPts val="1200"/>
              </a:spcBef>
              <a:spcAft>
                <a:spcPts val="0"/>
              </a:spcAft>
              <a:buNone/>
            </a:pPr>
            <a:r>
              <a:t/>
            </a:r>
            <a:endParaRPr sz="1200"/>
          </a:p>
          <a:p>
            <a:pPr indent="0" lvl="0" marL="0" rtl="0" algn="l">
              <a:lnSpc>
                <a:spcPct val="100000"/>
              </a:lnSpc>
              <a:spcBef>
                <a:spcPts val="1200"/>
              </a:spcBef>
              <a:spcAft>
                <a:spcPts val="0"/>
              </a:spcAft>
              <a:buNone/>
            </a:pPr>
            <a:r>
              <a:t/>
            </a:r>
            <a:endParaRPr sz="1200">
              <a:solidFill>
                <a:srgbClr val="212121"/>
              </a:solidFill>
              <a:highlight>
                <a:srgbClr val="FFFFFF"/>
              </a:highlight>
              <a:latin typeface="Courier New"/>
              <a:ea typeface="Courier New"/>
              <a:cs typeface="Courier New"/>
              <a:sym typeface="Courier New"/>
            </a:endParaRPr>
          </a:p>
          <a:p>
            <a:pPr indent="0" lvl="0" marL="0" rtl="0" algn="l">
              <a:lnSpc>
                <a:spcPct val="100000"/>
              </a:lnSpc>
              <a:spcBef>
                <a:spcPts val="1200"/>
              </a:spcBef>
              <a:spcAft>
                <a:spcPts val="0"/>
              </a:spcAft>
              <a:buNone/>
            </a:pPr>
            <a:r>
              <a:t/>
            </a:r>
            <a:endParaRPr b="1" sz="1200">
              <a:solidFill>
                <a:srgbClr val="2B3241"/>
              </a:solidFill>
              <a:latin typeface="Arial"/>
              <a:ea typeface="Arial"/>
              <a:cs typeface="Arial"/>
              <a:sym typeface="Arial"/>
            </a:endParaRPr>
          </a:p>
          <a:p>
            <a:pPr indent="0" lvl="0" marL="0" rtl="0" algn="l">
              <a:lnSpc>
                <a:spcPct val="100000"/>
              </a:lnSpc>
              <a:spcBef>
                <a:spcPts val="1200"/>
              </a:spcBef>
              <a:spcAft>
                <a:spcPts val="12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nvSpPr>
        <p:spPr>
          <a:xfrm>
            <a:off x="3222050" y="1949050"/>
            <a:ext cx="2521500" cy="10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Thank you</a:t>
            </a:r>
            <a:endParaRPr sz="1800">
              <a:solidFill>
                <a:schemeClr val="dk2"/>
              </a:solidFill>
              <a:latin typeface="Open Sans"/>
              <a:ea typeface="Open Sans"/>
              <a:cs typeface="Open Sans"/>
              <a:sym typeface="Open Sans"/>
            </a:endParaRPr>
          </a:p>
        </p:txBody>
      </p:sp>
      <p:sp>
        <p:nvSpPr>
          <p:cNvPr id="134" name="Google Shape;134;p18"/>
          <p:cNvSpPr txBox="1"/>
          <p:nvPr>
            <p:ph idx="1" type="body"/>
          </p:nvPr>
        </p:nvSpPr>
        <p:spPr>
          <a:xfrm>
            <a:off x="77600" y="4601075"/>
            <a:ext cx="8520600" cy="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https://colab.research.google.com/drive/10oFeOn475HWQCbwkiDwzDB39KHg59J0m?usp=sharing</a:t>
            </a:r>
            <a:endParaRPr sz="1000"/>
          </a:p>
          <a:p>
            <a:pPr indent="0" lvl="0" marL="0" rtl="0" algn="l">
              <a:spcBef>
                <a:spcPts val="1200"/>
              </a:spcBef>
              <a:spcAft>
                <a:spcPts val="120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