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09973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79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112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152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257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54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18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16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72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20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7972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356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122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780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21" name="Shape 21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Shape 22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Shape 23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" name="Shape 24"/>
          <p:cNvGrpSpPr/>
          <p:nvPr/>
        </p:nvGrpSpPr>
        <p:grpSpPr>
          <a:xfrm>
            <a:off x="-8915" y="6057149"/>
            <a:ext cx="5498725" cy="820207"/>
            <a:chOff x="-6689" y="4553748"/>
            <a:chExt cx="4125118" cy="615155"/>
          </a:xfrm>
        </p:grpSpPr>
        <p:sp>
          <p:nvSpPr>
            <p:cNvPr id="25" name="Shape 25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avLst/>
              <a:gdLst/>
              <a:ahLst/>
              <a:cxnLst/>
              <a:rect l="0" t="0" r="0" b="0"/>
              <a:pathLst>
                <a:path w="612775" h="4115481" extrusionOk="0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avLst/>
              <a:gdLst/>
              <a:ahLst/>
              <a:cxnLst/>
              <a:rect l="0" t="0" r="0" b="0"/>
              <a:pathLst>
                <a:path w="410751" h="3621427" extrusionOk="0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avLst/>
              <a:gdLst/>
              <a:ahLst/>
              <a:cxnLst/>
              <a:rect l="0" t="0" r="0" b="0"/>
              <a:pathLst>
                <a:path w="241768" h="3179761" extrusionOk="0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Shape 47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48" name="Shape 48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Shape 49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Shape 50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4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leyenda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 descr="Marcador de posición vacío para agregar una imagen. Haga clic en el marcador de posición y seleccione la imagen que desee agregar."/>
          <p:cNvSpPr>
            <a:spLocks noGrp="1"/>
          </p:cNvSpPr>
          <p:nvPr>
            <p:ph type="pic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75" tIns="60925" rIns="121875" bIns="60925" anchor="t" anchorCtr="0"/>
          <a:lstStyle>
            <a:lvl1pPr marR="0" lvl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Arial"/>
              <a:buNone/>
              <a:defRPr sz="3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Shape 11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/>
              <a:ahLst/>
              <a:cxnLst/>
              <a:rect l="0" t="0" r="0" b="0"/>
              <a:pathLst>
                <a:path w="612775" h="3919538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/>
              <a:ahLst/>
              <a:cxnLst/>
              <a:rect l="0" t="0" r="0" b="0"/>
              <a:pathLst>
                <a:path w="410751" h="3421856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/>
              <a:ahLst/>
              <a:cxnLst/>
              <a:rect l="0" t="0" r="0" b="0"/>
              <a:pathLst>
                <a:path w="238919" h="297656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2310420" y="609600"/>
            <a:ext cx="7364836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9600"/>
              <a:buFont typeface="Algerian"/>
              <a:buNone/>
            </a:pPr>
            <a:r>
              <a:rPr lang="es-ES" sz="9600" b="1" i="0" u="none" strike="noStrike" cap="none">
                <a:solidFill>
                  <a:srgbClr val="27FFFE"/>
                </a:solidFill>
                <a:latin typeface="Algerian"/>
                <a:ea typeface="Algerian"/>
                <a:cs typeface="Algerian"/>
                <a:sym typeface="Algerian"/>
              </a:rPr>
              <a:t>SEGWAY</a:t>
            </a:r>
            <a:endParaRPr sz="9600" b="0" i="0" u="none" strike="noStrike" cap="none">
              <a:solidFill>
                <a:srgbClr val="27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864415" y="3200400"/>
            <a:ext cx="4163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JOSHUA LOAYZA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STEFANI LOPEZ</a:t>
            </a:r>
            <a:endParaRPr sz="36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2812" y="2667000"/>
            <a:ext cx="20002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665412" y="741680"/>
            <a:ext cx="6096000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4860"/>
              <a:buFont typeface="Calibri"/>
              <a:buNone/>
            </a:pPr>
            <a:r>
              <a:rPr lang="es-ES" sz="4860" b="0" i="0" u="none" strike="noStrike" cap="none">
                <a:solidFill>
                  <a:srgbClr val="27FFFE"/>
                </a:solidFill>
                <a:latin typeface="Calibri"/>
                <a:ea typeface="Calibri"/>
                <a:cs typeface="Calibri"/>
                <a:sym typeface="Calibri"/>
              </a:rPr>
              <a:t>Simulación Matlab LQR</a:t>
            </a:r>
            <a:endParaRPr sz="4860" b="0" i="0" u="none" strike="noStrike" cap="none">
              <a:solidFill>
                <a:srgbClr val="27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141412" y="2514600"/>
            <a:ext cx="43434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Q=[200, 0, 0, 0;0, 30, 0, 0;0, 0, 1, 0;0, 0, 0, 1];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R=1;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K=-14.1421   -5.5458   45.2607    3.1268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7212" y="1944290"/>
            <a:ext cx="6551613" cy="4913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665412" y="741680"/>
            <a:ext cx="60960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4860"/>
              <a:buFont typeface="Calibri"/>
              <a:buNone/>
            </a:pPr>
            <a:r>
              <a:rPr lang="es-ES" sz="4860">
                <a:solidFill>
                  <a:srgbClr val="27FFFE"/>
                </a:solidFill>
              </a:rPr>
              <a:t>TF Experimental</a:t>
            </a:r>
            <a:endParaRPr sz="4860" b="0" i="0" u="none" strike="noStrike" cap="none">
              <a:solidFill>
                <a:srgbClr val="27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1130000" y="1706775"/>
            <a:ext cx="106527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TF=(-0.01164 s - 3.332e-05):( s^2 + 0.005268 s + 6.352e-06)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75" y="2261700"/>
            <a:ext cx="5511526" cy="41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838825" y="6294700"/>
            <a:ext cx="2880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 controlador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425" y="2274243"/>
            <a:ext cx="6096000" cy="411803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6359325" y="6294700"/>
            <a:ext cx="2880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Controlador PID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22612" y="533400"/>
            <a:ext cx="6374235" cy="93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5400"/>
              <a:buFont typeface="Calibri"/>
              <a:buNone/>
            </a:pPr>
            <a:r>
              <a:rPr lang="es-ES" sz="5400" b="0" i="0" u="none" strike="noStrike" cap="none">
                <a:solidFill>
                  <a:srgbClr val="27FFFE"/>
                </a:solidFill>
                <a:latin typeface="Calibri"/>
                <a:ea typeface="Calibri"/>
                <a:cs typeface="Calibri"/>
                <a:sym typeface="Calibri"/>
              </a:rPr>
              <a:t>TRABAJO FINALIZADO</a:t>
            </a:r>
            <a:endParaRPr sz="5400" b="0" i="0" u="none" strike="noStrike" cap="none">
              <a:solidFill>
                <a:srgbClr val="27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r="34602" b="29756"/>
          <a:stretch/>
        </p:blipFill>
        <p:spPr>
          <a:xfrm>
            <a:off x="758187" y="4160312"/>
            <a:ext cx="4540368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8550" y="2992837"/>
            <a:ext cx="6871426" cy="386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175" y="1606345"/>
            <a:ext cx="4540379" cy="255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2894012" y="1905000"/>
            <a:ext cx="6374235" cy="93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6000"/>
              <a:buFont typeface="Calibri"/>
              <a:buNone/>
            </a:pPr>
            <a:r>
              <a:rPr lang="es-ES" sz="6000" b="1">
                <a:solidFill>
                  <a:srgbClr val="27FFFE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 sz="3600">
              <a:solidFill>
                <a:srgbClr val="27FF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 sz="3600">
              <a:solidFill>
                <a:srgbClr val="27FF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3600"/>
              <a:buFont typeface="Calibri"/>
              <a:buNone/>
            </a:pPr>
            <a:r>
              <a:rPr lang="es-ES" sz="3600">
                <a:solidFill>
                  <a:srgbClr val="27FFFE"/>
                </a:solidFill>
                <a:latin typeface="Calibri"/>
                <a:ea typeface="Calibri"/>
                <a:cs typeface="Calibri"/>
                <a:sym typeface="Calibri"/>
              </a:rPr>
              <a:t>Preguntas?</a:t>
            </a:r>
            <a:endParaRPr sz="3600">
              <a:solidFill>
                <a:srgbClr val="27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456033" y="1066800"/>
            <a:ext cx="3886200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5400"/>
              <a:buFont typeface="Calibri"/>
              <a:buNone/>
            </a:pPr>
            <a:r>
              <a:rPr lang="es-ES" sz="5400" b="1" i="0" u="none" strike="noStrike" cap="none">
                <a:solidFill>
                  <a:srgbClr val="27FFFE"/>
                </a:solidFill>
                <a:latin typeface="Calibri"/>
                <a:ea typeface="Calibri"/>
                <a:cs typeface="Calibri"/>
                <a:sym typeface="Calibri"/>
              </a:rPr>
              <a:t>FINALIDAD</a:t>
            </a:r>
            <a:endParaRPr sz="5400" b="1" i="0" u="none" strike="noStrike" cap="none">
              <a:solidFill>
                <a:srgbClr val="27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218883" y="2895599"/>
            <a:ext cx="10360501" cy="326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30474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s-E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→  Desarrollar un auto que sea capaz de mantenerse en equilibrio de forma vertical por encima del eje de rotación del sistema.</a:t>
            </a:r>
            <a:endParaRPr/>
          </a:p>
          <a:p>
            <a:pPr marL="304747" marR="0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656012" y="741680"/>
            <a:ext cx="4875529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5400"/>
              <a:buFont typeface="Calibri"/>
              <a:buNone/>
            </a:pPr>
            <a:r>
              <a:rPr lang="es-ES" sz="5400" b="0" i="0" u="none" strike="noStrike" cap="none">
                <a:solidFill>
                  <a:srgbClr val="27FFFE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endParaRPr sz="5400" b="0" i="0" u="none" strike="noStrike" cap="none">
              <a:solidFill>
                <a:srgbClr val="27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636726" y="1791275"/>
            <a:ext cx="89154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➢"/>
            </a:pPr>
            <a:r>
              <a:rPr lang="es-E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ARDUINO UNO</a:t>
            </a:r>
            <a:endParaRPr/>
          </a:p>
          <a:p>
            <a:pPr marL="304747" marR="0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➢"/>
            </a:pPr>
            <a:r>
              <a:rPr lang="es-E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MOTORES DC</a:t>
            </a:r>
            <a:endParaRPr/>
          </a:p>
          <a:p>
            <a:pPr marL="304747" marR="0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➢"/>
            </a:pPr>
            <a:r>
              <a:rPr lang="es-E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PUENTE H ( L298N)</a:t>
            </a:r>
            <a:endParaRPr/>
          </a:p>
          <a:p>
            <a:pPr marL="304747" marR="0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➢"/>
            </a:pPr>
            <a:r>
              <a:rPr lang="es-E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BATERIAS – PILAS</a:t>
            </a:r>
            <a:endParaRPr/>
          </a:p>
          <a:p>
            <a:pPr marL="304747" marR="0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➢"/>
            </a:pPr>
            <a:r>
              <a:rPr lang="es-E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MPU5060</a:t>
            </a:r>
            <a:endParaRPr/>
          </a:p>
          <a:p>
            <a:pPr marL="304747" marR="0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➢"/>
            </a:pPr>
            <a:r>
              <a:rPr lang="es-E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JUMPERS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27012" y="2751607"/>
            <a:ext cx="4570729" cy="173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5400"/>
              <a:buFont typeface="Calibri"/>
              <a:buNone/>
            </a:pPr>
            <a:r>
              <a:rPr lang="es-ES" sz="5400" b="0" i="0" u="none" strike="noStrike" cap="none">
                <a:solidFill>
                  <a:srgbClr val="27FFFE"/>
                </a:solidFill>
                <a:latin typeface="Calibri"/>
                <a:ea typeface="Calibri"/>
                <a:cs typeface="Calibri"/>
                <a:sym typeface="Calibri"/>
              </a:rPr>
              <a:t>CIRCUITO ARMADO</a:t>
            </a:r>
            <a:endParaRPr sz="5400" b="0" i="0" u="none" strike="noStrike" cap="none">
              <a:solidFill>
                <a:srgbClr val="27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Shape 1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109" t="-570" r="3021" b="-177"/>
          <a:stretch/>
        </p:blipFill>
        <p:spPr>
          <a:xfrm>
            <a:off x="5942012" y="856635"/>
            <a:ext cx="5867400" cy="558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4265612" y="3048000"/>
            <a:ext cx="1372871" cy="114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C0C0C"/>
          </a:solidFill>
          <a:ln w="57150" cap="flat" cmpd="sng">
            <a:solidFill>
              <a:srgbClr val="27FF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456033" y="1066800"/>
            <a:ext cx="3886200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5400"/>
              <a:buFont typeface="Calibri"/>
              <a:buNone/>
            </a:pPr>
            <a:r>
              <a:rPr lang="es-ES" sz="5400" b="1" i="0" u="none" strike="noStrike" cap="none">
                <a:solidFill>
                  <a:srgbClr val="27FFFE"/>
                </a:solidFill>
                <a:latin typeface="Calibri"/>
                <a:ea typeface="Calibri"/>
                <a:cs typeface="Calibri"/>
                <a:sym typeface="Calibri"/>
              </a:rPr>
              <a:t>Modelado</a:t>
            </a:r>
            <a:endParaRPr sz="5400" b="1" i="0" u="none" strike="noStrike" cap="none">
              <a:solidFill>
                <a:srgbClr val="27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412" y="1896498"/>
            <a:ext cx="9838273" cy="4267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589212" y="802841"/>
            <a:ext cx="5943600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5400"/>
              <a:buFont typeface="Calibri"/>
              <a:buNone/>
            </a:pPr>
            <a:r>
              <a:rPr lang="es-ES" sz="5400" b="1" i="0" u="none" strike="noStrike" cap="none">
                <a:solidFill>
                  <a:srgbClr val="27FFFE"/>
                </a:solidFill>
                <a:latin typeface="Calibri"/>
                <a:ea typeface="Calibri"/>
                <a:cs typeface="Calibri"/>
                <a:sym typeface="Calibri"/>
              </a:rPr>
              <a:t>Ecuaciones de Estado</a:t>
            </a:r>
            <a:endParaRPr sz="5400" b="1" i="0" u="none" strike="noStrike" cap="none">
              <a:solidFill>
                <a:srgbClr val="27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579812" y="1752600"/>
            <a:ext cx="3657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30474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s-E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→  Las variables son el desplazamiento en x, la velocidad en x, el angulo de giro del cuerpo y la velocidad angular </a:t>
            </a:r>
            <a:endParaRPr/>
          </a:p>
          <a:p>
            <a:pPr marL="304747" marR="0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012" y="1569604"/>
            <a:ext cx="2453853" cy="265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9812" y="1043436"/>
            <a:ext cx="4732430" cy="5814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817812" y="1066800"/>
            <a:ext cx="6324600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5400"/>
              <a:buFont typeface="Calibri"/>
              <a:buNone/>
            </a:pPr>
            <a:r>
              <a:rPr lang="es-ES" sz="5400" b="1" i="0" u="none" strike="noStrike" cap="none">
                <a:solidFill>
                  <a:srgbClr val="27FFFE"/>
                </a:solidFill>
                <a:latin typeface="Calibri"/>
                <a:ea typeface="Calibri"/>
                <a:cs typeface="Calibri"/>
                <a:sym typeface="Calibri"/>
              </a:rPr>
              <a:t>Nuestros valores</a:t>
            </a:r>
            <a:endParaRPr sz="5400" b="1" i="0" u="none" strike="noStrike" cap="none">
              <a:solidFill>
                <a:srgbClr val="27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217612" y="1833563"/>
            <a:ext cx="10360501" cy="471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304747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lang="es-ES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Mb=0.267;  %masa vehiculo [kg]</a:t>
            </a:r>
            <a:endParaRPr/>
          </a:p>
          <a:p>
            <a:pPr marL="304747" marR="0" lvl="0" indent="-304747" algn="just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lang="es-ES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Mw=0.0648; %masa rueda [kg]</a:t>
            </a:r>
            <a:endParaRPr/>
          </a:p>
          <a:p>
            <a:pPr marL="304747" marR="0" lvl="0" indent="-304747" algn="just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lang="es-ES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r=0.033; %wheel radius [m]</a:t>
            </a:r>
            <a:endParaRPr/>
          </a:p>
          <a:p>
            <a:pPr marL="304747" marR="0" lvl="0" indent="-304747" algn="just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lang="es-ES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L=0.07; %distancia rueda centro masa [m]</a:t>
            </a:r>
            <a:endParaRPr/>
          </a:p>
          <a:p>
            <a:pPr marL="304747" marR="0" lvl="0" indent="-304747" algn="just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lang="es-ES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Ke=0.0259;	%DC motor back EMF constant [Vs/rad]</a:t>
            </a:r>
            <a:endParaRPr/>
          </a:p>
          <a:p>
            <a:pPr marL="304747" marR="0" lvl="0" indent="-304747" algn="just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lang="es-ES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Jw=0.5*Mw*r^2; %wheel inertia [kgm^2]   (asumption que rueda es cilindro solido)</a:t>
            </a:r>
            <a:endParaRPr sz="144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just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lang="es-ES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h=0.15; %altura cuerpo [m]</a:t>
            </a:r>
            <a:endParaRPr/>
          </a:p>
          <a:p>
            <a:pPr marL="304747" marR="0" lvl="0" indent="-304747" algn="just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lang="es-ES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w=0.1; %ancho cuerpo [m]</a:t>
            </a:r>
            <a:endParaRPr/>
          </a:p>
          <a:p>
            <a:pPr marL="304747" marR="0" lvl="0" indent="-304747" algn="just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lang="es-ES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Jb=Mb*(h^2+w^2)/12; %momento de inertia del centro de masa [kgm^2]  (asumption que cuerpo es homogéneo parallelepido)</a:t>
            </a:r>
            <a:endParaRPr/>
          </a:p>
          <a:p>
            <a:pPr marL="304747" marR="0" lvl="0" indent="-304747" algn="just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lang="es-ES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Km=0.0259;	%torque constant   [Nm/A]</a:t>
            </a:r>
            <a:endParaRPr/>
          </a:p>
          <a:p>
            <a:pPr marL="304747" marR="0" lvl="0" indent="-304747" algn="just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lang="es-ES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R=4.4;	%DC motor resistance [Ohm]</a:t>
            </a:r>
            <a:endParaRPr/>
          </a:p>
          <a:p>
            <a:pPr marL="304747" marR="0" lvl="0" indent="-304747" algn="just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lang="es-ES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g=9.78; %gravitional constant [m/s^2]</a:t>
            </a:r>
            <a:endParaRPr/>
          </a:p>
          <a:p>
            <a:pPr marL="304747" marR="0" lvl="0" indent="-304747" algn="just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lang="es-ES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b=0.001; %coefficient friccion [Nm*s/rad]</a:t>
            </a:r>
            <a:endParaRPr sz="11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233627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None/>
            </a:pPr>
            <a:endParaRPr sz="11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665412" y="741680"/>
            <a:ext cx="6096000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4860"/>
              <a:buFont typeface="Calibri"/>
              <a:buNone/>
            </a:pPr>
            <a:r>
              <a:rPr lang="es-ES" sz="4860" b="0" i="0" u="none" strike="noStrike" cap="none">
                <a:solidFill>
                  <a:srgbClr val="27FFFE"/>
                </a:solidFill>
                <a:latin typeface="Calibri"/>
                <a:ea typeface="Calibri"/>
                <a:cs typeface="Calibri"/>
                <a:sym typeface="Calibri"/>
              </a:rPr>
              <a:t>Simulación Matlab</a:t>
            </a:r>
            <a:br>
              <a:rPr lang="es-ES" sz="4860" b="0" i="0" u="none" strike="noStrike" cap="none">
                <a:solidFill>
                  <a:srgbClr val="27FFF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4860" b="0" i="0" u="none" strike="noStrike" cap="none">
                <a:solidFill>
                  <a:srgbClr val="27FFFE"/>
                </a:solidFill>
                <a:latin typeface="Calibri"/>
                <a:ea typeface="Calibri"/>
                <a:cs typeface="Calibri"/>
                <a:sym typeface="Calibri"/>
              </a:rPr>
              <a:t>sin controlador</a:t>
            </a:r>
            <a:endParaRPr sz="4860" b="0" i="0" u="none" strike="noStrike" cap="none">
              <a:solidFill>
                <a:srgbClr val="27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988999" y="2057400"/>
            <a:ext cx="10554600" cy="6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989012" y="1602127"/>
            <a:ext cx="426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Función de transferencia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4825" y="285750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665412" y="741680"/>
            <a:ext cx="6096000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4860"/>
              <a:buFont typeface="Calibri"/>
              <a:buNone/>
            </a:pPr>
            <a:r>
              <a:rPr lang="es-ES" sz="4860" b="0" i="0" u="none" strike="noStrike" cap="none">
                <a:solidFill>
                  <a:srgbClr val="27FFFE"/>
                </a:solidFill>
                <a:latin typeface="Calibri"/>
                <a:ea typeface="Calibri"/>
                <a:cs typeface="Calibri"/>
                <a:sym typeface="Calibri"/>
              </a:rPr>
              <a:t>Simulación Matlab PID</a:t>
            </a:r>
            <a:endParaRPr sz="4860" b="0" i="0" u="none" strike="noStrike" cap="none">
              <a:solidFill>
                <a:srgbClr val="27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141412" y="2514600"/>
            <a:ext cx="34290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Kp=0,1887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Ki=0,1807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Kd=0,04928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l="11363" t="23779" b="4805"/>
          <a:stretch/>
        </p:blipFill>
        <p:spPr>
          <a:xfrm>
            <a:off x="3273425" y="2819400"/>
            <a:ext cx="89154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í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203</Words>
  <Application>Microsoft Office PowerPoint</Application>
  <PresentationFormat>Personalizado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Noto Sans Symbols</vt:lpstr>
      <vt:lpstr>Tecnología 16x9</vt:lpstr>
      <vt:lpstr>SEGWAY</vt:lpstr>
      <vt:lpstr>FINALIDAD</vt:lpstr>
      <vt:lpstr>COMPONENTES</vt:lpstr>
      <vt:lpstr>CIRCUITO ARMADO</vt:lpstr>
      <vt:lpstr>Modelado</vt:lpstr>
      <vt:lpstr>Ecuaciones de Estado</vt:lpstr>
      <vt:lpstr>Nuestros valores</vt:lpstr>
      <vt:lpstr>Simulación Matlab sin controlador</vt:lpstr>
      <vt:lpstr>Simulación Matlab PID</vt:lpstr>
      <vt:lpstr>Simulación Matlab LQR</vt:lpstr>
      <vt:lpstr>TF Experimental</vt:lpstr>
      <vt:lpstr>TRABAJO FINALIZADO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SEGWAY</dc:title>
  <dc:creator>Alberto</dc:creator>
  <cp:lastModifiedBy>lucas Loayza</cp:lastModifiedBy>
  <cp:revision>3</cp:revision>
  <dcterms:modified xsi:type="dcterms:W3CDTF">2018-07-06T22:01:21Z</dcterms:modified>
</cp:coreProperties>
</file>