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2"/>
  </p:notesMasterIdLst>
  <p:sldIdLst>
    <p:sldId id="256" r:id="rId2"/>
    <p:sldId id="263" r:id="rId3"/>
    <p:sldId id="257" r:id="rId4"/>
    <p:sldId id="258" r:id="rId5"/>
    <p:sldId id="259" r:id="rId6"/>
    <p:sldId id="260" r:id="rId7"/>
    <p:sldId id="261"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287BF-D0F0-4F9D-A523-2FE5207042DE}" type="datetimeFigureOut">
              <a:rPr lang="en-IN" smtClean="0"/>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DDFEB-4149-455D-BFCC-1BCB8F8FDDBF}" type="slidenum">
              <a:rPr lang="en-IN" smtClean="0"/>
              <a:t>‹#›</a:t>
            </a:fld>
            <a:endParaRPr lang="en-IN"/>
          </a:p>
        </p:txBody>
      </p:sp>
    </p:spTree>
    <p:extLst>
      <p:ext uri="{BB962C8B-B14F-4D97-AF65-F5344CB8AC3E}">
        <p14:creationId xmlns:p14="http://schemas.microsoft.com/office/powerpoint/2010/main" val="306593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4DDFEB-4149-455D-BFCC-1BCB8F8FDDBF}" type="slidenum">
              <a:rPr lang="en-IN" smtClean="0"/>
              <a:t>5</a:t>
            </a:fld>
            <a:endParaRPr lang="en-IN"/>
          </a:p>
        </p:txBody>
      </p:sp>
    </p:spTree>
    <p:extLst>
      <p:ext uri="{BB962C8B-B14F-4D97-AF65-F5344CB8AC3E}">
        <p14:creationId xmlns:p14="http://schemas.microsoft.com/office/powerpoint/2010/main" val="2489655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278553B-2904-4DFC-9617-2A87D8AF3B5A}" type="datetimeFigureOut">
              <a:rPr lang="en-IN" smtClean="0"/>
              <a:t>11-06-2024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122328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8553B-2904-4DFC-9617-2A87D8AF3B5A}"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427493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278553B-2904-4DFC-9617-2A87D8AF3B5A}" type="datetimeFigureOut">
              <a:rPr lang="en-IN" smtClean="0"/>
              <a:t>11-06-2024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4168200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278553B-2904-4DFC-9617-2A87D8AF3B5A}" type="datetimeFigureOut">
              <a:rPr lang="en-IN" smtClean="0"/>
              <a:t>11-06-2024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E1E7D56-6DB0-4BEC-B342-536BF60772D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5076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278553B-2904-4DFC-9617-2A87D8AF3B5A}" type="datetimeFigureOut">
              <a:rPr lang="en-IN" smtClean="0"/>
              <a:t>11-06-2024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296788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8553B-2904-4DFC-9617-2A87D8AF3B5A}"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54842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8553B-2904-4DFC-9617-2A87D8AF3B5A}"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1925024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8553B-2904-4DFC-9617-2A87D8AF3B5A}"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706428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278553B-2904-4DFC-9617-2A87D8AF3B5A}" type="datetimeFigureOut">
              <a:rPr lang="en-IN" smtClean="0"/>
              <a:t>11-06-2024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29836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8553B-2904-4DFC-9617-2A87D8AF3B5A}"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326714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278553B-2904-4DFC-9617-2A87D8AF3B5A}" type="datetimeFigureOut">
              <a:rPr lang="en-IN" smtClean="0"/>
              <a:t>11-06-2024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64370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8553B-2904-4DFC-9617-2A87D8AF3B5A}"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330734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8553B-2904-4DFC-9617-2A87D8AF3B5A}"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284159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8553B-2904-4DFC-9617-2A87D8AF3B5A}"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14305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8553B-2904-4DFC-9617-2A87D8AF3B5A}"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61084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8553B-2904-4DFC-9617-2A87D8AF3B5A}"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79306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8553B-2904-4DFC-9617-2A87D8AF3B5A}"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E7D56-6DB0-4BEC-B342-536BF60772DC}" type="slidenum">
              <a:rPr lang="en-IN" smtClean="0"/>
              <a:t>‹#›</a:t>
            </a:fld>
            <a:endParaRPr lang="en-IN"/>
          </a:p>
        </p:txBody>
      </p:sp>
    </p:spTree>
    <p:extLst>
      <p:ext uri="{BB962C8B-B14F-4D97-AF65-F5344CB8AC3E}">
        <p14:creationId xmlns:p14="http://schemas.microsoft.com/office/powerpoint/2010/main" val="218745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78553B-2904-4DFC-9617-2A87D8AF3B5A}" type="datetimeFigureOut">
              <a:rPr lang="en-IN" smtClean="0"/>
              <a:t>11-06-2024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1E7D56-6DB0-4BEC-B342-536BF60772DC}" type="slidenum">
              <a:rPr lang="en-IN" smtClean="0"/>
              <a:t>‹#›</a:t>
            </a:fld>
            <a:endParaRPr lang="en-IN"/>
          </a:p>
        </p:txBody>
      </p:sp>
    </p:spTree>
    <p:extLst>
      <p:ext uri="{BB962C8B-B14F-4D97-AF65-F5344CB8AC3E}">
        <p14:creationId xmlns:p14="http://schemas.microsoft.com/office/powerpoint/2010/main" val="10339565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7CF-B609-6635-B1A5-ABB3491FA56C}"/>
              </a:ext>
            </a:extLst>
          </p:cNvPr>
          <p:cNvSpPr>
            <a:spLocks noGrp="1"/>
          </p:cNvSpPr>
          <p:nvPr>
            <p:ph type="ctrTitle"/>
          </p:nvPr>
        </p:nvSpPr>
        <p:spPr/>
        <p:txBody>
          <a:bodyPr/>
          <a:lstStyle/>
          <a:p>
            <a:r>
              <a:rPr lang="en-IN" dirty="0"/>
              <a:t>Telecom Churn Case study</a:t>
            </a:r>
          </a:p>
        </p:txBody>
      </p:sp>
      <p:sp>
        <p:nvSpPr>
          <p:cNvPr id="3" name="Subtitle 2">
            <a:extLst>
              <a:ext uri="{FF2B5EF4-FFF2-40B4-BE49-F238E27FC236}">
                <a16:creationId xmlns:a16="http://schemas.microsoft.com/office/drawing/2014/main" id="{FD1ABD8C-E713-F70C-CFD2-A3828BFEC200}"/>
              </a:ext>
            </a:extLst>
          </p:cNvPr>
          <p:cNvSpPr>
            <a:spLocks noGrp="1"/>
          </p:cNvSpPr>
          <p:nvPr>
            <p:ph type="subTitle" idx="1"/>
          </p:nvPr>
        </p:nvSpPr>
        <p:spPr/>
        <p:txBody>
          <a:bodyPr/>
          <a:lstStyle/>
          <a:p>
            <a:r>
              <a:rPr lang="en-IN" dirty="0"/>
              <a:t>By J.Lohith Sai</a:t>
            </a:r>
            <a:br>
              <a:rPr lang="en-IN" dirty="0"/>
            </a:br>
            <a:endParaRPr lang="en-IN" dirty="0"/>
          </a:p>
        </p:txBody>
      </p:sp>
    </p:spTree>
    <p:extLst>
      <p:ext uri="{BB962C8B-B14F-4D97-AF65-F5344CB8AC3E}">
        <p14:creationId xmlns:p14="http://schemas.microsoft.com/office/powerpoint/2010/main" val="181098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5DCF-A136-93F4-A3A4-8B8693601F4D}"/>
              </a:ext>
            </a:extLst>
          </p:cNvPr>
          <p:cNvSpPr>
            <a:spLocks noGrp="1"/>
          </p:cNvSpPr>
          <p:nvPr>
            <p:ph type="title"/>
          </p:nvPr>
        </p:nvSpPr>
        <p:spPr/>
        <p:txBody>
          <a:bodyPr>
            <a:normAutofit/>
          </a:bodyPr>
          <a:lstStyle/>
          <a:p>
            <a:pPr algn="ctr"/>
            <a:r>
              <a:rPr lang="en-IN" sz="4400" b="1" dirty="0"/>
              <a:t>Conclusion</a:t>
            </a:r>
          </a:p>
        </p:txBody>
      </p:sp>
      <p:sp>
        <p:nvSpPr>
          <p:cNvPr id="3" name="Content Placeholder 2">
            <a:extLst>
              <a:ext uri="{FF2B5EF4-FFF2-40B4-BE49-F238E27FC236}">
                <a16:creationId xmlns:a16="http://schemas.microsoft.com/office/drawing/2014/main" id="{FD3C0613-B03D-EFE6-36A4-E14B635F55D6}"/>
              </a:ext>
            </a:extLst>
          </p:cNvPr>
          <p:cNvSpPr>
            <a:spLocks noGrp="1"/>
          </p:cNvSpPr>
          <p:nvPr>
            <p:ph idx="1"/>
          </p:nvPr>
        </p:nvSpPr>
        <p:spPr>
          <a:xfrm>
            <a:off x="367645" y="1772240"/>
            <a:ext cx="11138555" cy="4446446"/>
          </a:xfrm>
        </p:spPr>
        <p:txBody>
          <a:bodyPr>
            <a:normAutofit/>
          </a:bodyPr>
          <a:lstStyle/>
          <a:p>
            <a:r>
              <a:rPr lang="en-US" sz="2000" dirty="0"/>
              <a:t>We see that the conversion rate is 30-35% (close to average) for churning of the customers so the telecom industry should focus on these steps for the customer retention. These can help to retend the high values customers </a:t>
            </a:r>
            <a:endParaRPr lang="en-US" sz="2400" b="1" dirty="0"/>
          </a:p>
          <a:p>
            <a:r>
              <a:rPr lang="en-US" sz="2400" b="1" dirty="0"/>
              <a:t>Steps to help reduce churn</a:t>
            </a:r>
          </a:p>
          <a:p>
            <a:r>
              <a:rPr lang="en-US" dirty="0"/>
              <a:t>Give special; discounts to customers according to their usage</a:t>
            </a:r>
          </a:p>
          <a:p>
            <a:r>
              <a:rPr lang="en-US" dirty="0"/>
              <a:t>Provide additional internet services on recharge.</a:t>
            </a:r>
          </a:p>
          <a:p>
            <a:r>
              <a:rPr lang="en-US" dirty="0"/>
              <a:t>Speak to customers to fulfil their desires.</a:t>
            </a:r>
          </a:p>
          <a:p>
            <a:r>
              <a:rPr lang="en-US" dirty="0"/>
              <a:t>Lower tariffs on data usage, better 2G area coverage where 3G is not available.</a:t>
            </a:r>
          </a:p>
          <a:p>
            <a:r>
              <a:rPr lang="en-US" dirty="0"/>
              <a:t>Expansion of 3G network where 3G is currently not available.</a:t>
            </a:r>
            <a:endParaRPr lang="en-IN" dirty="0"/>
          </a:p>
        </p:txBody>
      </p:sp>
    </p:spTree>
    <p:extLst>
      <p:ext uri="{BB962C8B-B14F-4D97-AF65-F5344CB8AC3E}">
        <p14:creationId xmlns:p14="http://schemas.microsoft.com/office/powerpoint/2010/main" val="295594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261A-996F-A660-5BF5-4FC5F4F14E44}"/>
              </a:ext>
            </a:extLst>
          </p:cNvPr>
          <p:cNvSpPr>
            <a:spLocks noGrp="1"/>
          </p:cNvSpPr>
          <p:nvPr>
            <p:ph type="title"/>
          </p:nvPr>
        </p:nvSpPr>
        <p:spPr>
          <a:xfrm>
            <a:off x="1790700" y="208192"/>
            <a:ext cx="8610600" cy="1293028"/>
          </a:xfrm>
        </p:spPr>
        <p:txBody>
          <a:bodyPr/>
          <a:lstStyle/>
          <a:p>
            <a:pPr algn="ctr"/>
            <a:r>
              <a:rPr lang="en-IN" sz="4400" b="1" dirty="0"/>
              <a:t>Contents</a:t>
            </a:r>
            <a:endParaRPr lang="en-IN" b="1" dirty="0"/>
          </a:p>
        </p:txBody>
      </p:sp>
      <p:sp>
        <p:nvSpPr>
          <p:cNvPr id="3" name="Content Placeholder 2">
            <a:extLst>
              <a:ext uri="{FF2B5EF4-FFF2-40B4-BE49-F238E27FC236}">
                <a16:creationId xmlns:a16="http://schemas.microsoft.com/office/drawing/2014/main" id="{20AF37DC-362E-0983-B7FF-9ED9009258D7}"/>
              </a:ext>
            </a:extLst>
          </p:cNvPr>
          <p:cNvSpPr>
            <a:spLocks noGrp="1"/>
          </p:cNvSpPr>
          <p:nvPr>
            <p:ph idx="1"/>
          </p:nvPr>
        </p:nvSpPr>
        <p:spPr>
          <a:xfrm>
            <a:off x="685800" y="1501220"/>
            <a:ext cx="10820400" cy="4024125"/>
          </a:xfrm>
        </p:spPr>
        <p:txBody>
          <a:bodyPr/>
          <a:lstStyle/>
          <a:p>
            <a:r>
              <a:rPr lang="en-IN" sz="2400" dirty="0"/>
              <a:t>Problem Statement</a:t>
            </a:r>
          </a:p>
          <a:p>
            <a:r>
              <a:rPr lang="en-IN" sz="2400" dirty="0"/>
              <a:t>Plan of Action</a:t>
            </a:r>
          </a:p>
          <a:p>
            <a:r>
              <a:rPr lang="en-IN" sz="2400" dirty="0"/>
              <a:t>EDA Corelations</a:t>
            </a:r>
          </a:p>
          <a:p>
            <a:r>
              <a:rPr lang="en-IN" sz="2400" dirty="0"/>
              <a:t>Observation</a:t>
            </a:r>
          </a:p>
          <a:p>
            <a:r>
              <a:rPr lang="en-IN" sz="2400" dirty="0"/>
              <a:t>Conclusions</a:t>
            </a:r>
            <a:br>
              <a:rPr lang="en-IN" dirty="0"/>
            </a:br>
            <a:endParaRPr lang="en-IN" dirty="0"/>
          </a:p>
        </p:txBody>
      </p:sp>
    </p:spTree>
    <p:extLst>
      <p:ext uri="{BB962C8B-B14F-4D97-AF65-F5344CB8AC3E}">
        <p14:creationId xmlns:p14="http://schemas.microsoft.com/office/powerpoint/2010/main" val="324954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282E-E234-1CBA-1675-73743EFF94A3}"/>
              </a:ext>
            </a:extLst>
          </p:cNvPr>
          <p:cNvSpPr>
            <a:spLocks noGrp="1"/>
          </p:cNvSpPr>
          <p:nvPr>
            <p:ph type="title"/>
          </p:nvPr>
        </p:nvSpPr>
        <p:spPr/>
        <p:txBody>
          <a:bodyPr/>
          <a:lstStyle/>
          <a:p>
            <a:r>
              <a:rPr lang="en-IN" b="1" dirty="0"/>
              <a:t>Problem Statement &amp; Business objective </a:t>
            </a:r>
          </a:p>
        </p:txBody>
      </p:sp>
      <p:sp>
        <p:nvSpPr>
          <p:cNvPr id="3" name="Content Placeholder 2">
            <a:extLst>
              <a:ext uri="{FF2B5EF4-FFF2-40B4-BE49-F238E27FC236}">
                <a16:creationId xmlns:a16="http://schemas.microsoft.com/office/drawing/2014/main" id="{CCCE921D-CADF-2068-ADB0-9F1DBB808FBC}"/>
              </a:ext>
            </a:extLst>
          </p:cNvPr>
          <p:cNvSpPr>
            <a:spLocks noGrp="1"/>
          </p:cNvSpPr>
          <p:nvPr>
            <p:ph idx="1"/>
          </p:nvPr>
        </p:nvSpPr>
        <p:spPr/>
        <p:txBody>
          <a:bodyPr/>
          <a:lstStyle/>
          <a:p>
            <a:r>
              <a:rPr lang="en-US" dirty="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r>
              <a:rPr lang="en-US" sz="2400" dirty="0"/>
              <a:t>Objective: To reduce customer churn, telecom companies need to predict which customers are at high risk of churn.</a:t>
            </a:r>
            <a:endParaRPr lang="en-IN" sz="2400" dirty="0"/>
          </a:p>
        </p:txBody>
      </p:sp>
    </p:spTree>
    <p:extLst>
      <p:ext uri="{BB962C8B-B14F-4D97-AF65-F5344CB8AC3E}">
        <p14:creationId xmlns:p14="http://schemas.microsoft.com/office/powerpoint/2010/main" val="207080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2177-77D6-90A2-74DD-BE6FB716CC48}"/>
              </a:ext>
            </a:extLst>
          </p:cNvPr>
          <p:cNvSpPr>
            <a:spLocks noGrp="1"/>
          </p:cNvSpPr>
          <p:nvPr>
            <p:ph type="title"/>
          </p:nvPr>
        </p:nvSpPr>
        <p:spPr>
          <a:xfrm>
            <a:off x="1790700" y="556983"/>
            <a:ext cx="8610600" cy="1293028"/>
          </a:xfrm>
        </p:spPr>
        <p:txBody>
          <a:bodyPr>
            <a:normAutofit/>
          </a:bodyPr>
          <a:lstStyle/>
          <a:p>
            <a:pPr algn="ctr"/>
            <a:r>
              <a:rPr lang="en-IN" sz="4400" b="1" dirty="0"/>
              <a:t>PLAN OF ACTION</a:t>
            </a:r>
          </a:p>
        </p:txBody>
      </p:sp>
      <p:sp>
        <p:nvSpPr>
          <p:cNvPr id="3" name="Content Placeholder 2">
            <a:extLst>
              <a:ext uri="{FF2B5EF4-FFF2-40B4-BE49-F238E27FC236}">
                <a16:creationId xmlns:a16="http://schemas.microsoft.com/office/drawing/2014/main" id="{1786BDE2-7509-C7A3-FE08-0058BDD265AF}"/>
              </a:ext>
            </a:extLst>
          </p:cNvPr>
          <p:cNvSpPr>
            <a:spLocks noGrp="1"/>
          </p:cNvSpPr>
          <p:nvPr>
            <p:ph idx="1"/>
          </p:nvPr>
        </p:nvSpPr>
        <p:spPr/>
        <p:txBody>
          <a:bodyPr/>
          <a:lstStyle/>
          <a:p>
            <a:r>
              <a:rPr lang="en-US" dirty="0"/>
              <a:t>Importing the data and inspecting the data frame </a:t>
            </a:r>
          </a:p>
          <a:p>
            <a:r>
              <a:rPr lang="en-US" dirty="0"/>
              <a:t> Data preparation </a:t>
            </a:r>
          </a:p>
          <a:p>
            <a:r>
              <a:rPr lang="en-US" dirty="0"/>
              <a:t> EDA </a:t>
            </a:r>
          </a:p>
          <a:p>
            <a:r>
              <a:rPr lang="en-US" dirty="0"/>
              <a:t>Test-Train split </a:t>
            </a:r>
          </a:p>
          <a:p>
            <a:r>
              <a:rPr lang="en-US" dirty="0"/>
              <a:t> Feature scaling </a:t>
            </a:r>
          </a:p>
          <a:p>
            <a:r>
              <a:rPr lang="en-US" dirty="0"/>
              <a:t> Correlations </a:t>
            </a:r>
          </a:p>
          <a:p>
            <a:r>
              <a:rPr lang="en-US" dirty="0"/>
              <a:t> Model Building  </a:t>
            </a:r>
          </a:p>
          <a:p>
            <a:r>
              <a:rPr lang="en-US" dirty="0"/>
              <a:t> Model Evaluation </a:t>
            </a:r>
          </a:p>
          <a:p>
            <a:r>
              <a:rPr lang="en-US" dirty="0"/>
              <a:t> Making predictions on test</a:t>
            </a:r>
            <a:endParaRPr lang="en-IN" dirty="0"/>
          </a:p>
        </p:txBody>
      </p:sp>
    </p:spTree>
    <p:extLst>
      <p:ext uri="{BB962C8B-B14F-4D97-AF65-F5344CB8AC3E}">
        <p14:creationId xmlns:p14="http://schemas.microsoft.com/office/powerpoint/2010/main" val="315283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7197-EB95-18D8-87A2-02D26E118FA0}"/>
              </a:ext>
            </a:extLst>
          </p:cNvPr>
          <p:cNvSpPr>
            <a:spLocks noGrp="1"/>
          </p:cNvSpPr>
          <p:nvPr>
            <p:ph type="title"/>
          </p:nvPr>
        </p:nvSpPr>
        <p:spPr>
          <a:xfrm>
            <a:off x="2638571" y="219879"/>
            <a:ext cx="8610600" cy="1293028"/>
          </a:xfrm>
        </p:spPr>
        <p:txBody>
          <a:bodyPr>
            <a:normAutofit/>
          </a:bodyPr>
          <a:lstStyle/>
          <a:p>
            <a:pPr algn="ctr"/>
            <a:r>
              <a:rPr lang="en-IN" sz="4400" b="1" dirty="0"/>
              <a:t>EDA Corelations</a:t>
            </a:r>
          </a:p>
        </p:txBody>
      </p:sp>
      <p:pic>
        <p:nvPicPr>
          <p:cNvPr id="4" name="Content Placeholder 3">
            <a:extLst>
              <a:ext uri="{FF2B5EF4-FFF2-40B4-BE49-F238E27FC236}">
                <a16:creationId xmlns:a16="http://schemas.microsoft.com/office/drawing/2014/main" id="{5C25B2F2-01B3-D17E-1C0C-FEFB0B19FD2D}"/>
              </a:ext>
            </a:extLst>
          </p:cNvPr>
          <p:cNvPicPr>
            <a:picLocks noGrp="1" noChangeAspect="1"/>
          </p:cNvPicPr>
          <p:nvPr>
            <p:ph idx="1"/>
          </p:nvPr>
        </p:nvPicPr>
        <p:blipFill>
          <a:blip r:embed="rId3"/>
          <a:stretch>
            <a:fillRect/>
          </a:stretch>
        </p:blipFill>
        <p:spPr>
          <a:xfrm>
            <a:off x="362495" y="1791040"/>
            <a:ext cx="2741577" cy="1993874"/>
          </a:xfrm>
          <a:prstGeom prst="rect">
            <a:avLst/>
          </a:prstGeom>
        </p:spPr>
      </p:pic>
      <p:pic>
        <p:nvPicPr>
          <p:cNvPr id="5" name="Picture 4">
            <a:extLst>
              <a:ext uri="{FF2B5EF4-FFF2-40B4-BE49-F238E27FC236}">
                <a16:creationId xmlns:a16="http://schemas.microsoft.com/office/drawing/2014/main" id="{229CEC7D-08A0-6E66-5AB9-5793B29AEAF6}"/>
              </a:ext>
            </a:extLst>
          </p:cNvPr>
          <p:cNvPicPr>
            <a:picLocks noChangeAspect="1"/>
          </p:cNvPicPr>
          <p:nvPr/>
        </p:nvPicPr>
        <p:blipFill>
          <a:blip r:embed="rId4"/>
          <a:stretch>
            <a:fillRect/>
          </a:stretch>
        </p:blipFill>
        <p:spPr>
          <a:xfrm>
            <a:off x="3778937" y="1791040"/>
            <a:ext cx="2646460" cy="2068443"/>
          </a:xfrm>
          <a:prstGeom prst="rect">
            <a:avLst/>
          </a:prstGeom>
        </p:spPr>
      </p:pic>
      <p:pic>
        <p:nvPicPr>
          <p:cNvPr id="6" name="Picture 5">
            <a:extLst>
              <a:ext uri="{FF2B5EF4-FFF2-40B4-BE49-F238E27FC236}">
                <a16:creationId xmlns:a16="http://schemas.microsoft.com/office/drawing/2014/main" id="{69C92A74-1CDF-A6E5-1ECA-5AC8BE65BA88}"/>
              </a:ext>
            </a:extLst>
          </p:cNvPr>
          <p:cNvPicPr>
            <a:picLocks noChangeAspect="1"/>
          </p:cNvPicPr>
          <p:nvPr/>
        </p:nvPicPr>
        <p:blipFill>
          <a:blip r:embed="rId5"/>
          <a:stretch>
            <a:fillRect/>
          </a:stretch>
        </p:blipFill>
        <p:spPr>
          <a:xfrm>
            <a:off x="7100262" y="1791040"/>
            <a:ext cx="2856180" cy="2127361"/>
          </a:xfrm>
          <a:prstGeom prst="rect">
            <a:avLst/>
          </a:prstGeom>
        </p:spPr>
      </p:pic>
      <p:pic>
        <p:nvPicPr>
          <p:cNvPr id="7" name="Picture 6">
            <a:extLst>
              <a:ext uri="{FF2B5EF4-FFF2-40B4-BE49-F238E27FC236}">
                <a16:creationId xmlns:a16="http://schemas.microsoft.com/office/drawing/2014/main" id="{984FA008-3DF4-905A-9B79-50D20CE96A14}"/>
              </a:ext>
            </a:extLst>
          </p:cNvPr>
          <p:cNvPicPr>
            <a:picLocks noChangeAspect="1"/>
          </p:cNvPicPr>
          <p:nvPr/>
        </p:nvPicPr>
        <p:blipFill>
          <a:blip r:embed="rId6"/>
          <a:stretch>
            <a:fillRect/>
          </a:stretch>
        </p:blipFill>
        <p:spPr>
          <a:xfrm>
            <a:off x="386655" y="4270894"/>
            <a:ext cx="2729497" cy="2133344"/>
          </a:xfrm>
          <a:prstGeom prst="rect">
            <a:avLst/>
          </a:prstGeom>
        </p:spPr>
      </p:pic>
      <p:pic>
        <p:nvPicPr>
          <p:cNvPr id="8" name="Picture 7">
            <a:extLst>
              <a:ext uri="{FF2B5EF4-FFF2-40B4-BE49-F238E27FC236}">
                <a16:creationId xmlns:a16="http://schemas.microsoft.com/office/drawing/2014/main" id="{FA9A2FEE-9F0C-470A-D84C-C7E6E8835B19}"/>
              </a:ext>
            </a:extLst>
          </p:cNvPr>
          <p:cNvPicPr>
            <a:picLocks noChangeAspect="1"/>
          </p:cNvPicPr>
          <p:nvPr/>
        </p:nvPicPr>
        <p:blipFill>
          <a:blip r:embed="rId7"/>
          <a:stretch>
            <a:fillRect/>
          </a:stretch>
        </p:blipFill>
        <p:spPr>
          <a:xfrm>
            <a:off x="3778937" y="4270894"/>
            <a:ext cx="2729500" cy="2133345"/>
          </a:xfrm>
          <a:prstGeom prst="rect">
            <a:avLst/>
          </a:prstGeom>
        </p:spPr>
      </p:pic>
      <p:pic>
        <p:nvPicPr>
          <p:cNvPr id="9" name="Picture 8">
            <a:extLst>
              <a:ext uri="{FF2B5EF4-FFF2-40B4-BE49-F238E27FC236}">
                <a16:creationId xmlns:a16="http://schemas.microsoft.com/office/drawing/2014/main" id="{EF65AAA2-DB69-1929-6FC3-21293A29C0AC}"/>
              </a:ext>
            </a:extLst>
          </p:cNvPr>
          <p:cNvPicPr>
            <a:picLocks noChangeAspect="1"/>
          </p:cNvPicPr>
          <p:nvPr/>
        </p:nvPicPr>
        <p:blipFill>
          <a:blip r:embed="rId8"/>
          <a:stretch>
            <a:fillRect/>
          </a:stretch>
        </p:blipFill>
        <p:spPr>
          <a:xfrm>
            <a:off x="7100262" y="4270894"/>
            <a:ext cx="2925122" cy="2127361"/>
          </a:xfrm>
          <a:prstGeom prst="rect">
            <a:avLst/>
          </a:prstGeom>
        </p:spPr>
      </p:pic>
    </p:spTree>
    <p:extLst>
      <p:ext uri="{BB962C8B-B14F-4D97-AF65-F5344CB8AC3E}">
        <p14:creationId xmlns:p14="http://schemas.microsoft.com/office/powerpoint/2010/main" val="346630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7C37-3907-807B-5F54-0E40AD8C3A51}"/>
              </a:ext>
            </a:extLst>
          </p:cNvPr>
          <p:cNvSpPr>
            <a:spLocks noGrp="1"/>
          </p:cNvSpPr>
          <p:nvPr>
            <p:ph type="title"/>
          </p:nvPr>
        </p:nvSpPr>
        <p:spPr>
          <a:xfrm>
            <a:off x="179110" y="94268"/>
            <a:ext cx="11943760" cy="1366887"/>
          </a:xfrm>
        </p:spPr>
        <p:txBody>
          <a:bodyPr/>
          <a:lstStyle/>
          <a:p>
            <a:pPr algn="just"/>
            <a:r>
              <a:rPr lang="en-IN" b="1" dirty="0"/>
              <a:t>Seeing the total recharge amount in the three months</a:t>
            </a:r>
          </a:p>
        </p:txBody>
      </p:sp>
      <p:pic>
        <p:nvPicPr>
          <p:cNvPr id="4" name="Picture 3">
            <a:extLst>
              <a:ext uri="{FF2B5EF4-FFF2-40B4-BE49-F238E27FC236}">
                <a16:creationId xmlns:a16="http://schemas.microsoft.com/office/drawing/2014/main" id="{078BE59B-328B-8F25-1989-CD93134D1C48}"/>
              </a:ext>
            </a:extLst>
          </p:cNvPr>
          <p:cNvPicPr>
            <a:picLocks noChangeAspect="1"/>
          </p:cNvPicPr>
          <p:nvPr/>
        </p:nvPicPr>
        <p:blipFill>
          <a:blip r:embed="rId2"/>
          <a:stretch>
            <a:fillRect/>
          </a:stretch>
        </p:blipFill>
        <p:spPr>
          <a:xfrm>
            <a:off x="348790" y="1556877"/>
            <a:ext cx="11334161" cy="4866736"/>
          </a:xfrm>
          <a:prstGeom prst="rect">
            <a:avLst/>
          </a:prstGeom>
        </p:spPr>
      </p:pic>
    </p:spTree>
    <p:extLst>
      <p:ext uri="{BB962C8B-B14F-4D97-AF65-F5344CB8AC3E}">
        <p14:creationId xmlns:p14="http://schemas.microsoft.com/office/powerpoint/2010/main" val="56541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84EB-71DE-B38E-09A5-B323862C92A4}"/>
              </a:ext>
            </a:extLst>
          </p:cNvPr>
          <p:cNvSpPr>
            <a:spLocks noGrp="1"/>
          </p:cNvSpPr>
          <p:nvPr>
            <p:ph type="title"/>
          </p:nvPr>
        </p:nvSpPr>
        <p:spPr>
          <a:xfrm>
            <a:off x="-433634" y="0"/>
            <a:ext cx="11430786" cy="1293028"/>
          </a:xfrm>
        </p:spPr>
        <p:txBody>
          <a:bodyPr>
            <a:normAutofit fontScale="90000"/>
          </a:bodyPr>
          <a:lstStyle/>
          <a:p>
            <a:r>
              <a:rPr lang="en-IN" sz="4400" b="1" dirty="0"/>
              <a:t>Differentiating the max recharge amount </a:t>
            </a:r>
          </a:p>
        </p:txBody>
      </p:sp>
      <p:pic>
        <p:nvPicPr>
          <p:cNvPr id="4" name="Picture 3">
            <a:extLst>
              <a:ext uri="{FF2B5EF4-FFF2-40B4-BE49-F238E27FC236}">
                <a16:creationId xmlns:a16="http://schemas.microsoft.com/office/drawing/2014/main" id="{362705D9-9EE2-9C00-2596-4EA83187BE2A}"/>
              </a:ext>
            </a:extLst>
          </p:cNvPr>
          <p:cNvPicPr>
            <a:picLocks noChangeAspect="1"/>
          </p:cNvPicPr>
          <p:nvPr/>
        </p:nvPicPr>
        <p:blipFill>
          <a:blip r:embed="rId2"/>
          <a:stretch>
            <a:fillRect/>
          </a:stretch>
        </p:blipFill>
        <p:spPr>
          <a:xfrm>
            <a:off x="732934" y="1395755"/>
            <a:ext cx="10997152" cy="4752538"/>
          </a:xfrm>
          <a:prstGeom prst="rect">
            <a:avLst/>
          </a:prstGeom>
        </p:spPr>
      </p:pic>
    </p:spTree>
    <p:extLst>
      <p:ext uri="{BB962C8B-B14F-4D97-AF65-F5344CB8AC3E}">
        <p14:creationId xmlns:p14="http://schemas.microsoft.com/office/powerpoint/2010/main" val="216516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F509-D4A5-6144-1168-A5BF109383F9}"/>
              </a:ext>
            </a:extLst>
          </p:cNvPr>
          <p:cNvSpPr>
            <a:spLocks noGrp="1"/>
          </p:cNvSpPr>
          <p:nvPr>
            <p:ph type="title"/>
          </p:nvPr>
        </p:nvSpPr>
        <p:spPr>
          <a:xfrm>
            <a:off x="1790700" y="406155"/>
            <a:ext cx="8610600" cy="1293028"/>
          </a:xfrm>
        </p:spPr>
        <p:txBody>
          <a:bodyPr/>
          <a:lstStyle/>
          <a:p>
            <a:pPr algn="ctr"/>
            <a:r>
              <a:rPr lang="en-IN" b="1" dirty="0"/>
              <a:t>Cumulative Variance</a:t>
            </a:r>
          </a:p>
        </p:txBody>
      </p:sp>
      <p:pic>
        <p:nvPicPr>
          <p:cNvPr id="4" name="Picture 3">
            <a:extLst>
              <a:ext uri="{FF2B5EF4-FFF2-40B4-BE49-F238E27FC236}">
                <a16:creationId xmlns:a16="http://schemas.microsoft.com/office/drawing/2014/main" id="{CE4928B6-DFCF-070B-880A-83A63A5F1D45}"/>
              </a:ext>
            </a:extLst>
          </p:cNvPr>
          <p:cNvPicPr>
            <a:picLocks noChangeAspect="1"/>
          </p:cNvPicPr>
          <p:nvPr/>
        </p:nvPicPr>
        <p:blipFill>
          <a:blip r:embed="rId2"/>
          <a:stretch>
            <a:fillRect/>
          </a:stretch>
        </p:blipFill>
        <p:spPr>
          <a:xfrm>
            <a:off x="2989131" y="2023190"/>
            <a:ext cx="6213737" cy="3623269"/>
          </a:xfrm>
          <a:prstGeom prst="rect">
            <a:avLst/>
          </a:prstGeom>
        </p:spPr>
      </p:pic>
    </p:spTree>
    <p:extLst>
      <p:ext uri="{BB962C8B-B14F-4D97-AF65-F5344CB8AC3E}">
        <p14:creationId xmlns:p14="http://schemas.microsoft.com/office/powerpoint/2010/main" val="275821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CB16-7D82-3DD5-B7DE-AEF0367415EA}"/>
              </a:ext>
            </a:extLst>
          </p:cNvPr>
          <p:cNvSpPr>
            <a:spLocks noGrp="1"/>
          </p:cNvSpPr>
          <p:nvPr>
            <p:ph type="title"/>
          </p:nvPr>
        </p:nvSpPr>
        <p:spPr>
          <a:xfrm>
            <a:off x="1689100" y="-8385"/>
            <a:ext cx="8610600" cy="1295400"/>
          </a:xfrm>
        </p:spPr>
        <p:txBody>
          <a:bodyPr>
            <a:normAutofit/>
          </a:bodyPr>
          <a:lstStyle/>
          <a:p>
            <a:pPr algn="ctr"/>
            <a:r>
              <a:rPr lang="en-IN" sz="4400" b="1" dirty="0"/>
              <a:t>Observations</a:t>
            </a:r>
          </a:p>
        </p:txBody>
      </p:sp>
      <p:sp>
        <p:nvSpPr>
          <p:cNvPr id="9" name="Text Placeholder 8">
            <a:extLst>
              <a:ext uri="{FF2B5EF4-FFF2-40B4-BE49-F238E27FC236}">
                <a16:creationId xmlns:a16="http://schemas.microsoft.com/office/drawing/2014/main" id="{6242F3F3-7CB9-54A3-7A04-56AF57B0985D}"/>
              </a:ext>
            </a:extLst>
          </p:cNvPr>
          <p:cNvSpPr>
            <a:spLocks noGrp="1"/>
          </p:cNvSpPr>
          <p:nvPr>
            <p:ph type="body" idx="1"/>
          </p:nvPr>
        </p:nvSpPr>
        <p:spPr>
          <a:xfrm>
            <a:off x="1016009" y="1017889"/>
            <a:ext cx="5079991" cy="823912"/>
          </a:xfrm>
        </p:spPr>
        <p:txBody>
          <a:bodyPr>
            <a:normAutofit/>
          </a:bodyPr>
          <a:lstStyle/>
          <a:p>
            <a:pPr algn="ctr"/>
            <a:r>
              <a:rPr lang="en-IN" sz="3200" dirty="0"/>
              <a:t>Train Data</a:t>
            </a:r>
          </a:p>
        </p:txBody>
      </p:sp>
      <p:sp>
        <p:nvSpPr>
          <p:cNvPr id="10" name="Content Placeholder 9">
            <a:extLst>
              <a:ext uri="{FF2B5EF4-FFF2-40B4-BE49-F238E27FC236}">
                <a16:creationId xmlns:a16="http://schemas.microsoft.com/office/drawing/2014/main" id="{BFB1E75D-764E-44FC-9146-E1C58C303508}"/>
              </a:ext>
            </a:extLst>
          </p:cNvPr>
          <p:cNvSpPr>
            <a:spLocks noGrp="1"/>
          </p:cNvSpPr>
          <p:nvPr>
            <p:ph sz="half" idx="2"/>
          </p:nvPr>
        </p:nvSpPr>
        <p:spPr>
          <a:xfrm>
            <a:off x="685800" y="1998482"/>
            <a:ext cx="5311775" cy="4220203"/>
          </a:xfrm>
        </p:spPr>
        <p:txBody>
          <a:bodyPr/>
          <a:lstStyle/>
          <a:p>
            <a:r>
              <a:rPr lang="en-IN" dirty="0"/>
              <a:t>Pipeline Score : 96%</a:t>
            </a:r>
          </a:p>
          <a:p>
            <a:r>
              <a:rPr lang="en-IN" dirty="0"/>
              <a:t>Model Best Score : 99%</a:t>
            </a:r>
          </a:p>
          <a:p>
            <a:r>
              <a:rPr lang="en-IN" dirty="0"/>
              <a:t>Random Forest model score : 99%</a:t>
            </a:r>
          </a:p>
          <a:p>
            <a:endParaRPr lang="en-IN" dirty="0"/>
          </a:p>
          <a:p>
            <a:r>
              <a:rPr lang="en-IN" dirty="0"/>
              <a:t>Accuracy : 90%</a:t>
            </a:r>
          </a:p>
          <a:p>
            <a:r>
              <a:rPr lang="en-IN" dirty="0"/>
              <a:t>Sensitivity : 99%</a:t>
            </a:r>
          </a:p>
          <a:p>
            <a:r>
              <a:rPr lang="en-IN" dirty="0"/>
              <a:t>Specificity : 95%</a:t>
            </a:r>
          </a:p>
          <a:p>
            <a:r>
              <a:rPr lang="en-IN" dirty="0"/>
              <a:t>ROC  : 99</a:t>
            </a:r>
          </a:p>
        </p:txBody>
      </p:sp>
      <p:sp>
        <p:nvSpPr>
          <p:cNvPr id="11" name="Text Placeholder 10">
            <a:extLst>
              <a:ext uri="{FF2B5EF4-FFF2-40B4-BE49-F238E27FC236}">
                <a16:creationId xmlns:a16="http://schemas.microsoft.com/office/drawing/2014/main" id="{F7EABDCD-8CEB-9018-C54C-C232DB804C51}"/>
              </a:ext>
            </a:extLst>
          </p:cNvPr>
          <p:cNvSpPr>
            <a:spLocks noGrp="1"/>
          </p:cNvSpPr>
          <p:nvPr>
            <p:ph type="body" sz="quarter" idx="3"/>
          </p:nvPr>
        </p:nvSpPr>
        <p:spPr>
          <a:xfrm>
            <a:off x="6286500" y="1017889"/>
            <a:ext cx="5105400" cy="823912"/>
          </a:xfrm>
        </p:spPr>
        <p:txBody>
          <a:bodyPr>
            <a:normAutofit/>
          </a:bodyPr>
          <a:lstStyle/>
          <a:p>
            <a:pPr algn="ctr"/>
            <a:r>
              <a:rPr lang="en-IN" sz="3200" dirty="0"/>
              <a:t>Test Data</a:t>
            </a:r>
          </a:p>
        </p:txBody>
      </p:sp>
      <p:sp>
        <p:nvSpPr>
          <p:cNvPr id="12" name="Content Placeholder 11">
            <a:extLst>
              <a:ext uri="{FF2B5EF4-FFF2-40B4-BE49-F238E27FC236}">
                <a16:creationId xmlns:a16="http://schemas.microsoft.com/office/drawing/2014/main" id="{B02F3D03-59CC-4669-E5B5-6DCABAAFA1EF}"/>
              </a:ext>
            </a:extLst>
          </p:cNvPr>
          <p:cNvSpPr>
            <a:spLocks noGrp="1"/>
          </p:cNvSpPr>
          <p:nvPr>
            <p:ph sz="quarter" idx="4"/>
          </p:nvPr>
        </p:nvSpPr>
        <p:spPr>
          <a:xfrm>
            <a:off x="6172200" y="1998482"/>
            <a:ext cx="5334000" cy="4220203"/>
          </a:xfrm>
        </p:spPr>
        <p:txBody>
          <a:bodyPr/>
          <a:lstStyle/>
          <a:p>
            <a:r>
              <a:rPr lang="en-IN" dirty="0"/>
              <a:t>Pipeline Score : 96%</a:t>
            </a:r>
          </a:p>
          <a:p>
            <a:r>
              <a:rPr lang="en-IN" dirty="0"/>
              <a:t>Model Best Score : 99%</a:t>
            </a:r>
          </a:p>
          <a:p>
            <a:r>
              <a:rPr lang="en-IN" dirty="0"/>
              <a:t>Random Forest model score : 99%</a:t>
            </a:r>
          </a:p>
          <a:p>
            <a:endParaRPr lang="en-IN" dirty="0"/>
          </a:p>
          <a:p>
            <a:r>
              <a:rPr lang="en-IN" dirty="0"/>
              <a:t>Accuracy : 90%</a:t>
            </a:r>
          </a:p>
          <a:p>
            <a:r>
              <a:rPr lang="en-IN" dirty="0"/>
              <a:t>Sensitivity : 84%</a:t>
            </a:r>
          </a:p>
          <a:p>
            <a:r>
              <a:rPr lang="en-IN" dirty="0"/>
              <a:t>Specificity :  88%</a:t>
            </a:r>
          </a:p>
          <a:p>
            <a:r>
              <a:rPr lang="en-IN" dirty="0"/>
              <a:t>ROC   : 88%</a:t>
            </a:r>
          </a:p>
          <a:p>
            <a:endParaRPr lang="en-IN" dirty="0"/>
          </a:p>
        </p:txBody>
      </p:sp>
    </p:spTree>
    <p:extLst>
      <p:ext uri="{BB962C8B-B14F-4D97-AF65-F5344CB8AC3E}">
        <p14:creationId xmlns:p14="http://schemas.microsoft.com/office/powerpoint/2010/main" val="25732872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46</TotalTime>
  <Words>347</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Telecom Churn Case study</vt:lpstr>
      <vt:lpstr>Contents</vt:lpstr>
      <vt:lpstr>Problem Statement &amp; Business objective </vt:lpstr>
      <vt:lpstr>PLAN OF ACTION</vt:lpstr>
      <vt:lpstr>EDA Corelations</vt:lpstr>
      <vt:lpstr>Seeing the total recharge amount in the three months</vt:lpstr>
      <vt:lpstr>Differentiating the max recharge amount </vt:lpstr>
      <vt:lpstr>Cumulative Variance</vt:lpstr>
      <vt:lpstr>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18KA1A0121 JALLI LOHITH SAI</dc:creator>
  <cp:lastModifiedBy>18KA1A0121 JALLI LOHITH SAI</cp:lastModifiedBy>
  <cp:revision>1</cp:revision>
  <dcterms:created xsi:type="dcterms:W3CDTF">2024-06-11T03:58:35Z</dcterms:created>
  <dcterms:modified xsi:type="dcterms:W3CDTF">2024-06-11T04:45:11Z</dcterms:modified>
</cp:coreProperties>
</file>