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4"/>
  </p:sldMasterIdLst>
  <p:sldIdLst>
    <p:sldId id="256" r:id="rId5"/>
    <p:sldId id="258" r:id="rId6"/>
    <p:sldId id="257" r:id="rId7"/>
    <p:sldId id="260" r:id="rId8"/>
    <p:sldId id="268" r:id="rId9"/>
    <p:sldId id="267" r:id="rId10"/>
    <p:sldId id="271" r:id="rId11"/>
    <p:sldId id="272" r:id="rId12"/>
    <p:sldId id="270" r:id="rId13"/>
    <p:sldId id="269" r:id="rId14"/>
    <p:sldId id="277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6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2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50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77467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99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43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318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42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6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0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4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1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2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7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4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1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MSIPCMContentMarking" descr="{&quot;HashCode&quot;:-510168642,&quot;Placement&quot;:&quot;Footer&quot;}">
            <a:extLst>
              <a:ext uri="{FF2B5EF4-FFF2-40B4-BE49-F238E27FC236}">
                <a16:creationId xmlns:a16="http://schemas.microsoft.com/office/drawing/2014/main" id="{9AD32528-4D38-4242-8D69-CDAABC2F0240}"/>
              </a:ext>
            </a:extLst>
          </p:cNvPr>
          <p:cNvSpPr txBox="1"/>
          <p:nvPr userDrawn="1"/>
        </p:nvSpPr>
        <p:spPr>
          <a:xfrm>
            <a:off x="0" y="6440626"/>
            <a:ext cx="1719930" cy="4173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
 Classification : Confidentiel </a:t>
            </a:r>
          </a:p>
        </p:txBody>
      </p:sp>
    </p:spTree>
    <p:extLst>
      <p:ext uri="{BB962C8B-B14F-4D97-AF65-F5344CB8AC3E}">
        <p14:creationId xmlns:p14="http://schemas.microsoft.com/office/powerpoint/2010/main" val="22661555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9CC88-844A-4065-BB3E-26B844842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Le DOJO de Bercy</a:t>
            </a:r>
            <a:br>
              <a:rPr lang="fr-FR" dirty="0">
                <a:solidFill>
                  <a:schemeClr val="tx1"/>
                </a:solidFill>
              </a:rPr>
            </a:b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EFC77E-38AA-440D-AF58-684741999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endParaRPr lang="fr-FR" sz="2000" dirty="0"/>
          </a:p>
          <a:p>
            <a:pPr algn="ctr"/>
            <a:r>
              <a:rPr lang="fr-FR" sz="2000" dirty="0"/>
              <a:t>Par C.MERLEN</a:t>
            </a:r>
          </a:p>
        </p:txBody>
      </p:sp>
    </p:spTree>
    <p:extLst>
      <p:ext uri="{BB962C8B-B14F-4D97-AF65-F5344CB8AC3E}">
        <p14:creationId xmlns:p14="http://schemas.microsoft.com/office/powerpoint/2010/main" val="3235030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E48B12-B1A7-4202-BA11-0FB044DA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Déclaration commune / Exo 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2A7182-7B31-4DE3-A4E8-827C3D8B6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40643"/>
            <a:ext cx="10967712" cy="5580668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/>
              <a:t>Exemple :</a:t>
            </a:r>
          </a:p>
          <a:p>
            <a:r>
              <a:rPr lang="fr-FR" b="1" dirty="0"/>
              <a:t>Déclaration séparée</a:t>
            </a:r>
          </a:p>
          <a:p>
            <a:pPr lvl="1"/>
            <a:r>
              <a:rPr lang="fr-FR" dirty="0"/>
              <a:t>Juliette déclarant 20 000 € net de salaires aurait payé seule 1 111,04 € d’impôts.</a:t>
            </a:r>
          </a:p>
          <a:p>
            <a:pPr lvl="1"/>
            <a:r>
              <a:rPr lang="fr-FR" dirty="0"/>
              <a:t>Roméo déclarant 41 000 € net de salaires aurait payé seul 5 214 € d’impôts.</a:t>
            </a:r>
          </a:p>
          <a:p>
            <a:pPr lvl="1"/>
            <a:endParaRPr lang="fr-FR" dirty="0"/>
          </a:p>
          <a:p>
            <a:r>
              <a:rPr lang="fr-FR" b="1" dirty="0"/>
              <a:t>Déclaration commune</a:t>
            </a:r>
          </a:p>
          <a:p>
            <a:pPr lvl="1"/>
            <a:r>
              <a:rPr lang="fr-FR" dirty="0"/>
              <a:t>Salaires déclarés 61 000€ net de salaires (20 000 + 41 000)</a:t>
            </a:r>
          </a:p>
          <a:p>
            <a:pPr lvl="1"/>
            <a:r>
              <a:rPr lang="fr-FR" dirty="0"/>
              <a:t>Salaires imposables = 54 900 € après déduction des 10 % pour frais</a:t>
            </a:r>
          </a:p>
          <a:p>
            <a:pPr lvl="1"/>
            <a:r>
              <a:rPr lang="fr-FR" dirty="0"/>
              <a:t>Quotient familial = 54 900€ / 2 part = 27 450 €</a:t>
            </a:r>
          </a:p>
          <a:p>
            <a:pPr lvl="1"/>
            <a:endParaRPr lang="fr-FR" dirty="0"/>
          </a:p>
          <a:p>
            <a:r>
              <a:rPr lang="fr-FR" dirty="0"/>
              <a:t>Le calcul de l'impôt se décompose comme suit </a:t>
            </a:r>
            <a:r>
              <a:rPr lang="fr-FR" u="sng" dirty="0"/>
              <a:t>pour une part</a:t>
            </a:r>
          </a:p>
          <a:p>
            <a:pPr lvl="1"/>
            <a:r>
              <a:rPr lang="fr-FR" dirty="0"/>
              <a:t>De 0 € à 10 064 € = 10 064 € x 0 % = 0 €</a:t>
            </a:r>
          </a:p>
          <a:p>
            <a:pPr lvl="1"/>
            <a:r>
              <a:rPr lang="fr-FR" dirty="0"/>
              <a:t>De 10 064 € à 27 450 € = 17 386 € x 14 % =  2 434,04 €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Pour le couple (donc 2 parts) la somme des montants obtenus correspond à</a:t>
            </a:r>
            <a:r>
              <a:rPr lang="fr-FR" b="1" dirty="0"/>
              <a:t> l'impôt brut, soit 4 868 €.</a:t>
            </a:r>
            <a:endParaRPr lang="fr-FR" dirty="0"/>
          </a:p>
          <a:p>
            <a:endParaRPr lang="fr-FR" dirty="0"/>
          </a:p>
        </p:txBody>
      </p:sp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569C3938-09AC-4CFD-9DB5-170FED92F1EF}"/>
              </a:ext>
            </a:extLst>
          </p:cNvPr>
          <p:cNvSpPr/>
          <p:nvPr/>
        </p:nvSpPr>
        <p:spPr>
          <a:xfrm>
            <a:off x="9181707" y="4067226"/>
            <a:ext cx="2364182" cy="149798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Taux </a:t>
            </a:r>
          </a:p>
          <a:p>
            <a:pPr algn="ctr"/>
            <a:r>
              <a:rPr lang="fr-FR" b="1" dirty="0"/>
              <a:t>marginal d’imposition</a:t>
            </a:r>
          </a:p>
          <a:p>
            <a:pPr algn="ctr"/>
            <a:endParaRPr lang="fr-FR" dirty="0"/>
          </a:p>
          <a:p>
            <a:pPr algn="ctr"/>
            <a:r>
              <a:rPr lang="fr-FR" b="1" dirty="0"/>
              <a:t>7,98 %</a:t>
            </a:r>
          </a:p>
        </p:txBody>
      </p:sp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id="{A7F311E5-6C96-4D9D-9C53-D6F9B44D4D98}"/>
              </a:ext>
            </a:extLst>
          </p:cNvPr>
          <p:cNvSpPr/>
          <p:nvPr/>
        </p:nvSpPr>
        <p:spPr>
          <a:xfrm>
            <a:off x="9249641" y="452718"/>
            <a:ext cx="2364182" cy="119672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Cumulé ils payent 6 325 €</a:t>
            </a:r>
          </a:p>
        </p:txBody>
      </p:sp>
    </p:spTree>
    <p:extLst>
      <p:ext uri="{BB962C8B-B14F-4D97-AF65-F5344CB8AC3E}">
        <p14:creationId xmlns:p14="http://schemas.microsoft.com/office/powerpoint/2010/main" val="424309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F1318-EB6C-4666-8DFB-29AC1C68E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A </a:t>
            </a:r>
            <a:r>
              <a:rPr lang="en-US" sz="7200" dirty="0" err="1">
                <a:solidFill>
                  <a:schemeClr val="tx1"/>
                </a:solidFill>
              </a:rPr>
              <a:t>venir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6364691-2FE7-40D3-BC20-5A503DCE1029}"/>
              </a:ext>
            </a:extLst>
          </p:cNvPr>
          <p:cNvSpPr txBox="1"/>
          <p:nvPr/>
        </p:nvSpPr>
        <p:spPr>
          <a:xfrm>
            <a:off x="1154955" y="477738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20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459D85-D1AC-47E1-A1DE-105E6C0668BD}"/>
              </a:ext>
            </a:extLst>
          </p:cNvPr>
          <p:cNvSpPr/>
          <p:nvPr/>
        </p:nvSpPr>
        <p:spPr>
          <a:xfrm>
            <a:off x="486131" y="295870"/>
            <a:ext cx="336943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5E9C13-CCA6-4B1A-B0AA-0642D94F377B}"/>
              </a:ext>
            </a:extLst>
          </p:cNvPr>
          <p:cNvSpPr/>
          <p:nvPr/>
        </p:nvSpPr>
        <p:spPr>
          <a:xfrm>
            <a:off x="1222993" y="871835"/>
            <a:ext cx="336943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4D2E59-F1A3-43D0-8CD4-151ECD3C2496}"/>
              </a:ext>
            </a:extLst>
          </p:cNvPr>
          <p:cNvSpPr/>
          <p:nvPr/>
        </p:nvSpPr>
        <p:spPr>
          <a:xfrm>
            <a:off x="1959855" y="1447800"/>
            <a:ext cx="336943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82543C-7953-4D65-9F51-2C653E0994F0}"/>
              </a:ext>
            </a:extLst>
          </p:cNvPr>
          <p:cNvSpPr/>
          <p:nvPr/>
        </p:nvSpPr>
        <p:spPr>
          <a:xfrm>
            <a:off x="2726568" y="2023765"/>
            <a:ext cx="336943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EB1E67-6F89-4BDF-9CDC-789E3AF2209E}"/>
              </a:ext>
            </a:extLst>
          </p:cNvPr>
          <p:cNvSpPr/>
          <p:nvPr/>
        </p:nvSpPr>
        <p:spPr>
          <a:xfrm>
            <a:off x="3493281" y="2599730"/>
            <a:ext cx="336943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FD5C45-D8C1-4C8B-9BBB-23A0592168A8}"/>
              </a:ext>
            </a:extLst>
          </p:cNvPr>
          <p:cNvSpPr/>
          <p:nvPr/>
        </p:nvSpPr>
        <p:spPr>
          <a:xfrm>
            <a:off x="4259994" y="3175695"/>
            <a:ext cx="336943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666555-2563-470E-9554-AE741894C930}"/>
              </a:ext>
            </a:extLst>
          </p:cNvPr>
          <p:cNvSpPr/>
          <p:nvPr/>
        </p:nvSpPr>
        <p:spPr>
          <a:xfrm>
            <a:off x="5026707" y="3763949"/>
            <a:ext cx="336943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2020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565976-206F-4510-9E4D-015B7EFCC5B5}"/>
              </a:ext>
            </a:extLst>
          </p:cNvPr>
          <p:cNvSpPr/>
          <p:nvPr/>
        </p:nvSpPr>
        <p:spPr>
          <a:xfrm>
            <a:off x="5793420" y="4327625"/>
            <a:ext cx="336943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2021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B85A28-DC78-456E-844D-0D2E05307804}"/>
              </a:ext>
            </a:extLst>
          </p:cNvPr>
          <p:cNvSpPr/>
          <p:nvPr/>
        </p:nvSpPr>
        <p:spPr>
          <a:xfrm>
            <a:off x="6560133" y="4948535"/>
            <a:ext cx="336943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2022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F976E5-55BD-4CA6-8663-B1FB15D841F0}"/>
              </a:ext>
            </a:extLst>
          </p:cNvPr>
          <p:cNvSpPr/>
          <p:nvPr/>
        </p:nvSpPr>
        <p:spPr>
          <a:xfrm>
            <a:off x="7352756" y="5584809"/>
            <a:ext cx="336943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638562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4" name="Oval 8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Résultat de recherche d'images pour &quot;naissance&quot;">
            <a:extLst>
              <a:ext uri="{FF2B5EF4-FFF2-40B4-BE49-F238E27FC236}">
                <a16:creationId xmlns:a16="http://schemas.microsoft.com/office/drawing/2014/main" id="{483A6216-5CDE-4C72-BA10-031CA15D5E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FAF1318-EB6C-4666-8DFB-29AC1C68E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>
                <a:solidFill>
                  <a:schemeClr val="tx1"/>
                </a:solidFill>
              </a:rPr>
              <a:t>Puis</a:t>
            </a:r>
            <a:r>
              <a:rPr lang="en-US" sz="7200" dirty="0">
                <a:solidFill>
                  <a:schemeClr val="tx1"/>
                </a:solidFill>
              </a:rPr>
              <a:t> la suite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6364691-2FE7-40D3-BC20-5A503DCE1029}"/>
              </a:ext>
            </a:extLst>
          </p:cNvPr>
          <p:cNvSpPr txBox="1"/>
          <p:nvPr/>
        </p:nvSpPr>
        <p:spPr>
          <a:xfrm>
            <a:off x="1154955" y="477738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2000" cap="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4346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2" name="Picture 7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33" name="Picture 7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134" name="Oval 7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135" name="Picture 7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136" name="Picture 7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137" name="Rectangle 8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138" name="Rectangle 82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Résultat de recherche d'images pour &quot;immobilier&quot;">
            <a:extLst>
              <a:ext uri="{FF2B5EF4-FFF2-40B4-BE49-F238E27FC236}">
                <a16:creationId xmlns:a16="http://schemas.microsoft.com/office/drawing/2014/main" id="{7A23AE56-D56D-4AAF-937B-F80481B508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FAF1318-EB6C-4666-8DFB-29AC1C68E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447800"/>
            <a:ext cx="97975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Et la suite de la suite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6364691-2FE7-40D3-BC20-5A503DCE1029}"/>
              </a:ext>
            </a:extLst>
          </p:cNvPr>
          <p:cNvSpPr txBox="1"/>
          <p:nvPr/>
        </p:nvSpPr>
        <p:spPr>
          <a:xfrm>
            <a:off x="1154955" y="477738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2000" cap="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6561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Résultat de recherche d'images pour &quot;bercy impot&quot;">
            <a:extLst>
              <a:ext uri="{FF2B5EF4-FFF2-40B4-BE49-F238E27FC236}">
                <a16:creationId xmlns:a16="http://schemas.microsoft.com/office/drawing/2014/main" id="{D32800A0-69CB-41E4-ACFB-4BC452C8A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C139471-C6CC-4FEA-9244-5B24119D2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099051"/>
            <a:ext cx="970608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7200" dirty="0" err="1">
                <a:solidFill>
                  <a:schemeClr val="tx1"/>
                </a:solidFill>
              </a:rPr>
              <a:t>Impôt</a:t>
            </a:r>
            <a:r>
              <a:rPr lang="en-US" sz="7200" dirty="0">
                <a:solidFill>
                  <a:schemeClr val="tx1"/>
                </a:solidFill>
              </a:rPr>
              <a:t> sur le </a:t>
            </a:r>
            <a:r>
              <a:rPr lang="en-US" sz="7200" dirty="0" err="1">
                <a:solidFill>
                  <a:schemeClr val="tx1"/>
                </a:solidFill>
              </a:rPr>
              <a:t>revenu</a:t>
            </a:r>
            <a:r>
              <a:rPr lang="en-US" sz="7200" dirty="0">
                <a:solidFill>
                  <a:schemeClr val="tx1"/>
                </a:solidFill>
              </a:rPr>
              <a:t>, comment </a:t>
            </a:r>
            <a:r>
              <a:rPr lang="en-US" sz="7200" dirty="0" err="1">
                <a:solidFill>
                  <a:schemeClr val="tx1"/>
                </a:solidFill>
              </a:rPr>
              <a:t>ça</a:t>
            </a:r>
            <a:r>
              <a:rPr lang="en-US" sz="7200" dirty="0">
                <a:solidFill>
                  <a:schemeClr val="tx1"/>
                </a:solidFill>
              </a:rPr>
              <a:t> </a:t>
            </a:r>
            <a:r>
              <a:rPr lang="en-US" sz="7200" dirty="0" err="1">
                <a:solidFill>
                  <a:schemeClr val="tx1"/>
                </a:solidFill>
              </a:rPr>
              <a:t>marche</a:t>
            </a:r>
            <a:r>
              <a:rPr lang="en-US" sz="7200" dirty="0">
                <a:solidFill>
                  <a:schemeClr val="tx1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82792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19AC1-E452-41D9-B9FB-48F57793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: IR </a:t>
            </a:r>
            <a:r>
              <a:rPr lang="fr-FR" dirty="0" err="1"/>
              <a:t>calculator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888E52-A74D-4FF3-972B-298AE38D6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908" y="2489200"/>
            <a:ext cx="10893379" cy="3937000"/>
          </a:xfrm>
        </p:spPr>
        <p:txBody>
          <a:bodyPr>
            <a:normAutofit/>
          </a:bodyPr>
          <a:lstStyle/>
          <a:p>
            <a:r>
              <a:rPr lang="fr-FR" dirty="0"/>
              <a:t>Les revenus sont soumis à l’impôt sur le revenu selon un barème</a:t>
            </a:r>
          </a:p>
          <a:p>
            <a:endParaRPr lang="fr-FR" dirty="0"/>
          </a:p>
          <a:p>
            <a:r>
              <a:rPr lang="fr-FR" dirty="0"/>
              <a:t>un abattement se fait sur votre revenu net pour obtenir le net fiscal sur lequel vous serez imposé :</a:t>
            </a:r>
          </a:p>
          <a:p>
            <a:pPr lvl="1"/>
            <a:r>
              <a:rPr lang="fr-FR" sz="2000" dirty="0"/>
              <a:t>Soit un abattement de 10%</a:t>
            </a:r>
          </a:p>
          <a:p>
            <a:pPr lvl="1"/>
            <a:r>
              <a:rPr lang="fr-FR" sz="2000" dirty="0"/>
              <a:t>Soit une déduction de frais réel</a:t>
            </a:r>
          </a:p>
          <a:p>
            <a:pPr lvl="1"/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62727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19AC1-E452-41D9-B9FB-48F57793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barème des revenus 2019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888E52-A74D-4FF3-972B-298AE38D6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24" y="2139884"/>
            <a:ext cx="11755224" cy="4108515"/>
          </a:xfrm>
        </p:spPr>
        <p:txBody>
          <a:bodyPr/>
          <a:lstStyle/>
          <a:p>
            <a:r>
              <a:rPr lang="fr-FR" dirty="0"/>
              <a:t>La tranche de votre quotient familial comprise entre 0 € et 10 064 € n'est pas imposée (0%)</a:t>
            </a:r>
          </a:p>
          <a:p>
            <a:r>
              <a:rPr lang="fr-FR" dirty="0"/>
              <a:t>La tranche de 10 064 € à 27 794 € est imposée à 14 %</a:t>
            </a:r>
          </a:p>
          <a:p>
            <a:r>
              <a:rPr lang="fr-FR" dirty="0"/>
              <a:t>La tranche de 27 794 € à 74 517 € est imposée à 30 %</a:t>
            </a:r>
          </a:p>
          <a:p>
            <a:r>
              <a:rPr lang="fr-FR" dirty="0"/>
              <a:t>La tranche de 74 517 € à 157 806 € est imposée à 41 %</a:t>
            </a:r>
          </a:p>
          <a:p>
            <a:r>
              <a:rPr lang="fr-FR" dirty="0"/>
              <a:t>La tranche au-delà de 157 806 € est imposée à 45 %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852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E48B12-B1A7-4202-BA11-0FB044DA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/ Exo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2A7182-7B31-4DE3-A4E8-827C3D8B6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33196"/>
            <a:ext cx="9699806" cy="4872086"/>
          </a:xfrm>
        </p:spPr>
        <p:txBody>
          <a:bodyPr>
            <a:normAutofit/>
          </a:bodyPr>
          <a:lstStyle/>
          <a:p>
            <a:r>
              <a:rPr lang="fr-FR" b="1" dirty="0"/>
              <a:t>Exemple :</a:t>
            </a:r>
          </a:p>
          <a:p>
            <a:pPr lvl="1"/>
            <a:r>
              <a:rPr lang="fr-FR" b="1" dirty="0"/>
              <a:t>Juliette</a:t>
            </a:r>
            <a:r>
              <a:rPr lang="fr-FR" dirty="0"/>
              <a:t>, Célibataire déclarant 20 000 € net de salaires</a:t>
            </a:r>
          </a:p>
          <a:p>
            <a:pPr lvl="1"/>
            <a:r>
              <a:rPr lang="fr-FR" dirty="0"/>
              <a:t>Salaires imposables = 18 000 € après déduction des 10 % pour frais</a:t>
            </a:r>
          </a:p>
          <a:p>
            <a:pPr lvl="1"/>
            <a:r>
              <a:rPr lang="fr-FR" dirty="0"/>
              <a:t>Taux marginal d'imposition = 14 %</a:t>
            </a:r>
          </a:p>
          <a:p>
            <a:pPr lvl="1"/>
            <a:endParaRPr lang="fr-FR" dirty="0"/>
          </a:p>
          <a:p>
            <a:r>
              <a:rPr lang="fr-FR" dirty="0"/>
              <a:t>Le calcul de l'impôt se décompose comme suit</a:t>
            </a:r>
          </a:p>
          <a:p>
            <a:pPr lvl="1"/>
            <a:r>
              <a:rPr lang="fr-FR" dirty="0"/>
              <a:t>De 0 € à 10 064 € = 10 064 € x 0 % = 0 €</a:t>
            </a:r>
          </a:p>
          <a:p>
            <a:pPr lvl="1"/>
            <a:r>
              <a:rPr lang="fr-FR" dirty="0"/>
              <a:t>De 10 064 € à 27 794 € = 7 936 € x 14 % = 1 111 €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La somme des montants obtenus correspond à</a:t>
            </a:r>
            <a:r>
              <a:rPr lang="fr-FR" b="1" dirty="0"/>
              <a:t> l'impôt brut, soit 1 111 €.</a:t>
            </a:r>
            <a:endParaRPr lang="fr-FR" dirty="0"/>
          </a:p>
          <a:p>
            <a:endParaRPr lang="fr-FR" dirty="0"/>
          </a:p>
        </p:txBody>
      </p:sp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569C3938-09AC-4CFD-9DB5-170FED92F1EF}"/>
              </a:ext>
            </a:extLst>
          </p:cNvPr>
          <p:cNvSpPr/>
          <p:nvPr/>
        </p:nvSpPr>
        <p:spPr>
          <a:xfrm>
            <a:off x="9417804" y="2977991"/>
            <a:ext cx="2128085" cy="202676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Taux </a:t>
            </a:r>
          </a:p>
          <a:p>
            <a:pPr algn="ctr"/>
            <a:r>
              <a:rPr lang="fr-FR" b="1" dirty="0"/>
              <a:t>marginal d’imposition</a:t>
            </a:r>
          </a:p>
          <a:p>
            <a:pPr algn="ctr"/>
            <a:endParaRPr lang="fr-FR" dirty="0"/>
          </a:p>
          <a:p>
            <a:pPr algn="ctr"/>
            <a:r>
              <a:rPr lang="fr-FR" b="1" dirty="0"/>
              <a:t>5,55 %</a:t>
            </a:r>
          </a:p>
        </p:txBody>
      </p:sp>
    </p:spTree>
    <p:extLst>
      <p:ext uri="{BB962C8B-B14F-4D97-AF65-F5344CB8AC3E}">
        <p14:creationId xmlns:p14="http://schemas.microsoft.com/office/powerpoint/2010/main" val="389467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E48B12-B1A7-4202-BA11-0FB044DA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/ Exo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2A7182-7B31-4DE3-A4E8-827C3D8B6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33196"/>
            <a:ext cx="9699806" cy="4872086"/>
          </a:xfrm>
        </p:spPr>
        <p:txBody>
          <a:bodyPr>
            <a:normAutofit/>
          </a:bodyPr>
          <a:lstStyle/>
          <a:p>
            <a:r>
              <a:rPr lang="fr-FR" b="1" dirty="0"/>
              <a:t>Exemple :</a:t>
            </a:r>
          </a:p>
          <a:p>
            <a:pPr lvl="1"/>
            <a:r>
              <a:rPr lang="fr-FR" b="1" dirty="0"/>
              <a:t>Roméo</a:t>
            </a:r>
            <a:r>
              <a:rPr lang="fr-FR" dirty="0"/>
              <a:t>, Célibataire déclarant 31 000 € net de salaires</a:t>
            </a:r>
          </a:p>
          <a:p>
            <a:pPr lvl="1"/>
            <a:r>
              <a:rPr lang="fr-FR" dirty="0"/>
              <a:t>Salaires imposables = 27 900 € après déduction des 10 % pour frais</a:t>
            </a:r>
          </a:p>
          <a:p>
            <a:pPr lvl="1"/>
            <a:r>
              <a:rPr lang="fr-FR" dirty="0"/>
              <a:t>Taux marginal d'imposition = 30 %</a:t>
            </a:r>
          </a:p>
          <a:p>
            <a:pPr lvl="1"/>
            <a:endParaRPr lang="fr-FR" dirty="0"/>
          </a:p>
          <a:p>
            <a:r>
              <a:rPr lang="fr-FR" dirty="0"/>
              <a:t>Le calcul de l'impôt se décompose comme suit</a:t>
            </a:r>
          </a:p>
          <a:p>
            <a:pPr lvl="1"/>
            <a:r>
              <a:rPr lang="fr-FR" dirty="0"/>
              <a:t>De 0 € à 10 064 € = 10 064 € x 0 % = 0 €</a:t>
            </a:r>
          </a:p>
          <a:p>
            <a:pPr lvl="1"/>
            <a:r>
              <a:rPr lang="fr-FR" dirty="0"/>
              <a:t>De 10 064 € à 27 794 € = 17 730 € x 14 % = 2 482,20 €</a:t>
            </a:r>
          </a:p>
          <a:p>
            <a:pPr lvl="1"/>
            <a:r>
              <a:rPr lang="fr-FR" dirty="0"/>
              <a:t>De 27 794 € à 27 900 €= 106 € x 30 % = 31,80 €</a:t>
            </a:r>
          </a:p>
          <a:p>
            <a:pPr lvl="1"/>
            <a:r>
              <a:rPr lang="fr-FR" dirty="0"/>
              <a:t>La somme des montants obtenus correspond à</a:t>
            </a:r>
            <a:r>
              <a:rPr lang="fr-FR" b="1" dirty="0"/>
              <a:t> l'impôt brut, soit 2 514 €.</a:t>
            </a:r>
            <a:endParaRPr lang="fr-FR" dirty="0"/>
          </a:p>
          <a:p>
            <a:endParaRPr lang="fr-FR" dirty="0"/>
          </a:p>
        </p:txBody>
      </p:sp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569C3938-09AC-4CFD-9DB5-170FED92F1EF}"/>
              </a:ext>
            </a:extLst>
          </p:cNvPr>
          <p:cNvSpPr/>
          <p:nvPr/>
        </p:nvSpPr>
        <p:spPr>
          <a:xfrm>
            <a:off x="9417804" y="2977991"/>
            <a:ext cx="2128085" cy="202676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Taux </a:t>
            </a:r>
          </a:p>
          <a:p>
            <a:pPr algn="ctr"/>
            <a:r>
              <a:rPr lang="fr-FR" b="1" dirty="0"/>
              <a:t>d’imposition</a:t>
            </a:r>
          </a:p>
          <a:p>
            <a:pPr algn="ctr"/>
            <a:endParaRPr lang="fr-FR" dirty="0"/>
          </a:p>
          <a:p>
            <a:pPr algn="ctr"/>
            <a:r>
              <a:rPr lang="fr-FR" b="1" dirty="0"/>
              <a:t>8,10%</a:t>
            </a:r>
          </a:p>
        </p:txBody>
      </p:sp>
    </p:spTree>
    <p:extLst>
      <p:ext uri="{BB962C8B-B14F-4D97-AF65-F5344CB8AC3E}">
        <p14:creationId xmlns:p14="http://schemas.microsoft.com/office/powerpoint/2010/main" val="141129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90183B-EA5F-4CE7-BB94-925484AD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Juin</a:t>
            </a:r>
            <a:r>
              <a:rPr lang="en-US" dirty="0"/>
              <a:t> 2019 (</a:t>
            </a:r>
            <a:r>
              <a:rPr lang="en-US" dirty="0" err="1"/>
              <a:t>exo</a:t>
            </a:r>
            <a:r>
              <a:rPr lang="en-US" dirty="0"/>
              <a:t> 3)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2EC5B15-54AC-4F73-B6A2-0C6DD3C2FE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54" r="2735"/>
          <a:stretch/>
        </p:blipFill>
        <p:spPr>
          <a:xfrm>
            <a:off x="-1" y="10"/>
            <a:ext cx="4634681" cy="6857990"/>
          </a:xfrm>
          <a:prstGeom prst="rect">
            <a:avLst/>
          </a:prstGeo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6DAA5D8-32DC-443E-831A-80F05765B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381" y="2438400"/>
            <a:ext cx="6331442" cy="3809999"/>
          </a:xfrm>
        </p:spPr>
        <p:txBody>
          <a:bodyPr>
            <a:normAutofit/>
          </a:bodyPr>
          <a:lstStyle/>
          <a:p>
            <a:r>
              <a:rPr lang="en-US" dirty="0" err="1"/>
              <a:t>Roméo</a:t>
            </a:r>
            <a:r>
              <a:rPr lang="en-US" dirty="0"/>
              <a:t> </a:t>
            </a:r>
            <a:r>
              <a:rPr lang="en-US" dirty="0" err="1"/>
              <a:t>touche</a:t>
            </a:r>
            <a:r>
              <a:rPr lang="en-US" dirty="0"/>
              <a:t> 10 000 € de participation/</a:t>
            </a:r>
            <a:r>
              <a:rPr lang="en-US" dirty="0" err="1"/>
              <a:t>intéressement</a:t>
            </a:r>
            <a:r>
              <a:rPr lang="en-US" dirty="0"/>
              <a:t> (CSG </a:t>
            </a:r>
            <a:r>
              <a:rPr lang="en-US" dirty="0" err="1"/>
              <a:t>déduite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)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Doit-il</a:t>
            </a:r>
            <a:r>
              <a:rPr lang="en-US" dirty="0"/>
              <a:t> les </a:t>
            </a:r>
            <a:r>
              <a:rPr lang="en-US" dirty="0" err="1"/>
              <a:t>encaisser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les placer ?</a:t>
            </a:r>
          </a:p>
        </p:txBody>
      </p:sp>
      <p:sp>
        <p:nvSpPr>
          <p:cNvPr id="12" name="Bulle narrative : rectangle à coins arrondis 11">
            <a:extLst>
              <a:ext uri="{FF2B5EF4-FFF2-40B4-BE49-F238E27FC236}">
                <a16:creationId xmlns:a16="http://schemas.microsoft.com/office/drawing/2014/main" id="{170ACBBC-A502-431D-B39D-ABEAF6BFD218}"/>
              </a:ext>
            </a:extLst>
          </p:cNvPr>
          <p:cNvSpPr/>
          <p:nvPr/>
        </p:nvSpPr>
        <p:spPr>
          <a:xfrm>
            <a:off x="9448800" y="4419406"/>
            <a:ext cx="1906395" cy="164198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Rappel :</a:t>
            </a:r>
          </a:p>
          <a:p>
            <a:pPr algn="ctr"/>
            <a:r>
              <a:rPr lang="fr-FR" b="1" dirty="0"/>
              <a:t>Taux </a:t>
            </a:r>
          </a:p>
          <a:p>
            <a:pPr algn="ctr"/>
            <a:r>
              <a:rPr lang="fr-FR" b="1" dirty="0"/>
              <a:t>d’imposition</a:t>
            </a:r>
          </a:p>
          <a:p>
            <a:pPr algn="ctr"/>
            <a:r>
              <a:rPr lang="fr-FR" b="1" dirty="0"/>
              <a:t>de Roméo</a:t>
            </a:r>
            <a:endParaRPr lang="fr-FR" dirty="0"/>
          </a:p>
          <a:p>
            <a:pPr algn="ctr"/>
            <a:r>
              <a:rPr lang="fr-FR" b="1" dirty="0"/>
              <a:t>8,11%</a:t>
            </a:r>
          </a:p>
        </p:txBody>
      </p:sp>
    </p:spTree>
    <p:extLst>
      <p:ext uri="{BB962C8B-B14F-4D97-AF65-F5344CB8AC3E}">
        <p14:creationId xmlns:p14="http://schemas.microsoft.com/office/powerpoint/2010/main" val="115041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E48B12-B1A7-4202-BA11-0FB044DA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/ Exo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2A7182-7B31-4DE3-A4E8-827C3D8B6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33196"/>
            <a:ext cx="10713188" cy="4872086"/>
          </a:xfrm>
        </p:spPr>
        <p:txBody>
          <a:bodyPr>
            <a:normAutofit/>
          </a:bodyPr>
          <a:lstStyle/>
          <a:p>
            <a:r>
              <a:rPr lang="fr-FR" b="1" dirty="0"/>
              <a:t>Exemple :</a:t>
            </a:r>
          </a:p>
          <a:p>
            <a:pPr lvl="1"/>
            <a:r>
              <a:rPr lang="fr-FR" b="1" dirty="0"/>
              <a:t>Roméo</a:t>
            </a:r>
            <a:r>
              <a:rPr lang="fr-FR" dirty="0"/>
              <a:t>, Célibataire déclarant 41 000 € (31 000 € net de salaires + 10 000€ de participation)</a:t>
            </a:r>
          </a:p>
          <a:p>
            <a:pPr lvl="1"/>
            <a:r>
              <a:rPr lang="fr-FR" dirty="0"/>
              <a:t>Salaires imposables = 36900 € après déduction des 10 % pour frais</a:t>
            </a:r>
          </a:p>
          <a:p>
            <a:pPr lvl="1"/>
            <a:r>
              <a:rPr lang="fr-FR" dirty="0"/>
              <a:t>Taux marginal d'imposition = 30 %</a:t>
            </a:r>
          </a:p>
          <a:p>
            <a:pPr lvl="1"/>
            <a:endParaRPr lang="fr-FR" dirty="0"/>
          </a:p>
          <a:p>
            <a:r>
              <a:rPr lang="fr-FR" dirty="0"/>
              <a:t>Le calcul de l'impôt se décompose comme suit</a:t>
            </a:r>
          </a:p>
          <a:p>
            <a:pPr lvl="1"/>
            <a:r>
              <a:rPr lang="fr-FR" dirty="0"/>
              <a:t>De 0 € à 10 064 € = 10 064 € x 0 % = 0 €</a:t>
            </a:r>
          </a:p>
          <a:p>
            <a:pPr lvl="1"/>
            <a:r>
              <a:rPr lang="fr-FR" dirty="0"/>
              <a:t>De 10 064 € à 27 794 € = 17 730 € x 14 % = 2 482,20 €</a:t>
            </a:r>
          </a:p>
          <a:p>
            <a:pPr lvl="1"/>
            <a:r>
              <a:rPr lang="fr-FR" dirty="0"/>
              <a:t>De 27 794 € à 36 900 €= 9106 € x 30 % = 2 731,80 €</a:t>
            </a:r>
          </a:p>
          <a:p>
            <a:pPr lvl="1"/>
            <a:r>
              <a:rPr lang="fr-FR" dirty="0"/>
              <a:t>La somme des montants obtenus correspond à</a:t>
            </a:r>
            <a:r>
              <a:rPr lang="fr-FR" b="1" dirty="0"/>
              <a:t> l'impôt brut, soit 5 214 €.</a:t>
            </a:r>
            <a:endParaRPr lang="fr-FR" dirty="0"/>
          </a:p>
          <a:p>
            <a:endParaRPr lang="fr-FR" dirty="0"/>
          </a:p>
        </p:txBody>
      </p:sp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569C3938-09AC-4CFD-9DB5-170FED92F1EF}"/>
              </a:ext>
            </a:extLst>
          </p:cNvPr>
          <p:cNvSpPr/>
          <p:nvPr/>
        </p:nvSpPr>
        <p:spPr>
          <a:xfrm>
            <a:off x="9702284" y="2551271"/>
            <a:ext cx="2128085" cy="152288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Taux </a:t>
            </a:r>
          </a:p>
          <a:p>
            <a:pPr algn="ctr"/>
            <a:r>
              <a:rPr lang="fr-FR" b="1" dirty="0"/>
              <a:t>d’imposition</a:t>
            </a:r>
          </a:p>
          <a:p>
            <a:pPr algn="ctr"/>
            <a:endParaRPr lang="fr-FR" dirty="0"/>
          </a:p>
          <a:p>
            <a:pPr algn="ctr"/>
            <a:r>
              <a:rPr lang="fr-FR" b="1" dirty="0"/>
              <a:t>12,71%</a:t>
            </a:r>
          </a:p>
        </p:txBody>
      </p:sp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id="{06E471B0-D909-4FF5-A069-CA98B6CAA278}"/>
              </a:ext>
            </a:extLst>
          </p:cNvPr>
          <p:cNvSpPr/>
          <p:nvPr/>
        </p:nvSpPr>
        <p:spPr>
          <a:xfrm>
            <a:off x="9702284" y="4563359"/>
            <a:ext cx="2128085" cy="152288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Taux </a:t>
            </a:r>
          </a:p>
          <a:p>
            <a:pPr algn="ctr"/>
            <a:r>
              <a:rPr lang="fr-FR" b="1" dirty="0"/>
              <a:t>Roméo paiera</a:t>
            </a:r>
          </a:p>
          <a:p>
            <a:pPr algn="ctr"/>
            <a:r>
              <a:rPr lang="fr-FR" b="1" dirty="0"/>
              <a:t>2 700 € de plus</a:t>
            </a:r>
          </a:p>
        </p:txBody>
      </p:sp>
    </p:spTree>
    <p:extLst>
      <p:ext uri="{BB962C8B-B14F-4D97-AF65-F5344CB8AC3E}">
        <p14:creationId xmlns:p14="http://schemas.microsoft.com/office/powerpoint/2010/main" val="98753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ésultat de recherche d'images pour &quot;roméo et juliette mariage&quot;">
            <a:extLst>
              <a:ext uri="{FF2B5EF4-FFF2-40B4-BE49-F238E27FC236}">
                <a16:creationId xmlns:a16="http://schemas.microsoft.com/office/drawing/2014/main" id="{0C145213-58F3-4C97-919E-F03D62921C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6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FAF1318-EB6C-4666-8DFB-29AC1C68E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chemeClr val="tx1"/>
                </a:solidFill>
              </a:rPr>
              <a:t>Roméo et Juliette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6364691-2FE7-40D3-BC20-5A503DCE1029}"/>
              </a:ext>
            </a:extLst>
          </p:cNvPr>
          <p:cNvSpPr txBox="1"/>
          <p:nvPr/>
        </p:nvSpPr>
        <p:spPr>
          <a:xfrm>
            <a:off x="1154955" y="477738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000" cap="all" dirty="0" err="1">
                <a:latin typeface="+mj-lt"/>
                <a:ea typeface="+mj-ea"/>
                <a:cs typeface="+mj-cs"/>
              </a:rPr>
              <a:t>Déclaration</a:t>
            </a:r>
            <a:r>
              <a:rPr lang="en-US" sz="2000" cap="all" dirty="0">
                <a:latin typeface="+mj-lt"/>
                <a:ea typeface="+mj-ea"/>
                <a:cs typeface="+mj-cs"/>
              </a:rPr>
              <a:t> </a:t>
            </a:r>
            <a:r>
              <a:rPr lang="en-US" sz="2000" cap="all" dirty="0" err="1">
                <a:latin typeface="+mj-lt"/>
                <a:ea typeface="+mj-ea"/>
                <a:cs typeface="+mj-cs"/>
              </a:rPr>
              <a:t>séparée</a:t>
            </a:r>
            <a:r>
              <a:rPr lang="en-US" sz="2000" cap="all" dirty="0">
                <a:latin typeface="+mj-lt"/>
                <a:ea typeface="+mj-ea"/>
                <a:cs typeface="+mj-cs"/>
              </a:rPr>
              <a:t> </a:t>
            </a:r>
            <a:r>
              <a:rPr lang="en-US" sz="2000" cap="all" dirty="0" err="1">
                <a:latin typeface="+mj-lt"/>
                <a:ea typeface="+mj-ea"/>
                <a:cs typeface="+mj-cs"/>
              </a:rPr>
              <a:t>ou</a:t>
            </a:r>
            <a:r>
              <a:rPr lang="en-US" sz="2000" cap="all" dirty="0">
                <a:latin typeface="+mj-lt"/>
                <a:ea typeface="+mj-ea"/>
                <a:cs typeface="+mj-cs"/>
              </a:rPr>
              <a:t> </a:t>
            </a:r>
            <a:r>
              <a:rPr lang="en-US" sz="2000" cap="all" dirty="0" err="1">
                <a:latin typeface="+mj-lt"/>
                <a:ea typeface="+mj-ea"/>
                <a:cs typeface="+mj-cs"/>
              </a:rPr>
              <a:t>déclaration</a:t>
            </a:r>
            <a:r>
              <a:rPr lang="en-US" sz="2000" cap="all" dirty="0">
                <a:latin typeface="+mj-lt"/>
                <a:ea typeface="+mj-ea"/>
                <a:cs typeface="+mj-cs"/>
              </a:rPr>
              <a:t> commune ?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1369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0E2D7FE2A9BF49963879E8C4AA8FAD" ma:contentTypeVersion="11" ma:contentTypeDescription="Create a new document." ma:contentTypeScope="" ma:versionID="2baa8e9f297a36ca19b275e9e1f86f9b">
  <xsd:schema xmlns:xsd="http://www.w3.org/2001/XMLSchema" xmlns:xs="http://www.w3.org/2001/XMLSchema" xmlns:p="http://schemas.microsoft.com/office/2006/metadata/properties" xmlns:ns3="a0d7cc73-f3c2-4893-b53e-40a750254bfc" xmlns:ns4="8b6eefba-1907-43e1-8bf0-c93b24b07070" targetNamespace="http://schemas.microsoft.com/office/2006/metadata/properties" ma:root="true" ma:fieldsID="d40cc3f685f0efdbaefe45be2b177d91" ns3:_="" ns4:_="">
    <xsd:import namespace="a0d7cc73-f3c2-4893-b53e-40a750254bfc"/>
    <xsd:import namespace="8b6eefba-1907-43e1-8bf0-c93b24b0707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d7cc73-f3c2-4893-b53e-40a750254b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6eefba-1907-43e1-8bf0-c93b24b0707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918B4F-564E-4F6E-AC0B-1494DE4A49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d7cc73-f3c2-4893-b53e-40a750254bfc"/>
    <ds:schemaRef ds:uri="8b6eefba-1907-43e1-8bf0-c93b24b070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F488374-41BE-490B-9B91-2178E394B4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D99C71-7AD8-47B0-8A98-E60FD2AF2B82}">
  <ds:schemaRefs>
    <ds:schemaRef ds:uri="http://schemas.microsoft.com/office/2006/documentManagement/types"/>
    <ds:schemaRef ds:uri="8b6eefba-1907-43e1-8bf0-c93b24b07070"/>
    <ds:schemaRef ds:uri="http://schemas.microsoft.com/office/2006/metadata/properties"/>
    <ds:schemaRef ds:uri="http://purl.org/dc/elements/1.1/"/>
    <ds:schemaRef ds:uri="a0d7cc73-f3c2-4893-b53e-40a750254bfc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245</Words>
  <Application>Microsoft Office PowerPoint</Application>
  <PresentationFormat>Grand écran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Le DOJO de Bercy </vt:lpstr>
      <vt:lpstr>Impôt sur le revenu, comment ça marche ?</vt:lpstr>
      <vt:lpstr>Feature : IR calculator</vt:lpstr>
      <vt:lpstr>Le barème des revenus 2019</vt:lpstr>
      <vt:lpstr>Exemple / Exo 1</vt:lpstr>
      <vt:lpstr>Exemple / Exo 2</vt:lpstr>
      <vt:lpstr>Juin 2019 (exo 3)</vt:lpstr>
      <vt:lpstr>Exemple / Exo 3</vt:lpstr>
      <vt:lpstr>Roméo et Juliette</vt:lpstr>
      <vt:lpstr>Déclaration commune / Exo 4</vt:lpstr>
      <vt:lpstr>A venir</vt:lpstr>
      <vt:lpstr>Puis la suite</vt:lpstr>
      <vt:lpstr>Et la suite de la suite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DOJO de Bercy</dc:title>
  <dc:creator>MERLEN Christophe</dc:creator>
  <cp:lastModifiedBy>TOURVIEILLE Jounad</cp:lastModifiedBy>
  <cp:revision>5</cp:revision>
  <dcterms:created xsi:type="dcterms:W3CDTF">2020-03-04T09:20:03Z</dcterms:created>
  <dcterms:modified xsi:type="dcterms:W3CDTF">2020-03-19T14:47:19Z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bfbbd0f-0666-461a-9212-afe773a25324_Enabled">
    <vt:lpwstr>True</vt:lpwstr>
  </property>
  <property fmtid="{D5CDD505-2E9C-101B-9397-08002B2CF9AE}" pid="3" name="MSIP_Label_bbfbbd0f-0666-461a-9212-afe773a25324_SiteId">
    <vt:lpwstr>396b38cc-aa65-492b-bb0e-3d94ed25a97b</vt:lpwstr>
  </property>
  <property fmtid="{D5CDD505-2E9C-101B-9397-08002B2CF9AE}" pid="4" name="MSIP_Label_bbfbbd0f-0666-461a-9212-afe773a25324_Owner">
    <vt:lpwstr>jounad.tourvieille@axa.fr</vt:lpwstr>
  </property>
  <property fmtid="{D5CDD505-2E9C-101B-9397-08002B2CF9AE}" pid="5" name="MSIP_Label_bbfbbd0f-0666-461a-9212-afe773a25324_SetDate">
    <vt:lpwstr>2020-03-19T14:44:22.7724716Z</vt:lpwstr>
  </property>
  <property fmtid="{D5CDD505-2E9C-101B-9397-08002B2CF9AE}" pid="6" name="MSIP_Label_bbfbbd0f-0666-461a-9212-afe773a25324_Name">
    <vt:lpwstr>AXA FR Confidential</vt:lpwstr>
  </property>
  <property fmtid="{D5CDD505-2E9C-101B-9397-08002B2CF9AE}" pid="7" name="MSIP_Label_bbfbbd0f-0666-461a-9212-afe773a25324_Application">
    <vt:lpwstr>Microsoft Azure Information Protection</vt:lpwstr>
  </property>
  <property fmtid="{D5CDD505-2E9C-101B-9397-08002B2CF9AE}" pid="8" name="MSIP_Label_bbfbbd0f-0666-461a-9212-afe773a25324_Extended_MSFT_Method">
    <vt:lpwstr>Automatic</vt:lpwstr>
  </property>
  <property fmtid="{D5CDD505-2E9C-101B-9397-08002B2CF9AE}" pid="9" name="Sensitivity">
    <vt:lpwstr>AXA FR Confidential</vt:lpwstr>
  </property>
</Properties>
</file>