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13" r:id="rId2"/>
    <p:sldId id="338" r:id="rId3"/>
    <p:sldId id="339" r:id="rId4"/>
    <p:sldId id="340" r:id="rId5"/>
    <p:sldId id="315" r:id="rId6"/>
    <p:sldId id="316" r:id="rId7"/>
    <p:sldId id="317" r:id="rId8"/>
    <p:sldId id="318" r:id="rId9"/>
    <p:sldId id="319" r:id="rId10"/>
    <p:sldId id="320" r:id="rId11"/>
    <p:sldId id="345" r:id="rId12"/>
    <p:sldId id="321" r:id="rId13"/>
    <p:sldId id="342" r:id="rId14"/>
    <p:sldId id="322" r:id="rId15"/>
    <p:sldId id="344" r:id="rId16"/>
    <p:sldId id="324" r:id="rId17"/>
    <p:sldId id="343" r:id="rId18"/>
    <p:sldId id="325" r:id="rId19"/>
    <p:sldId id="328" r:id="rId20"/>
    <p:sldId id="329" r:id="rId21"/>
    <p:sldId id="330" r:id="rId22"/>
    <p:sldId id="331" r:id="rId23"/>
    <p:sldId id="333" r:id="rId24"/>
    <p:sldId id="346" r:id="rId25"/>
  </p:sldIdLst>
  <p:sldSz cx="12195175" cy="6858000"/>
  <p:notesSz cx="6805613" cy="9939338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008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544">
          <p15:clr>
            <a:srgbClr val="A4A3A4"/>
          </p15:clr>
        </p15:guide>
        <p15:guide id="10" orient="horz" pos="336">
          <p15:clr>
            <a:srgbClr val="A4A3A4"/>
          </p15:clr>
        </p15:guide>
        <p15:guide id="11" pos="3777">
          <p15:clr>
            <a:srgbClr val="A4A3A4"/>
          </p15:clr>
        </p15:guide>
        <p15:guide id="12" pos="448">
          <p15:clr>
            <a:srgbClr val="A4A3A4"/>
          </p15:clr>
        </p15:guide>
        <p15:guide id="13" pos="7234">
          <p15:clr>
            <a:srgbClr val="A4A3A4"/>
          </p15:clr>
        </p15:guide>
        <p15:guide id="14" pos="3905">
          <p15:clr>
            <a:srgbClr val="A4A3A4"/>
          </p15:clr>
        </p15:guide>
        <p15:guide id="15" pos="2625">
          <p15:clr>
            <a:srgbClr val="A4A3A4"/>
          </p15:clr>
        </p15:guide>
        <p15:guide id="16" pos="2761">
          <p15:clr>
            <a:srgbClr val="A4A3A4"/>
          </p15:clr>
        </p15:guide>
        <p15:guide id="17" pos="5057">
          <p15:clr>
            <a:srgbClr val="A4A3A4"/>
          </p15:clr>
        </p15:guide>
        <p15:guide id="18" pos="1472">
          <p15:clr>
            <a:srgbClr val="A4A3A4"/>
          </p15:clr>
        </p15:guide>
        <p15:guide id="19" pos="6210">
          <p15:clr>
            <a:srgbClr val="A4A3A4"/>
          </p15:clr>
        </p15:guide>
        <p15:guide id="20" pos="6082">
          <p15:clr>
            <a:srgbClr val="A4A3A4"/>
          </p15:clr>
        </p15:guide>
        <p15:guide id="21" pos="4929">
          <p15:clr>
            <a:srgbClr val="A4A3A4"/>
          </p15:clr>
        </p15:guide>
        <p15:guide id="22" pos="1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6A7CA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6433" autoAdjust="0"/>
  </p:normalViewPr>
  <p:slideViewPr>
    <p:cSldViewPr>
      <p:cViewPr varScale="1">
        <p:scale>
          <a:sx n="66" d="100"/>
          <a:sy n="66" d="100"/>
        </p:scale>
        <p:origin x="101" y="58"/>
      </p:cViewPr>
      <p:guideLst>
        <p:guide orient="horz" pos="144"/>
        <p:guide orient="horz" pos="436"/>
        <p:guide orient="horz" pos="4176"/>
        <p:guide orient="horz" pos="3888"/>
        <p:guide orient="horz" pos="3984"/>
        <p:guide orient="horz" pos="1104"/>
        <p:guide orient="horz" pos="1008"/>
        <p:guide orient="horz" pos="2448"/>
        <p:guide orient="horz" pos="2544"/>
        <p:guide orient="horz" pos="336"/>
        <p:guide pos="3777"/>
        <p:guide pos="448"/>
        <p:guide pos="7234"/>
        <p:guide pos="3905"/>
        <p:guide pos="2625"/>
        <p:guide pos="2761"/>
        <p:guide pos="5057"/>
        <p:guide pos="1472"/>
        <p:guide pos="6210"/>
        <p:guide pos="6082"/>
        <p:guide pos="4929"/>
        <p:guide pos="16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管理的基金</a:t>
            </a:r>
            <a:r>
              <a:rPr lang="en-US" altLang="zh-CN" dirty="0" smtClean="0"/>
              <a:t>-</a:t>
            </a:r>
            <a:r>
              <a:rPr lang="zh-CN" altLang="en-US" dirty="0" smtClean="0"/>
              <a:t>投资收益（按基金）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投资分布（按金额）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天府1号</c:v>
                </c:pt>
                <c:pt idx="1">
                  <c:v>天府2号</c:v>
                </c:pt>
                <c:pt idx="2">
                  <c:v>天府3号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8636800"/>
        <c:axId val="408636408"/>
      </c:barChart>
      <c:valAx>
        <c:axId val="408636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636800"/>
        <c:crosses val="autoZero"/>
        <c:crossBetween val="between"/>
      </c:valAx>
      <c:catAx>
        <c:axId val="408636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636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16794760301E-2"/>
          <c:y val="0.88449212544540268"/>
          <c:w val="0.78145963383203354"/>
          <c:h val="0.115508099956356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管理的基金</a:t>
            </a:r>
            <a:r>
              <a:rPr lang="en-US" altLang="zh-CN" dirty="0" smtClean="0"/>
              <a:t>-</a:t>
            </a:r>
            <a:r>
              <a:rPr lang="zh-CN" altLang="en-US" dirty="0" smtClean="0"/>
              <a:t>投资收益（按基金）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投资分布（按金额）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重点投资项目</c:v>
                </c:pt>
                <c:pt idx="1">
                  <c:v>预警投资项目</c:v>
                </c:pt>
                <c:pt idx="2">
                  <c:v>一般投资项目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16794760301E-2"/>
          <c:y val="0.88449212544540268"/>
          <c:w val="0.65768789252044102"/>
          <c:h val="0.11550789329426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投资项目收益分析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投入成本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太阳能项目</c:v>
                </c:pt>
                <c:pt idx="1">
                  <c:v>互联网项目</c:v>
                </c:pt>
                <c:pt idx="2">
                  <c:v>共享单车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105</c:v>
                </c:pt>
                <c:pt idx="2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已实现收益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太阳能项目</c:v>
                </c:pt>
                <c:pt idx="1">
                  <c:v>互联网项目</c:v>
                </c:pt>
                <c:pt idx="2">
                  <c:v>共享单车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</c:v>
                </c:pt>
                <c:pt idx="1">
                  <c:v>50</c:v>
                </c:pt>
                <c:pt idx="2">
                  <c:v>80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预计收益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太阳能项目</c:v>
                </c:pt>
                <c:pt idx="1">
                  <c:v>互联网项目</c:v>
                </c:pt>
                <c:pt idx="2">
                  <c:v>共享单车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90</c:v>
                </c:pt>
                <c:pt idx="1">
                  <c:v>90</c:v>
                </c:pt>
                <c:pt idx="2">
                  <c:v>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637976"/>
        <c:axId val="408638368"/>
      </c:barChart>
      <c:catAx>
        <c:axId val="408637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638368"/>
        <c:crosses val="autoZero"/>
        <c:auto val="1"/>
        <c:lblAlgn val="ctr"/>
        <c:lblOffset val="100"/>
        <c:noMultiLvlLbl val="0"/>
      </c:catAx>
      <c:valAx>
        <c:axId val="4086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637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财务能力</c:v>
                </c:pt>
                <c:pt idx="1">
                  <c:v>管理能力</c:v>
                </c:pt>
                <c:pt idx="2">
                  <c:v>经营能力 </c:v>
                </c:pt>
                <c:pt idx="3">
                  <c:v>市场评价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6.5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535600"/>
        <c:axId val="722537168"/>
      </c:radarChart>
      <c:catAx>
        <c:axId val="72253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537168"/>
        <c:crosses val="autoZero"/>
        <c:auto val="1"/>
        <c:lblAlgn val="ctr"/>
        <c:lblOffset val="100"/>
        <c:noMultiLvlLbl val="0"/>
      </c:catAx>
      <c:valAx>
        <c:axId val="7225371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2253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投资项目收益分析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投入成本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基金1号</c:v>
                </c:pt>
                <c:pt idx="1">
                  <c:v>基金2号</c:v>
                </c:pt>
                <c:pt idx="2">
                  <c:v>基金3号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105</c:v>
                </c:pt>
                <c:pt idx="2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已实现收益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基金1号</c:v>
                </c:pt>
                <c:pt idx="1">
                  <c:v>基金2号</c:v>
                </c:pt>
                <c:pt idx="2">
                  <c:v>基金3号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</c:v>
                </c:pt>
                <c:pt idx="1">
                  <c:v>50</c:v>
                </c:pt>
                <c:pt idx="2">
                  <c:v>80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预计收益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基金1号</c:v>
                </c:pt>
                <c:pt idx="1">
                  <c:v>基金2号</c:v>
                </c:pt>
                <c:pt idx="2">
                  <c:v>基金3号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90</c:v>
                </c:pt>
                <c:pt idx="1">
                  <c:v>90</c:v>
                </c:pt>
                <c:pt idx="2">
                  <c:v>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637584"/>
        <c:axId val="408639936"/>
      </c:barChart>
      <c:catAx>
        <c:axId val="40863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639936"/>
        <c:crosses val="autoZero"/>
        <c:auto val="1"/>
        <c:lblAlgn val="ctr"/>
        <c:lblOffset val="100"/>
        <c:noMultiLvlLbl val="0"/>
      </c:catAx>
      <c:valAx>
        <c:axId val="40863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63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份额概览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887881488404638"/>
          <c:y val="0.1517927727026547"/>
          <c:w val="0.41032803112406446"/>
          <c:h val="0.7130869392277907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出资额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630CD12-497C-41B2-AF73-7B81B1320093}" type="CATEGORYNAME">
                      <a:rPr lang="zh-CN" alt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zh-CN" alt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5DEB2AEC-44A7-4832-9046-98B78BFB7995}" type="PERCENTAGE">
                      <a:rPr lang="en-US" altLang="zh-CN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zh-CN" alt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8CAE9E3-D491-4623-9E80-FEDD1B19EF3A}" type="CATEGORYNAME">
                      <a:rPr lang="zh-CN" altLang="en-US">
                        <a:solidFill>
                          <a:srgbClr val="0070C0"/>
                        </a:solidFill>
                      </a:rPr>
                      <a:pPr/>
                      <a:t>[CATEGORY NAME]</a:t>
                    </a:fld>
                    <a:r>
                      <a:rPr lang="zh-CN" altLang="en-US" baseline="0" dirty="0"/>
                      <a:t>
</a:t>
                    </a:r>
                    <a:fld id="{B7D81821-5AAD-4168-A20E-FB7605274B34}" type="PERCENTAGE">
                      <a:rPr lang="en-US" altLang="zh-CN" baseline="0"/>
                      <a:pPr/>
                      <a:t>[PERCENTAGE]</a:t>
                    </a:fld>
                    <a:endParaRPr lang="zh-CN" alt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6D43704-B90E-4C6A-BC9A-97E7C93602BF}" type="CATEGORYNAME">
                      <a:rPr lang="zh-CN" altLang="en-US">
                        <a:solidFill>
                          <a:srgbClr val="0070C0"/>
                        </a:solidFill>
                      </a:rPr>
                      <a:pPr/>
                      <a:t>[CATEGORY NAME]</a:t>
                    </a:fld>
                    <a:r>
                      <a:rPr lang="zh-CN" altLang="en-US" baseline="0" dirty="0"/>
                      <a:t>
</a:t>
                    </a:r>
                    <a:fld id="{14A89D3C-AA02-4D2D-9A40-B9112F81BC6F}" type="PERCENTAGE">
                      <a:rPr lang="en-US" altLang="zh-CN" baseline="0"/>
                      <a:pPr/>
                      <a:t>[PERCENTAGE]</a:t>
                    </a:fld>
                    <a:endParaRPr lang="zh-CN" alt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FE368E5-5301-44E7-B3AA-4A0D6D7455B3}" type="CATEGORYNAME">
                      <a:rPr lang="zh-CN" altLang="en-US">
                        <a:solidFill>
                          <a:srgbClr val="0070C0"/>
                        </a:solidFill>
                      </a:rPr>
                      <a:pPr/>
                      <a:t>[CATEGORY NAME]</a:t>
                    </a:fld>
                    <a:r>
                      <a:rPr lang="zh-CN" altLang="en-US" baseline="0" dirty="0"/>
                      <a:t>
</a:t>
                    </a:r>
                    <a:fld id="{FE2B5815-7E14-4DAB-9435-83335F772A2F}" type="PERCENTAGE">
                      <a:rPr lang="en-US" altLang="zh-CN" baseline="0"/>
                      <a:pPr/>
                      <a:t>[PERCENTAGE]</a:t>
                    </a:fld>
                    <a:endParaRPr lang="zh-CN" alt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A投资人</c:v>
                </c:pt>
                <c:pt idx="1">
                  <c:v>B投资人</c:v>
                </c:pt>
                <c:pt idx="2">
                  <c:v>C投资人</c:v>
                </c:pt>
                <c:pt idx="3">
                  <c:v>D投资人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</c:v>
                </c:pt>
                <c:pt idx="1">
                  <c:v>800</c:v>
                </c:pt>
                <c:pt idx="2">
                  <c:v>1700</c:v>
                </c:pt>
                <c:pt idx="3">
                  <c:v>1300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 smtClean="0"/>
              <a:t>2016</a:t>
            </a:r>
            <a:r>
              <a:rPr lang="zh-CN" altLang="en-US" sz="1200" dirty="0" smtClean="0"/>
              <a:t>年每季度投资综合收益</a:t>
            </a:r>
            <a:endParaRPr lang="en-US" altLang="zh-CN" sz="120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083538385826767E-2"/>
          <c:y val="0.22976960938917265"/>
          <c:w val="0.93635396161417328"/>
          <c:h val="0.38322893803955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投资成本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22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综合收益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</c:v>
                </c:pt>
                <c:pt idx="1">
                  <c:v>23</c:v>
                </c:pt>
                <c:pt idx="2">
                  <c:v>25</c:v>
                </c:pt>
                <c:pt idx="3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已实现收益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预估收益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</c:v>
                </c:pt>
                <c:pt idx="1">
                  <c:v>26</c:v>
                </c:pt>
                <c:pt idx="2">
                  <c:v>33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5219480"/>
        <c:axId val="725219872"/>
      </c:barChart>
      <c:catAx>
        <c:axId val="72521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219872"/>
        <c:crosses val="autoZero"/>
        <c:auto val="1"/>
        <c:lblAlgn val="ctr"/>
        <c:lblOffset val="100"/>
        <c:noMultiLvlLbl val="0"/>
      </c:catAx>
      <c:valAx>
        <c:axId val="72521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21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2016</a:t>
            </a:r>
            <a:r>
              <a:rPr lang="zh-CN"/>
              <a:t>年每季度投资综合收益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083538385826767E-2"/>
          <c:y val="0.22976960938917265"/>
          <c:w val="0.93635396161417328"/>
          <c:h val="0.38322893803955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投资成本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基金1号</c:v>
                </c:pt>
                <c:pt idx="1">
                  <c:v>基金2号</c:v>
                </c:pt>
                <c:pt idx="2">
                  <c:v>基金3号</c:v>
                </c:pt>
                <c:pt idx="3">
                  <c:v>基金4号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0.99</c:v>
                </c:pt>
                <c:pt idx="1">
                  <c:v>1.2</c:v>
                </c:pt>
                <c:pt idx="2">
                  <c:v>2</c:v>
                </c:pt>
                <c:pt idx="3">
                  <c:v>0.45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5673064"/>
        <c:axId val="725673456"/>
      </c:barChart>
      <c:catAx>
        <c:axId val="72567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673456"/>
        <c:crosses val="autoZero"/>
        <c:auto val="1"/>
        <c:lblAlgn val="ctr"/>
        <c:lblOffset val="100"/>
        <c:noMultiLvlLbl val="0"/>
      </c:catAx>
      <c:valAx>
        <c:axId val="72567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67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7/18/2017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5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3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8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5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1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3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6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6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8A45-A3B3-4A32-B871-65DB13F768F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9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397" y="1122363"/>
            <a:ext cx="91463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8"/>
            <a:ext cx="91463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5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2" y="365125"/>
            <a:ext cx="262958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18" y="365125"/>
            <a:ext cx="773631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7" y="1709739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4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833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7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913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07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07" y="2505075"/>
            <a:ext cx="51845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8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26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538" y="987426"/>
            <a:ext cx="617380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9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1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May 2017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1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4484-4952-4BFB-A265-EDA561FE5E9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0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2931" y="132546"/>
            <a:ext cx="11290861" cy="954107"/>
            <a:chOff x="192931" y="132546"/>
            <a:chExt cx="11290861" cy="954107"/>
          </a:xfrm>
        </p:grpSpPr>
        <p:sp>
          <p:nvSpPr>
            <p:cNvPr id="4" name="文本框 3"/>
            <p:cNvSpPr txBox="1"/>
            <p:nvPr/>
          </p:nvSpPr>
          <p:spPr>
            <a:xfrm>
              <a:off x="192931" y="132546"/>
              <a:ext cx="48189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i="1" dirty="0">
                  <a:solidFill>
                    <a:srgbClr val="000000"/>
                  </a:solidFill>
                </a:rPr>
                <a:t>基金管理系统 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Link – </a:t>
              </a:r>
              <a:r>
                <a:rPr lang="zh-CN" altLang="en-US" sz="2800" b="1" i="1" dirty="0">
                  <a:solidFill>
                    <a:srgbClr val="000000"/>
                  </a:solidFill>
                </a:rPr>
                <a:t>登录页面</a:t>
              </a:r>
              <a:endParaRPr lang="en-US" altLang="zh-CN" sz="2800" b="1" i="1" dirty="0">
                <a:solidFill>
                  <a:srgbClr val="000000"/>
                </a:solidFill>
              </a:endParaRPr>
            </a:p>
            <a:p>
              <a:endParaRPr lang="zh-CN" altLang="en-US" sz="2800" b="1" i="1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hape 13"/>
            <p:cNvCxnSpPr/>
            <p:nvPr/>
          </p:nvCxnSpPr>
          <p:spPr>
            <a:xfrm rot="5400000" flipH="1" flipV="1">
              <a:off x="5919763" y="-4802029"/>
              <a:ext cx="152399" cy="10975658"/>
            </a:xfrm>
            <a:prstGeom prst="bentConnector2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39054"/>
            <a:ext cx="12195175" cy="44767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758886" y="1697519"/>
            <a:ext cx="4521898" cy="32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基金管理系统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Link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 1.0.0 2017 PwC All rights reserved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73242" y="3432011"/>
            <a:ext cx="3429001" cy="402715"/>
            <a:chOff x="7127310" y="5073041"/>
            <a:chExt cx="4158641" cy="488515"/>
          </a:xfrm>
        </p:grpSpPr>
        <p:sp>
          <p:nvSpPr>
            <p:cNvPr id="20" name="矩形 19"/>
            <p:cNvSpPr/>
            <p:nvPr/>
          </p:nvSpPr>
          <p:spPr>
            <a:xfrm>
              <a:off x="7127310" y="5073041"/>
              <a:ext cx="4158641" cy="488515"/>
            </a:xfrm>
            <a:prstGeom prst="rect">
              <a:avLst/>
            </a:prstGeom>
            <a:noFill/>
            <a:ln w="127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127310" y="5073041"/>
              <a:ext cx="914400" cy="488515"/>
            </a:xfrm>
            <a:prstGeom prst="rect">
              <a:avLst/>
            </a:prstGeom>
            <a:noFill/>
            <a:ln w="127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73242" y="4024990"/>
            <a:ext cx="3429002" cy="402715"/>
            <a:chOff x="7127310" y="5073041"/>
            <a:chExt cx="4158641" cy="488515"/>
          </a:xfrm>
        </p:grpSpPr>
        <p:sp>
          <p:nvSpPr>
            <p:cNvPr id="23" name="矩形 22"/>
            <p:cNvSpPr/>
            <p:nvPr/>
          </p:nvSpPr>
          <p:spPr>
            <a:xfrm>
              <a:off x="7127310" y="5073041"/>
              <a:ext cx="4158641" cy="488515"/>
            </a:xfrm>
            <a:prstGeom prst="rect">
              <a:avLst/>
            </a:prstGeom>
            <a:noFill/>
            <a:ln w="127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127310" y="5073041"/>
              <a:ext cx="914400" cy="488515"/>
            </a:xfrm>
            <a:prstGeom prst="rect">
              <a:avLst/>
            </a:prstGeom>
            <a:noFill/>
            <a:ln w="127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</a:p>
          </p:txBody>
        </p:sp>
      </p:grpSp>
      <p:sp>
        <p:nvSpPr>
          <p:cNvPr id="25" name="流程图: 可选过程 24"/>
          <p:cNvSpPr/>
          <p:nvPr/>
        </p:nvSpPr>
        <p:spPr>
          <a:xfrm>
            <a:off x="11019835" y="4693821"/>
            <a:ext cx="927913" cy="358490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17" name="矩形 16"/>
          <p:cNvSpPr/>
          <p:nvPr/>
        </p:nvSpPr>
        <p:spPr>
          <a:xfrm>
            <a:off x="9327209" y="3432011"/>
            <a:ext cx="2675034" cy="402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327209" y="4026939"/>
            <a:ext cx="2675034" cy="402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Shape 958"/>
          <p:cNvGrpSpPr/>
          <p:nvPr/>
        </p:nvGrpSpPr>
        <p:grpSpPr>
          <a:xfrm>
            <a:off x="264940" y="4424846"/>
            <a:ext cx="1296144" cy="986848"/>
            <a:chOff x="2498" y="1138"/>
            <a:chExt cx="2682" cy="2041"/>
          </a:xfrm>
        </p:grpSpPr>
        <p:sp>
          <p:nvSpPr>
            <p:cNvPr id="30" name="Shape 959"/>
            <p:cNvSpPr/>
            <p:nvPr/>
          </p:nvSpPr>
          <p:spPr>
            <a:xfrm>
              <a:off x="2501" y="1139"/>
              <a:ext cx="2678" cy="20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960"/>
            <p:cNvSpPr/>
            <p:nvPr/>
          </p:nvSpPr>
          <p:spPr>
            <a:xfrm>
              <a:off x="3997" y="2429"/>
              <a:ext cx="497" cy="5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71" y="12857"/>
                  </a:moveTo>
                  <a:cubicBezTo>
                    <a:pt x="56000" y="16071"/>
                    <a:pt x="45142" y="30535"/>
                    <a:pt x="45142" y="55714"/>
                  </a:cubicBezTo>
                  <a:cubicBezTo>
                    <a:pt x="45142" y="81428"/>
                    <a:pt x="59428" y="98571"/>
                    <a:pt x="81142" y="98571"/>
                  </a:cubicBezTo>
                  <a:cubicBezTo>
                    <a:pt x="91428" y="98571"/>
                    <a:pt x="100571" y="95357"/>
                    <a:pt x="120000" y="86249"/>
                  </a:cubicBezTo>
                  <a:cubicBezTo>
                    <a:pt x="120000" y="107142"/>
                    <a:pt x="120000" y="107142"/>
                    <a:pt x="120000" y="107142"/>
                  </a:cubicBezTo>
                  <a:cubicBezTo>
                    <a:pt x="96571" y="117321"/>
                    <a:pt x="82857" y="119999"/>
                    <a:pt x="64571" y="119999"/>
                  </a:cubicBezTo>
                  <a:cubicBezTo>
                    <a:pt x="44000" y="119999"/>
                    <a:pt x="29714" y="115178"/>
                    <a:pt x="18285" y="103928"/>
                  </a:cubicBezTo>
                  <a:cubicBezTo>
                    <a:pt x="6285" y="92678"/>
                    <a:pt x="0" y="78214"/>
                    <a:pt x="0" y="61607"/>
                  </a:cubicBezTo>
                  <a:cubicBezTo>
                    <a:pt x="0" y="25178"/>
                    <a:pt x="29142" y="0"/>
                    <a:pt x="71428" y="0"/>
                  </a:cubicBezTo>
                  <a:cubicBezTo>
                    <a:pt x="99428" y="0"/>
                    <a:pt x="118857" y="12321"/>
                    <a:pt x="118857" y="29999"/>
                  </a:cubicBezTo>
                  <a:cubicBezTo>
                    <a:pt x="118857" y="41249"/>
                    <a:pt x="109714" y="49285"/>
                    <a:pt x="96571" y="49285"/>
                  </a:cubicBezTo>
                  <a:cubicBezTo>
                    <a:pt x="89714" y="49285"/>
                    <a:pt x="84000" y="47142"/>
                    <a:pt x="76571" y="43392"/>
                  </a:cubicBezTo>
                  <a:lnTo>
                    <a:pt x="76571" y="128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961"/>
            <p:cNvSpPr/>
            <p:nvPr/>
          </p:nvSpPr>
          <p:spPr>
            <a:xfrm>
              <a:off x="3132" y="2429"/>
              <a:ext cx="861" cy="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164" y="62443"/>
                  </a:moveTo>
                  <a:cubicBezTo>
                    <a:pt x="116043" y="40180"/>
                    <a:pt x="120000" y="30950"/>
                    <a:pt x="120000" y="20090"/>
                  </a:cubicBezTo>
                  <a:cubicBezTo>
                    <a:pt x="120000" y="9230"/>
                    <a:pt x="114725" y="0"/>
                    <a:pt x="107472" y="0"/>
                  </a:cubicBezTo>
                  <a:cubicBezTo>
                    <a:pt x="103186" y="0"/>
                    <a:pt x="99230" y="3800"/>
                    <a:pt x="97252" y="7058"/>
                  </a:cubicBezTo>
                  <a:cubicBezTo>
                    <a:pt x="97252" y="52669"/>
                    <a:pt x="97252" y="52669"/>
                    <a:pt x="97252" y="52669"/>
                  </a:cubicBezTo>
                  <a:cubicBezTo>
                    <a:pt x="79780" y="91764"/>
                    <a:pt x="79780" y="91764"/>
                    <a:pt x="79780" y="91764"/>
                  </a:cubicBezTo>
                  <a:cubicBezTo>
                    <a:pt x="79780" y="3257"/>
                    <a:pt x="79780" y="3257"/>
                    <a:pt x="79780" y="3257"/>
                  </a:cubicBezTo>
                  <a:cubicBezTo>
                    <a:pt x="62967" y="3257"/>
                    <a:pt x="62967" y="3257"/>
                    <a:pt x="62967" y="3257"/>
                  </a:cubicBezTo>
                  <a:cubicBezTo>
                    <a:pt x="34945" y="79276"/>
                    <a:pt x="34945" y="79276"/>
                    <a:pt x="34945" y="79276"/>
                  </a:cubicBezTo>
                  <a:cubicBezTo>
                    <a:pt x="34945" y="3257"/>
                    <a:pt x="34945" y="3257"/>
                    <a:pt x="34945" y="3257"/>
                  </a:cubicBezTo>
                  <a:cubicBezTo>
                    <a:pt x="25384" y="3257"/>
                    <a:pt x="25384" y="3257"/>
                    <a:pt x="25384" y="3257"/>
                  </a:cubicBezTo>
                  <a:cubicBezTo>
                    <a:pt x="0" y="13031"/>
                    <a:pt x="0" y="13031"/>
                    <a:pt x="0" y="13031"/>
                  </a:cubicBezTo>
                  <a:cubicBezTo>
                    <a:pt x="0" y="23891"/>
                    <a:pt x="0" y="23891"/>
                    <a:pt x="0" y="23891"/>
                  </a:cubicBezTo>
                  <a:cubicBezTo>
                    <a:pt x="13846" y="26063"/>
                    <a:pt x="13846" y="26063"/>
                    <a:pt x="13846" y="26063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31648" y="120000"/>
                    <a:pt x="31648" y="120000"/>
                    <a:pt x="31648" y="120000"/>
                  </a:cubicBezTo>
                  <a:cubicBezTo>
                    <a:pt x="58351" y="47239"/>
                    <a:pt x="58351" y="47239"/>
                    <a:pt x="58351" y="47239"/>
                  </a:cubicBezTo>
                  <a:cubicBezTo>
                    <a:pt x="58351" y="120000"/>
                    <a:pt x="58351" y="120000"/>
                    <a:pt x="58351" y="120000"/>
                  </a:cubicBezTo>
                  <a:cubicBezTo>
                    <a:pt x="78131" y="120000"/>
                    <a:pt x="78131" y="120000"/>
                    <a:pt x="78131" y="120000"/>
                  </a:cubicBezTo>
                  <a:lnTo>
                    <a:pt x="105164" y="624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962"/>
            <p:cNvSpPr/>
            <p:nvPr/>
          </p:nvSpPr>
          <p:spPr>
            <a:xfrm>
              <a:off x="2498" y="2430"/>
              <a:ext cx="617" cy="7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735" y="73523"/>
                  </a:moveTo>
                  <a:cubicBezTo>
                    <a:pt x="51494" y="73523"/>
                    <a:pt x="52413" y="73523"/>
                    <a:pt x="54252" y="73523"/>
                  </a:cubicBezTo>
                  <a:cubicBezTo>
                    <a:pt x="74022" y="73523"/>
                    <a:pt x="85057" y="63238"/>
                    <a:pt x="85057" y="43428"/>
                  </a:cubicBezTo>
                  <a:cubicBezTo>
                    <a:pt x="85057" y="26666"/>
                    <a:pt x="76321" y="17523"/>
                    <a:pt x="59770" y="17523"/>
                  </a:cubicBezTo>
                  <a:cubicBezTo>
                    <a:pt x="57471" y="17523"/>
                    <a:pt x="54252" y="17904"/>
                    <a:pt x="48735" y="18666"/>
                  </a:cubicBezTo>
                  <a:lnTo>
                    <a:pt x="48735" y="73523"/>
                  </a:lnTo>
                  <a:close/>
                  <a:moveTo>
                    <a:pt x="48735" y="109333"/>
                  </a:moveTo>
                  <a:cubicBezTo>
                    <a:pt x="64827" y="112380"/>
                    <a:pt x="64827" y="112380"/>
                    <a:pt x="64827" y="112380"/>
                  </a:cubicBezTo>
                  <a:cubicBezTo>
                    <a:pt x="64827" y="120000"/>
                    <a:pt x="64827" y="120000"/>
                    <a:pt x="64827" y="120000"/>
                  </a:cubicBezTo>
                  <a:cubicBezTo>
                    <a:pt x="1379" y="120000"/>
                    <a:pt x="1379" y="120000"/>
                    <a:pt x="1379" y="120000"/>
                  </a:cubicBezTo>
                  <a:cubicBezTo>
                    <a:pt x="1379" y="112380"/>
                    <a:pt x="1379" y="112380"/>
                    <a:pt x="1379" y="112380"/>
                  </a:cubicBezTo>
                  <a:cubicBezTo>
                    <a:pt x="16091" y="109333"/>
                    <a:pt x="16091" y="109333"/>
                    <a:pt x="16091" y="109333"/>
                  </a:cubicBezTo>
                  <a:cubicBezTo>
                    <a:pt x="16091" y="17523"/>
                    <a:pt x="16091" y="17523"/>
                    <a:pt x="16091" y="17523"/>
                  </a:cubicBezTo>
                  <a:cubicBezTo>
                    <a:pt x="0" y="17523"/>
                    <a:pt x="0" y="17523"/>
                    <a:pt x="0" y="17523"/>
                  </a:cubicBezTo>
                  <a:cubicBezTo>
                    <a:pt x="0" y="9904"/>
                    <a:pt x="0" y="9904"/>
                    <a:pt x="0" y="9904"/>
                  </a:cubicBezTo>
                  <a:cubicBezTo>
                    <a:pt x="38620" y="0"/>
                    <a:pt x="38620" y="0"/>
                    <a:pt x="38620" y="0"/>
                  </a:cubicBezTo>
                  <a:cubicBezTo>
                    <a:pt x="48735" y="0"/>
                    <a:pt x="48735" y="0"/>
                    <a:pt x="48735" y="0"/>
                  </a:cubicBezTo>
                  <a:cubicBezTo>
                    <a:pt x="48735" y="11047"/>
                    <a:pt x="48735" y="11047"/>
                    <a:pt x="48735" y="11047"/>
                  </a:cubicBezTo>
                  <a:cubicBezTo>
                    <a:pt x="66666" y="1904"/>
                    <a:pt x="73103" y="380"/>
                    <a:pt x="82298" y="380"/>
                  </a:cubicBezTo>
                  <a:cubicBezTo>
                    <a:pt x="103908" y="380"/>
                    <a:pt x="120000" y="16761"/>
                    <a:pt x="120000" y="39619"/>
                  </a:cubicBezTo>
                  <a:cubicBezTo>
                    <a:pt x="120000" y="65904"/>
                    <a:pt x="98390" y="83809"/>
                    <a:pt x="65287" y="83809"/>
                  </a:cubicBezTo>
                  <a:cubicBezTo>
                    <a:pt x="61609" y="83809"/>
                    <a:pt x="55172" y="83428"/>
                    <a:pt x="48735" y="83047"/>
                  </a:cubicBezTo>
                  <a:cubicBezTo>
                    <a:pt x="48735" y="109714"/>
                    <a:pt x="48735" y="109714"/>
                    <a:pt x="48735" y="109714"/>
                  </a:cubicBezTo>
                  <a:lnTo>
                    <a:pt x="48735" y="1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963"/>
            <p:cNvSpPr/>
            <p:nvPr/>
          </p:nvSpPr>
          <p:spPr>
            <a:xfrm>
              <a:off x="5056" y="1762"/>
              <a:ext cx="124" cy="250"/>
            </a:xfrm>
            <a:prstGeom prst="rect">
              <a:avLst/>
            </a:prstGeom>
            <a:solidFill>
              <a:srgbClr val="FFFFFF">
                <a:alpha val="5294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964"/>
            <p:cNvSpPr/>
            <p:nvPr/>
          </p:nvSpPr>
          <p:spPr>
            <a:xfrm>
              <a:off x="5056" y="1762"/>
              <a:ext cx="124" cy="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965"/>
            <p:cNvSpPr/>
            <p:nvPr/>
          </p:nvSpPr>
          <p:spPr>
            <a:xfrm>
              <a:off x="4802" y="1389"/>
              <a:ext cx="252" cy="373"/>
            </a:xfrm>
            <a:prstGeom prst="rect">
              <a:avLst/>
            </a:prstGeom>
            <a:solidFill>
              <a:srgbClr val="FFFFFF">
                <a:alpha val="35686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966"/>
            <p:cNvSpPr/>
            <p:nvPr/>
          </p:nvSpPr>
          <p:spPr>
            <a:xfrm>
              <a:off x="4802" y="1389"/>
              <a:ext cx="252" cy="3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967"/>
            <p:cNvSpPr/>
            <p:nvPr/>
          </p:nvSpPr>
          <p:spPr>
            <a:xfrm>
              <a:off x="3706" y="2013"/>
              <a:ext cx="499" cy="125"/>
            </a:xfrm>
            <a:prstGeom prst="rect">
              <a:avLst/>
            </a:prstGeom>
            <a:solidFill>
              <a:srgbClr val="FFFFFF">
                <a:alpha val="91764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968"/>
            <p:cNvSpPr/>
            <p:nvPr/>
          </p:nvSpPr>
          <p:spPr>
            <a:xfrm>
              <a:off x="3706" y="2013"/>
              <a:ext cx="499" cy="1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969"/>
            <p:cNvSpPr/>
            <p:nvPr/>
          </p:nvSpPr>
          <p:spPr>
            <a:xfrm>
              <a:off x="4206" y="1762"/>
              <a:ext cx="311" cy="250"/>
            </a:xfrm>
            <a:prstGeom prst="rect">
              <a:avLst/>
            </a:prstGeom>
            <a:solidFill>
              <a:srgbClr val="FFFFFF">
                <a:alpha val="91764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970"/>
            <p:cNvSpPr/>
            <p:nvPr/>
          </p:nvSpPr>
          <p:spPr>
            <a:xfrm>
              <a:off x="4206" y="1762"/>
              <a:ext cx="311" cy="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971"/>
            <p:cNvSpPr/>
            <p:nvPr/>
          </p:nvSpPr>
          <p:spPr>
            <a:xfrm>
              <a:off x="4206" y="1639"/>
              <a:ext cx="311" cy="122"/>
            </a:xfrm>
            <a:prstGeom prst="rect">
              <a:avLst/>
            </a:prstGeom>
            <a:solidFill>
              <a:srgbClr val="FFFFFF">
                <a:alpha val="84705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972"/>
            <p:cNvSpPr/>
            <p:nvPr/>
          </p:nvSpPr>
          <p:spPr>
            <a:xfrm>
              <a:off x="4206" y="1639"/>
              <a:ext cx="311" cy="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973"/>
            <p:cNvSpPr/>
            <p:nvPr/>
          </p:nvSpPr>
          <p:spPr>
            <a:xfrm>
              <a:off x="4518" y="1762"/>
              <a:ext cx="186" cy="250"/>
            </a:xfrm>
            <a:prstGeom prst="rect">
              <a:avLst/>
            </a:prstGeom>
            <a:solidFill>
              <a:srgbClr val="FFFFFF">
                <a:alpha val="86666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974"/>
            <p:cNvSpPr/>
            <p:nvPr/>
          </p:nvSpPr>
          <p:spPr>
            <a:xfrm>
              <a:off x="4518" y="1762"/>
              <a:ext cx="186" cy="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975"/>
            <p:cNvSpPr/>
            <p:nvPr/>
          </p:nvSpPr>
          <p:spPr>
            <a:xfrm>
              <a:off x="4206" y="1389"/>
              <a:ext cx="499" cy="3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0" y="80534"/>
                  </a:lnTo>
                  <a:lnTo>
                    <a:pt x="75030" y="80534"/>
                  </a:lnTo>
                  <a:lnTo>
                    <a:pt x="7503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>
                <a:alpha val="7294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976"/>
            <p:cNvSpPr/>
            <p:nvPr/>
          </p:nvSpPr>
          <p:spPr>
            <a:xfrm>
              <a:off x="4206" y="1389"/>
              <a:ext cx="499" cy="3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0"/>
                  </a:lnTo>
                  <a:lnTo>
                    <a:pt x="0" y="80534"/>
                  </a:lnTo>
                  <a:lnTo>
                    <a:pt x="75030" y="80534"/>
                  </a:lnTo>
                  <a:lnTo>
                    <a:pt x="7503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977"/>
            <p:cNvSpPr/>
            <p:nvPr/>
          </p:nvSpPr>
          <p:spPr>
            <a:xfrm>
              <a:off x="4704" y="1762"/>
              <a:ext cx="98" cy="250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978"/>
            <p:cNvSpPr/>
            <p:nvPr/>
          </p:nvSpPr>
          <p:spPr>
            <a:xfrm>
              <a:off x="4704" y="1762"/>
              <a:ext cx="98" cy="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979"/>
            <p:cNvSpPr/>
            <p:nvPr/>
          </p:nvSpPr>
          <p:spPr>
            <a:xfrm>
              <a:off x="4802" y="1762"/>
              <a:ext cx="252" cy="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>
                <a:alpha val="66666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980"/>
            <p:cNvSpPr/>
            <p:nvPr/>
          </p:nvSpPr>
          <p:spPr>
            <a:xfrm>
              <a:off x="4802" y="1762"/>
              <a:ext cx="252" cy="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981"/>
            <p:cNvSpPr/>
            <p:nvPr/>
          </p:nvSpPr>
          <p:spPr>
            <a:xfrm>
              <a:off x="4206" y="1236"/>
              <a:ext cx="499" cy="151"/>
            </a:xfrm>
            <a:prstGeom prst="rect">
              <a:avLst/>
            </a:prstGeom>
            <a:solidFill>
              <a:srgbClr val="FFFFFF">
                <a:alpha val="60784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982"/>
            <p:cNvSpPr/>
            <p:nvPr/>
          </p:nvSpPr>
          <p:spPr>
            <a:xfrm>
              <a:off x="4206" y="1236"/>
              <a:ext cx="499" cy="1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983"/>
            <p:cNvSpPr/>
            <p:nvPr/>
          </p:nvSpPr>
          <p:spPr>
            <a:xfrm>
              <a:off x="4206" y="1138"/>
              <a:ext cx="499" cy="99"/>
            </a:xfrm>
            <a:prstGeom prst="rect">
              <a:avLst/>
            </a:pr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984"/>
            <p:cNvSpPr/>
            <p:nvPr/>
          </p:nvSpPr>
          <p:spPr>
            <a:xfrm>
              <a:off x="4206" y="1138"/>
              <a:ext cx="499" cy="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985"/>
            <p:cNvSpPr/>
            <p:nvPr/>
          </p:nvSpPr>
          <p:spPr>
            <a:xfrm>
              <a:off x="4704" y="1236"/>
              <a:ext cx="98" cy="151"/>
            </a:xfrm>
            <a:prstGeom prst="rect">
              <a:avLst/>
            </a:pr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986"/>
            <p:cNvSpPr/>
            <p:nvPr/>
          </p:nvSpPr>
          <p:spPr>
            <a:xfrm>
              <a:off x="4704" y="1236"/>
              <a:ext cx="98" cy="1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987"/>
            <p:cNvSpPr/>
            <p:nvPr/>
          </p:nvSpPr>
          <p:spPr>
            <a:xfrm>
              <a:off x="4704" y="1389"/>
              <a:ext cx="98" cy="3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19999" y="12000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>
                <a:alpha val="51764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988"/>
            <p:cNvSpPr/>
            <p:nvPr/>
          </p:nvSpPr>
          <p:spPr>
            <a:xfrm>
              <a:off x="4704" y="1389"/>
              <a:ext cx="98" cy="3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lnTo>
                    <a:pt x="119999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19999" y="120000"/>
                  </a:lnTo>
                  <a:lnTo>
                    <a:pt x="119999" y="0"/>
                  </a:lnTo>
                </a:path>
              </a:pathLst>
            </a:cu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8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基金管理详细页面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2914" y="720905"/>
            <a:ext cx="12196501" cy="4405864"/>
            <a:chOff x="-4501" y="-118339"/>
            <a:chExt cx="12196501" cy="44058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18" name="流程图: 可选过程 17"/>
            <p:cNvSpPr/>
            <p:nvPr/>
          </p:nvSpPr>
          <p:spPr>
            <a:xfrm>
              <a:off x="1900502" y="-118339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003" y="2435901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文档库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21" name="矩形 24"/>
          <p:cNvSpPr/>
          <p:nvPr/>
        </p:nvSpPr>
        <p:spPr>
          <a:xfrm>
            <a:off x="1818889" y="1482842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2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可选过程 18"/>
          <p:cNvSpPr/>
          <p:nvPr/>
        </p:nvSpPr>
        <p:spPr>
          <a:xfrm>
            <a:off x="7155252" y="743480"/>
            <a:ext cx="821451" cy="319187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合规遵从</a:t>
            </a:r>
          </a:p>
        </p:txBody>
      </p:sp>
      <p:sp>
        <p:nvSpPr>
          <p:cNvPr id="35" name="流程图: 可选过程 17"/>
          <p:cNvSpPr/>
          <p:nvPr/>
        </p:nvSpPr>
        <p:spPr>
          <a:xfrm>
            <a:off x="3593825" y="73889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36" name="流程图: 可选过程 17"/>
          <p:cNvSpPr/>
          <p:nvPr/>
        </p:nvSpPr>
        <p:spPr>
          <a:xfrm>
            <a:off x="4444515" y="741847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37" name="流程图: 可选过程 17"/>
          <p:cNvSpPr/>
          <p:nvPr/>
        </p:nvSpPr>
        <p:spPr>
          <a:xfrm>
            <a:off x="5295205" y="73889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</a:p>
        </p:txBody>
      </p:sp>
      <p:sp>
        <p:nvSpPr>
          <p:cNvPr id="38" name="流程图: 可选过程 17"/>
          <p:cNvSpPr/>
          <p:nvPr/>
        </p:nvSpPr>
        <p:spPr>
          <a:xfrm>
            <a:off x="6145895" y="738894"/>
            <a:ext cx="959109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现金流信息</a:t>
            </a:r>
          </a:p>
        </p:txBody>
      </p:sp>
      <p:sp>
        <p:nvSpPr>
          <p:cNvPr id="39" name="流程图: 可选过程 17"/>
          <p:cNvSpPr/>
          <p:nvPr/>
        </p:nvSpPr>
        <p:spPr>
          <a:xfrm>
            <a:off x="2715521" y="743480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</a:t>
            </a:r>
          </a:p>
        </p:txBody>
      </p:sp>
      <p:sp>
        <p:nvSpPr>
          <p:cNvPr id="40" name="流程图: 可选过程 17"/>
          <p:cNvSpPr/>
          <p:nvPr/>
        </p:nvSpPr>
        <p:spPr>
          <a:xfrm>
            <a:off x="8034115" y="72952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财务信息</a:t>
            </a:r>
          </a:p>
        </p:txBody>
      </p:sp>
      <p:sp>
        <p:nvSpPr>
          <p:cNvPr id="41" name="流程图: 可选过程 17"/>
          <p:cNvSpPr/>
          <p:nvPr/>
        </p:nvSpPr>
        <p:spPr>
          <a:xfrm>
            <a:off x="8884805" y="734896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股权交易</a:t>
            </a:r>
          </a:p>
        </p:txBody>
      </p:sp>
      <p:sp>
        <p:nvSpPr>
          <p:cNvPr id="53" name="流程图: 可选过程 17"/>
          <p:cNvSpPr/>
          <p:nvPr/>
        </p:nvSpPr>
        <p:spPr>
          <a:xfrm>
            <a:off x="9716246" y="729527"/>
            <a:ext cx="513793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4" name="流程图: 可选过程 17"/>
          <p:cNvSpPr/>
          <p:nvPr/>
        </p:nvSpPr>
        <p:spPr>
          <a:xfrm>
            <a:off x="10310615" y="736498"/>
            <a:ext cx="82630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文档一览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258" y="992921"/>
            <a:ext cx="878304" cy="258786"/>
          </a:xfrm>
          <a:prstGeom prst="rect">
            <a:avLst/>
          </a:prstGeom>
        </p:spPr>
      </p:pic>
      <p:cxnSp>
        <p:nvCxnSpPr>
          <p:cNvPr id="47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1888282" y="109877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246294" y="2168922"/>
            <a:ext cx="2122778" cy="477870"/>
            <a:chOff x="4817913" y="4941102"/>
            <a:chExt cx="525848" cy="138634"/>
          </a:xfrm>
        </p:grpSpPr>
        <p:sp>
          <p:nvSpPr>
            <p:cNvPr id="46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r>
                <a:rPr lang="zh-CN" altLang="en-US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流程图: 合并 47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0123"/>
              </p:ext>
            </p:extLst>
          </p:nvPr>
        </p:nvGraphicFramePr>
        <p:xfrm>
          <a:off x="2663529" y="2967409"/>
          <a:ext cx="8650868" cy="320378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62717"/>
                <a:gridCol w="2162717"/>
                <a:gridCol w="2162717"/>
                <a:gridCol w="2162717"/>
              </a:tblGrid>
              <a:tr h="10679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</a:tr>
              <a:tr h="10679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</a:tr>
              <a:tr h="10679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4369072" y="3068960"/>
            <a:ext cx="288355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369071" y="3458543"/>
            <a:ext cx="288355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基金管理详细页面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2914" y="720905"/>
            <a:ext cx="12196501" cy="4405864"/>
            <a:chOff x="-4501" y="-118339"/>
            <a:chExt cx="12196501" cy="44058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18" name="流程图: 可选过程 17"/>
            <p:cNvSpPr/>
            <p:nvPr/>
          </p:nvSpPr>
          <p:spPr>
            <a:xfrm>
              <a:off x="1900502" y="-118339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003" y="2435901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文档库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21" name="矩形 24"/>
          <p:cNvSpPr/>
          <p:nvPr/>
        </p:nvSpPr>
        <p:spPr>
          <a:xfrm>
            <a:off x="1818889" y="1482842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2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可选过程 18"/>
          <p:cNvSpPr/>
          <p:nvPr/>
        </p:nvSpPr>
        <p:spPr>
          <a:xfrm>
            <a:off x="7155252" y="743480"/>
            <a:ext cx="821451" cy="319187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合规遵从</a:t>
            </a:r>
          </a:p>
        </p:txBody>
      </p:sp>
      <p:sp>
        <p:nvSpPr>
          <p:cNvPr id="35" name="流程图: 可选过程 17"/>
          <p:cNvSpPr/>
          <p:nvPr/>
        </p:nvSpPr>
        <p:spPr>
          <a:xfrm>
            <a:off x="3593825" y="73889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36" name="流程图: 可选过程 17"/>
          <p:cNvSpPr/>
          <p:nvPr/>
        </p:nvSpPr>
        <p:spPr>
          <a:xfrm>
            <a:off x="4444515" y="741847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37" name="流程图: 可选过程 17"/>
          <p:cNvSpPr/>
          <p:nvPr/>
        </p:nvSpPr>
        <p:spPr>
          <a:xfrm>
            <a:off x="5295205" y="73889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</a:p>
        </p:txBody>
      </p:sp>
      <p:sp>
        <p:nvSpPr>
          <p:cNvPr id="38" name="流程图: 可选过程 17"/>
          <p:cNvSpPr/>
          <p:nvPr/>
        </p:nvSpPr>
        <p:spPr>
          <a:xfrm>
            <a:off x="6145895" y="738894"/>
            <a:ext cx="959109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现金流信息</a:t>
            </a:r>
          </a:p>
        </p:txBody>
      </p:sp>
      <p:sp>
        <p:nvSpPr>
          <p:cNvPr id="39" name="流程图: 可选过程 17"/>
          <p:cNvSpPr/>
          <p:nvPr/>
        </p:nvSpPr>
        <p:spPr>
          <a:xfrm>
            <a:off x="2715521" y="743480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</a:t>
            </a:r>
          </a:p>
        </p:txBody>
      </p:sp>
      <p:sp>
        <p:nvSpPr>
          <p:cNvPr id="40" name="流程图: 可选过程 17"/>
          <p:cNvSpPr/>
          <p:nvPr/>
        </p:nvSpPr>
        <p:spPr>
          <a:xfrm>
            <a:off x="8034115" y="72952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财务信息</a:t>
            </a:r>
          </a:p>
        </p:txBody>
      </p:sp>
      <p:sp>
        <p:nvSpPr>
          <p:cNvPr id="41" name="流程图: 可选过程 17"/>
          <p:cNvSpPr/>
          <p:nvPr/>
        </p:nvSpPr>
        <p:spPr>
          <a:xfrm>
            <a:off x="8884805" y="734896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股权交易</a:t>
            </a:r>
          </a:p>
        </p:txBody>
      </p:sp>
      <p:sp>
        <p:nvSpPr>
          <p:cNvPr id="50" name="流程图: 可选过程 18"/>
          <p:cNvSpPr/>
          <p:nvPr/>
        </p:nvSpPr>
        <p:spPr>
          <a:xfrm>
            <a:off x="3761571" y="1848782"/>
            <a:ext cx="1063554" cy="319187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中国合规信息</a:t>
            </a:r>
          </a:p>
        </p:txBody>
      </p:sp>
      <p:sp>
        <p:nvSpPr>
          <p:cNvPr id="51" name="流程图: 可选过程 17"/>
          <p:cNvSpPr/>
          <p:nvPr/>
        </p:nvSpPr>
        <p:spPr>
          <a:xfrm>
            <a:off x="4929117" y="1836489"/>
            <a:ext cx="1093440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美国合规信息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02647" y="1883002"/>
            <a:ext cx="1616612" cy="262993"/>
            <a:chOff x="4240797" y="1988118"/>
            <a:chExt cx="1616612" cy="262993"/>
          </a:xfrm>
        </p:grpSpPr>
        <p:sp>
          <p:nvSpPr>
            <p:cNvPr id="83" name="Rectangle 82"/>
            <p:cNvSpPr/>
            <p:nvPr/>
          </p:nvSpPr>
          <p:spPr>
            <a:xfrm>
              <a:off x="4260626" y="1998186"/>
              <a:ext cx="1596783" cy="2325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40797" y="2004890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116087" y="1997763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68868" y="198811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440511" y="1994683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sp>
        <p:nvSpPr>
          <p:cNvPr id="53" name="流程图: 可选过程 17"/>
          <p:cNvSpPr/>
          <p:nvPr/>
        </p:nvSpPr>
        <p:spPr>
          <a:xfrm>
            <a:off x="9716246" y="729527"/>
            <a:ext cx="513793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4" name="流程图: 可选过程 17"/>
          <p:cNvSpPr/>
          <p:nvPr/>
        </p:nvSpPr>
        <p:spPr>
          <a:xfrm>
            <a:off x="10310615" y="736498"/>
            <a:ext cx="82630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文档一览</a:t>
            </a:r>
          </a:p>
        </p:txBody>
      </p:sp>
      <p:graphicFrame>
        <p:nvGraphicFramePr>
          <p:cNvPr id="43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4737"/>
              </p:ext>
            </p:extLst>
          </p:nvPr>
        </p:nvGraphicFramePr>
        <p:xfrm>
          <a:off x="2048073" y="2975217"/>
          <a:ext cx="9738147" cy="3406109"/>
        </p:xfrm>
        <a:graphic>
          <a:graphicData uri="http://schemas.openxmlformats.org/drawingml/2006/table">
            <a:tbl>
              <a:tblPr/>
              <a:tblGrid>
                <a:gridCol w="1490952"/>
                <a:gridCol w="871337"/>
                <a:gridCol w="1859129"/>
                <a:gridCol w="1148730"/>
                <a:gridCol w="815785"/>
                <a:gridCol w="2297879"/>
                <a:gridCol w="740628"/>
                <a:gridCol w="513707"/>
              </a:tblGrid>
              <a:tr h="4430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基本收支信息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基金增值税合规</a:t>
                      </a:r>
                      <a:endParaRPr lang="en-GB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基金企业所得税合规</a:t>
                      </a:r>
                      <a:endParaRPr lang="en-GB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423977">
                <a:tc>
                  <a:txBody>
                    <a:bodyPr/>
                    <a:lstStyle/>
                    <a:p>
                      <a:r>
                        <a:rPr lang="zh-CN" altLang="en-US" sz="105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基金类型</a:t>
                      </a:r>
                      <a:endParaRPr lang="zh-CN" altLang="en-US" sz="105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纳税人资质</a:t>
                      </a:r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一般纳税人</a:t>
                      </a:r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所得税税率</a:t>
                      </a:r>
                      <a:endParaRPr lang="zh-CN" altLang="en-US" sz="105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358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基金投资收益</a:t>
                      </a:r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适用税率</a:t>
                      </a:r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35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未实现投资盈亏</a:t>
                      </a:r>
                      <a:endParaRPr lang="zh-CN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9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已实现投资盈亏</a:t>
                      </a:r>
                      <a:endParaRPr lang="zh-CN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050" b="1" i="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05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05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转让上市公司股权</a:t>
                      </a:r>
                      <a:endParaRPr lang="en-GB" altLang="zh-CN" sz="1050" b="1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050" b="1" i="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05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05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转让被投公司股权（公司制）</a:t>
                      </a:r>
                      <a:endParaRPr lang="en-GB" altLang="zh-CN" sz="1050" b="1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9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支付管理费</a:t>
                      </a:r>
                      <a:endParaRPr lang="zh-CN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适用税率</a:t>
                      </a:r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适用税率</a:t>
                      </a:r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9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其他营业费用</a:t>
                      </a:r>
                      <a:endParaRPr lang="zh-CN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应交增值税</a:t>
                      </a:r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应交所得税</a:t>
                      </a:r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258" y="992921"/>
            <a:ext cx="878304" cy="258786"/>
          </a:xfrm>
          <a:prstGeom prst="rect">
            <a:avLst/>
          </a:prstGeom>
        </p:spPr>
      </p:pic>
      <p:cxnSp>
        <p:nvCxnSpPr>
          <p:cNvPr id="47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流程图: 可选过程 18"/>
          <p:cNvSpPr/>
          <p:nvPr/>
        </p:nvSpPr>
        <p:spPr>
          <a:xfrm>
            <a:off x="1951051" y="2268538"/>
            <a:ext cx="808938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</a:p>
        </p:txBody>
      </p:sp>
      <p:sp>
        <p:nvSpPr>
          <p:cNvPr id="57" name="流程图: 可选过程 18"/>
          <p:cNvSpPr/>
          <p:nvPr/>
        </p:nvSpPr>
        <p:spPr>
          <a:xfrm>
            <a:off x="1981137" y="2577379"/>
            <a:ext cx="808938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可选过程 18"/>
          <p:cNvSpPr/>
          <p:nvPr/>
        </p:nvSpPr>
        <p:spPr>
          <a:xfrm>
            <a:off x="2974479" y="2586414"/>
            <a:ext cx="808938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所得税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流程图: 可选过程 17"/>
          <p:cNvSpPr/>
          <p:nvPr/>
        </p:nvSpPr>
        <p:spPr>
          <a:xfrm>
            <a:off x="3980013" y="2589079"/>
            <a:ext cx="663028" cy="22718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附加税</a:t>
            </a:r>
            <a:endParaRPr lang="zh-CN" alt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可选过程 17"/>
          <p:cNvSpPr/>
          <p:nvPr/>
        </p:nvSpPr>
        <p:spPr>
          <a:xfrm>
            <a:off x="4825125" y="2598125"/>
            <a:ext cx="663028" cy="22718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印花税</a:t>
            </a:r>
            <a:endParaRPr lang="zh-CN" alt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流程图: 可选过程 17"/>
          <p:cNvSpPr/>
          <p:nvPr/>
        </p:nvSpPr>
        <p:spPr>
          <a:xfrm>
            <a:off x="2947544" y="2268538"/>
            <a:ext cx="663028" cy="227184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endParaRPr lang="zh-CN" alt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1888282" y="109877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可选过程 17"/>
          <p:cNvSpPr/>
          <p:nvPr/>
        </p:nvSpPr>
        <p:spPr>
          <a:xfrm>
            <a:off x="4493611" y="6538584"/>
            <a:ext cx="663028" cy="227184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已交税</a:t>
            </a:r>
          </a:p>
        </p:txBody>
      </p:sp>
      <p:sp>
        <p:nvSpPr>
          <p:cNvPr id="46" name="流程图: 可选过程 17"/>
          <p:cNvSpPr/>
          <p:nvPr/>
        </p:nvSpPr>
        <p:spPr>
          <a:xfrm>
            <a:off x="8400735" y="6547619"/>
            <a:ext cx="663028" cy="227184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已交税</a:t>
            </a:r>
          </a:p>
        </p:txBody>
      </p:sp>
    </p:spTree>
    <p:extLst>
      <p:ext uri="{BB962C8B-B14F-4D97-AF65-F5344CB8AC3E}">
        <p14:creationId xmlns:p14="http://schemas.microsoft.com/office/powerpoint/2010/main" val="11533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基金管理详细页面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35" y="1401251"/>
            <a:ext cx="10388252" cy="191556"/>
          </a:xfrm>
          <a:prstGeom prst="rect">
            <a:avLst/>
          </a:prstGeom>
        </p:spPr>
      </p:pic>
      <p:sp>
        <p:nvSpPr>
          <p:cNvPr id="18" name="流程图: 可选过程 17"/>
          <p:cNvSpPr/>
          <p:nvPr/>
        </p:nvSpPr>
        <p:spPr>
          <a:xfrm>
            <a:off x="1888282" y="74467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1587" y="2031321"/>
            <a:ext cx="1803748" cy="6154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1587" y="2659674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投资项目管理</a:t>
            </a:r>
          </a:p>
        </p:txBody>
      </p:sp>
      <p:sp>
        <p:nvSpPr>
          <p:cNvPr id="25" name="矩形 24"/>
          <p:cNvSpPr/>
          <p:nvPr/>
        </p:nvSpPr>
        <p:spPr>
          <a:xfrm>
            <a:off x="10590" y="3275145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投资人管理</a:t>
            </a:r>
          </a:p>
        </p:txBody>
      </p:sp>
      <p:sp>
        <p:nvSpPr>
          <p:cNvPr id="26" name="矩形 25"/>
          <p:cNvSpPr/>
          <p:nvPr/>
        </p:nvSpPr>
        <p:spPr>
          <a:xfrm>
            <a:off x="9090" y="3890616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27" name="矩形 26"/>
          <p:cNvSpPr/>
          <p:nvPr/>
        </p:nvSpPr>
        <p:spPr>
          <a:xfrm>
            <a:off x="9090" y="4511298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28" name="矩形 27"/>
          <p:cNvSpPr/>
          <p:nvPr/>
        </p:nvSpPr>
        <p:spPr>
          <a:xfrm>
            <a:off x="-2914" y="1446113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en-US" altLang="zh-CN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21" name="矩形 24"/>
          <p:cNvSpPr/>
          <p:nvPr/>
        </p:nvSpPr>
        <p:spPr>
          <a:xfrm>
            <a:off x="1818889" y="1482842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2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可选过程 18"/>
          <p:cNvSpPr/>
          <p:nvPr/>
        </p:nvSpPr>
        <p:spPr>
          <a:xfrm>
            <a:off x="7212444" y="732430"/>
            <a:ext cx="821451" cy="319187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合规遵从</a:t>
            </a:r>
          </a:p>
        </p:txBody>
      </p:sp>
      <p:sp>
        <p:nvSpPr>
          <p:cNvPr id="35" name="流程图: 可选过程 17"/>
          <p:cNvSpPr/>
          <p:nvPr/>
        </p:nvSpPr>
        <p:spPr>
          <a:xfrm>
            <a:off x="3651017" y="72784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36" name="流程图: 可选过程 17"/>
          <p:cNvSpPr/>
          <p:nvPr/>
        </p:nvSpPr>
        <p:spPr>
          <a:xfrm>
            <a:off x="4501707" y="730797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37" name="流程图: 可选过程 17"/>
          <p:cNvSpPr/>
          <p:nvPr/>
        </p:nvSpPr>
        <p:spPr>
          <a:xfrm>
            <a:off x="5352397" y="72784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</a:p>
        </p:txBody>
      </p:sp>
      <p:sp>
        <p:nvSpPr>
          <p:cNvPr id="38" name="流程图: 可选过程 17"/>
          <p:cNvSpPr/>
          <p:nvPr/>
        </p:nvSpPr>
        <p:spPr>
          <a:xfrm>
            <a:off x="6203087" y="727844"/>
            <a:ext cx="959109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现金流信息</a:t>
            </a:r>
          </a:p>
        </p:txBody>
      </p:sp>
      <p:sp>
        <p:nvSpPr>
          <p:cNvPr id="39" name="流程图: 可选过程 17"/>
          <p:cNvSpPr/>
          <p:nvPr/>
        </p:nvSpPr>
        <p:spPr>
          <a:xfrm>
            <a:off x="2772713" y="732430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</a:t>
            </a:r>
          </a:p>
        </p:txBody>
      </p:sp>
      <p:sp>
        <p:nvSpPr>
          <p:cNvPr id="40" name="流程图: 可选过程 17"/>
          <p:cNvSpPr/>
          <p:nvPr/>
        </p:nvSpPr>
        <p:spPr>
          <a:xfrm>
            <a:off x="8091307" y="71847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财务信息</a:t>
            </a:r>
          </a:p>
        </p:txBody>
      </p:sp>
      <p:sp>
        <p:nvSpPr>
          <p:cNvPr id="41" name="流程图: 可选过程 17"/>
          <p:cNvSpPr/>
          <p:nvPr/>
        </p:nvSpPr>
        <p:spPr>
          <a:xfrm>
            <a:off x="8941997" y="723846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股权交易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1954458" y="1893079"/>
            <a:ext cx="1616612" cy="262993"/>
            <a:chOff x="4240797" y="1988118"/>
            <a:chExt cx="1616612" cy="262993"/>
          </a:xfrm>
        </p:grpSpPr>
        <p:sp>
          <p:nvSpPr>
            <p:cNvPr id="99" name="Rectangle 82"/>
            <p:cNvSpPr/>
            <p:nvPr/>
          </p:nvSpPr>
          <p:spPr>
            <a:xfrm>
              <a:off x="4260626" y="1998186"/>
              <a:ext cx="1596783" cy="2325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86"/>
            <p:cNvSpPr txBox="1"/>
            <p:nvPr/>
          </p:nvSpPr>
          <p:spPr>
            <a:xfrm>
              <a:off x="4240797" y="2004890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</a:p>
          </p:txBody>
        </p:sp>
        <p:sp>
          <p:nvSpPr>
            <p:cNvPr id="101" name="TextBox 89"/>
            <p:cNvSpPr txBox="1"/>
            <p:nvPr/>
          </p:nvSpPr>
          <p:spPr>
            <a:xfrm>
              <a:off x="5116087" y="1997763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</a:p>
          </p:txBody>
        </p:sp>
        <p:sp>
          <p:nvSpPr>
            <p:cNvPr id="102" name="Rectangle 95"/>
            <p:cNvSpPr/>
            <p:nvPr/>
          </p:nvSpPr>
          <p:spPr>
            <a:xfrm>
              <a:off x="4668868" y="198811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  <p:sp>
          <p:nvSpPr>
            <p:cNvPr id="103" name="Rectangle 96"/>
            <p:cNvSpPr/>
            <p:nvPr/>
          </p:nvSpPr>
          <p:spPr>
            <a:xfrm>
              <a:off x="5440511" y="1994683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sp>
        <p:nvSpPr>
          <p:cNvPr id="106" name="流程图: 可选过程 18"/>
          <p:cNvSpPr/>
          <p:nvPr/>
        </p:nvSpPr>
        <p:spPr>
          <a:xfrm>
            <a:off x="5043142" y="1864045"/>
            <a:ext cx="1063554" cy="319187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美国合规信息</a:t>
            </a:r>
          </a:p>
        </p:txBody>
      </p:sp>
      <p:sp>
        <p:nvSpPr>
          <p:cNvPr id="107" name="流程图: 可选过程 17"/>
          <p:cNvSpPr/>
          <p:nvPr/>
        </p:nvSpPr>
        <p:spPr>
          <a:xfrm>
            <a:off x="3760386" y="1872340"/>
            <a:ext cx="1093440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中国合规信息</a:t>
            </a:r>
          </a:p>
        </p:txBody>
      </p:sp>
      <p:sp>
        <p:nvSpPr>
          <p:cNvPr id="108" name="流程图: 可选过程 107"/>
          <p:cNvSpPr/>
          <p:nvPr/>
        </p:nvSpPr>
        <p:spPr>
          <a:xfrm>
            <a:off x="9792687" y="732283"/>
            <a:ext cx="513793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09" name="流程图: 可选过程 108"/>
          <p:cNvSpPr/>
          <p:nvPr/>
        </p:nvSpPr>
        <p:spPr>
          <a:xfrm>
            <a:off x="10387056" y="739254"/>
            <a:ext cx="82630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文档一览</a:t>
            </a: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258" y="992921"/>
            <a:ext cx="878304" cy="25878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18890" y="2183231"/>
            <a:ext cx="990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投资</a:t>
            </a:r>
            <a:r>
              <a:rPr lang="zh-CN" altLang="en-US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架构</a:t>
            </a:r>
            <a:endParaRPr lang="zh-CN" altLang="zh-CN" sz="1200" kern="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Rectangle 69"/>
          <p:cNvSpPr/>
          <p:nvPr/>
        </p:nvSpPr>
        <p:spPr>
          <a:xfrm>
            <a:off x="2163604" y="2596496"/>
            <a:ext cx="1596783" cy="23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2" name="Rectangle 70"/>
          <p:cNvSpPr/>
          <p:nvPr/>
        </p:nvSpPr>
        <p:spPr>
          <a:xfrm>
            <a:off x="2163604" y="2829007"/>
            <a:ext cx="1596783" cy="232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3" name="Rectangle 71"/>
          <p:cNvSpPr/>
          <p:nvPr/>
        </p:nvSpPr>
        <p:spPr>
          <a:xfrm>
            <a:off x="2163604" y="3061518"/>
            <a:ext cx="1596783" cy="23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3959" y="3379923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K-1</a:t>
            </a:r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K-1</a:t>
            </a:r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相应表格的有限合伙人的名单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98853" y="4015525"/>
            <a:ext cx="2346388" cy="764300"/>
            <a:chOff x="2200749" y="3876189"/>
            <a:chExt cx="2346388" cy="764300"/>
          </a:xfrm>
        </p:grpSpPr>
        <p:sp>
          <p:nvSpPr>
            <p:cNvPr id="121" name="Rectangle 55"/>
            <p:cNvSpPr/>
            <p:nvPr/>
          </p:nvSpPr>
          <p:spPr>
            <a:xfrm>
              <a:off x="2200749" y="3894159"/>
              <a:ext cx="1596783" cy="2325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tangle 56"/>
            <p:cNvSpPr/>
            <p:nvPr/>
          </p:nvSpPr>
          <p:spPr>
            <a:xfrm>
              <a:off x="2200749" y="4126670"/>
              <a:ext cx="1596783" cy="232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Rectangle 57"/>
            <p:cNvSpPr/>
            <p:nvPr/>
          </p:nvSpPr>
          <p:spPr>
            <a:xfrm>
              <a:off x="2200749" y="4359181"/>
              <a:ext cx="1596783" cy="2325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TextBox 58"/>
            <p:cNvSpPr txBox="1"/>
            <p:nvPr/>
          </p:nvSpPr>
          <p:spPr>
            <a:xfrm>
              <a:off x="2538083" y="4363490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FF">
                      <a:lumMod val="50000"/>
                    </a:srgbClr>
                  </a:solidFill>
                </a:rPr>
                <a:t>Anna Lee</a:t>
              </a:r>
            </a:p>
          </p:txBody>
        </p:sp>
        <p:sp>
          <p:nvSpPr>
            <p:cNvPr id="125" name="TextBox 59"/>
            <p:cNvSpPr txBox="1"/>
            <p:nvPr/>
          </p:nvSpPr>
          <p:spPr>
            <a:xfrm>
              <a:off x="2529538" y="3876189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</a:rPr>
                <a:t>John Hellen</a:t>
              </a:r>
              <a:endParaRPr lang="en-US" sz="1200" dirty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129" name="TextBox 63"/>
            <p:cNvSpPr txBox="1"/>
            <p:nvPr/>
          </p:nvSpPr>
          <p:spPr>
            <a:xfrm>
              <a:off x="2537471" y="4132692"/>
              <a:ext cx="754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FF">
                      <a:lumMod val="50000"/>
                    </a:srgbClr>
                  </a:solidFill>
                </a:rPr>
                <a:t>Tom </a:t>
              </a:r>
              <a:r>
                <a:rPr lang="en-US" sz="1200" dirty="0" err="1">
                  <a:solidFill>
                    <a:srgbClr val="FFFFFF">
                      <a:lumMod val="50000"/>
                    </a:srgbClr>
                  </a:solidFill>
                </a:rPr>
                <a:t>Stell</a:t>
              </a:r>
              <a:endParaRPr lang="en-US" sz="1200" dirty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130" name="Rounded Rectangle 64"/>
            <p:cNvSpPr/>
            <p:nvPr/>
          </p:nvSpPr>
          <p:spPr>
            <a:xfrm>
              <a:off x="3906397" y="3894159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</a:rPr>
                <a:t>K1</a:t>
              </a:r>
            </a:p>
          </p:txBody>
        </p:sp>
        <p:sp>
          <p:nvSpPr>
            <p:cNvPr id="131" name="Rounded Rectangle 65"/>
            <p:cNvSpPr/>
            <p:nvPr/>
          </p:nvSpPr>
          <p:spPr>
            <a:xfrm>
              <a:off x="3906397" y="4144542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FFFFFF"/>
                  </a:solidFill>
                </a:rPr>
                <a:t>K1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2" name="Rounded Rectangle 66"/>
            <p:cNvSpPr/>
            <p:nvPr/>
          </p:nvSpPr>
          <p:spPr>
            <a:xfrm>
              <a:off x="3906397" y="4379284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FFFFFF"/>
                  </a:solidFill>
                </a:rPr>
                <a:t>K1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21587" y="4848634"/>
            <a:ext cx="2912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基金的起始日期</a:t>
            </a:r>
            <a:r>
              <a:rPr lang="zh-CN" altLang="en-US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海外基金财务报表和</a:t>
            </a:r>
            <a:r>
              <a:rPr lang="zh-CN" altLang="en-US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科目余额表</a:t>
            </a:r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或者明细账</a:t>
            </a: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078" y="5361326"/>
            <a:ext cx="187573" cy="238411"/>
          </a:xfrm>
          <a:prstGeom prst="rect">
            <a:avLst/>
          </a:prstGeom>
        </p:spPr>
      </p:pic>
      <p:sp>
        <p:nvSpPr>
          <p:cNvPr id="136" name="流程图: 可选过程 17"/>
          <p:cNvSpPr/>
          <p:nvPr/>
        </p:nvSpPr>
        <p:spPr>
          <a:xfrm>
            <a:off x="2653348" y="5362973"/>
            <a:ext cx="1444250" cy="23676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ounded Rectangle 64"/>
          <p:cNvSpPr/>
          <p:nvPr/>
        </p:nvSpPr>
        <p:spPr>
          <a:xfrm>
            <a:off x="4308201" y="5400532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21588" y="5689970"/>
            <a:ext cx="2972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投资计划及投资细节（偏好的股票、债券、保险等）和投资比例</a:t>
            </a:r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078" y="6260346"/>
            <a:ext cx="187573" cy="238411"/>
          </a:xfrm>
          <a:prstGeom prst="rect">
            <a:avLst/>
          </a:prstGeom>
        </p:spPr>
      </p:pic>
      <p:sp>
        <p:nvSpPr>
          <p:cNvPr id="139" name="流程图: 可选过程 17"/>
          <p:cNvSpPr/>
          <p:nvPr/>
        </p:nvSpPr>
        <p:spPr>
          <a:xfrm>
            <a:off x="2653348" y="6261993"/>
            <a:ext cx="1444250" cy="23676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Rounded Rectangle 64"/>
          <p:cNvSpPr/>
          <p:nvPr/>
        </p:nvSpPr>
        <p:spPr>
          <a:xfrm>
            <a:off x="4308201" y="6299552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3143" y="2319631"/>
            <a:ext cx="3275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海外基金从被投公司的分红明细（分红金额和在中国交税金额）</a:t>
            </a:r>
          </a:p>
        </p:txBody>
      </p:sp>
      <p:pic>
        <p:nvPicPr>
          <p:cNvPr id="141" name="图片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616" y="2845391"/>
            <a:ext cx="187573" cy="238411"/>
          </a:xfrm>
          <a:prstGeom prst="rect">
            <a:avLst/>
          </a:prstGeom>
        </p:spPr>
      </p:pic>
      <p:sp>
        <p:nvSpPr>
          <p:cNvPr id="142" name="流程图: 可选过程 17"/>
          <p:cNvSpPr/>
          <p:nvPr/>
        </p:nvSpPr>
        <p:spPr>
          <a:xfrm>
            <a:off x="5751886" y="2847038"/>
            <a:ext cx="1444250" cy="23676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ounded Rectangle 64"/>
          <p:cNvSpPr/>
          <p:nvPr/>
        </p:nvSpPr>
        <p:spPr>
          <a:xfrm>
            <a:off x="7406739" y="2884597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7305" y="3327665"/>
            <a:ext cx="3163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针对海外基金投资的被投公司，提供已实现的盈利或者亏损</a:t>
            </a:r>
            <a:r>
              <a:rPr lang="zh-CN" altLang="en-US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总结概要</a:t>
            </a:r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（包括买卖收益、成本、资本利得和持股变动）和未实现的。如果任何投资返回到投资人了，请提供明细</a:t>
            </a:r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616" y="4406470"/>
            <a:ext cx="187573" cy="238411"/>
          </a:xfrm>
          <a:prstGeom prst="rect">
            <a:avLst/>
          </a:prstGeom>
        </p:spPr>
      </p:pic>
      <p:sp>
        <p:nvSpPr>
          <p:cNvPr id="145" name="流程图: 可选过程 17"/>
          <p:cNvSpPr/>
          <p:nvPr/>
        </p:nvSpPr>
        <p:spPr>
          <a:xfrm>
            <a:off x="5751886" y="4408117"/>
            <a:ext cx="1444250" cy="23676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ounded Rectangle 64"/>
          <p:cNvSpPr/>
          <p:nvPr/>
        </p:nvSpPr>
        <p:spPr>
          <a:xfrm>
            <a:off x="7406739" y="4445676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7190" y="481579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贷款安排文件</a:t>
            </a:r>
          </a:p>
        </p:txBody>
      </p:sp>
      <p:pic>
        <p:nvPicPr>
          <p:cNvPr id="148" name="图片 1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616" y="5184883"/>
            <a:ext cx="187573" cy="238411"/>
          </a:xfrm>
          <a:prstGeom prst="rect">
            <a:avLst/>
          </a:prstGeom>
        </p:spPr>
      </p:pic>
      <p:sp>
        <p:nvSpPr>
          <p:cNvPr id="149" name="流程图: 可选过程 17"/>
          <p:cNvSpPr/>
          <p:nvPr/>
        </p:nvSpPr>
        <p:spPr>
          <a:xfrm>
            <a:off x="5751886" y="5186530"/>
            <a:ext cx="1444250" cy="23676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Rounded Rectangle 64"/>
          <p:cNvSpPr/>
          <p:nvPr/>
        </p:nvSpPr>
        <p:spPr>
          <a:xfrm>
            <a:off x="7406739" y="5224089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04688" y="5594208"/>
            <a:ext cx="303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本基金源于</a:t>
            </a:r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美国贸易或业务有源于美国的收入</a:t>
            </a:r>
          </a:p>
        </p:txBody>
      </p:sp>
      <p:sp>
        <p:nvSpPr>
          <p:cNvPr id="151" name="流程图: 可选过程 17"/>
          <p:cNvSpPr/>
          <p:nvPr/>
        </p:nvSpPr>
        <p:spPr>
          <a:xfrm>
            <a:off x="5473615" y="6095793"/>
            <a:ext cx="2386400" cy="203758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21903" y="2268775"/>
            <a:ext cx="223971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/>
            <a:r>
              <a:rPr lang="zh-CN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请提供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出资</a:t>
            </a:r>
            <a:r>
              <a:rPr lang="zh-CN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、毛利、分配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703" y="2619990"/>
            <a:ext cx="187573" cy="238411"/>
          </a:xfrm>
          <a:prstGeom prst="rect">
            <a:avLst/>
          </a:prstGeom>
        </p:spPr>
      </p:pic>
      <p:sp>
        <p:nvSpPr>
          <p:cNvPr id="153" name="流程图: 可选过程 17"/>
          <p:cNvSpPr/>
          <p:nvPr/>
        </p:nvSpPr>
        <p:spPr>
          <a:xfrm>
            <a:off x="9309973" y="2621637"/>
            <a:ext cx="1444250" cy="23676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Rounded Rectangle 64"/>
          <p:cNvSpPr/>
          <p:nvPr/>
        </p:nvSpPr>
        <p:spPr>
          <a:xfrm>
            <a:off x="10964826" y="2659196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49023" y="3046959"/>
            <a:ext cx="2986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针对所有合伙人的资本计划，包括特别收入损失分配计划和每个合伙人的承诺出资和比例（</a:t>
            </a:r>
            <a:r>
              <a:rPr lang="en-US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excel</a:t>
            </a:r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703" y="3727775"/>
            <a:ext cx="187573" cy="238411"/>
          </a:xfrm>
          <a:prstGeom prst="rect">
            <a:avLst/>
          </a:prstGeom>
        </p:spPr>
      </p:pic>
      <p:sp>
        <p:nvSpPr>
          <p:cNvPr id="156" name="流程图: 可选过程 17"/>
          <p:cNvSpPr/>
          <p:nvPr/>
        </p:nvSpPr>
        <p:spPr>
          <a:xfrm>
            <a:off x="9309973" y="3729422"/>
            <a:ext cx="1444250" cy="23676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Rounded Rectangle 64"/>
          <p:cNvSpPr/>
          <p:nvPr/>
        </p:nvSpPr>
        <p:spPr>
          <a:xfrm>
            <a:off x="10964826" y="3766981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77360" y="4218337"/>
            <a:ext cx="313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一些费用项（如咨询费、律师费、筹办费）可能被分类至联合成本、组织成本、交易成本和一般成本，基于税务的目的。请根据上述原则将基金的相关费用分类至四个类别并提供</a:t>
            </a:r>
            <a:r>
              <a:rPr lang="en-US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个类别的明细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703" y="5346452"/>
            <a:ext cx="187573" cy="238411"/>
          </a:xfrm>
          <a:prstGeom prst="rect">
            <a:avLst/>
          </a:prstGeom>
        </p:spPr>
      </p:pic>
      <p:sp>
        <p:nvSpPr>
          <p:cNvPr id="159" name="流程图: 可选过程 17"/>
          <p:cNvSpPr/>
          <p:nvPr/>
        </p:nvSpPr>
        <p:spPr>
          <a:xfrm>
            <a:off x="9309973" y="5348099"/>
            <a:ext cx="1444250" cy="23676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Rounded Rectangle 64"/>
          <p:cNvSpPr/>
          <p:nvPr/>
        </p:nvSpPr>
        <p:spPr>
          <a:xfrm>
            <a:off x="11048341" y="5373747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50247" y="5782302"/>
            <a:ext cx="2085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1200" kern="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合伙人信息列表和确认信息</a:t>
            </a:r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703" y="6136711"/>
            <a:ext cx="187573" cy="238411"/>
          </a:xfrm>
          <a:prstGeom prst="rect">
            <a:avLst/>
          </a:prstGeom>
        </p:spPr>
      </p:pic>
      <p:sp>
        <p:nvSpPr>
          <p:cNvPr id="162" name="流程图: 可选过程 17"/>
          <p:cNvSpPr/>
          <p:nvPr/>
        </p:nvSpPr>
        <p:spPr>
          <a:xfrm>
            <a:off x="9309973" y="6138358"/>
            <a:ext cx="1444250" cy="23676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Rounded Rectangle 64"/>
          <p:cNvSpPr/>
          <p:nvPr/>
        </p:nvSpPr>
        <p:spPr>
          <a:xfrm>
            <a:off x="11049478" y="6174136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2179892" y="2527202"/>
          <a:ext cx="1598662" cy="777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98662"/>
              </a:tblGrid>
              <a:tr h="205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号电力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05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号大麦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05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号桌子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1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流程图: 可选过程 91"/>
          <p:cNvSpPr/>
          <p:nvPr/>
        </p:nvSpPr>
        <p:spPr>
          <a:xfrm>
            <a:off x="1888282" y="109877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Rectangle 54"/>
          <p:cNvSpPr/>
          <p:nvPr/>
        </p:nvSpPr>
        <p:spPr>
          <a:xfrm>
            <a:off x="2298569" y="2528616"/>
            <a:ext cx="1289785" cy="23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</a:rPr>
              <a:t>基金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</a:rPr>
              <a:t>1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</a:rPr>
              <a:t>号</a:t>
            </a: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5" name="Rectangle 55"/>
          <p:cNvSpPr/>
          <p:nvPr/>
        </p:nvSpPr>
        <p:spPr>
          <a:xfrm>
            <a:off x="2294866" y="2761127"/>
            <a:ext cx="1289785" cy="232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</a:rPr>
              <a:t>ABC SPV</a:t>
            </a: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6" name="Rectangle 56"/>
          <p:cNvSpPr/>
          <p:nvPr/>
        </p:nvSpPr>
        <p:spPr>
          <a:xfrm>
            <a:off x="2298569" y="2993638"/>
            <a:ext cx="1289785" cy="23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</a:rPr>
              <a:t>ABC 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</a:rPr>
              <a:t>公司</a:t>
            </a: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7" name="Rectangle 57"/>
          <p:cNvSpPr/>
          <p:nvPr/>
        </p:nvSpPr>
        <p:spPr>
          <a:xfrm>
            <a:off x="2294866" y="3226149"/>
            <a:ext cx="1289785" cy="232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基金管理详细页面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35" y="1401251"/>
            <a:ext cx="10388252" cy="191556"/>
          </a:xfrm>
          <a:prstGeom prst="rect">
            <a:avLst/>
          </a:prstGeom>
        </p:spPr>
      </p:pic>
      <p:sp>
        <p:nvSpPr>
          <p:cNvPr id="18" name="流程图: 可选过程 17"/>
          <p:cNvSpPr/>
          <p:nvPr/>
        </p:nvSpPr>
        <p:spPr>
          <a:xfrm>
            <a:off x="1871094" y="705861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1587" y="2031321"/>
            <a:ext cx="1803748" cy="6154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1587" y="2659674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投资项目管理</a:t>
            </a:r>
          </a:p>
        </p:txBody>
      </p:sp>
      <p:sp>
        <p:nvSpPr>
          <p:cNvPr id="25" name="矩形 24"/>
          <p:cNvSpPr/>
          <p:nvPr/>
        </p:nvSpPr>
        <p:spPr>
          <a:xfrm>
            <a:off x="10590" y="3275145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投资人管理</a:t>
            </a:r>
          </a:p>
        </p:txBody>
      </p:sp>
      <p:sp>
        <p:nvSpPr>
          <p:cNvPr id="26" name="矩形 25"/>
          <p:cNvSpPr/>
          <p:nvPr/>
        </p:nvSpPr>
        <p:spPr>
          <a:xfrm>
            <a:off x="9090" y="3890616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27" name="矩形 26"/>
          <p:cNvSpPr/>
          <p:nvPr/>
        </p:nvSpPr>
        <p:spPr>
          <a:xfrm>
            <a:off x="9090" y="4511298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28" name="矩形 27"/>
          <p:cNvSpPr/>
          <p:nvPr/>
        </p:nvSpPr>
        <p:spPr>
          <a:xfrm>
            <a:off x="-2914" y="1446113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en-US" altLang="zh-CN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21" name="矩形 24"/>
          <p:cNvSpPr/>
          <p:nvPr/>
        </p:nvSpPr>
        <p:spPr>
          <a:xfrm>
            <a:off x="1818889" y="1482842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  <a:r>
              <a:rPr lang="en-US" altLang="zh-CN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 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可选过程 18"/>
          <p:cNvSpPr/>
          <p:nvPr/>
        </p:nvSpPr>
        <p:spPr>
          <a:xfrm>
            <a:off x="7189130" y="705810"/>
            <a:ext cx="821451" cy="31918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合规遵从</a:t>
            </a:r>
          </a:p>
        </p:txBody>
      </p:sp>
      <p:sp>
        <p:nvSpPr>
          <p:cNvPr id="35" name="流程图: 可选过程 17"/>
          <p:cNvSpPr/>
          <p:nvPr/>
        </p:nvSpPr>
        <p:spPr>
          <a:xfrm>
            <a:off x="3627703" y="70122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36" name="流程图: 可选过程 17"/>
          <p:cNvSpPr/>
          <p:nvPr/>
        </p:nvSpPr>
        <p:spPr>
          <a:xfrm>
            <a:off x="4478393" y="704177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37" name="流程图: 可选过程 17"/>
          <p:cNvSpPr/>
          <p:nvPr/>
        </p:nvSpPr>
        <p:spPr>
          <a:xfrm>
            <a:off x="5329083" y="70122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</a:p>
        </p:txBody>
      </p:sp>
      <p:sp>
        <p:nvSpPr>
          <p:cNvPr id="38" name="流程图: 可选过程 17"/>
          <p:cNvSpPr/>
          <p:nvPr/>
        </p:nvSpPr>
        <p:spPr>
          <a:xfrm>
            <a:off x="6179773" y="701224"/>
            <a:ext cx="959109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现金流信息</a:t>
            </a:r>
          </a:p>
        </p:txBody>
      </p:sp>
      <p:sp>
        <p:nvSpPr>
          <p:cNvPr id="39" name="流程图: 可选过程 17"/>
          <p:cNvSpPr/>
          <p:nvPr/>
        </p:nvSpPr>
        <p:spPr>
          <a:xfrm>
            <a:off x="2749399" y="705810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</a:t>
            </a:r>
          </a:p>
        </p:txBody>
      </p:sp>
      <p:sp>
        <p:nvSpPr>
          <p:cNvPr id="40" name="流程图: 可选过程 17"/>
          <p:cNvSpPr/>
          <p:nvPr/>
        </p:nvSpPr>
        <p:spPr>
          <a:xfrm>
            <a:off x="8067993" y="69185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财务信息</a:t>
            </a:r>
          </a:p>
        </p:txBody>
      </p:sp>
      <p:sp>
        <p:nvSpPr>
          <p:cNvPr id="41" name="流程图: 可选过程 17"/>
          <p:cNvSpPr/>
          <p:nvPr/>
        </p:nvSpPr>
        <p:spPr>
          <a:xfrm>
            <a:off x="8918683" y="697226"/>
            <a:ext cx="775247" cy="32398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股权交易</a:t>
            </a:r>
          </a:p>
        </p:txBody>
      </p:sp>
      <p:sp>
        <p:nvSpPr>
          <p:cNvPr id="108" name="流程图: 可选过程 107"/>
          <p:cNvSpPr/>
          <p:nvPr/>
        </p:nvSpPr>
        <p:spPr>
          <a:xfrm>
            <a:off x="9769373" y="705663"/>
            <a:ext cx="513793" cy="323981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09" name="流程图: 可选过程 108"/>
          <p:cNvSpPr/>
          <p:nvPr/>
        </p:nvSpPr>
        <p:spPr>
          <a:xfrm>
            <a:off x="10363742" y="712634"/>
            <a:ext cx="82630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文档一览</a:t>
            </a: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258" y="992921"/>
            <a:ext cx="878304" cy="258786"/>
          </a:xfrm>
          <a:prstGeom prst="rect">
            <a:avLst/>
          </a:prstGeom>
        </p:spPr>
      </p:pic>
      <p:cxnSp>
        <p:nvCxnSpPr>
          <p:cNvPr id="91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8" name="流程图: 可选过程 117"/>
          <p:cNvSpPr/>
          <p:nvPr/>
        </p:nvSpPr>
        <p:spPr>
          <a:xfrm>
            <a:off x="1856980" y="1081570"/>
            <a:ext cx="82630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</a:p>
        </p:txBody>
      </p:sp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4289444099"/>
              </p:ext>
            </p:extLst>
          </p:nvPr>
        </p:nvGraphicFramePr>
        <p:xfrm>
          <a:off x="6201860" y="2118712"/>
          <a:ext cx="5562489" cy="260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1947978" y="2264558"/>
          <a:ext cx="3846398" cy="2201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5907"/>
                <a:gridCol w="2240491"/>
              </a:tblGrid>
              <a:tr h="275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分析指标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5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累计分红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5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IRR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5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收益倍数</a:t>
                      </a:r>
                      <a:endParaRPr lang="zh-CN" altLang="en-US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5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收益率</a:t>
                      </a:r>
                      <a:endParaRPr lang="zh-CN" altLang="en-US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5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已实现投资收益</a:t>
                      </a:r>
                      <a:endParaRPr lang="zh-CN" altLang="en-US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5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估值</a:t>
                      </a:r>
                      <a:endParaRPr lang="zh-CN" altLang="en-US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5165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1907295" y="1890242"/>
            <a:ext cx="1684207" cy="228470"/>
            <a:chOff x="3428768" y="3682332"/>
            <a:chExt cx="1441534" cy="138634"/>
          </a:xfrm>
        </p:grpSpPr>
        <p:sp>
          <p:nvSpPr>
            <p:cNvPr id="50" name="流程图: 可选过程 17"/>
            <p:cNvSpPr/>
            <p:nvPr/>
          </p:nvSpPr>
          <p:spPr>
            <a:xfrm>
              <a:off x="3428768" y="3682332"/>
              <a:ext cx="1441534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针对所有投资项目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流程图: 合并 50"/>
            <p:cNvSpPr/>
            <p:nvPr/>
          </p:nvSpPr>
          <p:spPr>
            <a:xfrm>
              <a:off x="4786483" y="373894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投资项目列表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196501" cy="4337713"/>
            <a:chOff x="-4501" y="789056"/>
            <a:chExt cx="12196501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1401251"/>
              <a:ext cx="12196501" cy="3725518"/>
              <a:chOff x="-4501" y="562007"/>
              <a:chExt cx="12196501" cy="372551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4501" y="2443928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2074938" y="1976238"/>
          <a:ext cx="9119006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9692"/>
                <a:gridCol w="946468"/>
                <a:gridCol w="1320471"/>
                <a:gridCol w="1037521"/>
                <a:gridCol w="1172725"/>
                <a:gridCol w="1098115"/>
                <a:gridCol w="1016000"/>
                <a:gridCol w="973953"/>
                <a:gridCol w="1184061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获投总计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当前阶段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企业成立时间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行业偏好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联系人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电力公司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电力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en-US" altLang="zh-CN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大麦科技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已天使轮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一桌科技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潜力高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珠海科技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即将推出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10290870" y="2277358"/>
            <a:ext cx="614223" cy="1065049"/>
            <a:chOff x="10195739" y="2112581"/>
            <a:chExt cx="640740" cy="1088990"/>
          </a:xfrm>
        </p:grpSpPr>
        <p:sp>
          <p:nvSpPr>
            <p:cNvPr id="41" name="Rounded Rectangle 81"/>
            <p:cNvSpPr/>
            <p:nvPr/>
          </p:nvSpPr>
          <p:spPr>
            <a:xfrm>
              <a:off x="10195739" y="2112581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2" name="Rounded Rectangle 81"/>
            <p:cNvSpPr/>
            <p:nvPr/>
          </p:nvSpPr>
          <p:spPr>
            <a:xfrm>
              <a:off x="10195739" y="2404507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3" name="Rounded Rectangle 81"/>
            <p:cNvSpPr/>
            <p:nvPr/>
          </p:nvSpPr>
          <p:spPr>
            <a:xfrm>
              <a:off x="10195739" y="273414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Rounded Rectangle 81"/>
            <p:cNvSpPr/>
            <p:nvPr/>
          </p:nvSpPr>
          <p:spPr>
            <a:xfrm>
              <a:off x="10195739" y="301673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55519" y="4326201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可选过程 45"/>
          <p:cNvSpPr/>
          <p:nvPr/>
        </p:nvSpPr>
        <p:spPr>
          <a:xfrm>
            <a:off x="2074939" y="957983"/>
            <a:ext cx="657149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</a:p>
        </p:txBody>
      </p:sp>
      <p:sp>
        <p:nvSpPr>
          <p:cNvPr id="47" name="流程图: 可选过程 46"/>
          <p:cNvSpPr/>
          <p:nvPr/>
        </p:nvSpPr>
        <p:spPr>
          <a:xfrm>
            <a:off x="2906506" y="957983"/>
            <a:ext cx="657705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48" name="流程图: 可选过程 47"/>
          <p:cNvSpPr/>
          <p:nvPr/>
        </p:nvSpPr>
        <p:spPr>
          <a:xfrm>
            <a:off x="3718808" y="947682"/>
            <a:ext cx="657705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  <p:sp>
        <p:nvSpPr>
          <p:cNvPr id="49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投资项目列表</a:t>
            </a:r>
          </a:p>
        </p:txBody>
      </p:sp>
      <p:sp>
        <p:nvSpPr>
          <p:cNvPr id="50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2" name="矩形 51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08206" y="2277358"/>
            <a:ext cx="195306" cy="1052793"/>
            <a:chOff x="2073351" y="2023747"/>
            <a:chExt cx="195306" cy="1052793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8157" y="2023747"/>
              <a:ext cx="190500" cy="19050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8157" y="2321092"/>
              <a:ext cx="190500" cy="1905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3351" y="2602655"/>
              <a:ext cx="190500" cy="1905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3351" y="2886040"/>
              <a:ext cx="190500" cy="190500"/>
            </a:xfrm>
            <a:prstGeom prst="rect">
              <a:avLst/>
            </a:prstGeom>
          </p:spPr>
        </p:pic>
      </p:grpSp>
      <p:cxnSp>
        <p:nvCxnSpPr>
          <p:cNvPr id="3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3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投资项目分析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196501" cy="4337713"/>
            <a:chOff x="-4501" y="789056"/>
            <a:chExt cx="12196501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959305"/>
              <a:ext cx="12196501" cy="4167464"/>
              <a:chOff x="-4501" y="120061"/>
              <a:chExt cx="12196501" cy="416746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17" name="流程图: 可选过程 16"/>
              <p:cNvSpPr/>
              <p:nvPr/>
            </p:nvSpPr>
            <p:spPr>
              <a:xfrm>
                <a:off x="2047261" y="123493"/>
                <a:ext cx="931106" cy="315755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</a:p>
            </p:txBody>
          </p:sp>
          <p:sp>
            <p:nvSpPr>
              <p:cNvPr id="18" name="流程图: 可选过程 17"/>
              <p:cNvSpPr/>
              <p:nvPr/>
            </p:nvSpPr>
            <p:spPr>
              <a:xfrm>
                <a:off x="3125230" y="120061"/>
                <a:ext cx="964504" cy="323981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经营财报</a:t>
                </a:r>
              </a:p>
            </p:txBody>
          </p:sp>
          <p:sp>
            <p:nvSpPr>
              <p:cNvPr id="19" name="流程图: 可选过程 18"/>
              <p:cNvSpPr/>
              <p:nvPr/>
            </p:nvSpPr>
            <p:spPr>
              <a:xfrm>
                <a:off x="4267293" y="120061"/>
                <a:ext cx="1111367" cy="319187"/>
              </a:xfrm>
              <a:prstGeom prst="flowChartAlternateProcess">
                <a:avLst/>
              </a:prstGeom>
              <a:solidFill>
                <a:srgbClr val="DC6900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被投项目分析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4501" y="244773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1374609377"/>
              </p:ext>
            </p:extLst>
          </p:nvPr>
        </p:nvGraphicFramePr>
        <p:xfrm>
          <a:off x="7626876" y="2143006"/>
          <a:ext cx="3473919" cy="239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Rectangle 34"/>
          <p:cNvSpPr/>
          <p:nvPr/>
        </p:nvSpPr>
        <p:spPr>
          <a:xfrm>
            <a:off x="7348864" y="186495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投资项目健康状况</a:t>
            </a:r>
          </a:p>
        </p:txBody>
      </p:sp>
      <p:sp>
        <p:nvSpPr>
          <p:cNvPr id="33" name="Rectangle 34"/>
          <p:cNvSpPr/>
          <p:nvPr/>
        </p:nvSpPr>
        <p:spPr>
          <a:xfrm>
            <a:off x="2048848" y="452942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风险预警提示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37099" y="4904739"/>
            <a:ext cx="3076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年第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季度现金消耗速度大幅增加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年第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季度收入环比大幅降低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645279225"/>
              </p:ext>
            </p:extLst>
          </p:nvPr>
        </p:nvGraphicFramePr>
        <p:xfrm>
          <a:off x="7287748" y="4579589"/>
          <a:ext cx="4328650" cy="2340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流程图: 可选过程 37"/>
          <p:cNvSpPr/>
          <p:nvPr/>
        </p:nvSpPr>
        <p:spPr>
          <a:xfrm>
            <a:off x="5556456" y="959306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关联文档</a:t>
            </a:r>
          </a:p>
        </p:txBody>
      </p:sp>
      <p:sp>
        <p:nvSpPr>
          <p:cNvPr id="31" name="流程图: 可选过程 30"/>
          <p:cNvSpPr/>
          <p:nvPr/>
        </p:nvSpPr>
        <p:spPr>
          <a:xfrm>
            <a:off x="6700508" y="952944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基金一览</a:t>
            </a:r>
          </a:p>
        </p:txBody>
      </p:sp>
      <p:sp>
        <p:nvSpPr>
          <p:cNvPr id="34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4"/>
          <p:cNvSpPr/>
          <p:nvPr/>
        </p:nvSpPr>
        <p:spPr>
          <a:xfrm>
            <a:off x="1818889" y="1487260"/>
            <a:ext cx="2272433" cy="270872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37" name="矩形 36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39" name="矩形 38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cxnSp>
        <p:nvCxnSpPr>
          <p:cNvPr id="29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89977"/>
              </p:ext>
            </p:extLst>
          </p:nvPr>
        </p:nvGraphicFramePr>
        <p:xfrm>
          <a:off x="2237238" y="2003212"/>
          <a:ext cx="3846398" cy="1920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5907"/>
                <a:gridCol w="22404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分析指标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累计分红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IRR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收益倍数</a:t>
                      </a:r>
                      <a:endParaRPr lang="zh-CN" altLang="en-US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收益率</a:t>
                      </a:r>
                      <a:endParaRPr lang="zh-CN" altLang="en-US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已实现投资收益</a:t>
                      </a:r>
                      <a:endParaRPr lang="zh-CN" altLang="en-US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估值</a:t>
                      </a:r>
                      <a:endParaRPr lang="zh-CN" altLang="en-US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流程图: 可选过程 42"/>
          <p:cNvSpPr/>
          <p:nvPr/>
        </p:nvSpPr>
        <p:spPr>
          <a:xfrm>
            <a:off x="7825779" y="956712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可选过程 43"/>
          <p:cNvSpPr/>
          <p:nvPr/>
        </p:nvSpPr>
        <p:spPr>
          <a:xfrm>
            <a:off x="8969821" y="956711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退出管理</a:t>
            </a:r>
          </a:p>
        </p:txBody>
      </p:sp>
      <p:sp>
        <p:nvSpPr>
          <p:cNvPr id="45" name="矩形 44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投资项目基金一览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196501" cy="4337713"/>
            <a:chOff x="-4501" y="789056"/>
            <a:chExt cx="12196501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959305"/>
              <a:ext cx="12196501" cy="4167464"/>
              <a:chOff x="-4501" y="120061"/>
              <a:chExt cx="12196501" cy="416746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17" name="流程图: 可选过程 16"/>
              <p:cNvSpPr/>
              <p:nvPr/>
            </p:nvSpPr>
            <p:spPr>
              <a:xfrm>
                <a:off x="2047261" y="123493"/>
                <a:ext cx="931106" cy="315755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</a:p>
            </p:txBody>
          </p:sp>
          <p:sp>
            <p:nvSpPr>
              <p:cNvPr id="18" name="流程图: 可选过程 17"/>
              <p:cNvSpPr/>
              <p:nvPr/>
            </p:nvSpPr>
            <p:spPr>
              <a:xfrm>
                <a:off x="3125230" y="120061"/>
                <a:ext cx="964504" cy="323981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经营财报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sp>
        <p:nvSpPr>
          <p:cNvPr id="38" name="流程图: 可选过程 37"/>
          <p:cNvSpPr/>
          <p:nvPr/>
        </p:nvSpPr>
        <p:spPr>
          <a:xfrm>
            <a:off x="5556456" y="959306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关联文档</a:t>
            </a:r>
          </a:p>
        </p:txBody>
      </p:sp>
      <p:sp>
        <p:nvSpPr>
          <p:cNvPr id="31" name="流程图: 可选过程 30"/>
          <p:cNvSpPr/>
          <p:nvPr/>
        </p:nvSpPr>
        <p:spPr>
          <a:xfrm>
            <a:off x="6700508" y="952944"/>
            <a:ext cx="964504" cy="323981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基金一览</a:t>
            </a:r>
          </a:p>
        </p:txBody>
      </p:sp>
      <p:sp>
        <p:nvSpPr>
          <p:cNvPr id="32" name="流程图: 可选过程 31"/>
          <p:cNvSpPr/>
          <p:nvPr/>
        </p:nvSpPr>
        <p:spPr>
          <a:xfrm>
            <a:off x="4280891" y="961156"/>
            <a:ext cx="109601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被投项目分析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2048848" y="2041452"/>
          <a:ext cx="9741718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4132"/>
                <a:gridCol w="1316255"/>
                <a:gridCol w="1836382"/>
                <a:gridCol w="1442883"/>
                <a:gridCol w="1630911"/>
                <a:gridCol w="1342306"/>
                <a:gridCol w="1658849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基金名称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获投总计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获投日期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投资经理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天使轮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2016-6-1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2016-10-1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2016-11-1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B+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642944" y="2334592"/>
            <a:ext cx="614223" cy="1065049"/>
            <a:chOff x="10195739" y="2049328"/>
            <a:chExt cx="614223" cy="1065049"/>
          </a:xfrm>
        </p:grpSpPr>
        <p:sp>
          <p:nvSpPr>
            <p:cNvPr id="43" name="Rounded Rectangle 81"/>
            <p:cNvSpPr/>
            <p:nvPr/>
          </p:nvSpPr>
          <p:spPr>
            <a:xfrm>
              <a:off x="10195739" y="2049328"/>
              <a:ext cx="614223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Rounded Rectangle 81"/>
            <p:cNvSpPr/>
            <p:nvPr/>
          </p:nvSpPr>
          <p:spPr>
            <a:xfrm>
              <a:off x="10195739" y="2334836"/>
              <a:ext cx="614223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81"/>
            <p:cNvSpPr/>
            <p:nvPr/>
          </p:nvSpPr>
          <p:spPr>
            <a:xfrm>
              <a:off x="10195739" y="2657222"/>
              <a:ext cx="614223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81"/>
            <p:cNvSpPr/>
            <p:nvPr/>
          </p:nvSpPr>
          <p:spPr>
            <a:xfrm>
              <a:off x="10195739" y="2933600"/>
              <a:ext cx="614223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406137" y="4366348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可选过程 48"/>
          <p:cNvSpPr/>
          <p:nvPr/>
        </p:nvSpPr>
        <p:spPr>
          <a:xfrm>
            <a:off x="2048848" y="4342858"/>
            <a:ext cx="931106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新增投资</a:t>
            </a:r>
          </a:p>
        </p:txBody>
      </p:sp>
      <p:sp>
        <p:nvSpPr>
          <p:cNvPr id="51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</a:t>
            </a:r>
          </a:p>
        </p:txBody>
      </p:sp>
      <p:sp>
        <p:nvSpPr>
          <p:cNvPr id="52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24"/>
          <p:cNvSpPr/>
          <p:nvPr/>
        </p:nvSpPr>
        <p:spPr>
          <a:xfrm>
            <a:off x="1818889" y="1454640"/>
            <a:ext cx="2272432" cy="303492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基金一览</a:t>
            </a:r>
          </a:p>
        </p:txBody>
      </p:sp>
      <p:sp>
        <p:nvSpPr>
          <p:cNvPr id="54" name="矩形 53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5" name="矩形 54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56" name="流程图: 可选过程 55"/>
          <p:cNvSpPr/>
          <p:nvPr/>
        </p:nvSpPr>
        <p:spPr>
          <a:xfrm>
            <a:off x="7844570" y="946936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流程图: 可选过程 47"/>
          <p:cNvSpPr/>
          <p:nvPr/>
        </p:nvSpPr>
        <p:spPr>
          <a:xfrm>
            <a:off x="8988612" y="946935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退出管理</a:t>
            </a:r>
          </a:p>
        </p:txBody>
      </p:sp>
      <p:sp>
        <p:nvSpPr>
          <p:cNvPr id="50" name="矩形 49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5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投资项目基金一览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196501" cy="4337713"/>
            <a:chOff x="-4501" y="789056"/>
            <a:chExt cx="12196501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959305"/>
              <a:ext cx="12196501" cy="4167464"/>
              <a:chOff x="-4501" y="120061"/>
              <a:chExt cx="12196501" cy="416746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17" name="流程图: 可选过程 16"/>
              <p:cNvSpPr/>
              <p:nvPr/>
            </p:nvSpPr>
            <p:spPr>
              <a:xfrm>
                <a:off x="2047261" y="123493"/>
                <a:ext cx="931106" cy="315755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</a:p>
            </p:txBody>
          </p:sp>
          <p:sp>
            <p:nvSpPr>
              <p:cNvPr id="18" name="流程图: 可选过程 17"/>
              <p:cNvSpPr/>
              <p:nvPr/>
            </p:nvSpPr>
            <p:spPr>
              <a:xfrm>
                <a:off x="3125230" y="120061"/>
                <a:ext cx="964504" cy="323981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经营财报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sp>
        <p:nvSpPr>
          <p:cNvPr id="38" name="流程图: 可选过程 37"/>
          <p:cNvSpPr/>
          <p:nvPr/>
        </p:nvSpPr>
        <p:spPr>
          <a:xfrm>
            <a:off x="5556456" y="959306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关联文档</a:t>
            </a:r>
          </a:p>
        </p:txBody>
      </p:sp>
      <p:sp>
        <p:nvSpPr>
          <p:cNvPr id="32" name="流程图: 可选过程 31"/>
          <p:cNvSpPr/>
          <p:nvPr/>
        </p:nvSpPr>
        <p:spPr>
          <a:xfrm>
            <a:off x="4280891" y="961156"/>
            <a:ext cx="109601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被投项目分析</a:t>
            </a:r>
          </a:p>
        </p:txBody>
      </p:sp>
      <p:sp>
        <p:nvSpPr>
          <p:cNvPr id="51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</a:t>
            </a:r>
          </a:p>
        </p:txBody>
      </p:sp>
      <p:sp>
        <p:nvSpPr>
          <p:cNvPr id="52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24"/>
          <p:cNvSpPr/>
          <p:nvPr/>
        </p:nvSpPr>
        <p:spPr>
          <a:xfrm>
            <a:off x="1818888" y="1472205"/>
            <a:ext cx="3418578" cy="285927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5" name="矩形 54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56" name="流程图: 可选过程 55"/>
          <p:cNvSpPr/>
          <p:nvPr/>
        </p:nvSpPr>
        <p:spPr>
          <a:xfrm>
            <a:off x="6700509" y="968727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基金一览</a:t>
            </a:r>
          </a:p>
        </p:txBody>
      </p:sp>
      <p:sp>
        <p:nvSpPr>
          <p:cNvPr id="48" name="流程图: 可选过程 47"/>
          <p:cNvSpPr/>
          <p:nvPr/>
        </p:nvSpPr>
        <p:spPr>
          <a:xfrm>
            <a:off x="7874093" y="963851"/>
            <a:ext cx="964504" cy="323981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流程图: 可选过程 57"/>
          <p:cNvSpPr/>
          <p:nvPr/>
        </p:nvSpPr>
        <p:spPr>
          <a:xfrm>
            <a:off x="9072412" y="955069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退出管理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/>
          </p:nvPr>
        </p:nvGraphicFramePr>
        <p:xfrm>
          <a:off x="2049815" y="2928384"/>
          <a:ext cx="8791429" cy="17331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6244"/>
                <a:gridCol w="1944216"/>
                <a:gridCol w="648072"/>
                <a:gridCol w="2660855"/>
                <a:gridCol w="885606"/>
                <a:gridCol w="1426436"/>
              </a:tblGrid>
              <a:tr h="323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相关人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去见客户并进行路演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3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轮融资开始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 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  <a:p>
                      <a:pPr algn="ctr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证监会上会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洋葱圈蓄电池公司</a:t>
                      </a:r>
                      <a:endParaRPr lang="en-US" altLang="zh-CN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关注上会事宜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  <a:p>
                      <a:pPr algn="ctr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矩形 79"/>
          <p:cNvSpPr/>
          <p:nvPr/>
        </p:nvSpPr>
        <p:spPr>
          <a:xfrm>
            <a:off x="2107569" y="245675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事件一览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382713" y="2509552"/>
            <a:ext cx="1739780" cy="253507"/>
            <a:chOff x="4817913" y="4941102"/>
            <a:chExt cx="525848" cy="138634"/>
          </a:xfrm>
        </p:grpSpPr>
        <p:sp>
          <p:nvSpPr>
            <p:cNvPr id="82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天内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流程图: 合并 82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48848" y="1953197"/>
            <a:ext cx="9953722" cy="1633250"/>
            <a:chOff x="4646912" y="2042933"/>
            <a:chExt cx="9953722" cy="1633250"/>
          </a:xfrm>
        </p:grpSpPr>
        <p:sp>
          <p:nvSpPr>
            <p:cNvPr id="92" name="Rounded Rectangle 88"/>
            <p:cNvSpPr/>
            <p:nvPr/>
          </p:nvSpPr>
          <p:spPr>
            <a:xfrm>
              <a:off x="4646912" y="2066380"/>
              <a:ext cx="1161326" cy="30668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添加事件</a:t>
              </a: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Rounded Rectangle 88"/>
            <p:cNvSpPr/>
            <p:nvPr/>
          </p:nvSpPr>
          <p:spPr>
            <a:xfrm>
              <a:off x="13439308" y="3353965"/>
              <a:ext cx="1161326" cy="32221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ounded Rectangle 88"/>
            <p:cNvSpPr/>
            <p:nvPr/>
          </p:nvSpPr>
          <p:spPr>
            <a:xfrm>
              <a:off x="5984982" y="2042933"/>
              <a:ext cx="1408805" cy="32221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投资项目事件触发器</a:t>
              </a:r>
              <a:endParaRPr 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ounded Rectangle 88"/>
          <p:cNvSpPr/>
          <p:nvPr/>
        </p:nvSpPr>
        <p:spPr>
          <a:xfrm>
            <a:off x="10841244" y="3742390"/>
            <a:ext cx="116132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2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投资项目基金一览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196501" cy="4337713"/>
            <a:chOff x="-4501" y="789056"/>
            <a:chExt cx="12196501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959305"/>
              <a:ext cx="12196501" cy="4167464"/>
              <a:chOff x="-4501" y="120061"/>
              <a:chExt cx="12196501" cy="416746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17" name="流程图: 可选过程 16"/>
              <p:cNvSpPr/>
              <p:nvPr/>
            </p:nvSpPr>
            <p:spPr>
              <a:xfrm>
                <a:off x="2047261" y="123493"/>
                <a:ext cx="931106" cy="315755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</a:p>
            </p:txBody>
          </p:sp>
          <p:sp>
            <p:nvSpPr>
              <p:cNvPr id="18" name="流程图: 可选过程 17"/>
              <p:cNvSpPr/>
              <p:nvPr/>
            </p:nvSpPr>
            <p:spPr>
              <a:xfrm>
                <a:off x="3125230" y="120061"/>
                <a:ext cx="964504" cy="323981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经营财报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sp>
        <p:nvSpPr>
          <p:cNvPr id="38" name="流程图: 可选过程 37"/>
          <p:cNvSpPr/>
          <p:nvPr/>
        </p:nvSpPr>
        <p:spPr>
          <a:xfrm>
            <a:off x="5556456" y="959306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关联文档</a:t>
            </a:r>
          </a:p>
        </p:txBody>
      </p:sp>
      <p:sp>
        <p:nvSpPr>
          <p:cNvPr id="32" name="流程图: 可选过程 31"/>
          <p:cNvSpPr/>
          <p:nvPr/>
        </p:nvSpPr>
        <p:spPr>
          <a:xfrm>
            <a:off x="4280891" y="961156"/>
            <a:ext cx="109601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被投项目分析</a:t>
            </a:r>
          </a:p>
        </p:txBody>
      </p:sp>
      <p:sp>
        <p:nvSpPr>
          <p:cNvPr id="51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</a:t>
            </a:r>
          </a:p>
        </p:txBody>
      </p:sp>
      <p:sp>
        <p:nvSpPr>
          <p:cNvPr id="52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24"/>
          <p:cNvSpPr/>
          <p:nvPr/>
        </p:nvSpPr>
        <p:spPr>
          <a:xfrm>
            <a:off x="1818889" y="1472204"/>
            <a:ext cx="2140923" cy="285928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太阳能公司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5" name="矩形 54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56" name="流程图: 可选过程 55"/>
          <p:cNvSpPr/>
          <p:nvPr/>
        </p:nvSpPr>
        <p:spPr>
          <a:xfrm>
            <a:off x="6700509" y="968727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基金一览</a:t>
            </a:r>
          </a:p>
        </p:txBody>
      </p:sp>
      <p:sp>
        <p:nvSpPr>
          <p:cNvPr id="48" name="流程图: 可选过程 47"/>
          <p:cNvSpPr/>
          <p:nvPr/>
        </p:nvSpPr>
        <p:spPr>
          <a:xfrm>
            <a:off x="7865426" y="952944"/>
            <a:ext cx="964504" cy="323981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退出管理</a:t>
            </a: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2048848" y="2041452"/>
          <a:ext cx="10027828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30404"/>
                <a:gridCol w="1720636"/>
                <a:gridCol w="1716066"/>
                <a:gridCol w="1741118"/>
                <a:gridCol w="1102290"/>
                <a:gridCol w="231731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获投总计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获投日期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投资经理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天使轮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2016-6-1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2016-10-1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2016-11-1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B+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966538" y="2334592"/>
            <a:ext cx="932592" cy="1053343"/>
            <a:chOff x="9789587" y="2334591"/>
            <a:chExt cx="932592" cy="1053343"/>
          </a:xfrm>
        </p:grpSpPr>
        <p:sp>
          <p:nvSpPr>
            <p:cNvPr id="58" name="Rounded Rectangle 81"/>
            <p:cNvSpPr/>
            <p:nvPr/>
          </p:nvSpPr>
          <p:spPr>
            <a:xfrm>
              <a:off x="9789587" y="2334591"/>
              <a:ext cx="932592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预退计算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2" name="Rounded Rectangle 81"/>
            <p:cNvSpPr/>
            <p:nvPr/>
          </p:nvSpPr>
          <p:spPr>
            <a:xfrm>
              <a:off x="9789587" y="2635807"/>
              <a:ext cx="932592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预退计算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3" name="Rounded Rectangle 81"/>
            <p:cNvSpPr/>
            <p:nvPr/>
          </p:nvSpPr>
          <p:spPr>
            <a:xfrm>
              <a:off x="9789587" y="2912534"/>
              <a:ext cx="932592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预退计算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4" name="Rounded Rectangle 81"/>
            <p:cNvSpPr/>
            <p:nvPr/>
          </p:nvSpPr>
          <p:spPr>
            <a:xfrm>
              <a:off x="9789587" y="3207157"/>
              <a:ext cx="932592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预退计算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033338" y="2334592"/>
            <a:ext cx="932592" cy="1053343"/>
            <a:chOff x="9789587" y="2334591"/>
            <a:chExt cx="932592" cy="1053343"/>
          </a:xfrm>
        </p:grpSpPr>
        <p:sp>
          <p:nvSpPr>
            <p:cNvPr id="76" name="Rounded Rectangle 81"/>
            <p:cNvSpPr/>
            <p:nvPr/>
          </p:nvSpPr>
          <p:spPr>
            <a:xfrm>
              <a:off x="9789587" y="2334591"/>
              <a:ext cx="932592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退出执行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7" name="Rounded Rectangle 81"/>
            <p:cNvSpPr/>
            <p:nvPr/>
          </p:nvSpPr>
          <p:spPr>
            <a:xfrm>
              <a:off x="9789587" y="2635807"/>
              <a:ext cx="932592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退出执行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8" name="Rounded Rectangle 81"/>
            <p:cNvSpPr/>
            <p:nvPr/>
          </p:nvSpPr>
          <p:spPr>
            <a:xfrm>
              <a:off x="9789587" y="2912534"/>
              <a:ext cx="932592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退出执行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9" name="Rounded Rectangle 81"/>
            <p:cNvSpPr/>
            <p:nvPr/>
          </p:nvSpPr>
          <p:spPr>
            <a:xfrm>
              <a:off x="9789587" y="3207157"/>
              <a:ext cx="932592" cy="1807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退出执行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6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9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17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投资人列表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205554" cy="4337713"/>
            <a:chOff x="-4501" y="789056"/>
            <a:chExt cx="12205554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1383145"/>
              <a:ext cx="12205554" cy="3743624"/>
              <a:chOff x="-4501" y="543901"/>
              <a:chExt cx="12205554" cy="374362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801" y="543901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sp>
        <p:nvSpPr>
          <p:cNvPr id="36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32"/>
          <p:cNvGraphicFramePr>
            <a:graphicFrameLocks noGrp="1"/>
          </p:cNvGraphicFramePr>
          <p:nvPr>
            <p:extLst/>
          </p:nvPr>
        </p:nvGraphicFramePr>
        <p:xfrm>
          <a:off x="1869450" y="1877375"/>
          <a:ext cx="10278128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9850"/>
                <a:gridCol w="1249212"/>
                <a:gridCol w="1664495"/>
                <a:gridCol w="1667417"/>
                <a:gridCol w="1672998"/>
                <a:gridCol w="1560095"/>
                <a:gridCol w="1806427"/>
                <a:gridCol w="24763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基金名称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认缴规模（万元）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已缴款（万元）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设立时间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投资企业数量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承诺出资（万元）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组合 12"/>
          <p:cNvGrpSpPr/>
          <p:nvPr/>
        </p:nvGrpSpPr>
        <p:grpSpPr>
          <a:xfrm>
            <a:off x="1975621" y="2168790"/>
            <a:ext cx="205515" cy="1003246"/>
            <a:chOff x="2068545" y="2326343"/>
            <a:chExt cx="205515" cy="1003246"/>
          </a:xfrm>
        </p:grpSpPr>
        <p:pic>
          <p:nvPicPr>
            <p:cNvPr id="40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3351" y="2326343"/>
              <a:ext cx="190500" cy="190500"/>
            </a:xfrm>
            <a:prstGeom prst="rect">
              <a:avLst/>
            </a:prstGeom>
          </p:spPr>
        </p:pic>
        <p:pic>
          <p:nvPicPr>
            <p:cNvPr id="41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8545" y="2572354"/>
              <a:ext cx="190500" cy="190500"/>
            </a:xfrm>
            <a:prstGeom prst="rect">
              <a:avLst/>
            </a:prstGeom>
          </p:spPr>
        </p:pic>
        <p:pic>
          <p:nvPicPr>
            <p:cNvPr id="42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8545" y="2873566"/>
              <a:ext cx="190500" cy="190500"/>
            </a:xfrm>
            <a:prstGeom prst="rect">
              <a:avLst/>
            </a:prstGeom>
          </p:spPr>
        </p:pic>
        <p:pic>
          <p:nvPicPr>
            <p:cNvPr id="43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3560" y="3139089"/>
              <a:ext cx="190500" cy="190500"/>
            </a:xfrm>
            <a:prstGeom prst="rect">
              <a:avLst/>
            </a:prstGeom>
          </p:spPr>
        </p:pic>
      </p:grpSp>
      <p:sp>
        <p:nvSpPr>
          <p:cNvPr id="44" name="矩形 5"/>
          <p:cNvSpPr/>
          <p:nvPr/>
        </p:nvSpPr>
        <p:spPr>
          <a:xfrm>
            <a:off x="5665164" y="4367588"/>
            <a:ext cx="1620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890" y="969080"/>
            <a:ext cx="2511617" cy="39657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32" name="矩形 31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29" name="Rounded Rectangle 88"/>
          <p:cNvSpPr/>
          <p:nvPr/>
        </p:nvSpPr>
        <p:spPr>
          <a:xfrm>
            <a:off x="2134877" y="480251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ounded Rectangle 88"/>
          <p:cNvSpPr/>
          <p:nvPr/>
        </p:nvSpPr>
        <p:spPr>
          <a:xfrm>
            <a:off x="3086987" y="480251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4"/>
          <p:cNvSpPr/>
          <p:nvPr/>
        </p:nvSpPr>
        <p:spPr>
          <a:xfrm>
            <a:off x="1832443" y="1484133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按投资人浏览</a:t>
            </a:r>
          </a:p>
        </p:txBody>
      </p:sp>
      <p:sp>
        <p:nvSpPr>
          <p:cNvPr id="38" name="矩形 24"/>
          <p:cNvSpPr/>
          <p:nvPr/>
        </p:nvSpPr>
        <p:spPr>
          <a:xfrm>
            <a:off x="3636191" y="1480882"/>
            <a:ext cx="1803748" cy="275290"/>
          </a:xfrm>
          <a:prstGeom prst="rect">
            <a:avLst/>
          </a:prstGeom>
          <a:solidFill>
            <a:srgbClr val="DC6900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按所投基金浏览</a:t>
            </a:r>
          </a:p>
        </p:txBody>
      </p:sp>
      <p:cxnSp>
        <p:nvCxnSpPr>
          <p:cNvPr id="3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2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2914" y="1401252"/>
            <a:ext cx="12196501" cy="3725518"/>
            <a:chOff x="-4501" y="562007"/>
            <a:chExt cx="12196501" cy="37255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-4501" y="243485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退出管理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11283" y="845119"/>
            <a:ext cx="8650800" cy="491237"/>
            <a:chOff x="1933509" y="1597299"/>
            <a:chExt cx="9855470" cy="491237"/>
          </a:xfrm>
        </p:grpSpPr>
        <p:sp>
          <p:nvSpPr>
            <p:cNvPr id="2" name="圆角矩形 1"/>
            <p:cNvSpPr/>
            <p:nvPr/>
          </p:nvSpPr>
          <p:spPr>
            <a:xfrm>
              <a:off x="1943522" y="1597299"/>
              <a:ext cx="9845457" cy="491237"/>
            </a:xfrm>
            <a:prstGeom prst="roundRect">
              <a:avLst/>
            </a:prstGeom>
            <a:solidFill>
              <a:srgbClr val="DC6900"/>
            </a:solidFill>
            <a:ln>
              <a:solidFill>
                <a:srgbClr val="EE9F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33509" y="1626871"/>
              <a:ext cx="44358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公告： 欢迎使用基金管理系统。</a:t>
              </a:r>
              <a:endPara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提醒</a:t>
              </a:r>
              <a:r>
                <a:rPr lang="en-US" altLang="zh-CN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】2017</a:t>
              </a: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zh-CN" altLang="en-US" sz="11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日基金投资人管理办法出台，敬清及时关注。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990442410"/>
              </p:ext>
            </p:extLst>
          </p:nvPr>
        </p:nvGraphicFramePr>
        <p:xfrm>
          <a:off x="7944663" y="1826725"/>
          <a:ext cx="3481517" cy="185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3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2914" y="3873236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35" name="矩形 34"/>
          <p:cNvSpPr/>
          <p:nvPr/>
        </p:nvSpPr>
        <p:spPr>
          <a:xfrm>
            <a:off x="-2914" y="4495212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52914" y="145826"/>
            <a:ext cx="11417571" cy="634549"/>
            <a:chOff x="152914" y="145826"/>
            <a:chExt cx="11417571" cy="1046162"/>
          </a:xfrm>
        </p:grpSpPr>
        <p:sp>
          <p:nvSpPr>
            <p:cNvPr id="37" name="文本框 36"/>
            <p:cNvSpPr txBox="1"/>
            <p:nvPr/>
          </p:nvSpPr>
          <p:spPr>
            <a:xfrm>
              <a:off x="152914" y="145826"/>
              <a:ext cx="4097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i="1" dirty="0">
                  <a:solidFill>
                    <a:srgbClr val="000000"/>
                  </a:solidFill>
                </a:rPr>
                <a:t>基金管理系统 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Link – </a:t>
              </a:r>
              <a:r>
                <a:rPr lang="zh-CN" altLang="en-US" sz="2800" b="1" i="1" dirty="0">
                  <a:solidFill>
                    <a:srgbClr val="000000"/>
                  </a:solidFill>
                </a:rPr>
                <a:t>首页</a:t>
              </a:r>
            </a:p>
            <a:p>
              <a:endParaRPr lang="zh-CN" altLang="en-US" sz="2800" b="1" i="1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hape 13"/>
            <p:cNvCxnSpPr/>
            <p:nvPr/>
          </p:nvCxnSpPr>
          <p:spPr>
            <a:xfrm rot="5400000" flipH="1" flipV="1">
              <a:off x="6006456" y="-4372041"/>
              <a:ext cx="152400" cy="10975658"/>
            </a:xfrm>
            <a:prstGeom prst="bentConnector2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6753" y="2522112"/>
            <a:ext cx="190500" cy="3429000"/>
          </a:xfrm>
          <a:prstGeom prst="rect">
            <a:avLst/>
          </a:prstGeom>
        </p:spPr>
      </p:pic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60388"/>
              </p:ext>
            </p:extLst>
          </p:nvPr>
        </p:nvGraphicFramePr>
        <p:xfrm>
          <a:off x="2201712" y="6014248"/>
          <a:ext cx="9458966" cy="853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8505"/>
                <a:gridCol w="1779445"/>
                <a:gridCol w="1034976"/>
                <a:gridCol w="620986"/>
                <a:gridCol w="2549644"/>
                <a:gridCol w="848592"/>
                <a:gridCol w="1366818"/>
              </a:tblGrid>
              <a:tr h="204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事件类型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相关人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04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被投公司二季报盈利波动</a:t>
                      </a:r>
                      <a:endParaRPr lang="zh-CN" altLang="en-US" sz="8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触发事件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投资经理需尽快处理！！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04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被投项目证监会上会</a:t>
                      </a:r>
                      <a:endParaRPr lang="zh-CN" altLang="en-US" sz="8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被投项目事件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关注上会事宜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04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被投项目证监会上会</a:t>
                      </a:r>
                      <a:endParaRPr lang="zh-CN" altLang="en-US" sz="8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被投项目事件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关注上会事宜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-10757" y="5363989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9606" y="5777267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6150457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819365928"/>
              </p:ext>
            </p:extLst>
          </p:nvPr>
        </p:nvGraphicFramePr>
        <p:xfrm>
          <a:off x="8144663" y="3843418"/>
          <a:ext cx="3281517" cy="217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2569195" y="5517232"/>
            <a:ext cx="51125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569195" y="2061585"/>
            <a:ext cx="0" cy="3455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85219" y="3678093"/>
            <a:ext cx="446449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945459" y="2061585"/>
            <a:ext cx="0" cy="33024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361283" y="2348880"/>
            <a:ext cx="889228" cy="8892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火炬科技</a:t>
            </a:r>
            <a:endParaRPr lang="zh-CN" altLang="en-US" sz="1200" dirty="0"/>
          </a:p>
        </p:txBody>
      </p:sp>
      <p:sp>
        <p:nvSpPr>
          <p:cNvPr id="46" name="椭圆 45"/>
          <p:cNvSpPr/>
          <p:nvPr/>
        </p:nvSpPr>
        <p:spPr>
          <a:xfrm>
            <a:off x="5710961" y="2662683"/>
            <a:ext cx="611412" cy="6114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绿色农业</a:t>
            </a:r>
            <a:endParaRPr lang="zh-CN" altLang="en-US" sz="900" dirty="0"/>
          </a:p>
        </p:txBody>
      </p:sp>
      <p:sp>
        <p:nvSpPr>
          <p:cNvPr id="47" name="椭圆 46"/>
          <p:cNvSpPr/>
          <p:nvPr/>
        </p:nvSpPr>
        <p:spPr>
          <a:xfrm>
            <a:off x="3912502" y="3856219"/>
            <a:ext cx="905005" cy="9050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共享单车</a:t>
            </a:r>
            <a:endParaRPr lang="zh-CN" altLang="en-US" sz="1400" dirty="0"/>
          </a:p>
        </p:txBody>
      </p:sp>
      <p:sp>
        <p:nvSpPr>
          <p:cNvPr id="48" name="椭圆 47"/>
          <p:cNvSpPr/>
          <p:nvPr/>
        </p:nvSpPr>
        <p:spPr>
          <a:xfrm>
            <a:off x="6344710" y="4004821"/>
            <a:ext cx="756403" cy="7564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飞跃电视</a:t>
            </a:r>
            <a:endParaRPr lang="zh-CN" alt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856712" y="559247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项目成熟度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106719" y="2089823"/>
            <a:ext cx="2904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项目成长性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656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17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投资人概览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0594"/>
            <a:ext cx="12205554" cy="4346176"/>
            <a:chOff x="-4501" y="780593"/>
            <a:chExt cx="12205554" cy="4346176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972536"/>
              <a:ext cx="12205554" cy="4154233"/>
              <a:chOff x="-4501" y="133292"/>
              <a:chExt cx="12205554" cy="4154233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801" y="543901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19" name="流程图: 可选过程 18"/>
              <p:cNvSpPr/>
              <p:nvPr/>
            </p:nvSpPr>
            <p:spPr>
              <a:xfrm>
                <a:off x="1974033" y="133292"/>
                <a:ext cx="1111367" cy="319187"/>
              </a:xfrm>
              <a:prstGeom prst="flowChartAlternateProcess">
                <a:avLst/>
              </a:prstGeom>
              <a:solidFill>
                <a:srgbClr val="DC6900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所有投资人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1" y="780593"/>
              <a:ext cx="1811251" cy="656006"/>
            </a:xfrm>
            <a:prstGeom prst="rect">
              <a:avLst/>
            </a:prstGeom>
          </p:spPr>
        </p:pic>
      </p:grpSp>
      <p:sp>
        <p:nvSpPr>
          <p:cNvPr id="34" name="矩形 24"/>
          <p:cNvSpPr/>
          <p:nvPr/>
        </p:nvSpPr>
        <p:spPr>
          <a:xfrm>
            <a:off x="1818889" y="1482842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所有投资人</a:t>
            </a:r>
          </a:p>
        </p:txBody>
      </p:sp>
      <p:sp>
        <p:nvSpPr>
          <p:cNvPr id="36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472825713"/>
              </p:ext>
            </p:extLst>
          </p:nvPr>
        </p:nvGraphicFramePr>
        <p:xfrm>
          <a:off x="591983" y="1945066"/>
          <a:ext cx="7060422" cy="4506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矩形 29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31" name="矩形 30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94438"/>
              </p:ext>
            </p:extLst>
          </p:nvPr>
        </p:nvGraphicFramePr>
        <p:xfrm>
          <a:off x="5968092" y="1981856"/>
          <a:ext cx="6011884" cy="23620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2971"/>
                <a:gridCol w="1502971"/>
                <a:gridCol w="1502971"/>
                <a:gridCol w="1502971"/>
              </a:tblGrid>
              <a:tr h="327057">
                <a:tc gridSpan="4">
                  <a:txBody>
                    <a:bodyPr/>
                    <a:lstStyle/>
                    <a:p>
                      <a:r>
                        <a:rPr lang="zh-CN" altLang="en-US" sz="12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基本信息</a:t>
                      </a:r>
                      <a:endParaRPr lang="zh-CN" altLang="en-US" sz="1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27057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投资者名称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Shawn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四川百货经理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7057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合伙人类型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有限合伙人</a:t>
                      </a:r>
                      <a:endParaRPr lang="zh-CN" altLang="en-US" sz="12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7057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投资人类型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7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u="sng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3397">
                <a:tc gridSpan="4">
                  <a:txBody>
                    <a:bodyPr/>
                    <a:lstStyle/>
                    <a:p>
                      <a:r>
                        <a:rPr lang="zh-CN" altLang="en-US" sz="12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投资信息</a:t>
                      </a:r>
                      <a:endParaRPr lang="zh-CN" altLang="en-US" sz="1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63397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承诺总投资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 </a:t>
                      </a:r>
                      <a:endParaRPr lang="zh-CN" altLang="en-US" sz="12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已投资</a:t>
                      </a:r>
                      <a:endParaRPr lang="zh-CN" altLang="en-US" sz="12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4000 </a:t>
                      </a:r>
                      <a:endParaRPr lang="zh-CN" altLang="en-US" sz="12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3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17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投资人分析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205554" cy="4337713"/>
            <a:chOff x="-4501" y="789056"/>
            <a:chExt cx="12205554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960079"/>
              <a:ext cx="12205554" cy="4166690"/>
              <a:chOff x="-4501" y="120835"/>
              <a:chExt cx="12205554" cy="416669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801" y="543901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17" name="流程图: 可选过程 16"/>
              <p:cNvSpPr/>
              <p:nvPr/>
            </p:nvSpPr>
            <p:spPr>
              <a:xfrm>
                <a:off x="5604665" y="120835"/>
                <a:ext cx="1067131" cy="315755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分配报告</a:t>
                </a:r>
              </a:p>
            </p:txBody>
          </p:sp>
          <p:sp>
            <p:nvSpPr>
              <p:cNvPr id="18" name="流程图: 可选过程 17"/>
              <p:cNvSpPr/>
              <p:nvPr/>
            </p:nvSpPr>
            <p:spPr>
              <a:xfrm>
                <a:off x="3185031" y="126280"/>
                <a:ext cx="964504" cy="323981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投资人概况</a:t>
                </a:r>
              </a:p>
            </p:txBody>
          </p:sp>
          <p:sp>
            <p:nvSpPr>
              <p:cNvPr id="19" name="流程图: 可选过程 18"/>
              <p:cNvSpPr/>
              <p:nvPr/>
            </p:nvSpPr>
            <p:spPr>
              <a:xfrm>
                <a:off x="4325160" y="121847"/>
                <a:ext cx="1111367" cy="319187"/>
              </a:xfrm>
              <a:prstGeom prst="flowChartAlternateProcess">
                <a:avLst/>
              </a:prstGeom>
              <a:solidFill>
                <a:srgbClr val="DC6900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投资人收益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sp>
        <p:nvSpPr>
          <p:cNvPr id="38" name="流程图: 可选过程 37"/>
          <p:cNvSpPr/>
          <p:nvPr/>
        </p:nvSpPr>
        <p:spPr>
          <a:xfrm>
            <a:off x="6860375" y="967743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合规遵从</a:t>
            </a:r>
          </a:p>
        </p:txBody>
      </p:sp>
      <p:sp>
        <p:nvSpPr>
          <p:cNvPr id="34" name="矩形 24"/>
          <p:cNvSpPr/>
          <p:nvPr/>
        </p:nvSpPr>
        <p:spPr>
          <a:xfrm>
            <a:off x="1818889" y="1482842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  <a:r>
              <a:rPr lang="en-US" altLang="zh-CN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A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36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68872" y="5080356"/>
            <a:ext cx="18405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收益明细 （全部基金明细）</a:t>
            </a:r>
          </a:p>
        </p:txBody>
      </p:sp>
      <p:sp>
        <p:nvSpPr>
          <p:cNvPr id="48" name="Oval 47"/>
          <p:cNvSpPr/>
          <p:nvPr/>
        </p:nvSpPr>
        <p:spPr>
          <a:xfrm>
            <a:off x="2255902" y="1959850"/>
            <a:ext cx="1262460" cy="122638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147%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64907" y="2385026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</a:rPr>
              <a:t>当前综合收益率</a:t>
            </a:r>
          </a:p>
        </p:txBody>
      </p:sp>
      <p:sp>
        <p:nvSpPr>
          <p:cNvPr id="53" name="矩形 52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4" name="矩形 53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graphicFrame>
        <p:nvGraphicFramePr>
          <p:cNvPr id="55" name="Chart 48"/>
          <p:cNvGraphicFramePr/>
          <p:nvPr>
            <p:extLst>
              <p:ext uri="{D42A27DB-BD31-4B8C-83A1-F6EECF244321}">
                <p14:modId xmlns:p14="http://schemas.microsoft.com/office/powerpoint/2010/main" val="2601848733"/>
              </p:ext>
            </p:extLst>
          </p:nvPr>
        </p:nvGraphicFramePr>
        <p:xfrm>
          <a:off x="5312262" y="3600175"/>
          <a:ext cx="5524101" cy="1787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4106798031"/>
              </p:ext>
            </p:extLst>
          </p:nvPr>
        </p:nvGraphicFramePr>
        <p:xfrm>
          <a:off x="5248401" y="1830151"/>
          <a:ext cx="5524101" cy="1787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1" name="Oval 47"/>
          <p:cNvSpPr/>
          <p:nvPr/>
        </p:nvSpPr>
        <p:spPr>
          <a:xfrm>
            <a:off x="2327186" y="3709715"/>
            <a:ext cx="1262460" cy="122638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1203</a:t>
            </a:r>
            <a:r>
              <a:rPr lang="zh-CN" altLang="en-US" dirty="0">
                <a:solidFill>
                  <a:srgbClr val="FFFFFF"/>
                </a:solidFill>
              </a:rPr>
              <a:t>万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49"/>
          <p:cNvSpPr/>
          <p:nvPr/>
        </p:nvSpPr>
        <p:spPr>
          <a:xfrm>
            <a:off x="3636192" y="4134891"/>
            <a:ext cx="8322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</a:rPr>
              <a:t>2016</a:t>
            </a:r>
            <a:r>
              <a:rPr lang="zh-CN" altLang="en-US" sz="1000" dirty="0">
                <a:solidFill>
                  <a:srgbClr val="000000"/>
                </a:solidFill>
              </a:rPr>
              <a:t>年收益</a:t>
            </a:r>
          </a:p>
        </p:txBody>
      </p:sp>
      <p:sp>
        <p:nvSpPr>
          <p:cNvPr id="56" name="流程图: 可选过程 55"/>
          <p:cNvSpPr/>
          <p:nvPr/>
        </p:nvSpPr>
        <p:spPr>
          <a:xfrm>
            <a:off x="1907953" y="970319"/>
            <a:ext cx="1111367" cy="31918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所有投资人</a:t>
            </a:r>
          </a:p>
        </p:txBody>
      </p:sp>
      <p:graphicFrame>
        <p:nvGraphicFramePr>
          <p:cNvPr id="57" name="表格 32"/>
          <p:cNvGraphicFramePr>
            <a:graphicFrameLocks noGrp="1"/>
          </p:cNvGraphicFramePr>
          <p:nvPr>
            <p:extLst/>
          </p:nvPr>
        </p:nvGraphicFramePr>
        <p:xfrm>
          <a:off x="2016893" y="5459580"/>
          <a:ext cx="9983243" cy="1402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3923"/>
                <a:gridCol w="1089874"/>
                <a:gridCol w="924422"/>
                <a:gridCol w="1643645"/>
                <a:gridCol w="1259100"/>
                <a:gridCol w="1184302"/>
                <a:gridCol w="1309479"/>
                <a:gridCol w="967282"/>
                <a:gridCol w="1251216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基金名称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总投资额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已实现净收益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已实现净收益率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剩余预估净收益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剩余预估净收益率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当前综合收益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当前综合净收益率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10,000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流程图: 可选过程 57"/>
          <p:cNvSpPr/>
          <p:nvPr/>
        </p:nvSpPr>
        <p:spPr>
          <a:xfrm>
            <a:off x="8010450" y="967743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关联文档</a:t>
            </a:r>
          </a:p>
        </p:txBody>
      </p:sp>
      <p:cxnSp>
        <p:nvCxnSpPr>
          <p:cNvPr id="32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530873" y="1954224"/>
            <a:ext cx="1138634" cy="286545"/>
            <a:chOff x="4817913" y="4941102"/>
            <a:chExt cx="525848" cy="138634"/>
          </a:xfrm>
        </p:grpSpPr>
        <p:sp>
          <p:nvSpPr>
            <p:cNvPr id="42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流程图: 合并 42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16893" y="1803760"/>
            <a:ext cx="3167647" cy="325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17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投资人分析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7"/>
            <a:ext cx="12205554" cy="4337713"/>
            <a:chOff x="-4501" y="789056"/>
            <a:chExt cx="12205554" cy="4337713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960079"/>
              <a:ext cx="12205554" cy="4166690"/>
              <a:chOff x="-4501" y="120835"/>
              <a:chExt cx="12205554" cy="416669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2801" y="543901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17" name="流程图: 可选过程 16"/>
              <p:cNvSpPr/>
              <p:nvPr/>
            </p:nvSpPr>
            <p:spPr>
              <a:xfrm>
                <a:off x="5604665" y="120835"/>
                <a:ext cx="1067131" cy="315755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分配报告</a:t>
                </a:r>
              </a:p>
            </p:txBody>
          </p:sp>
          <p:sp>
            <p:nvSpPr>
              <p:cNvPr id="18" name="流程图: 可选过程 17"/>
              <p:cNvSpPr/>
              <p:nvPr/>
            </p:nvSpPr>
            <p:spPr>
              <a:xfrm>
                <a:off x="3185031" y="126280"/>
                <a:ext cx="964504" cy="323981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投资人概况</a:t>
                </a:r>
              </a:p>
            </p:txBody>
          </p:sp>
          <p:sp>
            <p:nvSpPr>
              <p:cNvPr id="19" name="流程图: 可选过程 18"/>
              <p:cNvSpPr/>
              <p:nvPr/>
            </p:nvSpPr>
            <p:spPr>
              <a:xfrm>
                <a:off x="4325160" y="121847"/>
                <a:ext cx="1111367" cy="319187"/>
              </a:xfrm>
              <a:prstGeom prst="flowChartAlternateProcess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投资人收益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503" y="3051372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退出管理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03" y="36720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sp>
        <p:nvSpPr>
          <p:cNvPr id="38" name="流程图: 可选过程 37"/>
          <p:cNvSpPr/>
          <p:nvPr/>
        </p:nvSpPr>
        <p:spPr>
          <a:xfrm>
            <a:off x="6860375" y="967743"/>
            <a:ext cx="964504" cy="323981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合规遵从</a:t>
            </a:r>
          </a:p>
        </p:txBody>
      </p:sp>
      <p:sp>
        <p:nvSpPr>
          <p:cNvPr id="36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4" name="矩形 53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56" name="流程图: 可选过程 55"/>
          <p:cNvSpPr/>
          <p:nvPr/>
        </p:nvSpPr>
        <p:spPr>
          <a:xfrm>
            <a:off x="1907953" y="970319"/>
            <a:ext cx="1111367" cy="31918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所有投资人</a:t>
            </a:r>
          </a:p>
        </p:txBody>
      </p:sp>
      <p:sp>
        <p:nvSpPr>
          <p:cNvPr id="58" name="流程图: 可选过程 57"/>
          <p:cNvSpPr/>
          <p:nvPr/>
        </p:nvSpPr>
        <p:spPr>
          <a:xfrm>
            <a:off x="8010450" y="967743"/>
            <a:ext cx="964504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关联文档</a:t>
            </a:r>
          </a:p>
        </p:txBody>
      </p:sp>
      <p:sp>
        <p:nvSpPr>
          <p:cNvPr id="32" name="Rectangle 44"/>
          <p:cNvSpPr/>
          <p:nvPr/>
        </p:nvSpPr>
        <p:spPr>
          <a:xfrm>
            <a:off x="1966645" y="2280779"/>
            <a:ext cx="4101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u="sng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第一部分：合伙企业信息</a:t>
            </a:r>
            <a:endParaRPr lang="en-US" sz="900" b="1" u="sng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税务登记号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行业类别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银行账户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营运目的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5" name="Rectangle 45"/>
          <p:cNvSpPr/>
          <p:nvPr/>
        </p:nvSpPr>
        <p:spPr>
          <a:xfrm>
            <a:off x="5958615" y="2322185"/>
            <a:ext cx="290500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u="sng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第二部分：合伙人信息</a:t>
            </a:r>
            <a:r>
              <a:rPr lang="en-US" sz="900" b="1" u="sng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单位名称：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纳税人编码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合伙人占有的合伙份额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合伙人当期占有的资产、负债和权益相关信息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46"/>
          <p:cNvSpPr/>
          <p:nvPr/>
        </p:nvSpPr>
        <p:spPr>
          <a:xfrm>
            <a:off x="1954363" y="4318668"/>
            <a:ext cx="3834377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u="sng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第三部分：合伙人在当前年度收入、支出、和纳税调整项目中的份额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主营业务利润（亏损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投资收益a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附带权益类收入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投资收益b - </a:t>
            </a: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员工股权激励退出时的收入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其他收益，如从其他企业收到的生产经营所得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利息、股息红利收入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以前年度亏损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纳税调整扣除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适用标准扣除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应纳税所得额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代扣代缴个人所得税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47"/>
          <p:cNvSpPr/>
          <p:nvPr/>
        </p:nvSpPr>
        <p:spPr>
          <a:xfrm>
            <a:off x="6011502" y="4364427"/>
            <a:ext cx="3682135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u="sng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第四部分：其他相关信息</a:t>
            </a:r>
            <a:r>
              <a:rPr lang="en-US" sz="900" b="1" u="sng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员工股权激励持股平台信息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合伙人间接持有的标的公司股份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相关锁定期或限制条件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是否已经按照工资薪金在雇佣单位代扣代缴个人所</a:t>
            </a:r>
            <a:r>
              <a:rPr lang="en-US" altLang="zh-CN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得税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上次征税的税基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附带权益类收入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支付公司信息，包括名称，地址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收入性质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经合伙企业所在地主管税局核定税率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经合伙企业所在地主管税局核定计税方法</a:t>
            </a:r>
            <a:r>
              <a:rPr lang="zh-CN" alt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48"/>
          <p:cNvSpPr/>
          <p:nvPr/>
        </p:nvSpPr>
        <p:spPr>
          <a:xfrm>
            <a:off x="9887743" y="2298379"/>
            <a:ext cx="167204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附表</a:t>
            </a:r>
            <a:r>
              <a:rPr lang="en-US" sz="900" b="1" u="sng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收入和成本费用明细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纳税项调整说明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附带权益收入性质说明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319" y="5787263"/>
            <a:ext cx="137387" cy="174623"/>
          </a:xfrm>
          <a:prstGeom prst="rect">
            <a:avLst/>
          </a:prstGeom>
        </p:spPr>
      </p:pic>
      <p:sp>
        <p:nvSpPr>
          <p:cNvPr id="45" name="流程图: 可选过程 17"/>
          <p:cNvSpPr/>
          <p:nvPr/>
        </p:nvSpPr>
        <p:spPr>
          <a:xfrm>
            <a:off x="4262627" y="2573840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ounded Rectangle 64"/>
          <p:cNvSpPr/>
          <p:nvPr/>
        </p:nvSpPr>
        <p:spPr>
          <a:xfrm>
            <a:off x="3745081" y="5782511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7" name="流程图: 可选过程 17"/>
          <p:cNvSpPr/>
          <p:nvPr/>
        </p:nvSpPr>
        <p:spPr>
          <a:xfrm>
            <a:off x="4262627" y="2758781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流程图: 可选过程 17"/>
          <p:cNvSpPr/>
          <p:nvPr/>
        </p:nvSpPr>
        <p:spPr>
          <a:xfrm>
            <a:off x="4262627" y="2984285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可选过程 17"/>
          <p:cNvSpPr/>
          <p:nvPr/>
        </p:nvSpPr>
        <p:spPr>
          <a:xfrm>
            <a:off x="4262627" y="3177387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流程图: 可选过程 17"/>
          <p:cNvSpPr/>
          <p:nvPr/>
        </p:nvSpPr>
        <p:spPr>
          <a:xfrm>
            <a:off x="4262627" y="3372124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流程图: 可选过程 17"/>
          <p:cNvSpPr/>
          <p:nvPr/>
        </p:nvSpPr>
        <p:spPr>
          <a:xfrm>
            <a:off x="4262627" y="3579102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5875" y="3713183"/>
            <a:ext cx="1210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员工股权激励持股平台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62627" y="3794321"/>
            <a:ext cx="1441534" cy="138634"/>
            <a:chOff x="3428768" y="3682332"/>
            <a:chExt cx="1441534" cy="138634"/>
          </a:xfrm>
        </p:grpSpPr>
        <p:sp>
          <p:nvSpPr>
            <p:cNvPr id="63" name="流程图: 可选过程 17"/>
            <p:cNvSpPr/>
            <p:nvPr/>
          </p:nvSpPr>
          <p:spPr>
            <a:xfrm>
              <a:off x="3428768" y="3682332"/>
              <a:ext cx="1441534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流程图: 合并 3"/>
            <p:cNvSpPr/>
            <p:nvPr/>
          </p:nvSpPr>
          <p:spPr>
            <a:xfrm>
              <a:off x="4786483" y="373894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4" name="流程图: 可选过程 17"/>
          <p:cNvSpPr/>
          <p:nvPr/>
        </p:nvSpPr>
        <p:spPr>
          <a:xfrm>
            <a:off x="4276488" y="4573071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可选过程 17"/>
          <p:cNvSpPr/>
          <p:nvPr/>
        </p:nvSpPr>
        <p:spPr>
          <a:xfrm>
            <a:off x="8087373" y="2503251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可选过程 17"/>
          <p:cNvSpPr/>
          <p:nvPr/>
        </p:nvSpPr>
        <p:spPr>
          <a:xfrm>
            <a:off x="8087373" y="2688192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流程图: 可选过程 17"/>
          <p:cNvSpPr/>
          <p:nvPr/>
        </p:nvSpPr>
        <p:spPr>
          <a:xfrm>
            <a:off x="8087373" y="2913696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可选过程 17"/>
          <p:cNvSpPr/>
          <p:nvPr/>
        </p:nvSpPr>
        <p:spPr>
          <a:xfrm>
            <a:off x="6011501" y="3498022"/>
            <a:ext cx="2766848" cy="136309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可选过程 17"/>
          <p:cNvSpPr/>
          <p:nvPr/>
        </p:nvSpPr>
        <p:spPr>
          <a:xfrm>
            <a:off x="4276488" y="4811033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流程图: 可选过程 17"/>
          <p:cNvSpPr/>
          <p:nvPr/>
        </p:nvSpPr>
        <p:spPr>
          <a:xfrm>
            <a:off x="4276488" y="4995974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流程图: 可选过程 17"/>
          <p:cNvSpPr/>
          <p:nvPr/>
        </p:nvSpPr>
        <p:spPr>
          <a:xfrm>
            <a:off x="4276488" y="5221478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流程图: 可选过程 17"/>
          <p:cNvSpPr/>
          <p:nvPr/>
        </p:nvSpPr>
        <p:spPr>
          <a:xfrm>
            <a:off x="4276488" y="5414580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流程图: 可选过程 17"/>
          <p:cNvSpPr/>
          <p:nvPr/>
        </p:nvSpPr>
        <p:spPr>
          <a:xfrm>
            <a:off x="4276488" y="5609317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可选过程 17"/>
          <p:cNvSpPr/>
          <p:nvPr/>
        </p:nvSpPr>
        <p:spPr>
          <a:xfrm>
            <a:off x="4276488" y="5816295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276750" y="5958501"/>
            <a:ext cx="676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3500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283502" y="6039639"/>
            <a:ext cx="1441534" cy="138634"/>
            <a:chOff x="3428768" y="3682332"/>
            <a:chExt cx="1441534" cy="138634"/>
          </a:xfrm>
        </p:grpSpPr>
        <p:sp>
          <p:nvSpPr>
            <p:cNvPr id="77" name="流程图: 可选过程 17"/>
            <p:cNvSpPr/>
            <p:nvPr/>
          </p:nvSpPr>
          <p:spPr>
            <a:xfrm>
              <a:off x="3428768" y="3682332"/>
              <a:ext cx="1441534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流程图: 合并 77"/>
            <p:cNvSpPr/>
            <p:nvPr/>
          </p:nvSpPr>
          <p:spPr>
            <a:xfrm>
              <a:off x="4786483" y="373894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9" name="流程图: 可选过程 17"/>
          <p:cNvSpPr/>
          <p:nvPr/>
        </p:nvSpPr>
        <p:spPr>
          <a:xfrm>
            <a:off x="4293757" y="6262983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流程图: 可选过程 17"/>
          <p:cNvSpPr/>
          <p:nvPr/>
        </p:nvSpPr>
        <p:spPr>
          <a:xfrm>
            <a:off x="4285498" y="6506539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ounded Rectangle 64"/>
          <p:cNvSpPr/>
          <p:nvPr/>
        </p:nvSpPr>
        <p:spPr>
          <a:xfrm>
            <a:off x="11497861" y="2769498"/>
            <a:ext cx="489931" cy="1768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83" name="流程图: 可选过程 17"/>
          <p:cNvSpPr/>
          <p:nvPr/>
        </p:nvSpPr>
        <p:spPr>
          <a:xfrm>
            <a:off x="9915531" y="2816333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0016" y="3498923"/>
            <a:ext cx="137387" cy="174623"/>
          </a:xfrm>
          <a:prstGeom prst="rect">
            <a:avLst/>
          </a:prstGeom>
        </p:spPr>
      </p:pic>
      <p:sp>
        <p:nvSpPr>
          <p:cNvPr id="85" name="Rounded Rectangle 64"/>
          <p:cNvSpPr/>
          <p:nvPr/>
        </p:nvSpPr>
        <p:spPr>
          <a:xfrm>
            <a:off x="9073778" y="3494171"/>
            <a:ext cx="453276" cy="17241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87" name="Rounded Rectangle 64"/>
          <p:cNvSpPr/>
          <p:nvPr/>
        </p:nvSpPr>
        <p:spPr>
          <a:xfrm>
            <a:off x="11511776" y="3144842"/>
            <a:ext cx="489931" cy="1768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88" name="流程图: 可选过程 17"/>
          <p:cNvSpPr/>
          <p:nvPr/>
        </p:nvSpPr>
        <p:spPr>
          <a:xfrm>
            <a:off x="9937517" y="3190097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Rounded Rectangle 64"/>
          <p:cNvSpPr/>
          <p:nvPr/>
        </p:nvSpPr>
        <p:spPr>
          <a:xfrm>
            <a:off x="11528826" y="3617326"/>
            <a:ext cx="489931" cy="1768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</a:rPr>
              <a:t>上传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91" name="流程图: 可选过程 17"/>
          <p:cNvSpPr/>
          <p:nvPr/>
        </p:nvSpPr>
        <p:spPr>
          <a:xfrm>
            <a:off x="9937517" y="3654520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流程图: 可选过程 17"/>
          <p:cNvSpPr/>
          <p:nvPr/>
        </p:nvSpPr>
        <p:spPr>
          <a:xfrm>
            <a:off x="8126113" y="4607400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流程图: 可选过程 17"/>
          <p:cNvSpPr/>
          <p:nvPr/>
        </p:nvSpPr>
        <p:spPr>
          <a:xfrm>
            <a:off x="8117015" y="4835410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流程图: 可选过程 17"/>
          <p:cNvSpPr/>
          <p:nvPr/>
        </p:nvSpPr>
        <p:spPr>
          <a:xfrm>
            <a:off x="8121195" y="5058675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流程图: 可选过程 17"/>
          <p:cNvSpPr/>
          <p:nvPr/>
        </p:nvSpPr>
        <p:spPr>
          <a:xfrm>
            <a:off x="8117888" y="5448537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流程图: 可选过程 17"/>
          <p:cNvSpPr/>
          <p:nvPr/>
        </p:nvSpPr>
        <p:spPr>
          <a:xfrm>
            <a:off x="8126113" y="5689540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流程图: 可选过程 17"/>
          <p:cNvSpPr/>
          <p:nvPr/>
        </p:nvSpPr>
        <p:spPr>
          <a:xfrm>
            <a:off x="8126113" y="5898120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9041799" y="5262475"/>
            <a:ext cx="525848" cy="138634"/>
            <a:chOff x="4817913" y="4941102"/>
            <a:chExt cx="525848" cy="138634"/>
          </a:xfrm>
        </p:grpSpPr>
        <p:sp>
          <p:nvSpPr>
            <p:cNvPr id="99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流程图: 合并 99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041799" y="523859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101" name="流程图: 可选过程 17"/>
          <p:cNvSpPr/>
          <p:nvPr/>
        </p:nvSpPr>
        <p:spPr>
          <a:xfrm>
            <a:off x="8126113" y="6106700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流程图: 可选过程 17"/>
          <p:cNvSpPr/>
          <p:nvPr/>
        </p:nvSpPr>
        <p:spPr>
          <a:xfrm>
            <a:off x="8126113" y="6299460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流程图: 可选过程 17"/>
          <p:cNvSpPr/>
          <p:nvPr/>
        </p:nvSpPr>
        <p:spPr>
          <a:xfrm>
            <a:off x="8126113" y="6511691"/>
            <a:ext cx="1441534" cy="138634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24"/>
          <p:cNvSpPr/>
          <p:nvPr/>
        </p:nvSpPr>
        <p:spPr>
          <a:xfrm>
            <a:off x="1818889" y="1482842"/>
            <a:ext cx="2332233" cy="30179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A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 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合规信息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1954458" y="1893079"/>
            <a:ext cx="1616612" cy="262993"/>
            <a:chOff x="4240797" y="1988118"/>
            <a:chExt cx="1616612" cy="262993"/>
          </a:xfrm>
        </p:grpSpPr>
        <p:sp>
          <p:nvSpPr>
            <p:cNvPr id="106" name="Rectangle 82"/>
            <p:cNvSpPr/>
            <p:nvPr/>
          </p:nvSpPr>
          <p:spPr>
            <a:xfrm>
              <a:off x="4260626" y="1998186"/>
              <a:ext cx="1596783" cy="2325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TextBox 86"/>
            <p:cNvSpPr txBox="1"/>
            <p:nvPr/>
          </p:nvSpPr>
          <p:spPr>
            <a:xfrm>
              <a:off x="4240797" y="2004890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</a:p>
          </p:txBody>
        </p:sp>
        <p:sp>
          <p:nvSpPr>
            <p:cNvPr id="108" name="TextBox 89"/>
            <p:cNvSpPr txBox="1"/>
            <p:nvPr/>
          </p:nvSpPr>
          <p:spPr>
            <a:xfrm>
              <a:off x="5116087" y="1997763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</a:p>
          </p:txBody>
        </p:sp>
        <p:sp>
          <p:nvSpPr>
            <p:cNvPr id="109" name="Rectangle 95"/>
            <p:cNvSpPr/>
            <p:nvPr/>
          </p:nvSpPr>
          <p:spPr>
            <a:xfrm>
              <a:off x="4668868" y="198811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  <p:sp>
          <p:nvSpPr>
            <p:cNvPr id="110" name="Rectangle 96"/>
            <p:cNvSpPr/>
            <p:nvPr/>
          </p:nvSpPr>
          <p:spPr>
            <a:xfrm>
              <a:off x="5440511" y="1994683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sp>
        <p:nvSpPr>
          <p:cNvPr id="111" name="流程图: 可选过程 18"/>
          <p:cNvSpPr/>
          <p:nvPr/>
        </p:nvSpPr>
        <p:spPr>
          <a:xfrm>
            <a:off x="5043141" y="1878319"/>
            <a:ext cx="1630242" cy="31918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美国合规信息（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2" name="流程图: 可选过程 17"/>
          <p:cNvSpPr/>
          <p:nvPr/>
        </p:nvSpPr>
        <p:spPr>
          <a:xfrm>
            <a:off x="3760386" y="1872340"/>
            <a:ext cx="1093440" cy="323981"/>
          </a:xfrm>
          <a:prstGeom prst="flowChartAlternateProcess">
            <a:avLst/>
          </a:prstGeom>
          <a:solidFill>
            <a:srgbClr val="DB536A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中国合规信息</a:t>
            </a:r>
          </a:p>
        </p:txBody>
      </p:sp>
      <p:sp>
        <p:nvSpPr>
          <p:cNvPr id="113" name="流程图: 可选过程 18"/>
          <p:cNvSpPr/>
          <p:nvPr/>
        </p:nvSpPr>
        <p:spPr>
          <a:xfrm>
            <a:off x="6855197" y="1879239"/>
            <a:ext cx="1664089" cy="31918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共同申报准则（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CRS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89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2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6" y="136247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文档库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2914" y="789056"/>
            <a:ext cx="12196501" cy="4335674"/>
            <a:chOff x="-4501" y="789056"/>
            <a:chExt cx="12196501" cy="4335674"/>
          </a:xfrm>
        </p:grpSpPr>
        <p:grpSp>
          <p:nvGrpSpPr>
            <p:cNvPr id="10" name="组合 9"/>
            <p:cNvGrpSpPr/>
            <p:nvPr/>
          </p:nvGrpSpPr>
          <p:grpSpPr>
            <a:xfrm>
              <a:off x="-4501" y="1401251"/>
              <a:ext cx="12196501" cy="3723479"/>
              <a:chOff x="-4501" y="562007"/>
              <a:chExt cx="12196501" cy="372347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748" y="562007"/>
                <a:ext cx="10388252" cy="191556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0" y="1192077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基金管理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1820430"/>
                <a:ext cx="1803748" cy="6154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投资项目管理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3523" y="2435901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投资人管理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-4501" y="3064254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分析模块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-4501" y="606869"/>
                <a:ext cx="1803748" cy="615471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-4501" y="3670015"/>
                <a:ext cx="1803748" cy="615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</a:p>
              <a:p>
                <a:r>
                  <a:rPr lang="zh-CN" altLang="en-US" sz="1200" b="1" dirty="0">
                    <a:solidFill>
                      <a:srgbClr val="FFFFFF">
                        <a:lumMod val="50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文档库</a:t>
                </a: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89056"/>
              <a:ext cx="1811251" cy="656006"/>
            </a:xfrm>
            <a:prstGeom prst="rect">
              <a:avLst/>
            </a:prstGeom>
          </p:spPr>
        </p:pic>
      </p:grp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2083590" y="1947092"/>
          <a:ext cx="9809169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5660"/>
                <a:gridCol w="2502001"/>
                <a:gridCol w="1402916"/>
                <a:gridCol w="971059"/>
                <a:gridCol w="1466034"/>
                <a:gridCol w="1466034"/>
                <a:gridCol w="1685465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文件类型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创建日期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相关基金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被投企业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张三投资协议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投资人投资协议书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基金退出投资协议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退出协议书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被投企业：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公司资产负债表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财务报表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工商营业执照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东方红公司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2177133" y="2222631"/>
            <a:ext cx="195306" cy="1052793"/>
            <a:chOff x="2068545" y="2326343"/>
            <a:chExt cx="195306" cy="1052793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3351" y="2326343"/>
              <a:ext cx="190500" cy="19050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73351" y="2623688"/>
              <a:ext cx="190500" cy="19050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8545" y="2905251"/>
              <a:ext cx="190500" cy="19050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8545" y="3188636"/>
              <a:ext cx="190500" cy="190500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10950054" y="2232058"/>
            <a:ext cx="601557" cy="1043087"/>
            <a:chOff x="10195739" y="2112581"/>
            <a:chExt cx="640740" cy="1088990"/>
          </a:xfrm>
        </p:grpSpPr>
        <p:sp>
          <p:nvSpPr>
            <p:cNvPr id="41" name="Rounded Rectangle 81"/>
            <p:cNvSpPr/>
            <p:nvPr/>
          </p:nvSpPr>
          <p:spPr>
            <a:xfrm>
              <a:off x="10195739" y="2112581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2" name="Rounded Rectangle 81"/>
            <p:cNvSpPr/>
            <p:nvPr/>
          </p:nvSpPr>
          <p:spPr>
            <a:xfrm>
              <a:off x="10195739" y="2404507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3" name="Rounded Rectangle 81"/>
            <p:cNvSpPr/>
            <p:nvPr/>
          </p:nvSpPr>
          <p:spPr>
            <a:xfrm>
              <a:off x="10195739" y="273414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Rounded Rectangle 81"/>
            <p:cNvSpPr/>
            <p:nvPr/>
          </p:nvSpPr>
          <p:spPr>
            <a:xfrm>
              <a:off x="10195739" y="301673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876905" y="4297055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4039931" y="1990239"/>
            <a:ext cx="80545" cy="136685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24"/>
          <p:cNvSpPr/>
          <p:nvPr/>
        </p:nvSpPr>
        <p:spPr>
          <a:xfrm>
            <a:off x="1818889" y="1487260"/>
            <a:ext cx="2028188" cy="270872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cxnSp>
        <p:nvCxnSpPr>
          <p:cNvPr id="33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4890" y="969080"/>
            <a:ext cx="2511617" cy="396571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6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9"/>
          <p:cNvGrpSpPr/>
          <p:nvPr/>
        </p:nvGrpSpPr>
        <p:grpSpPr>
          <a:xfrm>
            <a:off x="9090" y="601089"/>
            <a:ext cx="12196501" cy="3725518"/>
            <a:chOff x="-4501" y="562007"/>
            <a:chExt cx="12196501" cy="3725518"/>
          </a:xfrm>
        </p:grpSpPr>
        <p:pic>
          <p:nvPicPr>
            <p:cNvPr id="40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41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42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43" name="矩形 24"/>
            <p:cNvSpPr/>
            <p:nvPr/>
          </p:nvSpPr>
          <p:spPr>
            <a:xfrm>
              <a:off x="-4501" y="243485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44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退出管理</a:t>
              </a:r>
            </a:p>
          </p:txBody>
        </p:sp>
        <p:sp>
          <p:nvSpPr>
            <p:cNvPr id="45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46" name="矩形 27"/>
            <p:cNvSpPr/>
            <p:nvPr/>
          </p:nvSpPr>
          <p:spPr>
            <a:xfrm>
              <a:off x="-4501" y="606870"/>
              <a:ext cx="2067003" cy="572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事件管理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23"/>
          <p:cNvSpPr/>
          <p:nvPr/>
        </p:nvSpPr>
        <p:spPr>
          <a:xfrm>
            <a:off x="3002854" y="974087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33"/>
          <p:cNvSpPr/>
          <p:nvPr/>
        </p:nvSpPr>
        <p:spPr>
          <a:xfrm>
            <a:off x="-2914" y="3873236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51" name="矩形 34"/>
          <p:cNvSpPr/>
          <p:nvPr/>
        </p:nvSpPr>
        <p:spPr>
          <a:xfrm>
            <a:off x="-2914" y="4495212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55" name="Rounded Rectangle 88"/>
          <p:cNvSpPr/>
          <p:nvPr/>
        </p:nvSpPr>
        <p:spPr>
          <a:xfrm>
            <a:off x="1965492" y="1897008"/>
            <a:ext cx="116132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添加事件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表格 39"/>
          <p:cNvGraphicFramePr>
            <a:graphicFrameLocks noGrp="1"/>
          </p:cNvGraphicFramePr>
          <p:nvPr>
            <p:extLst/>
          </p:nvPr>
        </p:nvGraphicFramePr>
        <p:xfrm>
          <a:off x="2039665" y="2822401"/>
          <a:ext cx="9871549" cy="22245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6244"/>
                <a:gridCol w="1944216"/>
                <a:gridCol w="1080120"/>
                <a:gridCol w="648072"/>
                <a:gridCol w="2660855"/>
                <a:gridCol w="885606"/>
                <a:gridCol w="1426436"/>
              </a:tblGrid>
              <a:tr h="323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事件类型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相关人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被投公司二季报盈利波动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触发事件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投资经理需尽快处理！！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去见客户并进行路演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个人待办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3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轮融资开始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基金事件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 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  <a:p>
                      <a:pPr algn="ctr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被投项目证监会上会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被投项目事件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洋葱圈蓄电池公司</a:t>
                      </a:r>
                      <a:endParaRPr lang="en-US" altLang="zh-CN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关注上会事宜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  <a:p>
                      <a:pPr algn="ctr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矩形 12"/>
          <p:cNvSpPr/>
          <p:nvPr/>
        </p:nvSpPr>
        <p:spPr>
          <a:xfrm>
            <a:off x="2097419" y="235077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事件一览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40"/>
          <p:cNvGrpSpPr/>
          <p:nvPr/>
        </p:nvGrpSpPr>
        <p:grpSpPr>
          <a:xfrm>
            <a:off x="3372563" y="2403569"/>
            <a:ext cx="1739780" cy="253507"/>
            <a:chOff x="4817913" y="4941102"/>
            <a:chExt cx="525848" cy="138634"/>
          </a:xfrm>
        </p:grpSpPr>
        <p:sp>
          <p:nvSpPr>
            <p:cNvPr id="59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天内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流程图: 合并 42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组合 44"/>
          <p:cNvGrpSpPr/>
          <p:nvPr/>
        </p:nvGrpSpPr>
        <p:grpSpPr>
          <a:xfrm>
            <a:off x="5269698" y="2403569"/>
            <a:ext cx="1901825" cy="253507"/>
            <a:chOff x="4817913" y="4941102"/>
            <a:chExt cx="525848" cy="138634"/>
          </a:xfrm>
        </p:grpSpPr>
        <p:sp>
          <p:nvSpPr>
            <p:cNvPr id="62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全部事件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流程图: 合并 46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4" name="Rounded Rectangle 88"/>
          <p:cNvSpPr/>
          <p:nvPr/>
        </p:nvSpPr>
        <p:spPr>
          <a:xfrm>
            <a:off x="3277279" y="1925567"/>
            <a:ext cx="116132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事件模板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ounded Rectangle 88"/>
          <p:cNvSpPr/>
          <p:nvPr/>
        </p:nvSpPr>
        <p:spPr>
          <a:xfrm>
            <a:off x="11535881" y="3153397"/>
            <a:ext cx="509370" cy="2413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ounded Rectangle 88"/>
          <p:cNvSpPr/>
          <p:nvPr/>
        </p:nvSpPr>
        <p:spPr>
          <a:xfrm>
            <a:off x="4689035" y="1925567"/>
            <a:ext cx="116132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事件触发器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50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51"/>
          <p:cNvSpPr/>
          <p:nvPr/>
        </p:nvSpPr>
        <p:spPr>
          <a:xfrm>
            <a:off x="-9606" y="5777267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事件管理                      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52"/>
          <p:cNvSpPr/>
          <p:nvPr/>
        </p:nvSpPr>
        <p:spPr>
          <a:xfrm>
            <a:off x="0" y="6150457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太阳形 3"/>
          <p:cNvSpPr/>
          <p:nvPr/>
        </p:nvSpPr>
        <p:spPr>
          <a:xfrm>
            <a:off x="1366897" y="5831083"/>
            <a:ext cx="288032" cy="28955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ounded Rectangle 88"/>
          <p:cNvSpPr/>
          <p:nvPr/>
        </p:nvSpPr>
        <p:spPr>
          <a:xfrm>
            <a:off x="11535881" y="3693279"/>
            <a:ext cx="509370" cy="2413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3"/>
          <p:cNvSpPr/>
          <p:nvPr/>
        </p:nvSpPr>
        <p:spPr bwMode="white">
          <a:xfrm>
            <a:off x="-109577" y="26473"/>
            <a:ext cx="12184497" cy="49687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828" y="95131"/>
            <a:ext cx="1066800" cy="314325"/>
          </a:xfrm>
          <a:prstGeom prst="rect">
            <a:avLst/>
          </a:prstGeom>
        </p:spPr>
      </p:pic>
      <p:pic>
        <p:nvPicPr>
          <p:cNvPr id="74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Gray">
          <a:xfrm>
            <a:off x="21094" y="-59835"/>
            <a:ext cx="2067003" cy="6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414" y="1052631"/>
            <a:ext cx="1066800" cy="3143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2914" y="1401252"/>
            <a:ext cx="12196501" cy="3725518"/>
            <a:chOff x="-4501" y="562007"/>
            <a:chExt cx="12196501" cy="37255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-4501" y="243485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退出管理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23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事件管理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2914" y="3873236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35" name="矩形 34"/>
          <p:cNvSpPr/>
          <p:nvPr/>
        </p:nvSpPr>
        <p:spPr>
          <a:xfrm>
            <a:off x="-2914" y="4495212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52914" y="145826"/>
            <a:ext cx="11330878" cy="954107"/>
            <a:chOff x="152914" y="145826"/>
            <a:chExt cx="11330878" cy="954107"/>
          </a:xfrm>
        </p:grpSpPr>
        <p:sp>
          <p:nvSpPr>
            <p:cNvPr id="37" name="文本框 36"/>
            <p:cNvSpPr txBox="1"/>
            <p:nvPr/>
          </p:nvSpPr>
          <p:spPr>
            <a:xfrm>
              <a:off x="152914" y="145826"/>
              <a:ext cx="4097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i="1" dirty="0">
                  <a:solidFill>
                    <a:srgbClr val="000000"/>
                  </a:solidFill>
                </a:rPr>
                <a:t>基金管理系统 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Link – </a:t>
              </a:r>
              <a:r>
                <a:rPr lang="zh-CN" altLang="en-US" sz="2800" b="1" i="1" dirty="0">
                  <a:solidFill>
                    <a:srgbClr val="000000"/>
                  </a:solidFill>
                </a:rPr>
                <a:t>首页</a:t>
              </a:r>
            </a:p>
            <a:p>
              <a:endParaRPr lang="zh-CN" altLang="en-US" sz="2800" b="1" i="1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hape 13"/>
            <p:cNvCxnSpPr/>
            <p:nvPr/>
          </p:nvCxnSpPr>
          <p:spPr>
            <a:xfrm rot="5400000" flipH="1" flipV="1">
              <a:off x="5919763" y="-4802029"/>
              <a:ext cx="152399" cy="10975658"/>
            </a:xfrm>
            <a:prstGeom prst="bentConnector2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9" name="Rounded Rectangle 88"/>
          <p:cNvSpPr/>
          <p:nvPr/>
        </p:nvSpPr>
        <p:spPr>
          <a:xfrm>
            <a:off x="1965492" y="1897008"/>
            <a:ext cx="116132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添加事件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2039665" y="2822401"/>
          <a:ext cx="9871549" cy="22245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6244"/>
                <a:gridCol w="1944216"/>
                <a:gridCol w="1080120"/>
                <a:gridCol w="648072"/>
                <a:gridCol w="2660855"/>
                <a:gridCol w="885606"/>
                <a:gridCol w="1426436"/>
              </a:tblGrid>
              <a:tr h="323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事件类型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相关人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被投公司二季报盈利波动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触发事件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投资经理需尽快处理！！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去见客户并进行路演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个人待办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23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轮融资开始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基金事件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 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  <a:p>
                      <a:pPr algn="ctr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被投项目证监会上会</a:t>
                      </a:r>
                      <a:endParaRPr lang="zh-CN" altLang="en-US" sz="1100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被投项目事件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被投项目</a:t>
                      </a:r>
                      <a:r>
                        <a:rPr lang="en-US" altLang="zh-CN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洋葱圈蓄电池公司</a:t>
                      </a:r>
                      <a:endParaRPr lang="en-US" altLang="zh-CN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关注上会事宜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未办理</a:t>
                      </a:r>
                    </a:p>
                    <a:p>
                      <a:pPr algn="ctr"/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097419" y="235077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事件一览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372563" y="2403569"/>
            <a:ext cx="1739780" cy="253507"/>
            <a:chOff x="4817913" y="4941102"/>
            <a:chExt cx="525848" cy="138634"/>
          </a:xfrm>
        </p:grpSpPr>
        <p:sp>
          <p:nvSpPr>
            <p:cNvPr id="42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天内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流程图: 合并 42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269698" y="2403569"/>
            <a:ext cx="1901825" cy="253507"/>
            <a:chOff x="4817913" y="4941102"/>
            <a:chExt cx="525848" cy="138634"/>
          </a:xfrm>
        </p:grpSpPr>
        <p:sp>
          <p:nvSpPr>
            <p:cNvPr id="46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全部事件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流程图: 合并 46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Rounded Rectangle 88"/>
          <p:cNvSpPr/>
          <p:nvPr/>
        </p:nvSpPr>
        <p:spPr>
          <a:xfrm>
            <a:off x="3277279" y="1925567"/>
            <a:ext cx="116132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事件模板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ounded Rectangle 88"/>
          <p:cNvSpPr/>
          <p:nvPr/>
        </p:nvSpPr>
        <p:spPr>
          <a:xfrm>
            <a:off x="11535881" y="3153397"/>
            <a:ext cx="509370" cy="2413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ounded Rectangle 88"/>
          <p:cNvSpPr/>
          <p:nvPr/>
        </p:nvSpPr>
        <p:spPr>
          <a:xfrm>
            <a:off x="4689035" y="1925567"/>
            <a:ext cx="116132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事件触发器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9606" y="5777267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事件管理                      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6150457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太阳形 3"/>
          <p:cNvSpPr/>
          <p:nvPr/>
        </p:nvSpPr>
        <p:spPr>
          <a:xfrm>
            <a:off x="1366897" y="5831083"/>
            <a:ext cx="288032" cy="28955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ounded Rectangle 88"/>
          <p:cNvSpPr/>
          <p:nvPr/>
        </p:nvSpPr>
        <p:spPr>
          <a:xfrm>
            <a:off x="11535881" y="3693279"/>
            <a:ext cx="509370" cy="2413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2914" y="1401252"/>
            <a:ext cx="12196501" cy="3725518"/>
            <a:chOff x="-4501" y="562007"/>
            <a:chExt cx="12196501" cy="37255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-4501" y="243485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退出管理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23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个人便笺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2914" y="3873236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35" name="矩形 34"/>
          <p:cNvSpPr/>
          <p:nvPr/>
        </p:nvSpPr>
        <p:spPr>
          <a:xfrm>
            <a:off x="-2914" y="4495212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52914" y="145826"/>
            <a:ext cx="11330878" cy="954107"/>
            <a:chOff x="152914" y="145826"/>
            <a:chExt cx="11330878" cy="954107"/>
          </a:xfrm>
        </p:grpSpPr>
        <p:sp>
          <p:nvSpPr>
            <p:cNvPr id="37" name="文本框 36"/>
            <p:cNvSpPr txBox="1"/>
            <p:nvPr/>
          </p:nvSpPr>
          <p:spPr>
            <a:xfrm>
              <a:off x="152914" y="145826"/>
              <a:ext cx="4097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i="1" dirty="0">
                  <a:solidFill>
                    <a:srgbClr val="000000"/>
                  </a:solidFill>
                </a:rPr>
                <a:t>基金管理系统 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Link – </a:t>
              </a:r>
              <a:r>
                <a:rPr lang="zh-CN" altLang="en-US" sz="2800" b="1" i="1" dirty="0">
                  <a:solidFill>
                    <a:srgbClr val="000000"/>
                  </a:solidFill>
                </a:rPr>
                <a:t>首页</a:t>
              </a:r>
            </a:p>
            <a:p>
              <a:endParaRPr lang="zh-CN" altLang="en-US" sz="2800" b="1" i="1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hape 13"/>
            <p:cNvCxnSpPr/>
            <p:nvPr/>
          </p:nvCxnSpPr>
          <p:spPr>
            <a:xfrm rot="5400000" flipH="1" flipV="1">
              <a:off x="5919763" y="-4802029"/>
              <a:ext cx="152399" cy="10975658"/>
            </a:xfrm>
            <a:prstGeom prst="bentConnector2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9" name="Rounded Rectangle 88"/>
          <p:cNvSpPr/>
          <p:nvPr/>
        </p:nvSpPr>
        <p:spPr>
          <a:xfrm>
            <a:off x="1965492" y="1897008"/>
            <a:ext cx="116132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添加便笺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4938" y="2464072"/>
            <a:ext cx="1828800" cy="17049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511" y="2476426"/>
            <a:ext cx="1828800" cy="170497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291" y="2476426"/>
            <a:ext cx="1828800" cy="170497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851" y="2476426"/>
            <a:ext cx="1828800" cy="1704975"/>
          </a:xfrm>
          <a:prstGeom prst="rect">
            <a:avLst/>
          </a:prstGeom>
        </p:spPr>
      </p:pic>
      <p:sp>
        <p:nvSpPr>
          <p:cNvPr id="56" name="流程图: 可选过程 18"/>
          <p:cNvSpPr/>
          <p:nvPr/>
        </p:nvSpPr>
        <p:spPr>
          <a:xfrm>
            <a:off x="2546155" y="4292207"/>
            <a:ext cx="959144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设为浮动便笺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可选过程 18"/>
          <p:cNvSpPr/>
          <p:nvPr/>
        </p:nvSpPr>
        <p:spPr>
          <a:xfrm>
            <a:off x="4685339" y="4306613"/>
            <a:ext cx="959144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设为浮动便笺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可选过程 18"/>
          <p:cNvSpPr/>
          <p:nvPr/>
        </p:nvSpPr>
        <p:spPr>
          <a:xfrm>
            <a:off x="6999461" y="4306613"/>
            <a:ext cx="959144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设为浮动便笺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流程图: 可选过程 18"/>
          <p:cNvSpPr/>
          <p:nvPr/>
        </p:nvSpPr>
        <p:spPr>
          <a:xfrm>
            <a:off x="9313583" y="4289641"/>
            <a:ext cx="959144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设为浮动便笺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可选过程 18"/>
          <p:cNvSpPr/>
          <p:nvPr/>
        </p:nvSpPr>
        <p:spPr>
          <a:xfrm>
            <a:off x="2546155" y="4672491"/>
            <a:ext cx="959144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关联对象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流程图: 可选过程 18"/>
          <p:cNvSpPr/>
          <p:nvPr/>
        </p:nvSpPr>
        <p:spPr>
          <a:xfrm>
            <a:off x="4685339" y="4672491"/>
            <a:ext cx="959144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关联对象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可选过程 18"/>
          <p:cNvSpPr/>
          <p:nvPr/>
        </p:nvSpPr>
        <p:spPr>
          <a:xfrm>
            <a:off x="6999461" y="4672491"/>
            <a:ext cx="959144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关联对象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可选过程 18"/>
          <p:cNvSpPr/>
          <p:nvPr/>
        </p:nvSpPr>
        <p:spPr>
          <a:xfrm>
            <a:off x="9313583" y="4656582"/>
            <a:ext cx="959144" cy="231545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关联对象</a:t>
            </a: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5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6" y="1052863"/>
            <a:ext cx="1066800" cy="314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1677" y="136247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基金列表页面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2914" y="957983"/>
            <a:ext cx="12196501" cy="4168787"/>
            <a:chOff x="-4501" y="118738"/>
            <a:chExt cx="12196501" cy="416878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17" name="流程图: 可选过程 16"/>
            <p:cNvSpPr/>
            <p:nvPr/>
          </p:nvSpPr>
          <p:spPr>
            <a:xfrm>
              <a:off x="2073351" y="118738"/>
              <a:ext cx="657149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</a:p>
          </p:txBody>
        </p:sp>
        <p:sp>
          <p:nvSpPr>
            <p:cNvPr id="18" name="流程图: 可选过程 17"/>
            <p:cNvSpPr/>
            <p:nvPr/>
          </p:nvSpPr>
          <p:spPr>
            <a:xfrm>
              <a:off x="2992600" y="118738"/>
              <a:ext cx="657705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-4501" y="244773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退出管理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23" name="流程图: 可选过程 22"/>
          <p:cNvSpPr/>
          <p:nvPr/>
        </p:nvSpPr>
        <p:spPr>
          <a:xfrm>
            <a:off x="3876192" y="957983"/>
            <a:ext cx="657705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1981395" y="1961317"/>
          <a:ext cx="9119006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9692"/>
                <a:gridCol w="946468"/>
                <a:gridCol w="1320471"/>
                <a:gridCol w="1037521"/>
                <a:gridCol w="1037521"/>
                <a:gridCol w="1233319"/>
                <a:gridCol w="1016000"/>
                <a:gridCol w="965200"/>
                <a:gridCol w="119281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基金状态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认缴规模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已缴款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设立时间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行业偏好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投资经理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已募未投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已投资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已退出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未募集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161646" y="2277643"/>
            <a:ext cx="195306" cy="1052793"/>
            <a:chOff x="2068545" y="2326343"/>
            <a:chExt cx="195306" cy="105279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3351" y="2326343"/>
              <a:ext cx="190500" cy="190500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3351" y="2623688"/>
              <a:ext cx="190500" cy="1905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8545" y="2905251"/>
              <a:ext cx="190500" cy="19050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8545" y="3188636"/>
              <a:ext cx="190500" cy="19050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0240869" y="2232963"/>
            <a:ext cx="614223" cy="1065049"/>
            <a:chOff x="10195739" y="2112581"/>
            <a:chExt cx="640740" cy="1088990"/>
          </a:xfrm>
        </p:grpSpPr>
        <p:sp>
          <p:nvSpPr>
            <p:cNvPr id="37" name="Rounded Rectangle 81"/>
            <p:cNvSpPr/>
            <p:nvPr/>
          </p:nvSpPr>
          <p:spPr>
            <a:xfrm>
              <a:off x="10195739" y="2112581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81"/>
            <p:cNvSpPr/>
            <p:nvPr/>
          </p:nvSpPr>
          <p:spPr>
            <a:xfrm>
              <a:off x="10195739" y="2404507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9" name="Rounded Rectangle 81"/>
            <p:cNvSpPr/>
            <p:nvPr/>
          </p:nvSpPr>
          <p:spPr>
            <a:xfrm>
              <a:off x="10195739" y="273414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0" name="Rounded Rectangle 81"/>
            <p:cNvSpPr/>
            <p:nvPr/>
          </p:nvSpPr>
          <p:spPr>
            <a:xfrm>
              <a:off x="10195739" y="301673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661976" y="4311280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显示第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页，共 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4"/>
          <p:cNvSpPr/>
          <p:nvPr/>
        </p:nvSpPr>
        <p:spPr>
          <a:xfrm>
            <a:off x="1818889" y="1487261"/>
            <a:ext cx="1307928" cy="2708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基金列表</a:t>
            </a:r>
          </a:p>
        </p:txBody>
      </p:sp>
      <p:sp>
        <p:nvSpPr>
          <p:cNvPr id="31" name="矩形 23"/>
          <p:cNvSpPr/>
          <p:nvPr/>
        </p:nvSpPr>
        <p:spPr>
          <a:xfrm>
            <a:off x="3126817" y="1469844"/>
            <a:ext cx="9066770" cy="28828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2914" y="390349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41" name="矩形 40"/>
          <p:cNvSpPr/>
          <p:nvPr/>
        </p:nvSpPr>
        <p:spPr>
          <a:xfrm>
            <a:off x="-2914" y="4509260"/>
            <a:ext cx="1803748" cy="61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cxnSp>
        <p:nvCxnSpPr>
          <p:cNvPr id="42" name="Shape 13"/>
          <p:cNvCxnSpPr/>
          <p:nvPr/>
        </p:nvCxnSpPr>
        <p:spPr>
          <a:xfrm rot="5400000" flipH="1" flipV="1">
            <a:off x="5919763" y="-4790941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4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30" y="602770"/>
            <a:ext cx="10388252" cy="1915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7" y="1600682"/>
            <a:ext cx="1803748" cy="61547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1587" y="2229035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投资项目管理</a:t>
            </a:r>
          </a:p>
        </p:txBody>
      </p:sp>
      <p:sp>
        <p:nvSpPr>
          <p:cNvPr id="25" name="矩形 24"/>
          <p:cNvSpPr/>
          <p:nvPr/>
        </p:nvSpPr>
        <p:spPr>
          <a:xfrm>
            <a:off x="10590" y="2844506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投资人管理</a:t>
            </a:r>
          </a:p>
        </p:txBody>
      </p:sp>
      <p:sp>
        <p:nvSpPr>
          <p:cNvPr id="26" name="矩形 25"/>
          <p:cNvSpPr/>
          <p:nvPr/>
        </p:nvSpPr>
        <p:spPr>
          <a:xfrm>
            <a:off x="9090" y="3459977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分析模块</a:t>
            </a:r>
          </a:p>
        </p:txBody>
      </p:sp>
      <p:sp>
        <p:nvSpPr>
          <p:cNvPr id="27" name="矩形 26"/>
          <p:cNvSpPr/>
          <p:nvPr/>
        </p:nvSpPr>
        <p:spPr>
          <a:xfrm>
            <a:off x="9090" y="4080659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</a:p>
        </p:txBody>
      </p:sp>
      <p:sp>
        <p:nvSpPr>
          <p:cNvPr id="28" name="矩形 27"/>
          <p:cNvSpPr/>
          <p:nvPr/>
        </p:nvSpPr>
        <p:spPr>
          <a:xfrm>
            <a:off x="-2914" y="1015474"/>
            <a:ext cx="1803748" cy="6154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en-US" altLang="zh-CN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358417"/>
            <a:ext cx="1811251" cy="656006"/>
          </a:xfrm>
          <a:prstGeom prst="rect">
            <a:avLst/>
          </a:prstGeom>
        </p:spPr>
      </p:pic>
      <p:sp>
        <p:nvSpPr>
          <p:cNvPr id="21" name="矩形 24"/>
          <p:cNvSpPr/>
          <p:nvPr/>
        </p:nvSpPr>
        <p:spPr>
          <a:xfrm>
            <a:off x="1818318" y="364465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2" name="矩形 23"/>
          <p:cNvSpPr/>
          <p:nvPr/>
        </p:nvSpPr>
        <p:spPr>
          <a:xfrm>
            <a:off x="3635620" y="360547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7725"/>
              </p:ext>
            </p:extLst>
          </p:nvPr>
        </p:nvGraphicFramePr>
        <p:xfrm>
          <a:off x="2073379" y="1712961"/>
          <a:ext cx="9991792" cy="3781425"/>
        </p:xfrm>
        <a:graphic>
          <a:graphicData uri="http://schemas.openxmlformats.org/drawingml/2006/table">
            <a:tbl>
              <a:tblPr/>
              <a:tblGrid>
                <a:gridCol w="1758556"/>
                <a:gridCol w="1179031"/>
                <a:gridCol w="1179031"/>
                <a:gridCol w="1758556"/>
                <a:gridCol w="1179031"/>
                <a:gridCol w="1758556"/>
                <a:gridCol w="1179031"/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基本信息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基金全称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试验基金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号（有限合伙）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基金募集额度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基金简称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SD7463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已募集额度</a:t>
                      </a:r>
                      <a:endParaRPr lang="en-GB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基金代码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F00001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出资进度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募集</a:t>
                      </a:r>
                      <a:r>
                        <a:rPr lang="en-US" altLang="zh-CN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en-GB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  <a:r>
                        <a:rPr lang="en-US" altLang="zh-CN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en-GB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基金类型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有限合伙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缴款安排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分次缴纳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设立时间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基金期限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管理费率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优先回报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业绩报酬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费用报酬详述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上海市湖滨路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备案号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合伙协议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托管协议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7" name="流程图: 可选过程 17"/>
          <p:cNvSpPr/>
          <p:nvPr/>
        </p:nvSpPr>
        <p:spPr>
          <a:xfrm>
            <a:off x="11289924" y="1182546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</a:p>
        </p:txBody>
      </p:sp>
      <p:sp>
        <p:nvSpPr>
          <p:cNvPr id="31" name="Rounded Rectangle 88"/>
          <p:cNvSpPr/>
          <p:nvPr/>
        </p:nvSpPr>
        <p:spPr>
          <a:xfrm>
            <a:off x="1910293" y="5966197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ounded Rectangle 88"/>
          <p:cNvSpPr/>
          <p:nvPr/>
        </p:nvSpPr>
        <p:spPr>
          <a:xfrm>
            <a:off x="2862403" y="5966197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712" y="29190"/>
            <a:ext cx="878304" cy="25878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049" y="4819817"/>
            <a:ext cx="159523" cy="202758"/>
          </a:xfrm>
          <a:prstGeom prst="rect">
            <a:avLst/>
          </a:prstGeom>
        </p:spPr>
      </p:pic>
      <p:sp>
        <p:nvSpPr>
          <p:cNvPr id="43" name="流程图: 可选过程 17"/>
          <p:cNvSpPr/>
          <p:nvPr/>
        </p:nvSpPr>
        <p:spPr>
          <a:xfrm>
            <a:off x="3568319" y="4821464"/>
            <a:ext cx="1228274" cy="20135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ounded Rectangle 64"/>
          <p:cNvSpPr/>
          <p:nvPr/>
        </p:nvSpPr>
        <p:spPr>
          <a:xfrm>
            <a:off x="4950597" y="4819818"/>
            <a:ext cx="385492" cy="1466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rgbClr val="FFFFFF"/>
                </a:solidFill>
              </a:rPr>
              <a:t>上传</a:t>
            </a:r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049" y="5059487"/>
            <a:ext cx="159523" cy="202758"/>
          </a:xfrm>
          <a:prstGeom prst="rect">
            <a:avLst/>
          </a:prstGeom>
        </p:spPr>
      </p:pic>
      <p:sp>
        <p:nvSpPr>
          <p:cNvPr id="46" name="流程图: 可选过程 17"/>
          <p:cNvSpPr/>
          <p:nvPr/>
        </p:nvSpPr>
        <p:spPr>
          <a:xfrm>
            <a:off x="3568319" y="5061134"/>
            <a:ext cx="1228274" cy="20135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ounded Rectangle 64"/>
          <p:cNvSpPr/>
          <p:nvPr/>
        </p:nvSpPr>
        <p:spPr>
          <a:xfrm>
            <a:off x="4950597" y="5059488"/>
            <a:ext cx="385492" cy="1466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rgbClr val="FFFFFF"/>
                </a:solidFill>
              </a:rPr>
              <a:t>上传</a:t>
            </a:r>
            <a:endParaRPr lang="en-US" sz="700" dirty="0">
              <a:solidFill>
                <a:srgbClr val="FFFF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24102" y="1173181"/>
            <a:ext cx="9214411" cy="350340"/>
            <a:chOff x="2024102" y="1603820"/>
            <a:chExt cx="9214411" cy="350340"/>
          </a:xfrm>
        </p:grpSpPr>
        <p:sp>
          <p:nvSpPr>
            <p:cNvPr id="34" name="流程图: 可选过程 18"/>
            <p:cNvSpPr/>
            <p:nvPr/>
          </p:nvSpPr>
          <p:spPr>
            <a:xfrm>
              <a:off x="2024102" y="1608928"/>
              <a:ext cx="824846" cy="319187"/>
            </a:xfrm>
            <a:prstGeom prst="flowChartAlternateProcess">
              <a:avLst/>
            </a:prstGeom>
            <a:solidFill>
              <a:srgbClr val="DC6900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35" name="流程图: 可选过程 17"/>
            <p:cNvSpPr/>
            <p:nvPr/>
          </p:nvSpPr>
          <p:spPr>
            <a:xfrm>
              <a:off x="3622066" y="1613185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</a:t>
              </a:r>
            </a:p>
          </p:txBody>
        </p:sp>
        <p:sp>
          <p:nvSpPr>
            <p:cNvPr id="36" name="流程图: 可选过程 17"/>
            <p:cNvSpPr/>
            <p:nvPr/>
          </p:nvSpPr>
          <p:spPr>
            <a:xfrm>
              <a:off x="4472756" y="1616138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SPV</a:t>
              </a: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38" name="流程图: 可选过程 17"/>
            <p:cNvSpPr/>
            <p:nvPr/>
          </p:nvSpPr>
          <p:spPr>
            <a:xfrm>
              <a:off x="6174136" y="1613185"/>
              <a:ext cx="959109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现金流信息</a:t>
              </a:r>
            </a:p>
          </p:txBody>
        </p:sp>
        <p:sp>
          <p:nvSpPr>
            <p:cNvPr id="39" name="流程图: 可选过程 17"/>
            <p:cNvSpPr/>
            <p:nvPr/>
          </p:nvSpPr>
          <p:spPr>
            <a:xfrm>
              <a:off x="7211666" y="1614505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合规遵从</a:t>
              </a:r>
            </a:p>
          </p:txBody>
        </p:sp>
        <p:sp>
          <p:nvSpPr>
            <p:cNvPr id="40" name="流程图: 可选过程 17"/>
            <p:cNvSpPr/>
            <p:nvPr/>
          </p:nvSpPr>
          <p:spPr>
            <a:xfrm>
              <a:off x="8062356" y="1603820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财务信息</a:t>
              </a:r>
            </a:p>
          </p:txBody>
        </p:sp>
        <p:sp>
          <p:nvSpPr>
            <p:cNvPr id="41" name="流程图: 可选过程 17"/>
            <p:cNvSpPr/>
            <p:nvPr/>
          </p:nvSpPr>
          <p:spPr>
            <a:xfrm>
              <a:off x="8913046" y="1609187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股权交易</a:t>
              </a:r>
            </a:p>
          </p:txBody>
        </p:sp>
        <p:sp>
          <p:nvSpPr>
            <p:cNvPr id="29" name="流程图: 可选过程 28"/>
            <p:cNvSpPr/>
            <p:nvPr/>
          </p:nvSpPr>
          <p:spPr>
            <a:xfrm>
              <a:off x="9817837" y="1616556"/>
              <a:ext cx="513793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  <p:sp>
          <p:nvSpPr>
            <p:cNvPr id="30" name="流程图: 可选过程 29"/>
            <p:cNvSpPr/>
            <p:nvPr/>
          </p:nvSpPr>
          <p:spPr>
            <a:xfrm>
              <a:off x="10412206" y="1623527"/>
              <a:ext cx="82630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文档一览</a:t>
              </a:r>
            </a:p>
          </p:txBody>
        </p:sp>
        <p:sp>
          <p:nvSpPr>
            <p:cNvPr id="49" name="流程图: 可选过程 48"/>
            <p:cNvSpPr/>
            <p:nvPr/>
          </p:nvSpPr>
          <p:spPr>
            <a:xfrm>
              <a:off x="5288963" y="1630179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事件安排</a:t>
              </a:r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-2914" y="4922082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094" y="4040647"/>
            <a:ext cx="1828800" cy="1704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53106" y="4126784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便笺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基金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号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2811515" y="1195272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</a:t>
            </a:r>
          </a:p>
        </p:txBody>
      </p:sp>
    </p:spTree>
    <p:extLst>
      <p:ext uri="{BB962C8B-B14F-4D97-AF65-F5344CB8AC3E}">
        <p14:creationId xmlns:p14="http://schemas.microsoft.com/office/powerpoint/2010/main" val="4881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基金管理详细页面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2914" y="753910"/>
            <a:ext cx="12196501" cy="4372859"/>
            <a:chOff x="-4501" y="-85334"/>
            <a:chExt cx="12196501" cy="437285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18" name="流程图: 可选过程 17"/>
            <p:cNvSpPr/>
            <p:nvPr/>
          </p:nvSpPr>
          <p:spPr>
            <a:xfrm>
              <a:off x="2751467" y="-85334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投资组合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003" y="2435901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文档库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35097" y="1626872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</a:rPr>
              <a:t>公告： 欢迎使用基金管理系统。</a:t>
            </a:r>
            <a:endParaRPr lang="en-US" altLang="zh-CN" sz="1200" dirty="0">
              <a:solidFill>
                <a:srgbClr val="FFFFFF"/>
              </a:solidFill>
            </a:endParaRPr>
          </a:p>
          <a:p>
            <a:r>
              <a:rPr lang="en-US" altLang="zh-CN" sz="1200" dirty="0">
                <a:solidFill>
                  <a:srgbClr val="FFFFFF"/>
                </a:solidFill>
              </a:rPr>
              <a:t>【</a:t>
            </a:r>
            <a:r>
              <a:rPr lang="zh-CN" altLang="en-US" sz="1200" dirty="0">
                <a:solidFill>
                  <a:srgbClr val="FFFFFF"/>
                </a:solidFill>
              </a:rPr>
              <a:t>提醒</a:t>
            </a:r>
            <a:r>
              <a:rPr lang="en-US" altLang="zh-CN" sz="1200" dirty="0">
                <a:solidFill>
                  <a:srgbClr val="FFFFFF"/>
                </a:solidFill>
              </a:rPr>
              <a:t>】2017</a:t>
            </a:r>
            <a:r>
              <a:rPr lang="zh-CN" altLang="en-US" sz="1200" dirty="0">
                <a:solidFill>
                  <a:srgbClr val="FFFFFF"/>
                </a:solidFill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</a:rPr>
              <a:t>3</a:t>
            </a:r>
            <a:r>
              <a:rPr lang="zh-CN" altLang="en-US" sz="1200" dirty="0">
                <a:solidFill>
                  <a:srgbClr val="FFFFFF"/>
                </a:solidFill>
              </a:rPr>
              <a:t>月</a:t>
            </a:r>
            <a:r>
              <a:rPr lang="en-US" altLang="zh-CN" sz="1200" dirty="0">
                <a:solidFill>
                  <a:srgbClr val="FFFFFF"/>
                </a:solidFill>
              </a:rPr>
              <a:t>23</a:t>
            </a:r>
            <a:r>
              <a:rPr lang="zh-CN" altLang="en-US" sz="1200" dirty="0">
                <a:solidFill>
                  <a:srgbClr val="FFFFFF"/>
                </a:solidFill>
              </a:rPr>
              <a:t>日</a:t>
            </a:r>
            <a:r>
              <a:rPr lang="en-US" altLang="zh-CN" sz="1200" dirty="0">
                <a:solidFill>
                  <a:srgbClr val="FFFFFF"/>
                </a:solidFill>
              </a:rPr>
              <a:t>ABC</a:t>
            </a:r>
            <a:r>
              <a:rPr lang="zh-CN" altLang="en-US" sz="1200" dirty="0">
                <a:solidFill>
                  <a:srgbClr val="FFFFFF"/>
                </a:solidFill>
              </a:rPr>
              <a:t>公司存在重大重组讨论结果会，调整估值。</a:t>
            </a:r>
          </a:p>
        </p:txBody>
      </p:sp>
      <p:sp>
        <p:nvSpPr>
          <p:cNvPr id="21" name="矩形 24"/>
          <p:cNvSpPr/>
          <p:nvPr/>
        </p:nvSpPr>
        <p:spPr>
          <a:xfrm>
            <a:off x="1818889" y="1482842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2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可选过程 18"/>
          <p:cNvSpPr/>
          <p:nvPr/>
        </p:nvSpPr>
        <p:spPr>
          <a:xfrm>
            <a:off x="1875991" y="734262"/>
            <a:ext cx="824846" cy="319187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sp>
        <p:nvSpPr>
          <p:cNvPr id="35" name="流程图: 可选过程 17"/>
          <p:cNvSpPr/>
          <p:nvPr/>
        </p:nvSpPr>
        <p:spPr>
          <a:xfrm>
            <a:off x="3639571" y="738951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36" name="流程图: 可选过程 17"/>
          <p:cNvSpPr/>
          <p:nvPr/>
        </p:nvSpPr>
        <p:spPr>
          <a:xfrm>
            <a:off x="4490261" y="74190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37" name="流程图: 可选过程 17"/>
          <p:cNvSpPr/>
          <p:nvPr/>
        </p:nvSpPr>
        <p:spPr>
          <a:xfrm>
            <a:off x="5340951" y="738951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</a:p>
        </p:txBody>
      </p:sp>
      <p:sp>
        <p:nvSpPr>
          <p:cNvPr id="38" name="流程图: 可选过程 17"/>
          <p:cNvSpPr/>
          <p:nvPr/>
        </p:nvSpPr>
        <p:spPr>
          <a:xfrm>
            <a:off x="6191641" y="738951"/>
            <a:ext cx="959109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现金流信息</a:t>
            </a:r>
          </a:p>
        </p:txBody>
      </p:sp>
      <p:sp>
        <p:nvSpPr>
          <p:cNvPr id="39" name="流程图: 可选过程 17"/>
          <p:cNvSpPr/>
          <p:nvPr/>
        </p:nvSpPr>
        <p:spPr>
          <a:xfrm>
            <a:off x="7229171" y="740271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合规遵从</a:t>
            </a:r>
          </a:p>
        </p:txBody>
      </p:sp>
      <p:sp>
        <p:nvSpPr>
          <p:cNvPr id="40" name="流程图: 可选过程 17"/>
          <p:cNvSpPr/>
          <p:nvPr/>
        </p:nvSpPr>
        <p:spPr>
          <a:xfrm>
            <a:off x="8079861" y="729586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财务信息</a:t>
            </a:r>
          </a:p>
        </p:txBody>
      </p:sp>
      <p:sp>
        <p:nvSpPr>
          <p:cNvPr id="41" name="流程图: 可选过程 17"/>
          <p:cNvSpPr/>
          <p:nvPr/>
        </p:nvSpPr>
        <p:spPr>
          <a:xfrm>
            <a:off x="8930551" y="734953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股权交易</a:t>
            </a:r>
          </a:p>
        </p:txBody>
      </p:sp>
      <p:sp>
        <p:nvSpPr>
          <p:cNvPr id="43" name="流程图: 可选过程 17"/>
          <p:cNvSpPr/>
          <p:nvPr/>
        </p:nvSpPr>
        <p:spPr>
          <a:xfrm>
            <a:off x="9761992" y="729584"/>
            <a:ext cx="513793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44" name="流程图: 可选过程 17"/>
          <p:cNvSpPr/>
          <p:nvPr/>
        </p:nvSpPr>
        <p:spPr>
          <a:xfrm>
            <a:off x="10356361" y="736555"/>
            <a:ext cx="82630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文档一览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0698"/>
              </p:ext>
            </p:extLst>
          </p:nvPr>
        </p:nvGraphicFramePr>
        <p:xfrm>
          <a:off x="1938047" y="1894679"/>
          <a:ext cx="9733458" cy="3478532"/>
        </p:xfrm>
        <a:graphic>
          <a:graphicData uri="http://schemas.openxmlformats.org/drawingml/2006/table">
            <a:tbl>
              <a:tblPr/>
              <a:tblGrid>
                <a:gridCol w="1654465"/>
                <a:gridCol w="992907"/>
                <a:gridCol w="597114"/>
                <a:gridCol w="1385994"/>
                <a:gridCol w="929246"/>
                <a:gridCol w="929246"/>
                <a:gridCol w="929246"/>
                <a:gridCol w="1385994"/>
                <a:gridCol w="929246"/>
              </a:tblGrid>
              <a:tr h="2773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基本信息</a:t>
                      </a:r>
                      <a:endParaRPr lang="zh-CN" alt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普通合伙人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基金公司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执行事务合伙人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基金公司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基金管理人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张兴明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委派代表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投资类型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股权投资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056"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全国统一社会信用代码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900184848384343D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投资企业数量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基本户银行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承诺出资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基本户账号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委派代表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托管户银行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托管户账号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备注信息</a:t>
                      </a:r>
                      <a:endParaRPr lang="en-GB" sz="11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9" name="Rounded Rectangle 88"/>
          <p:cNvSpPr/>
          <p:nvPr/>
        </p:nvSpPr>
        <p:spPr>
          <a:xfrm>
            <a:off x="1910293" y="602055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ounded Rectangle 88"/>
          <p:cNvSpPr/>
          <p:nvPr/>
        </p:nvSpPr>
        <p:spPr>
          <a:xfrm>
            <a:off x="2862403" y="602055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258" y="992921"/>
            <a:ext cx="878304" cy="258786"/>
          </a:xfrm>
          <a:prstGeom prst="rect">
            <a:avLst/>
          </a:prstGeom>
        </p:spPr>
      </p:pic>
      <p:cxnSp>
        <p:nvCxnSpPr>
          <p:cNvPr id="33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流程图: 可选过程 41"/>
          <p:cNvSpPr/>
          <p:nvPr/>
        </p:nvSpPr>
        <p:spPr>
          <a:xfrm>
            <a:off x="1888282" y="109877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3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基金管理详细页面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2914" y="718985"/>
            <a:ext cx="12196501" cy="4407784"/>
            <a:chOff x="-4501" y="-120259"/>
            <a:chExt cx="12196501" cy="44077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18" name="流程图: 可选过程 17"/>
            <p:cNvSpPr/>
            <p:nvPr/>
          </p:nvSpPr>
          <p:spPr>
            <a:xfrm>
              <a:off x="1852658" y="-120259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003" y="2435901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文档库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35097" y="1626872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</a:rPr>
              <a:t>公告： 欢迎使用基金管理系统。</a:t>
            </a:r>
            <a:endParaRPr lang="en-US" altLang="zh-CN" sz="1200" dirty="0">
              <a:solidFill>
                <a:srgbClr val="FFFFFF"/>
              </a:solidFill>
            </a:endParaRPr>
          </a:p>
          <a:p>
            <a:r>
              <a:rPr lang="en-US" altLang="zh-CN" sz="1200" dirty="0">
                <a:solidFill>
                  <a:srgbClr val="FFFFFF"/>
                </a:solidFill>
              </a:rPr>
              <a:t>【</a:t>
            </a:r>
            <a:r>
              <a:rPr lang="zh-CN" altLang="en-US" sz="1200" dirty="0">
                <a:solidFill>
                  <a:srgbClr val="FFFFFF"/>
                </a:solidFill>
              </a:rPr>
              <a:t>提醒</a:t>
            </a:r>
            <a:r>
              <a:rPr lang="en-US" altLang="zh-CN" sz="1200" dirty="0">
                <a:solidFill>
                  <a:srgbClr val="FFFFFF"/>
                </a:solidFill>
              </a:rPr>
              <a:t>】2017</a:t>
            </a:r>
            <a:r>
              <a:rPr lang="zh-CN" altLang="en-US" sz="1200" dirty="0">
                <a:solidFill>
                  <a:srgbClr val="FFFFFF"/>
                </a:solidFill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</a:rPr>
              <a:t>3</a:t>
            </a:r>
            <a:r>
              <a:rPr lang="zh-CN" altLang="en-US" sz="1200" dirty="0">
                <a:solidFill>
                  <a:srgbClr val="FFFFFF"/>
                </a:solidFill>
              </a:rPr>
              <a:t>月</a:t>
            </a:r>
            <a:r>
              <a:rPr lang="en-US" altLang="zh-CN" sz="1200" dirty="0">
                <a:solidFill>
                  <a:srgbClr val="FFFFFF"/>
                </a:solidFill>
              </a:rPr>
              <a:t>23</a:t>
            </a:r>
            <a:r>
              <a:rPr lang="zh-CN" altLang="en-US" sz="1200" dirty="0">
                <a:solidFill>
                  <a:srgbClr val="FFFFFF"/>
                </a:solidFill>
              </a:rPr>
              <a:t>日</a:t>
            </a:r>
            <a:r>
              <a:rPr lang="en-US" altLang="zh-CN" sz="1200" dirty="0">
                <a:solidFill>
                  <a:srgbClr val="FFFFFF"/>
                </a:solidFill>
              </a:rPr>
              <a:t>ABC</a:t>
            </a:r>
            <a:r>
              <a:rPr lang="zh-CN" altLang="en-US" sz="1200" dirty="0">
                <a:solidFill>
                  <a:srgbClr val="FFFFFF"/>
                </a:solidFill>
              </a:rPr>
              <a:t>公司存在重大重组讨论结果会，调整估值。</a:t>
            </a:r>
          </a:p>
        </p:txBody>
      </p:sp>
      <p:sp>
        <p:nvSpPr>
          <p:cNvPr id="21" name="矩形 24"/>
          <p:cNvSpPr/>
          <p:nvPr/>
        </p:nvSpPr>
        <p:spPr>
          <a:xfrm>
            <a:off x="1818889" y="1482842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2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可选过程 18"/>
          <p:cNvSpPr/>
          <p:nvPr/>
        </p:nvSpPr>
        <p:spPr>
          <a:xfrm>
            <a:off x="2670899" y="703972"/>
            <a:ext cx="824846" cy="319187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</a:t>
            </a:r>
          </a:p>
        </p:txBody>
      </p:sp>
      <p:sp>
        <p:nvSpPr>
          <p:cNvPr id="35" name="流程图: 可选过程 17"/>
          <p:cNvSpPr/>
          <p:nvPr/>
        </p:nvSpPr>
        <p:spPr>
          <a:xfrm>
            <a:off x="3576730" y="703972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36" name="流程图: 可选过程 17"/>
          <p:cNvSpPr/>
          <p:nvPr/>
        </p:nvSpPr>
        <p:spPr>
          <a:xfrm>
            <a:off x="4427420" y="706925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37" name="流程图: 可选过程 17"/>
          <p:cNvSpPr/>
          <p:nvPr/>
        </p:nvSpPr>
        <p:spPr>
          <a:xfrm>
            <a:off x="5278110" y="703972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</a:p>
        </p:txBody>
      </p:sp>
      <p:sp>
        <p:nvSpPr>
          <p:cNvPr id="38" name="流程图: 可选过程 17"/>
          <p:cNvSpPr/>
          <p:nvPr/>
        </p:nvSpPr>
        <p:spPr>
          <a:xfrm>
            <a:off x="6128800" y="703972"/>
            <a:ext cx="959109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现金流信息</a:t>
            </a:r>
          </a:p>
        </p:txBody>
      </p:sp>
      <p:sp>
        <p:nvSpPr>
          <p:cNvPr id="39" name="流程图: 可选过程 17"/>
          <p:cNvSpPr/>
          <p:nvPr/>
        </p:nvSpPr>
        <p:spPr>
          <a:xfrm>
            <a:off x="7166330" y="705292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合规遵从</a:t>
            </a:r>
          </a:p>
        </p:txBody>
      </p:sp>
      <p:sp>
        <p:nvSpPr>
          <p:cNvPr id="40" name="流程图: 可选过程 17"/>
          <p:cNvSpPr/>
          <p:nvPr/>
        </p:nvSpPr>
        <p:spPr>
          <a:xfrm>
            <a:off x="8017020" y="694607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财务信息</a:t>
            </a:r>
          </a:p>
        </p:txBody>
      </p:sp>
      <p:sp>
        <p:nvSpPr>
          <p:cNvPr id="41" name="流程图: 可选过程 17"/>
          <p:cNvSpPr/>
          <p:nvPr/>
        </p:nvSpPr>
        <p:spPr>
          <a:xfrm>
            <a:off x="8867710" y="699974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股权交易</a:t>
            </a:r>
          </a:p>
        </p:txBody>
      </p:sp>
      <p:sp>
        <p:nvSpPr>
          <p:cNvPr id="63" name="流程图: 可选过程 17"/>
          <p:cNvSpPr/>
          <p:nvPr/>
        </p:nvSpPr>
        <p:spPr>
          <a:xfrm>
            <a:off x="9699151" y="694605"/>
            <a:ext cx="513793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64" name="流程图: 可选过程 17"/>
          <p:cNvSpPr/>
          <p:nvPr/>
        </p:nvSpPr>
        <p:spPr>
          <a:xfrm>
            <a:off x="10293520" y="701576"/>
            <a:ext cx="82630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文档一览</a:t>
            </a: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/>
          </p:nvPr>
        </p:nvGraphicFramePr>
        <p:xfrm>
          <a:off x="1981396" y="1961317"/>
          <a:ext cx="10107807" cy="2194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71246"/>
                <a:gridCol w="1243916"/>
                <a:gridCol w="964504"/>
                <a:gridCol w="1018503"/>
                <a:gridCol w="1041885"/>
                <a:gridCol w="1041885"/>
                <a:gridCol w="1238506"/>
                <a:gridCol w="1020273"/>
                <a:gridCol w="969259"/>
                <a:gridCol w="119783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投资组合名字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被投公司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投资轮次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投资类型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所属行业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投资经理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号电力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电力公司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天使轮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号大麦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大麦科技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号桌子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一桌科技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张斌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基金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号珠海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珠海科技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B+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2016-12-1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制造业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徐来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10240869" y="2232963"/>
            <a:ext cx="614223" cy="1065049"/>
            <a:chOff x="10195739" y="2112581"/>
            <a:chExt cx="640740" cy="1088990"/>
          </a:xfrm>
        </p:grpSpPr>
        <p:sp>
          <p:nvSpPr>
            <p:cNvPr id="70" name="Rounded Rectangle 81"/>
            <p:cNvSpPr/>
            <p:nvPr/>
          </p:nvSpPr>
          <p:spPr>
            <a:xfrm>
              <a:off x="10195739" y="2112581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1" name="Rounded Rectangle 81"/>
            <p:cNvSpPr/>
            <p:nvPr/>
          </p:nvSpPr>
          <p:spPr>
            <a:xfrm>
              <a:off x="10195739" y="2404507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2" name="Rounded Rectangle 81"/>
            <p:cNvSpPr/>
            <p:nvPr/>
          </p:nvSpPr>
          <p:spPr>
            <a:xfrm>
              <a:off x="10195739" y="273414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3" name="Rounded Rectangle 81"/>
            <p:cNvSpPr/>
            <p:nvPr/>
          </p:nvSpPr>
          <p:spPr>
            <a:xfrm>
              <a:off x="10195739" y="3016730"/>
              <a:ext cx="640740" cy="1848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</a:rPr>
                <a:t>详细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4" name="Rounded Rectangle 88"/>
          <p:cNvSpPr/>
          <p:nvPr/>
        </p:nvSpPr>
        <p:spPr>
          <a:xfrm>
            <a:off x="1910293" y="602055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ounded Rectangle 88"/>
          <p:cNvSpPr/>
          <p:nvPr/>
        </p:nvSpPr>
        <p:spPr>
          <a:xfrm>
            <a:off x="2862403" y="602055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258" y="992921"/>
            <a:ext cx="878304" cy="258786"/>
          </a:xfrm>
          <a:prstGeom prst="rect">
            <a:avLst/>
          </a:prstGeom>
        </p:spPr>
      </p:pic>
      <p:cxnSp>
        <p:nvCxnSpPr>
          <p:cNvPr id="43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流程图: 可选过程 43"/>
          <p:cNvSpPr/>
          <p:nvPr/>
        </p:nvSpPr>
        <p:spPr>
          <a:xfrm>
            <a:off x="1888282" y="109877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1677" y="136247"/>
            <a:ext cx="626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000000"/>
                </a:solidFill>
              </a:rPr>
              <a:t>基金管理系统 </a:t>
            </a:r>
            <a:r>
              <a:rPr lang="en-US" altLang="zh-CN" sz="2800" b="1" i="1" dirty="0">
                <a:solidFill>
                  <a:srgbClr val="000000"/>
                </a:solidFill>
              </a:rPr>
              <a:t>Link – </a:t>
            </a:r>
            <a:r>
              <a:rPr lang="zh-CN" altLang="en-US" sz="2800" b="1" i="1" dirty="0">
                <a:solidFill>
                  <a:srgbClr val="000000"/>
                </a:solidFill>
              </a:rPr>
              <a:t>基金管理详细页面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2914" y="707474"/>
            <a:ext cx="12196501" cy="4419295"/>
            <a:chOff x="-4501" y="-131770"/>
            <a:chExt cx="12196501" cy="441929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748" y="562007"/>
              <a:ext cx="10388252" cy="191556"/>
            </a:xfrm>
            <a:prstGeom prst="rect">
              <a:avLst/>
            </a:prstGeom>
          </p:spPr>
        </p:pic>
        <p:sp>
          <p:nvSpPr>
            <p:cNvPr id="18" name="流程图: 可选过程 17"/>
            <p:cNvSpPr/>
            <p:nvPr/>
          </p:nvSpPr>
          <p:spPr>
            <a:xfrm>
              <a:off x="1876740" y="-131770"/>
              <a:ext cx="775247" cy="323981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基本信息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192077"/>
              <a:ext cx="1803748" cy="6154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820430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投资项目管理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003" y="2435901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投资人管理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503" y="3051372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分析模块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503" y="3672054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文档库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4501" y="606869"/>
              <a:ext cx="1803748" cy="61547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rgbClr val="FFFFF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789056"/>
            <a:ext cx="1811251" cy="6560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35097" y="1626872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</a:rPr>
              <a:t>公告： 欢迎使用基金管理系统。</a:t>
            </a:r>
            <a:endParaRPr lang="en-US" altLang="zh-CN" sz="1200" dirty="0">
              <a:solidFill>
                <a:srgbClr val="FFFFFF"/>
              </a:solidFill>
            </a:endParaRPr>
          </a:p>
          <a:p>
            <a:r>
              <a:rPr lang="en-US" altLang="zh-CN" sz="1200" dirty="0">
                <a:solidFill>
                  <a:srgbClr val="FFFFFF"/>
                </a:solidFill>
              </a:rPr>
              <a:t>【</a:t>
            </a:r>
            <a:r>
              <a:rPr lang="zh-CN" altLang="en-US" sz="1200" dirty="0">
                <a:solidFill>
                  <a:srgbClr val="FFFFFF"/>
                </a:solidFill>
              </a:rPr>
              <a:t>提醒</a:t>
            </a:r>
            <a:r>
              <a:rPr lang="en-US" altLang="zh-CN" sz="1200" dirty="0">
                <a:solidFill>
                  <a:srgbClr val="FFFFFF"/>
                </a:solidFill>
              </a:rPr>
              <a:t>】2017</a:t>
            </a:r>
            <a:r>
              <a:rPr lang="zh-CN" altLang="en-US" sz="1200" dirty="0">
                <a:solidFill>
                  <a:srgbClr val="FFFFFF"/>
                </a:solidFill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</a:rPr>
              <a:t>3</a:t>
            </a:r>
            <a:r>
              <a:rPr lang="zh-CN" altLang="en-US" sz="1200" dirty="0">
                <a:solidFill>
                  <a:srgbClr val="FFFFFF"/>
                </a:solidFill>
              </a:rPr>
              <a:t>月</a:t>
            </a:r>
            <a:r>
              <a:rPr lang="en-US" altLang="zh-CN" sz="1200" dirty="0">
                <a:solidFill>
                  <a:srgbClr val="FFFFFF"/>
                </a:solidFill>
              </a:rPr>
              <a:t>23</a:t>
            </a:r>
            <a:r>
              <a:rPr lang="zh-CN" altLang="en-US" sz="1200" dirty="0">
                <a:solidFill>
                  <a:srgbClr val="FFFFFF"/>
                </a:solidFill>
              </a:rPr>
              <a:t>日</a:t>
            </a:r>
            <a:r>
              <a:rPr lang="en-US" altLang="zh-CN" sz="1200" dirty="0">
                <a:solidFill>
                  <a:srgbClr val="FFFFFF"/>
                </a:solidFill>
              </a:rPr>
              <a:t>ABC</a:t>
            </a:r>
            <a:r>
              <a:rPr lang="zh-CN" altLang="en-US" sz="1200" dirty="0">
                <a:solidFill>
                  <a:srgbClr val="FFFFFF"/>
                </a:solidFill>
              </a:rPr>
              <a:t>公司存在重大重组讨论结果会，调整估值。</a:t>
            </a:r>
          </a:p>
        </p:txBody>
      </p:sp>
      <p:sp>
        <p:nvSpPr>
          <p:cNvPr id="21" name="矩形 24"/>
          <p:cNvSpPr/>
          <p:nvPr/>
        </p:nvSpPr>
        <p:spPr>
          <a:xfrm>
            <a:off x="1818889" y="1482842"/>
            <a:ext cx="1803748" cy="27529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en-US" altLang="zh-CN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2" name="矩形 23"/>
          <p:cNvSpPr/>
          <p:nvPr/>
        </p:nvSpPr>
        <p:spPr>
          <a:xfrm>
            <a:off x="3636191" y="1478924"/>
            <a:ext cx="8557396" cy="27920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可选过程 18"/>
          <p:cNvSpPr/>
          <p:nvPr/>
        </p:nvSpPr>
        <p:spPr>
          <a:xfrm>
            <a:off x="2726146" y="715540"/>
            <a:ext cx="824846" cy="319187"/>
          </a:xfrm>
          <a:prstGeom prst="flowChartAlternateProcess">
            <a:avLst/>
          </a:prstGeom>
          <a:solidFill>
            <a:srgbClr val="DC69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</a:t>
            </a:r>
          </a:p>
        </p:txBody>
      </p:sp>
      <p:sp>
        <p:nvSpPr>
          <p:cNvPr id="35" name="流程图: 可选过程 17"/>
          <p:cNvSpPr/>
          <p:nvPr/>
        </p:nvSpPr>
        <p:spPr>
          <a:xfrm>
            <a:off x="3631977" y="715540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36" name="流程图: 可选过程 17"/>
          <p:cNvSpPr/>
          <p:nvPr/>
        </p:nvSpPr>
        <p:spPr>
          <a:xfrm>
            <a:off x="4482667" y="718493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37" name="流程图: 可选过程 17"/>
          <p:cNvSpPr/>
          <p:nvPr/>
        </p:nvSpPr>
        <p:spPr>
          <a:xfrm>
            <a:off x="5333357" y="715540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</a:p>
        </p:txBody>
      </p:sp>
      <p:sp>
        <p:nvSpPr>
          <p:cNvPr id="38" name="流程图: 可选过程 17"/>
          <p:cNvSpPr/>
          <p:nvPr/>
        </p:nvSpPr>
        <p:spPr>
          <a:xfrm>
            <a:off x="6184047" y="715540"/>
            <a:ext cx="959109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现金流信息</a:t>
            </a:r>
          </a:p>
        </p:txBody>
      </p:sp>
      <p:sp>
        <p:nvSpPr>
          <p:cNvPr id="39" name="流程图: 可选过程 17"/>
          <p:cNvSpPr/>
          <p:nvPr/>
        </p:nvSpPr>
        <p:spPr>
          <a:xfrm>
            <a:off x="7221577" y="716860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合规遵从</a:t>
            </a:r>
          </a:p>
        </p:txBody>
      </p:sp>
      <p:sp>
        <p:nvSpPr>
          <p:cNvPr id="40" name="流程图: 可选过程 17"/>
          <p:cNvSpPr/>
          <p:nvPr/>
        </p:nvSpPr>
        <p:spPr>
          <a:xfrm>
            <a:off x="8072267" y="706175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财务信息</a:t>
            </a:r>
          </a:p>
        </p:txBody>
      </p:sp>
      <p:sp>
        <p:nvSpPr>
          <p:cNvPr id="41" name="流程图: 可选过程 17"/>
          <p:cNvSpPr/>
          <p:nvPr/>
        </p:nvSpPr>
        <p:spPr>
          <a:xfrm>
            <a:off x="8922957" y="711542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股权交易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06555" y="265886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投资轮次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4585" y="2671329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投资组合代号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0572" y="3440627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投资基金名称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30377" y="3907331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投资日期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30377" y="431974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448512" y="2641748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本轮投资简介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22833" y="475317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协议出资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16289" y="303400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投资类型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37916" y="433205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回购条款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27266" y="422730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投资体结构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75299" y="4203022"/>
            <a:ext cx="1289785" cy="23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</a:rPr>
              <a:t>基金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</a:rPr>
              <a:t>1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</a:rPr>
              <a:t>号</a:t>
            </a: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871596" y="4435533"/>
            <a:ext cx="1289785" cy="232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</a:rPr>
              <a:t>ABC SPV</a:t>
            </a: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75299" y="4668044"/>
            <a:ext cx="1289785" cy="23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</a:rPr>
              <a:t>ABC 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</a:rPr>
              <a:t>公司</a:t>
            </a: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871596" y="4900555"/>
            <a:ext cx="1289785" cy="232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06436" y="522461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实际出资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37917" y="475670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协议股比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637917" y="517855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实际股比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0279844" y="4189311"/>
            <a:ext cx="1117113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投资体结构设置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流程图: 可选过程 18"/>
          <p:cNvSpPr/>
          <p:nvPr/>
        </p:nvSpPr>
        <p:spPr>
          <a:xfrm>
            <a:off x="1903507" y="1924131"/>
            <a:ext cx="824846" cy="319187"/>
          </a:xfrm>
          <a:prstGeom prst="flowChartAlternateProcess">
            <a:avLst/>
          </a:prstGeom>
          <a:solidFill>
            <a:schemeClr val="accent4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投资信息</a:t>
            </a:r>
          </a:p>
        </p:txBody>
      </p:sp>
      <p:sp>
        <p:nvSpPr>
          <p:cNvPr id="85" name="流程图: 可选过程 17"/>
          <p:cNvSpPr/>
          <p:nvPr/>
        </p:nvSpPr>
        <p:spPr>
          <a:xfrm>
            <a:off x="2809338" y="1924131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估值管理</a:t>
            </a:r>
          </a:p>
        </p:txBody>
      </p:sp>
      <p:sp>
        <p:nvSpPr>
          <p:cNvPr id="63" name="流程图: 可选过程 17"/>
          <p:cNvSpPr/>
          <p:nvPr/>
        </p:nvSpPr>
        <p:spPr>
          <a:xfrm>
            <a:off x="9754398" y="706173"/>
            <a:ext cx="513793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64" name="流程图: 可选过程 17"/>
          <p:cNvSpPr/>
          <p:nvPr/>
        </p:nvSpPr>
        <p:spPr>
          <a:xfrm>
            <a:off x="10348767" y="713144"/>
            <a:ext cx="82630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文档一览</a:t>
            </a:r>
          </a:p>
        </p:txBody>
      </p:sp>
      <p:sp>
        <p:nvSpPr>
          <p:cNvPr id="66" name="Rounded Rectangle 88"/>
          <p:cNvSpPr/>
          <p:nvPr/>
        </p:nvSpPr>
        <p:spPr>
          <a:xfrm>
            <a:off x="1910293" y="602055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ounded Rectangle 88"/>
          <p:cNvSpPr/>
          <p:nvPr/>
        </p:nvSpPr>
        <p:spPr>
          <a:xfrm>
            <a:off x="2862403" y="6020552"/>
            <a:ext cx="705916" cy="322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258" y="992921"/>
            <a:ext cx="878304" cy="258786"/>
          </a:xfrm>
          <a:prstGeom prst="rect">
            <a:avLst/>
          </a:prstGeom>
        </p:spPr>
      </p:pic>
      <p:cxnSp>
        <p:nvCxnSpPr>
          <p:cNvPr id="65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2719256" y="2655794"/>
            <a:ext cx="834469" cy="196193"/>
            <a:chOff x="4817913" y="4941102"/>
            <a:chExt cx="525848" cy="138634"/>
          </a:xfrm>
        </p:grpSpPr>
        <p:sp>
          <p:nvSpPr>
            <p:cNvPr id="71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流程图: 合并 71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26562" y="3063764"/>
            <a:ext cx="834469" cy="196193"/>
            <a:chOff x="4817913" y="4941102"/>
            <a:chExt cx="525848" cy="138634"/>
          </a:xfrm>
        </p:grpSpPr>
        <p:sp>
          <p:nvSpPr>
            <p:cNvPr id="74" name="流程图: 可选过程 17"/>
            <p:cNvSpPr/>
            <p:nvPr/>
          </p:nvSpPr>
          <p:spPr>
            <a:xfrm>
              <a:off x="4817913" y="4941102"/>
              <a:ext cx="525848" cy="138634"/>
            </a:xfrm>
            <a:prstGeom prst="flowChartAlternateProcess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流程图: 合并 74"/>
            <p:cNvSpPr/>
            <p:nvPr/>
          </p:nvSpPr>
          <p:spPr>
            <a:xfrm>
              <a:off x="5257450" y="4989219"/>
              <a:ext cx="45719" cy="4571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7" name="流程图: 可选过程 17"/>
          <p:cNvSpPr/>
          <p:nvPr/>
        </p:nvSpPr>
        <p:spPr>
          <a:xfrm>
            <a:off x="4583884" y="2641748"/>
            <a:ext cx="1799444" cy="210239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流程图: 可选过程 17"/>
          <p:cNvSpPr/>
          <p:nvPr/>
        </p:nvSpPr>
        <p:spPr>
          <a:xfrm>
            <a:off x="7408161" y="2640373"/>
            <a:ext cx="4162033" cy="1250243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流程图: 可选过程 17"/>
          <p:cNvSpPr/>
          <p:nvPr/>
        </p:nvSpPr>
        <p:spPr>
          <a:xfrm>
            <a:off x="2859238" y="3448892"/>
            <a:ext cx="2345350" cy="28320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流程图: 可选过程 17"/>
          <p:cNvSpPr/>
          <p:nvPr/>
        </p:nvSpPr>
        <p:spPr>
          <a:xfrm>
            <a:off x="2856467" y="3885680"/>
            <a:ext cx="2345350" cy="283207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流程图: 可选过程 17"/>
          <p:cNvSpPr/>
          <p:nvPr/>
        </p:nvSpPr>
        <p:spPr>
          <a:xfrm>
            <a:off x="2813118" y="4716185"/>
            <a:ext cx="1795024" cy="246378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流程图: 可选过程 17"/>
          <p:cNvSpPr/>
          <p:nvPr/>
        </p:nvSpPr>
        <p:spPr>
          <a:xfrm>
            <a:off x="2789777" y="5193497"/>
            <a:ext cx="1795024" cy="246378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可选过程 17"/>
          <p:cNvSpPr/>
          <p:nvPr/>
        </p:nvSpPr>
        <p:spPr>
          <a:xfrm>
            <a:off x="5406327" y="4712807"/>
            <a:ext cx="1795024" cy="246378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流程图: 可选过程 17"/>
          <p:cNvSpPr/>
          <p:nvPr/>
        </p:nvSpPr>
        <p:spPr>
          <a:xfrm>
            <a:off x="5406327" y="5224710"/>
            <a:ext cx="1795024" cy="246378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流程图: 可选过程 17"/>
          <p:cNvSpPr/>
          <p:nvPr/>
        </p:nvSpPr>
        <p:spPr>
          <a:xfrm>
            <a:off x="2806757" y="4298180"/>
            <a:ext cx="1795024" cy="246378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流程图: 可选过程 17"/>
          <p:cNvSpPr/>
          <p:nvPr/>
        </p:nvSpPr>
        <p:spPr>
          <a:xfrm>
            <a:off x="5435316" y="4278981"/>
            <a:ext cx="1795024" cy="246378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可选过程 68"/>
          <p:cNvSpPr/>
          <p:nvPr/>
        </p:nvSpPr>
        <p:spPr>
          <a:xfrm>
            <a:off x="1888282" y="1098779"/>
            <a:ext cx="775247" cy="323981"/>
          </a:xfrm>
          <a:prstGeom prst="flowChartAlternateProcess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事件安排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-2914" y="5352721"/>
            <a:ext cx="1803748" cy="397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个人便签管理</a:t>
            </a:r>
            <a:endParaRPr lang="zh-CN" altLang="en-US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8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b79e45e-a755-4309-b2bb-d2eb01676f4b"/>
</p:tagLst>
</file>

<file path=ppt/theme/theme1.xml><?xml version="1.0" encoding="utf-8"?>
<a:theme xmlns:a="http://schemas.openxmlformats.org/drawingml/2006/main" name="Office Theme">
  <a:themeElements>
    <a:clrScheme name="PwC Grey">
      <a:dk1>
        <a:srgbClr val="000000"/>
      </a:dk1>
      <a:lt1>
        <a:srgbClr val="FFFFFF"/>
      </a:lt1>
      <a:dk2>
        <a:srgbClr val="968C6D"/>
      </a:dk2>
      <a:lt2>
        <a:srgbClr val="FFFFFF"/>
      </a:lt2>
      <a:accent1>
        <a:srgbClr val="968C6D"/>
      </a:accent1>
      <a:accent2>
        <a:srgbClr val="D5D1C5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968C6D"/>
      </a:hlink>
      <a:folHlink>
        <a:srgbClr val="968C6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PresentationW CHN</Template>
  <TotalTime>7021</TotalTime>
  <Words>5097</Words>
  <Application>Microsoft Office PowerPoint</Application>
  <PresentationFormat>Custom</PresentationFormat>
  <Paragraphs>1263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微软雅黑</vt:lpstr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YC Tang</dc:creator>
  <cp:lastModifiedBy>Jayden Yang</cp:lastModifiedBy>
  <cp:revision>581</cp:revision>
  <cp:lastPrinted>2017-06-12T05:34:38Z</cp:lastPrinted>
  <dcterms:created xsi:type="dcterms:W3CDTF">2017-05-17T09:45:49Z</dcterms:created>
  <dcterms:modified xsi:type="dcterms:W3CDTF">2017-07-19T09:14:50Z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