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13" r:id="rId2"/>
    <p:sldId id="315" r:id="rId3"/>
    <p:sldId id="316" r:id="rId4"/>
    <p:sldId id="322" r:id="rId5"/>
    <p:sldId id="324" r:id="rId6"/>
    <p:sldId id="343" r:id="rId7"/>
    <p:sldId id="328" r:id="rId8"/>
    <p:sldId id="333" r:id="rId9"/>
  </p:sldIdLst>
  <p:sldSz cx="12195175" cy="6858000"/>
  <p:notesSz cx="6805613" cy="9939338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176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984">
          <p15:clr>
            <a:srgbClr val="A4A3A4"/>
          </p15:clr>
        </p15:guide>
        <p15:guide id="6" orient="horz" pos="1104">
          <p15:clr>
            <a:srgbClr val="A4A3A4"/>
          </p15:clr>
        </p15:guide>
        <p15:guide id="7" orient="horz" pos="1008">
          <p15:clr>
            <a:srgbClr val="A4A3A4"/>
          </p15:clr>
        </p15:guide>
        <p15:guide id="8" orient="horz" pos="2448">
          <p15:clr>
            <a:srgbClr val="A4A3A4"/>
          </p15:clr>
        </p15:guide>
        <p15:guide id="9" orient="horz" pos="2544">
          <p15:clr>
            <a:srgbClr val="A4A3A4"/>
          </p15:clr>
        </p15:guide>
        <p15:guide id="10" orient="horz" pos="336">
          <p15:clr>
            <a:srgbClr val="A4A3A4"/>
          </p15:clr>
        </p15:guide>
        <p15:guide id="11" pos="3777">
          <p15:clr>
            <a:srgbClr val="A4A3A4"/>
          </p15:clr>
        </p15:guide>
        <p15:guide id="12" pos="448">
          <p15:clr>
            <a:srgbClr val="A4A3A4"/>
          </p15:clr>
        </p15:guide>
        <p15:guide id="13" pos="7234">
          <p15:clr>
            <a:srgbClr val="A4A3A4"/>
          </p15:clr>
        </p15:guide>
        <p15:guide id="14" pos="3905">
          <p15:clr>
            <a:srgbClr val="A4A3A4"/>
          </p15:clr>
        </p15:guide>
        <p15:guide id="15" pos="2625">
          <p15:clr>
            <a:srgbClr val="A4A3A4"/>
          </p15:clr>
        </p15:guide>
        <p15:guide id="16" pos="2761">
          <p15:clr>
            <a:srgbClr val="A4A3A4"/>
          </p15:clr>
        </p15:guide>
        <p15:guide id="17" pos="5057">
          <p15:clr>
            <a:srgbClr val="A4A3A4"/>
          </p15:clr>
        </p15:guide>
        <p15:guide id="18" pos="1472">
          <p15:clr>
            <a:srgbClr val="A4A3A4"/>
          </p15:clr>
        </p15:guide>
        <p15:guide id="19" pos="6210">
          <p15:clr>
            <a:srgbClr val="A4A3A4"/>
          </p15:clr>
        </p15:guide>
        <p15:guide id="20" pos="6082">
          <p15:clr>
            <a:srgbClr val="A4A3A4"/>
          </p15:clr>
        </p15:guide>
        <p15:guide id="21" pos="4929">
          <p15:clr>
            <a:srgbClr val="A4A3A4"/>
          </p15:clr>
        </p15:guide>
        <p15:guide id="22" pos="16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FF"/>
    <a:srgbClr val="36A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6433" autoAdjust="0"/>
  </p:normalViewPr>
  <p:slideViewPr>
    <p:cSldViewPr>
      <p:cViewPr varScale="1">
        <p:scale>
          <a:sx n="81" d="100"/>
          <a:sy n="81" d="100"/>
        </p:scale>
        <p:origin x="876" y="90"/>
      </p:cViewPr>
      <p:guideLst>
        <p:guide orient="horz" pos="144"/>
        <p:guide orient="horz" pos="436"/>
        <p:guide orient="horz" pos="4176"/>
        <p:guide orient="horz" pos="3888"/>
        <p:guide orient="horz" pos="3984"/>
        <p:guide orient="horz" pos="1104"/>
        <p:guide orient="horz" pos="1008"/>
        <p:guide orient="horz" pos="2448"/>
        <p:guide orient="horz" pos="2544"/>
        <p:guide orient="horz" pos="336"/>
        <p:guide pos="3777"/>
        <p:guide pos="448"/>
        <p:guide pos="7234"/>
        <p:guide pos="3905"/>
        <p:guide pos="2625"/>
        <p:guide pos="2761"/>
        <p:guide pos="5057"/>
        <p:guide pos="1472"/>
        <p:guide pos="6210"/>
        <p:guide pos="6082"/>
        <p:guide pos="4929"/>
        <p:guide pos="16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05CFF-548C-4E04-B325-CF1209D66BDC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7/21/2017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90EF7-3E10-491C-87C2-59674BB3AAF6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84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EFB8DA3-BCA9-4B7D-B50D-14F47506B614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46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F07B8F03-BC93-4120-96CA-A36DF640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612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4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8A45-A3B3-4A32-B871-65DB13F768F2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5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8A45-A3B3-4A32-B871-65DB13F768F2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3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8A45-A3B3-4A32-B871-65DB13F768F2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6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8A45-A3B3-4A32-B871-65DB13F768F2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5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397" y="1122363"/>
            <a:ext cx="91463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397" y="3602038"/>
            <a:ext cx="91463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2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5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7172" y="365125"/>
            <a:ext cx="262958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418" y="365125"/>
            <a:ext cx="773631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46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9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067" y="1709739"/>
            <a:ext cx="105183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83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4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418" y="1825625"/>
            <a:ext cx="518294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808" y="1825625"/>
            <a:ext cx="518294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6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833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7" y="1681163"/>
            <a:ext cx="5159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913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807" y="1681163"/>
            <a:ext cx="51845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807" y="2505075"/>
            <a:ext cx="51845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8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4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9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538" y="987426"/>
            <a:ext cx="617380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0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4538" y="987426"/>
            <a:ext cx="617380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99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419" y="365126"/>
            <a:ext cx="105183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418" y="6356351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652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843" y="6356351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0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92931" y="132546"/>
            <a:ext cx="11290861" cy="954107"/>
            <a:chOff x="192931" y="132546"/>
            <a:chExt cx="11290861" cy="954107"/>
          </a:xfrm>
        </p:grpSpPr>
        <p:sp>
          <p:nvSpPr>
            <p:cNvPr id="4" name="文本框 3"/>
            <p:cNvSpPr txBox="1"/>
            <p:nvPr/>
          </p:nvSpPr>
          <p:spPr>
            <a:xfrm>
              <a:off x="192931" y="132546"/>
              <a:ext cx="48189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i="1" dirty="0">
                  <a:solidFill>
                    <a:srgbClr val="000000"/>
                  </a:solidFill>
                </a:rPr>
                <a:t>基金管理系统 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Link – </a:t>
              </a:r>
              <a:r>
                <a:rPr lang="zh-CN" altLang="en-US" sz="2800" b="1" i="1" dirty="0">
                  <a:solidFill>
                    <a:srgbClr val="000000"/>
                  </a:solidFill>
                </a:rPr>
                <a:t>登录页面</a:t>
              </a:r>
              <a:endParaRPr lang="en-US" altLang="zh-CN" sz="2800" b="1" i="1" dirty="0">
                <a:solidFill>
                  <a:srgbClr val="000000"/>
                </a:solidFill>
              </a:endParaRPr>
            </a:p>
            <a:p>
              <a:endParaRPr lang="zh-CN" altLang="en-US" sz="2800" b="1" i="1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hape 13"/>
            <p:cNvCxnSpPr/>
            <p:nvPr/>
          </p:nvCxnSpPr>
          <p:spPr>
            <a:xfrm rot="5400000" flipH="1" flipV="1">
              <a:off x="5919763" y="-4802029"/>
              <a:ext cx="152399" cy="10975658"/>
            </a:xfrm>
            <a:prstGeom prst="bentConnector2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39054"/>
            <a:ext cx="12195175" cy="44767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758886" y="1697519"/>
            <a:ext cx="4521898" cy="32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基金管理系统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Link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Version 1.0.0 2017 PwC All rights reserved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573242" y="3432011"/>
            <a:ext cx="3429001" cy="402715"/>
            <a:chOff x="7127310" y="5073041"/>
            <a:chExt cx="4158641" cy="488515"/>
          </a:xfrm>
        </p:grpSpPr>
        <p:sp>
          <p:nvSpPr>
            <p:cNvPr id="20" name="矩形 19"/>
            <p:cNvSpPr/>
            <p:nvPr/>
          </p:nvSpPr>
          <p:spPr>
            <a:xfrm>
              <a:off x="7127310" y="5073041"/>
              <a:ext cx="4158641" cy="488515"/>
            </a:xfrm>
            <a:prstGeom prst="rect">
              <a:avLst/>
            </a:prstGeom>
            <a:noFill/>
            <a:ln w="127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127310" y="5073041"/>
              <a:ext cx="914400" cy="488515"/>
            </a:xfrm>
            <a:prstGeom prst="rect">
              <a:avLst/>
            </a:prstGeom>
            <a:noFill/>
            <a:ln w="127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用户名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73242" y="4024990"/>
            <a:ext cx="3429002" cy="402715"/>
            <a:chOff x="7127310" y="5073041"/>
            <a:chExt cx="4158641" cy="488515"/>
          </a:xfrm>
        </p:grpSpPr>
        <p:sp>
          <p:nvSpPr>
            <p:cNvPr id="23" name="矩形 22"/>
            <p:cNvSpPr/>
            <p:nvPr/>
          </p:nvSpPr>
          <p:spPr>
            <a:xfrm>
              <a:off x="7127310" y="5073041"/>
              <a:ext cx="4158641" cy="488515"/>
            </a:xfrm>
            <a:prstGeom prst="rect">
              <a:avLst/>
            </a:prstGeom>
            <a:noFill/>
            <a:ln w="127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127310" y="5073041"/>
              <a:ext cx="914400" cy="488515"/>
            </a:xfrm>
            <a:prstGeom prst="rect">
              <a:avLst/>
            </a:prstGeom>
            <a:noFill/>
            <a:ln w="127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</a:t>
              </a:r>
            </a:p>
          </p:txBody>
        </p:sp>
      </p:grpSp>
      <p:sp>
        <p:nvSpPr>
          <p:cNvPr id="25" name="流程图: 可选过程 24"/>
          <p:cNvSpPr/>
          <p:nvPr/>
        </p:nvSpPr>
        <p:spPr>
          <a:xfrm>
            <a:off x="11019835" y="4693821"/>
            <a:ext cx="927913" cy="358490"/>
          </a:xfrm>
          <a:prstGeom prst="flowChartAlternateProcess">
            <a:avLst/>
          </a:prstGeom>
          <a:solidFill>
            <a:srgbClr val="DC69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17" name="矩形 16"/>
          <p:cNvSpPr/>
          <p:nvPr/>
        </p:nvSpPr>
        <p:spPr>
          <a:xfrm>
            <a:off x="9327209" y="3432011"/>
            <a:ext cx="2675034" cy="402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327209" y="4026939"/>
            <a:ext cx="2675034" cy="402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Shape 958"/>
          <p:cNvGrpSpPr/>
          <p:nvPr/>
        </p:nvGrpSpPr>
        <p:grpSpPr>
          <a:xfrm>
            <a:off x="264940" y="4424846"/>
            <a:ext cx="1296144" cy="986848"/>
            <a:chOff x="2498" y="1138"/>
            <a:chExt cx="2682" cy="2041"/>
          </a:xfrm>
        </p:grpSpPr>
        <p:sp>
          <p:nvSpPr>
            <p:cNvPr id="30" name="Shape 959"/>
            <p:cNvSpPr/>
            <p:nvPr/>
          </p:nvSpPr>
          <p:spPr>
            <a:xfrm>
              <a:off x="2501" y="1139"/>
              <a:ext cx="2678" cy="20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960"/>
            <p:cNvSpPr/>
            <p:nvPr/>
          </p:nvSpPr>
          <p:spPr>
            <a:xfrm>
              <a:off x="3997" y="2429"/>
              <a:ext cx="497" cy="5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71" y="12857"/>
                  </a:moveTo>
                  <a:cubicBezTo>
                    <a:pt x="56000" y="16071"/>
                    <a:pt x="45142" y="30535"/>
                    <a:pt x="45142" y="55714"/>
                  </a:cubicBezTo>
                  <a:cubicBezTo>
                    <a:pt x="45142" y="81428"/>
                    <a:pt x="59428" y="98571"/>
                    <a:pt x="81142" y="98571"/>
                  </a:cubicBezTo>
                  <a:cubicBezTo>
                    <a:pt x="91428" y="98571"/>
                    <a:pt x="100571" y="95357"/>
                    <a:pt x="120000" y="86249"/>
                  </a:cubicBezTo>
                  <a:cubicBezTo>
                    <a:pt x="120000" y="107142"/>
                    <a:pt x="120000" y="107142"/>
                    <a:pt x="120000" y="107142"/>
                  </a:cubicBezTo>
                  <a:cubicBezTo>
                    <a:pt x="96571" y="117321"/>
                    <a:pt x="82857" y="119999"/>
                    <a:pt x="64571" y="119999"/>
                  </a:cubicBezTo>
                  <a:cubicBezTo>
                    <a:pt x="44000" y="119999"/>
                    <a:pt x="29714" y="115178"/>
                    <a:pt x="18285" y="103928"/>
                  </a:cubicBezTo>
                  <a:cubicBezTo>
                    <a:pt x="6285" y="92678"/>
                    <a:pt x="0" y="78214"/>
                    <a:pt x="0" y="61607"/>
                  </a:cubicBezTo>
                  <a:cubicBezTo>
                    <a:pt x="0" y="25178"/>
                    <a:pt x="29142" y="0"/>
                    <a:pt x="71428" y="0"/>
                  </a:cubicBezTo>
                  <a:cubicBezTo>
                    <a:pt x="99428" y="0"/>
                    <a:pt x="118857" y="12321"/>
                    <a:pt x="118857" y="29999"/>
                  </a:cubicBezTo>
                  <a:cubicBezTo>
                    <a:pt x="118857" y="41249"/>
                    <a:pt x="109714" y="49285"/>
                    <a:pt x="96571" y="49285"/>
                  </a:cubicBezTo>
                  <a:cubicBezTo>
                    <a:pt x="89714" y="49285"/>
                    <a:pt x="84000" y="47142"/>
                    <a:pt x="76571" y="43392"/>
                  </a:cubicBezTo>
                  <a:lnTo>
                    <a:pt x="76571" y="128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961"/>
            <p:cNvSpPr/>
            <p:nvPr/>
          </p:nvSpPr>
          <p:spPr>
            <a:xfrm>
              <a:off x="3132" y="2429"/>
              <a:ext cx="861" cy="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164" y="62443"/>
                  </a:moveTo>
                  <a:cubicBezTo>
                    <a:pt x="116043" y="40180"/>
                    <a:pt x="120000" y="30950"/>
                    <a:pt x="120000" y="20090"/>
                  </a:cubicBezTo>
                  <a:cubicBezTo>
                    <a:pt x="120000" y="9230"/>
                    <a:pt x="114725" y="0"/>
                    <a:pt x="107472" y="0"/>
                  </a:cubicBezTo>
                  <a:cubicBezTo>
                    <a:pt x="103186" y="0"/>
                    <a:pt x="99230" y="3800"/>
                    <a:pt x="97252" y="7058"/>
                  </a:cubicBezTo>
                  <a:cubicBezTo>
                    <a:pt x="97252" y="52669"/>
                    <a:pt x="97252" y="52669"/>
                    <a:pt x="97252" y="52669"/>
                  </a:cubicBezTo>
                  <a:cubicBezTo>
                    <a:pt x="79780" y="91764"/>
                    <a:pt x="79780" y="91764"/>
                    <a:pt x="79780" y="91764"/>
                  </a:cubicBezTo>
                  <a:cubicBezTo>
                    <a:pt x="79780" y="3257"/>
                    <a:pt x="79780" y="3257"/>
                    <a:pt x="79780" y="3257"/>
                  </a:cubicBezTo>
                  <a:cubicBezTo>
                    <a:pt x="62967" y="3257"/>
                    <a:pt x="62967" y="3257"/>
                    <a:pt x="62967" y="3257"/>
                  </a:cubicBezTo>
                  <a:cubicBezTo>
                    <a:pt x="34945" y="79276"/>
                    <a:pt x="34945" y="79276"/>
                    <a:pt x="34945" y="79276"/>
                  </a:cubicBezTo>
                  <a:cubicBezTo>
                    <a:pt x="34945" y="3257"/>
                    <a:pt x="34945" y="3257"/>
                    <a:pt x="34945" y="3257"/>
                  </a:cubicBezTo>
                  <a:cubicBezTo>
                    <a:pt x="25384" y="3257"/>
                    <a:pt x="25384" y="3257"/>
                    <a:pt x="25384" y="3257"/>
                  </a:cubicBezTo>
                  <a:cubicBezTo>
                    <a:pt x="0" y="13031"/>
                    <a:pt x="0" y="13031"/>
                    <a:pt x="0" y="13031"/>
                  </a:cubicBezTo>
                  <a:cubicBezTo>
                    <a:pt x="0" y="23891"/>
                    <a:pt x="0" y="23891"/>
                    <a:pt x="0" y="23891"/>
                  </a:cubicBezTo>
                  <a:cubicBezTo>
                    <a:pt x="13846" y="26063"/>
                    <a:pt x="13846" y="26063"/>
                    <a:pt x="13846" y="26063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31648" y="120000"/>
                    <a:pt x="31648" y="120000"/>
                    <a:pt x="31648" y="120000"/>
                  </a:cubicBezTo>
                  <a:cubicBezTo>
                    <a:pt x="58351" y="47239"/>
                    <a:pt x="58351" y="47239"/>
                    <a:pt x="58351" y="47239"/>
                  </a:cubicBezTo>
                  <a:cubicBezTo>
                    <a:pt x="58351" y="120000"/>
                    <a:pt x="58351" y="120000"/>
                    <a:pt x="58351" y="120000"/>
                  </a:cubicBezTo>
                  <a:cubicBezTo>
                    <a:pt x="78131" y="120000"/>
                    <a:pt x="78131" y="120000"/>
                    <a:pt x="78131" y="120000"/>
                  </a:cubicBezTo>
                  <a:lnTo>
                    <a:pt x="105164" y="624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962"/>
            <p:cNvSpPr/>
            <p:nvPr/>
          </p:nvSpPr>
          <p:spPr>
            <a:xfrm>
              <a:off x="2498" y="2430"/>
              <a:ext cx="617" cy="7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735" y="73523"/>
                  </a:moveTo>
                  <a:cubicBezTo>
                    <a:pt x="51494" y="73523"/>
                    <a:pt x="52413" y="73523"/>
                    <a:pt x="54252" y="73523"/>
                  </a:cubicBezTo>
                  <a:cubicBezTo>
                    <a:pt x="74022" y="73523"/>
                    <a:pt x="85057" y="63238"/>
                    <a:pt x="85057" y="43428"/>
                  </a:cubicBezTo>
                  <a:cubicBezTo>
                    <a:pt x="85057" y="26666"/>
                    <a:pt x="76321" y="17523"/>
                    <a:pt x="59770" y="17523"/>
                  </a:cubicBezTo>
                  <a:cubicBezTo>
                    <a:pt x="57471" y="17523"/>
                    <a:pt x="54252" y="17904"/>
                    <a:pt x="48735" y="18666"/>
                  </a:cubicBezTo>
                  <a:lnTo>
                    <a:pt x="48735" y="73523"/>
                  </a:lnTo>
                  <a:close/>
                  <a:moveTo>
                    <a:pt x="48735" y="109333"/>
                  </a:moveTo>
                  <a:cubicBezTo>
                    <a:pt x="64827" y="112380"/>
                    <a:pt x="64827" y="112380"/>
                    <a:pt x="64827" y="112380"/>
                  </a:cubicBezTo>
                  <a:cubicBezTo>
                    <a:pt x="64827" y="120000"/>
                    <a:pt x="64827" y="120000"/>
                    <a:pt x="64827" y="120000"/>
                  </a:cubicBezTo>
                  <a:cubicBezTo>
                    <a:pt x="1379" y="120000"/>
                    <a:pt x="1379" y="120000"/>
                    <a:pt x="1379" y="120000"/>
                  </a:cubicBezTo>
                  <a:cubicBezTo>
                    <a:pt x="1379" y="112380"/>
                    <a:pt x="1379" y="112380"/>
                    <a:pt x="1379" y="112380"/>
                  </a:cubicBezTo>
                  <a:cubicBezTo>
                    <a:pt x="16091" y="109333"/>
                    <a:pt x="16091" y="109333"/>
                    <a:pt x="16091" y="109333"/>
                  </a:cubicBezTo>
                  <a:cubicBezTo>
                    <a:pt x="16091" y="17523"/>
                    <a:pt x="16091" y="17523"/>
                    <a:pt x="16091" y="17523"/>
                  </a:cubicBezTo>
                  <a:cubicBezTo>
                    <a:pt x="0" y="17523"/>
                    <a:pt x="0" y="17523"/>
                    <a:pt x="0" y="17523"/>
                  </a:cubicBezTo>
                  <a:cubicBezTo>
                    <a:pt x="0" y="9904"/>
                    <a:pt x="0" y="9904"/>
                    <a:pt x="0" y="9904"/>
                  </a:cubicBezTo>
                  <a:cubicBezTo>
                    <a:pt x="38620" y="0"/>
                    <a:pt x="38620" y="0"/>
                    <a:pt x="38620" y="0"/>
                  </a:cubicBezTo>
                  <a:cubicBezTo>
                    <a:pt x="48735" y="0"/>
                    <a:pt x="48735" y="0"/>
                    <a:pt x="48735" y="0"/>
                  </a:cubicBezTo>
                  <a:cubicBezTo>
                    <a:pt x="48735" y="11047"/>
                    <a:pt x="48735" y="11047"/>
                    <a:pt x="48735" y="11047"/>
                  </a:cubicBezTo>
                  <a:cubicBezTo>
                    <a:pt x="66666" y="1904"/>
                    <a:pt x="73103" y="380"/>
                    <a:pt x="82298" y="380"/>
                  </a:cubicBezTo>
                  <a:cubicBezTo>
                    <a:pt x="103908" y="380"/>
                    <a:pt x="120000" y="16761"/>
                    <a:pt x="120000" y="39619"/>
                  </a:cubicBezTo>
                  <a:cubicBezTo>
                    <a:pt x="120000" y="65904"/>
                    <a:pt x="98390" y="83809"/>
                    <a:pt x="65287" y="83809"/>
                  </a:cubicBezTo>
                  <a:cubicBezTo>
                    <a:pt x="61609" y="83809"/>
                    <a:pt x="55172" y="83428"/>
                    <a:pt x="48735" y="83047"/>
                  </a:cubicBezTo>
                  <a:cubicBezTo>
                    <a:pt x="48735" y="109714"/>
                    <a:pt x="48735" y="109714"/>
                    <a:pt x="48735" y="109714"/>
                  </a:cubicBezTo>
                  <a:lnTo>
                    <a:pt x="48735" y="1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963"/>
            <p:cNvSpPr/>
            <p:nvPr/>
          </p:nvSpPr>
          <p:spPr>
            <a:xfrm>
              <a:off x="5056" y="1762"/>
              <a:ext cx="124" cy="250"/>
            </a:xfrm>
            <a:prstGeom prst="rect">
              <a:avLst/>
            </a:prstGeom>
            <a:solidFill>
              <a:srgbClr val="FFFFFF">
                <a:alpha val="52941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964"/>
            <p:cNvSpPr/>
            <p:nvPr/>
          </p:nvSpPr>
          <p:spPr>
            <a:xfrm>
              <a:off x="5056" y="1762"/>
              <a:ext cx="124" cy="2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965"/>
            <p:cNvSpPr/>
            <p:nvPr/>
          </p:nvSpPr>
          <p:spPr>
            <a:xfrm>
              <a:off x="4802" y="1389"/>
              <a:ext cx="252" cy="373"/>
            </a:xfrm>
            <a:prstGeom prst="rect">
              <a:avLst/>
            </a:prstGeom>
            <a:solidFill>
              <a:srgbClr val="FFFFFF">
                <a:alpha val="35686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966"/>
            <p:cNvSpPr/>
            <p:nvPr/>
          </p:nvSpPr>
          <p:spPr>
            <a:xfrm>
              <a:off x="4802" y="1389"/>
              <a:ext cx="252" cy="3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967"/>
            <p:cNvSpPr/>
            <p:nvPr/>
          </p:nvSpPr>
          <p:spPr>
            <a:xfrm>
              <a:off x="3706" y="2013"/>
              <a:ext cx="499" cy="125"/>
            </a:xfrm>
            <a:prstGeom prst="rect">
              <a:avLst/>
            </a:prstGeom>
            <a:solidFill>
              <a:srgbClr val="FFFFFF">
                <a:alpha val="91764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968"/>
            <p:cNvSpPr/>
            <p:nvPr/>
          </p:nvSpPr>
          <p:spPr>
            <a:xfrm>
              <a:off x="3706" y="2013"/>
              <a:ext cx="499" cy="1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969"/>
            <p:cNvSpPr/>
            <p:nvPr/>
          </p:nvSpPr>
          <p:spPr>
            <a:xfrm>
              <a:off x="4206" y="1762"/>
              <a:ext cx="311" cy="250"/>
            </a:xfrm>
            <a:prstGeom prst="rect">
              <a:avLst/>
            </a:prstGeom>
            <a:solidFill>
              <a:srgbClr val="FFFFFF">
                <a:alpha val="91764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970"/>
            <p:cNvSpPr/>
            <p:nvPr/>
          </p:nvSpPr>
          <p:spPr>
            <a:xfrm>
              <a:off x="4206" y="1762"/>
              <a:ext cx="311" cy="2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971"/>
            <p:cNvSpPr/>
            <p:nvPr/>
          </p:nvSpPr>
          <p:spPr>
            <a:xfrm>
              <a:off x="4206" y="1639"/>
              <a:ext cx="311" cy="122"/>
            </a:xfrm>
            <a:prstGeom prst="rect">
              <a:avLst/>
            </a:prstGeom>
            <a:solidFill>
              <a:srgbClr val="FFFFFF">
                <a:alpha val="84705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972"/>
            <p:cNvSpPr/>
            <p:nvPr/>
          </p:nvSpPr>
          <p:spPr>
            <a:xfrm>
              <a:off x="4206" y="1639"/>
              <a:ext cx="311" cy="1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973"/>
            <p:cNvSpPr/>
            <p:nvPr/>
          </p:nvSpPr>
          <p:spPr>
            <a:xfrm>
              <a:off x="4518" y="1762"/>
              <a:ext cx="186" cy="250"/>
            </a:xfrm>
            <a:prstGeom prst="rect">
              <a:avLst/>
            </a:prstGeom>
            <a:solidFill>
              <a:srgbClr val="FFFFFF">
                <a:alpha val="86666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974"/>
            <p:cNvSpPr/>
            <p:nvPr/>
          </p:nvSpPr>
          <p:spPr>
            <a:xfrm>
              <a:off x="4518" y="1762"/>
              <a:ext cx="186" cy="2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975"/>
            <p:cNvSpPr/>
            <p:nvPr/>
          </p:nvSpPr>
          <p:spPr>
            <a:xfrm>
              <a:off x="4206" y="1389"/>
              <a:ext cx="499" cy="3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0"/>
                  </a:lnTo>
                  <a:lnTo>
                    <a:pt x="0" y="80534"/>
                  </a:lnTo>
                  <a:lnTo>
                    <a:pt x="75030" y="80534"/>
                  </a:lnTo>
                  <a:lnTo>
                    <a:pt x="7503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>
                <a:alpha val="72941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976"/>
            <p:cNvSpPr/>
            <p:nvPr/>
          </p:nvSpPr>
          <p:spPr>
            <a:xfrm>
              <a:off x="4206" y="1389"/>
              <a:ext cx="499" cy="3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0"/>
                  </a:lnTo>
                  <a:lnTo>
                    <a:pt x="0" y="80534"/>
                  </a:lnTo>
                  <a:lnTo>
                    <a:pt x="75030" y="80534"/>
                  </a:lnTo>
                  <a:lnTo>
                    <a:pt x="7503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977"/>
            <p:cNvSpPr/>
            <p:nvPr/>
          </p:nvSpPr>
          <p:spPr>
            <a:xfrm>
              <a:off x="4704" y="1762"/>
              <a:ext cx="98" cy="250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978"/>
            <p:cNvSpPr/>
            <p:nvPr/>
          </p:nvSpPr>
          <p:spPr>
            <a:xfrm>
              <a:off x="4704" y="1762"/>
              <a:ext cx="98" cy="2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979"/>
            <p:cNvSpPr/>
            <p:nvPr/>
          </p:nvSpPr>
          <p:spPr>
            <a:xfrm>
              <a:off x="4802" y="1762"/>
              <a:ext cx="252" cy="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>
                <a:alpha val="66666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980"/>
            <p:cNvSpPr/>
            <p:nvPr/>
          </p:nvSpPr>
          <p:spPr>
            <a:xfrm>
              <a:off x="4802" y="1762"/>
              <a:ext cx="252" cy="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981"/>
            <p:cNvSpPr/>
            <p:nvPr/>
          </p:nvSpPr>
          <p:spPr>
            <a:xfrm>
              <a:off x="4206" y="1236"/>
              <a:ext cx="499" cy="151"/>
            </a:xfrm>
            <a:prstGeom prst="rect">
              <a:avLst/>
            </a:pr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982"/>
            <p:cNvSpPr/>
            <p:nvPr/>
          </p:nvSpPr>
          <p:spPr>
            <a:xfrm>
              <a:off x="4206" y="1236"/>
              <a:ext cx="499" cy="1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983"/>
            <p:cNvSpPr/>
            <p:nvPr/>
          </p:nvSpPr>
          <p:spPr>
            <a:xfrm>
              <a:off x="4206" y="1138"/>
              <a:ext cx="499" cy="99"/>
            </a:xfrm>
            <a:prstGeom prst="rect">
              <a:avLst/>
            </a:pr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984"/>
            <p:cNvSpPr/>
            <p:nvPr/>
          </p:nvSpPr>
          <p:spPr>
            <a:xfrm>
              <a:off x="4206" y="1138"/>
              <a:ext cx="499" cy="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985"/>
            <p:cNvSpPr/>
            <p:nvPr/>
          </p:nvSpPr>
          <p:spPr>
            <a:xfrm>
              <a:off x="4704" y="1236"/>
              <a:ext cx="98" cy="151"/>
            </a:xfrm>
            <a:prstGeom prst="rect">
              <a:avLst/>
            </a:pr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986"/>
            <p:cNvSpPr/>
            <p:nvPr/>
          </p:nvSpPr>
          <p:spPr>
            <a:xfrm>
              <a:off x="4704" y="1236"/>
              <a:ext cx="98" cy="1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987"/>
            <p:cNvSpPr/>
            <p:nvPr/>
          </p:nvSpPr>
          <p:spPr>
            <a:xfrm>
              <a:off x="4704" y="1389"/>
              <a:ext cx="98" cy="3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lnTo>
                    <a:pt x="119999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119999" y="120000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>
                <a:alpha val="51764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988"/>
            <p:cNvSpPr/>
            <p:nvPr/>
          </p:nvSpPr>
          <p:spPr>
            <a:xfrm>
              <a:off x="4704" y="1389"/>
              <a:ext cx="98" cy="3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lnTo>
                    <a:pt x="119999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119999" y="120000"/>
                  </a:lnTo>
                  <a:lnTo>
                    <a:pt x="119999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8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1677" y="136247"/>
            <a:ext cx="554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基金列表页面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-2914" y="957983"/>
            <a:ext cx="12196501" cy="4168787"/>
            <a:chOff x="-4501" y="118738"/>
            <a:chExt cx="12196501" cy="416878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3748" y="562007"/>
              <a:ext cx="10388252" cy="191556"/>
            </a:xfrm>
            <a:prstGeom prst="rect">
              <a:avLst/>
            </a:prstGeom>
          </p:spPr>
        </p:pic>
        <p:sp>
          <p:nvSpPr>
            <p:cNvPr id="17" name="流程图: 可选过程 16"/>
            <p:cNvSpPr/>
            <p:nvPr/>
          </p:nvSpPr>
          <p:spPr>
            <a:xfrm>
              <a:off x="2073351" y="118738"/>
              <a:ext cx="657149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</a:t>
              </a:r>
            </a:p>
          </p:txBody>
        </p:sp>
        <p:sp>
          <p:nvSpPr>
            <p:cNvPr id="18" name="流程图: 可选过程 17"/>
            <p:cNvSpPr/>
            <p:nvPr/>
          </p:nvSpPr>
          <p:spPr>
            <a:xfrm>
              <a:off x="2992600" y="118738"/>
              <a:ext cx="657705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192077"/>
              <a:ext cx="1803748" cy="6154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基金管理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820430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投资项目管理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-4501" y="2447732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投资人管理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503" y="3051372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退出管理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503" y="3672054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分析模块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-4501" y="606869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" y="789056"/>
            <a:ext cx="1811251" cy="656006"/>
          </a:xfrm>
          <a:prstGeom prst="rect">
            <a:avLst/>
          </a:prstGeom>
        </p:spPr>
      </p:pic>
      <p:sp>
        <p:nvSpPr>
          <p:cNvPr id="23" name="流程图: 可选过程 22"/>
          <p:cNvSpPr/>
          <p:nvPr/>
        </p:nvSpPr>
        <p:spPr>
          <a:xfrm>
            <a:off x="3876192" y="957983"/>
            <a:ext cx="657705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1981395" y="1961317"/>
          <a:ext cx="9119006" cy="2194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69692"/>
                <a:gridCol w="946468"/>
                <a:gridCol w="1320471"/>
                <a:gridCol w="1037521"/>
                <a:gridCol w="1037521"/>
                <a:gridCol w="1233319"/>
                <a:gridCol w="1016000"/>
                <a:gridCol w="965200"/>
                <a:gridCol w="1192814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基金状态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认缴规模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已缴款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设立时间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行业偏好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投资经理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已募未投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互联网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张斌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已投资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金融业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徐来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已退出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金融业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张斌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未募集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制造业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徐来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2161646" y="2277643"/>
            <a:ext cx="195306" cy="1052793"/>
            <a:chOff x="2068545" y="2326343"/>
            <a:chExt cx="195306" cy="105279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3351" y="2326343"/>
              <a:ext cx="190500" cy="190500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3351" y="2623688"/>
              <a:ext cx="190500" cy="19050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8545" y="2905251"/>
              <a:ext cx="190500" cy="190500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8545" y="3188636"/>
              <a:ext cx="190500" cy="190500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10240869" y="2232963"/>
            <a:ext cx="614223" cy="1065049"/>
            <a:chOff x="10195739" y="2112581"/>
            <a:chExt cx="640740" cy="1088990"/>
          </a:xfrm>
        </p:grpSpPr>
        <p:sp>
          <p:nvSpPr>
            <p:cNvPr id="37" name="Rounded Rectangle 81"/>
            <p:cNvSpPr/>
            <p:nvPr/>
          </p:nvSpPr>
          <p:spPr>
            <a:xfrm>
              <a:off x="10195739" y="2112581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8" name="Rounded Rectangle 81"/>
            <p:cNvSpPr/>
            <p:nvPr/>
          </p:nvSpPr>
          <p:spPr>
            <a:xfrm>
              <a:off x="10195739" y="2404507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9" name="Rounded Rectangle 81"/>
            <p:cNvSpPr/>
            <p:nvPr/>
          </p:nvSpPr>
          <p:spPr>
            <a:xfrm>
              <a:off x="10195739" y="2734140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0" name="Rounded Rectangle 81"/>
            <p:cNvSpPr/>
            <p:nvPr/>
          </p:nvSpPr>
          <p:spPr>
            <a:xfrm>
              <a:off x="10195739" y="3016730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661976" y="4311280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显示第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页，共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4"/>
          <p:cNvSpPr/>
          <p:nvPr/>
        </p:nvSpPr>
        <p:spPr>
          <a:xfrm>
            <a:off x="1818889" y="1487261"/>
            <a:ext cx="1307928" cy="270871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基金列表</a:t>
            </a:r>
          </a:p>
        </p:txBody>
      </p:sp>
      <p:sp>
        <p:nvSpPr>
          <p:cNvPr id="31" name="矩形 23"/>
          <p:cNvSpPr/>
          <p:nvPr/>
        </p:nvSpPr>
        <p:spPr>
          <a:xfrm>
            <a:off x="3126817" y="1469844"/>
            <a:ext cx="9066770" cy="28828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2914" y="3903499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41" name="矩形 40"/>
          <p:cNvSpPr/>
          <p:nvPr/>
        </p:nvSpPr>
        <p:spPr>
          <a:xfrm>
            <a:off x="-2914" y="4509260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cxnSp>
        <p:nvCxnSpPr>
          <p:cNvPr id="42" name="Shape 13"/>
          <p:cNvCxnSpPr/>
          <p:nvPr/>
        </p:nvCxnSpPr>
        <p:spPr>
          <a:xfrm rot="5400000" flipH="1" flipV="1">
            <a:off x="5919763" y="-4790941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4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30" y="602770"/>
            <a:ext cx="10388252" cy="19155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87" y="1600682"/>
            <a:ext cx="1803748" cy="615471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基金管理</a:t>
            </a:r>
          </a:p>
        </p:txBody>
      </p:sp>
      <p:sp>
        <p:nvSpPr>
          <p:cNvPr id="24" name="矩形 23"/>
          <p:cNvSpPr/>
          <p:nvPr/>
        </p:nvSpPr>
        <p:spPr>
          <a:xfrm>
            <a:off x="1587" y="2229035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投资项目管理</a:t>
            </a:r>
          </a:p>
        </p:txBody>
      </p:sp>
      <p:sp>
        <p:nvSpPr>
          <p:cNvPr id="25" name="矩形 24"/>
          <p:cNvSpPr/>
          <p:nvPr/>
        </p:nvSpPr>
        <p:spPr>
          <a:xfrm>
            <a:off x="10590" y="2844506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投资人管理</a:t>
            </a:r>
          </a:p>
        </p:txBody>
      </p:sp>
      <p:sp>
        <p:nvSpPr>
          <p:cNvPr id="26" name="矩形 25"/>
          <p:cNvSpPr/>
          <p:nvPr/>
        </p:nvSpPr>
        <p:spPr>
          <a:xfrm>
            <a:off x="9090" y="3459977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27" name="矩形 26"/>
          <p:cNvSpPr/>
          <p:nvPr/>
        </p:nvSpPr>
        <p:spPr>
          <a:xfrm>
            <a:off x="9090" y="4080659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sp>
        <p:nvSpPr>
          <p:cNvPr id="28" name="矩形 27"/>
          <p:cNvSpPr/>
          <p:nvPr/>
        </p:nvSpPr>
        <p:spPr>
          <a:xfrm>
            <a:off x="-2914" y="1015474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en-US" altLang="zh-CN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358417"/>
            <a:ext cx="1811251" cy="656006"/>
          </a:xfrm>
          <a:prstGeom prst="rect">
            <a:avLst/>
          </a:prstGeom>
        </p:spPr>
      </p:pic>
      <p:sp>
        <p:nvSpPr>
          <p:cNvPr id="21" name="矩形 24"/>
          <p:cNvSpPr/>
          <p:nvPr/>
        </p:nvSpPr>
        <p:spPr>
          <a:xfrm>
            <a:off x="1818318" y="364465"/>
            <a:ext cx="1803748" cy="27529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</a:t>
            </a:r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22" name="矩形 23"/>
          <p:cNvSpPr/>
          <p:nvPr/>
        </p:nvSpPr>
        <p:spPr>
          <a:xfrm>
            <a:off x="3635620" y="360547"/>
            <a:ext cx="8557396" cy="2792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7725"/>
              </p:ext>
            </p:extLst>
          </p:nvPr>
        </p:nvGraphicFramePr>
        <p:xfrm>
          <a:off x="2073379" y="1712961"/>
          <a:ext cx="9991792" cy="3781425"/>
        </p:xfrm>
        <a:graphic>
          <a:graphicData uri="http://schemas.openxmlformats.org/drawingml/2006/table">
            <a:tbl>
              <a:tblPr/>
              <a:tblGrid>
                <a:gridCol w="1758556"/>
                <a:gridCol w="1179031"/>
                <a:gridCol w="1179031"/>
                <a:gridCol w="1758556"/>
                <a:gridCol w="1179031"/>
                <a:gridCol w="1758556"/>
                <a:gridCol w="1179031"/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基本信息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基金全称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试验基金</a:t>
                      </a:r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号（有限合伙）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基金募集额度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基金简称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SD7463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已募集额度</a:t>
                      </a:r>
                      <a:endParaRPr lang="en-GB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基金代码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F00001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出资进度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募集</a:t>
                      </a:r>
                      <a:r>
                        <a:rPr lang="en-US" altLang="zh-CN" sz="11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en-GB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  <a:r>
                        <a:rPr lang="en-US" altLang="zh-CN" sz="11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en-GB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基金类型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有限合伙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缴款安排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分次缴纳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设立时间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基金期限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管理费率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优先回报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业绩报酬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费用报酬详述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上海市湖滨路</a:t>
                      </a:r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备案号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合伙协议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托管协议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7" name="流程图: 可选过程 17"/>
          <p:cNvSpPr/>
          <p:nvPr/>
        </p:nvSpPr>
        <p:spPr>
          <a:xfrm>
            <a:off x="11289924" y="1182546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收益分配</a:t>
            </a:r>
          </a:p>
        </p:txBody>
      </p:sp>
      <p:sp>
        <p:nvSpPr>
          <p:cNvPr id="31" name="Rounded Rectangle 88"/>
          <p:cNvSpPr/>
          <p:nvPr/>
        </p:nvSpPr>
        <p:spPr>
          <a:xfrm>
            <a:off x="1910293" y="5966197"/>
            <a:ext cx="70591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ounded Rectangle 88"/>
          <p:cNvSpPr/>
          <p:nvPr/>
        </p:nvSpPr>
        <p:spPr>
          <a:xfrm>
            <a:off x="2862403" y="5966197"/>
            <a:ext cx="70591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712" y="29190"/>
            <a:ext cx="878304" cy="25878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049" y="4819817"/>
            <a:ext cx="159523" cy="202758"/>
          </a:xfrm>
          <a:prstGeom prst="rect">
            <a:avLst/>
          </a:prstGeom>
        </p:spPr>
      </p:pic>
      <p:sp>
        <p:nvSpPr>
          <p:cNvPr id="43" name="流程图: 可选过程 17"/>
          <p:cNvSpPr/>
          <p:nvPr/>
        </p:nvSpPr>
        <p:spPr>
          <a:xfrm>
            <a:off x="3568319" y="4821464"/>
            <a:ext cx="1228274" cy="201357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ounded Rectangle 64"/>
          <p:cNvSpPr/>
          <p:nvPr/>
        </p:nvSpPr>
        <p:spPr>
          <a:xfrm>
            <a:off x="4950597" y="4819818"/>
            <a:ext cx="385492" cy="1466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solidFill>
                  <a:srgbClr val="FFFFFF"/>
                </a:solidFill>
              </a:rPr>
              <a:t>上传</a:t>
            </a:r>
            <a:endParaRPr lang="en-US" sz="700" dirty="0">
              <a:solidFill>
                <a:srgbClr val="FFFFFF"/>
              </a:solidFill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049" y="5059487"/>
            <a:ext cx="159523" cy="202758"/>
          </a:xfrm>
          <a:prstGeom prst="rect">
            <a:avLst/>
          </a:prstGeom>
        </p:spPr>
      </p:pic>
      <p:sp>
        <p:nvSpPr>
          <p:cNvPr id="46" name="流程图: 可选过程 17"/>
          <p:cNvSpPr/>
          <p:nvPr/>
        </p:nvSpPr>
        <p:spPr>
          <a:xfrm>
            <a:off x="3568319" y="5061134"/>
            <a:ext cx="1228274" cy="201357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ounded Rectangle 64"/>
          <p:cNvSpPr/>
          <p:nvPr/>
        </p:nvSpPr>
        <p:spPr>
          <a:xfrm>
            <a:off x="4950597" y="5059488"/>
            <a:ext cx="385492" cy="1466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solidFill>
                  <a:srgbClr val="FFFFFF"/>
                </a:solidFill>
              </a:rPr>
              <a:t>上传</a:t>
            </a:r>
            <a:endParaRPr lang="en-US" sz="700" dirty="0">
              <a:solidFill>
                <a:srgbClr val="FFFFFF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24102" y="1173181"/>
            <a:ext cx="9214411" cy="350340"/>
            <a:chOff x="2024102" y="1603820"/>
            <a:chExt cx="9214411" cy="350340"/>
          </a:xfrm>
        </p:grpSpPr>
        <p:sp>
          <p:nvSpPr>
            <p:cNvPr id="34" name="流程图: 可选过程 18"/>
            <p:cNvSpPr/>
            <p:nvPr/>
          </p:nvSpPr>
          <p:spPr>
            <a:xfrm>
              <a:off x="2024102" y="1608928"/>
              <a:ext cx="824846" cy="319187"/>
            </a:xfrm>
            <a:prstGeom prst="flowChartAlternateProcess">
              <a:avLst/>
            </a:prstGeom>
            <a:solidFill>
              <a:srgbClr val="DC6900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基本信息</a:t>
              </a:r>
            </a:p>
          </p:txBody>
        </p:sp>
        <p:sp>
          <p:nvSpPr>
            <p:cNvPr id="35" name="流程图: 可选过程 17"/>
            <p:cNvSpPr/>
            <p:nvPr/>
          </p:nvSpPr>
          <p:spPr>
            <a:xfrm>
              <a:off x="3622066" y="1613185"/>
              <a:ext cx="77524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投资人</a:t>
              </a:r>
            </a:p>
          </p:txBody>
        </p:sp>
        <p:sp>
          <p:nvSpPr>
            <p:cNvPr id="36" name="流程图: 可选过程 17"/>
            <p:cNvSpPr/>
            <p:nvPr/>
          </p:nvSpPr>
          <p:spPr>
            <a:xfrm>
              <a:off x="4472756" y="1616138"/>
              <a:ext cx="77524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SPV</a:t>
              </a:r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</a:p>
          </p:txBody>
        </p:sp>
        <p:sp>
          <p:nvSpPr>
            <p:cNvPr id="38" name="流程图: 可选过程 17"/>
            <p:cNvSpPr/>
            <p:nvPr/>
          </p:nvSpPr>
          <p:spPr>
            <a:xfrm>
              <a:off x="6174136" y="1613185"/>
              <a:ext cx="959109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现金流信息</a:t>
              </a:r>
            </a:p>
          </p:txBody>
        </p:sp>
        <p:sp>
          <p:nvSpPr>
            <p:cNvPr id="39" name="流程图: 可选过程 17"/>
            <p:cNvSpPr/>
            <p:nvPr/>
          </p:nvSpPr>
          <p:spPr>
            <a:xfrm>
              <a:off x="7211666" y="1614505"/>
              <a:ext cx="77524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合规遵从</a:t>
              </a:r>
            </a:p>
          </p:txBody>
        </p:sp>
        <p:sp>
          <p:nvSpPr>
            <p:cNvPr id="40" name="流程图: 可选过程 17"/>
            <p:cNvSpPr/>
            <p:nvPr/>
          </p:nvSpPr>
          <p:spPr>
            <a:xfrm>
              <a:off x="8062356" y="1603820"/>
              <a:ext cx="77524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财务信息</a:t>
              </a:r>
            </a:p>
          </p:txBody>
        </p:sp>
        <p:sp>
          <p:nvSpPr>
            <p:cNvPr id="41" name="流程图: 可选过程 17"/>
            <p:cNvSpPr/>
            <p:nvPr/>
          </p:nvSpPr>
          <p:spPr>
            <a:xfrm>
              <a:off x="8913046" y="1609187"/>
              <a:ext cx="77524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股权交易</a:t>
              </a:r>
            </a:p>
          </p:txBody>
        </p:sp>
        <p:sp>
          <p:nvSpPr>
            <p:cNvPr id="29" name="流程图: 可选过程 28"/>
            <p:cNvSpPr/>
            <p:nvPr/>
          </p:nvSpPr>
          <p:spPr>
            <a:xfrm>
              <a:off x="9817837" y="1616556"/>
              <a:ext cx="513793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</a:p>
          </p:txBody>
        </p:sp>
        <p:sp>
          <p:nvSpPr>
            <p:cNvPr id="30" name="流程图: 可选过程 29"/>
            <p:cNvSpPr/>
            <p:nvPr/>
          </p:nvSpPr>
          <p:spPr>
            <a:xfrm>
              <a:off x="10412206" y="1623527"/>
              <a:ext cx="82630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文档一览</a:t>
              </a:r>
            </a:p>
          </p:txBody>
        </p:sp>
        <p:sp>
          <p:nvSpPr>
            <p:cNvPr id="49" name="流程图: 可选过程 48"/>
            <p:cNvSpPr/>
            <p:nvPr/>
          </p:nvSpPr>
          <p:spPr>
            <a:xfrm>
              <a:off x="5288963" y="1630179"/>
              <a:ext cx="77524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事件安排</a:t>
              </a:r>
              <a:endPara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-2914" y="4922082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7094" y="4040647"/>
            <a:ext cx="1828800" cy="17049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53106" y="4126784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便笺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基金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号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流程图: 可选过程 51"/>
          <p:cNvSpPr/>
          <p:nvPr/>
        </p:nvSpPr>
        <p:spPr>
          <a:xfrm>
            <a:off x="2811515" y="1195272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</a:t>
            </a:r>
          </a:p>
        </p:txBody>
      </p:sp>
    </p:spTree>
    <p:extLst>
      <p:ext uri="{BB962C8B-B14F-4D97-AF65-F5344CB8AC3E}">
        <p14:creationId xmlns:p14="http://schemas.microsoft.com/office/powerpoint/2010/main" val="4881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1677" y="136247"/>
            <a:ext cx="554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投资项目列表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2914" y="789057"/>
            <a:ext cx="12196501" cy="4337713"/>
            <a:chOff x="-4501" y="789056"/>
            <a:chExt cx="12196501" cy="4337713"/>
          </a:xfrm>
        </p:grpSpPr>
        <p:grpSp>
          <p:nvGrpSpPr>
            <p:cNvPr id="10" name="组合 9"/>
            <p:cNvGrpSpPr/>
            <p:nvPr/>
          </p:nvGrpSpPr>
          <p:grpSpPr>
            <a:xfrm>
              <a:off x="-4501" y="1401251"/>
              <a:ext cx="12196501" cy="3725518"/>
              <a:chOff x="-4501" y="562007"/>
              <a:chExt cx="12196501" cy="3725518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3748" y="562007"/>
                <a:ext cx="10388252" cy="191556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0" y="1192077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基金管理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1820430"/>
                <a:ext cx="1803748" cy="61547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投资项目管理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4501" y="2443928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投资人管理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503" y="3051372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退出管理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03" y="3672054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分析模块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-4501" y="606869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首页</a:t>
                </a:r>
                <a:endPara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89056"/>
              <a:ext cx="1811251" cy="656006"/>
            </a:xfrm>
            <a:prstGeom prst="rect">
              <a:avLst/>
            </a:prstGeom>
          </p:spPr>
        </p:pic>
      </p:grp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13964"/>
              </p:ext>
            </p:extLst>
          </p:nvPr>
        </p:nvGraphicFramePr>
        <p:xfrm>
          <a:off x="2074938" y="1976238"/>
          <a:ext cx="9466668" cy="2194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69692"/>
                <a:gridCol w="1294130"/>
                <a:gridCol w="1320471"/>
                <a:gridCol w="1037521"/>
                <a:gridCol w="1172725"/>
                <a:gridCol w="1098115"/>
                <a:gridCol w="1016000"/>
                <a:gridCol w="973953"/>
                <a:gridCol w="1184061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被投项目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行业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获投总计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当前阶段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企业成立时间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行业偏好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联系人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史密斯公司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电力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</a:t>
                      </a:r>
                      <a:r>
                        <a:rPr lang="en-US" altLang="zh-CN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互联网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张斌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火炬电动车科技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互联网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已天使轮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金融业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徐来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罗兰信息公司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互联网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潜力高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金融业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张斌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珠海科技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互联网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即将推出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制造业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徐来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10290870" y="2277358"/>
            <a:ext cx="614223" cy="1065049"/>
            <a:chOff x="10195739" y="2112581"/>
            <a:chExt cx="640740" cy="1088990"/>
          </a:xfrm>
        </p:grpSpPr>
        <p:sp>
          <p:nvSpPr>
            <p:cNvPr id="41" name="Rounded Rectangle 81"/>
            <p:cNvSpPr/>
            <p:nvPr/>
          </p:nvSpPr>
          <p:spPr>
            <a:xfrm>
              <a:off x="10195739" y="2112581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2" name="Rounded Rectangle 81"/>
            <p:cNvSpPr/>
            <p:nvPr/>
          </p:nvSpPr>
          <p:spPr>
            <a:xfrm>
              <a:off x="10195739" y="2404507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3" name="Rounded Rectangle 81"/>
            <p:cNvSpPr/>
            <p:nvPr/>
          </p:nvSpPr>
          <p:spPr>
            <a:xfrm>
              <a:off x="10195739" y="2734140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4" name="Rounded Rectangle 81"/>
            <p:cNvSpPr/>
            <p:nvPr/>
          </p:nvSpPr>
          <p:spPr>
            <a:xfrm>
              <a:off x="10195739" y="3016730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5755519" y="4326201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显示第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页，共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流程图: 可选过程 45"/>
          <p:cNvSpPr/>
          <p:nvPr/>
        </p:nvSpPr>
        <p:spPr>
          <a:xfrm>
            <a:off x="2074939" y="957983"/>
            <a:ext cx="657149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</a:p>
        </p:txBody>
      </p:sp>
      <p:sp>
        <p:nvSpPr>
          <p:cNvPr id="47" name="流程图: 可选过程 46"/>
          <p:cNvSpPr/>
          <p:nvPr/>
        </p:nvSpPr>
        <p:spPr>
          <a:xfrm>
            <a:off x="2906506" y="957983"/>
            <a:ext cx="657705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48" name="流程图: 可选过程 47"/>
          <p:cNvSpPr/>
          <p:nvPr/>
        </p:nvSpPr>
        <p:spPr>
          <a:xfrm>
            <a:off x="3718808" y="947682"/>
            <a:ext cx="657705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</a:p>
        </p:txBody>
      </p:sp>
      <p:sp>
        <p:nvSpPr>
          <p:cNvPr id="49" name="矩形 24"/>
          <p:cNvSpPr/>
          <p:nvPr/>
        </p:nvSpPr>
        <p:spPr>
          <a:xfrm>
            <a:off x="1818889" y="1487261"/>
            <a:ext cx="1307928" cy="270871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投资项目列表</a:t>
            </a:r>
          </a:p>
        </p:txBody>
      </p:sp>
      <p:sp>
        <p:nvSpPr>
          <p:cNvPr id="50" name="矩形 23"/>
          <p:cNvSpPr/>
          <p:nvPr/>
        </p:nvSpPr>
        <p:spPr>
          <a:xfrm>
            <a:off x="3126817" y="1469844"/>
            <a:ext cx="9066770" cy="28828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-2914" y="3903499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52" name="矩形 51"/>
          <p:cNvSpPr/>
          <p:nvPr/>
        </p:nvSpPr>
        <p:spPr>
          <a:xfrm>
            <a:off x="-2914" y="4509260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208206" y="2277358"/>
            <a:ext cx="195306" cy="1052793"/>
            <a:chOff x="2073351" y="2023747"/>
            <a:chExt cx="195306" cy="1052793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78157" y="2023747"/>
              <a:ext cx="190500" cy="19050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78157" y="2321092"/>
              <a:ext cx="190500" cy="190500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73351" y="2602655"/>
              <a:ext cx="190500" cy="190500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73351" y="2886040"/>
              <a:ext cx="190500" cy="190500"/>
            </a:xfrm>
            <a:prstGeom prst="rect">
              <a:avLst/>
            </a:prstGeom>
          </p:spPr>
        </p:pic>
      </p:grpSp>
      <p:cxnSp>
        <p:nvCxnSpPr>
          <p:cNvPr id="34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3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1677" y="136247"/>
            <a:ext cx="6261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投资项目基金一览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2914" y="789057"/>
            <a:ext cx="12196501" cy="4337713"/>
            <a:chOff x="-4501" y="789056"/>
            <a:chExt cx="12196501" cy="4337713"/>
          </a:xfrm>
        </p:grpSpPr>
        <p:grpSp>
          <p:nvGrpSpPr>
            <p:cNvPr id="10" name="组合 9"/>
            <p:cNvGrpSpPr/>
            <p:nvPr/>
          </p:nvGrpSpPr>
          <p:grpSpPr>
            <a:xfrm>
              <a:off x="-4501" y="959305"/>
              <a:ext cx="12196501" cy="4167464"/>
              <a:chOff x="-4501" y="120061"/>
              <a:chExt cx="12196501" cy="416746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3748" y="562007"/>
                <a:ext cx="10388252" cy="191556"/>
              </a:xfrm>
              <a:prstGeom prst="rect">
                <a:avLst/>
              </a:prstGeom>
            </p:spPr>
          </p:pic>
          <p:sp>
            <p:nvSpPr>
              <p:cNvPr id="17" name="流程图: 可选过程 16"/>
              <p:cNvSpPr/>
              <p:nvPr/>
            </p:nvSpPr>
            <p:spPr>
              <a:xfrm>
                <a:off x="2047261" y="123493"/>
                <a:ext cx="931106" cy="315755"/>
              </a:xfrm>
              <a:prstGeom prst="flowChartAlternateProcess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基本信息</a:t>
                </a:r>
              </a:p>
            </p:txBody>
          </p:sp>
          <p:sp>
            <p:nvSpPr>
              <p:cNvPr id="18" name="流程图: 可选过程 17"/>
              <p:cNvSpPr/>
              <p:nvPr/>
            </p:nvSpPr>
            <p:spPr>
              <a:xfrm>
                <a:off x="3125230" y="120061"/>
                <a:ext cx="964504" cy="323981"/>
              </a:xfrm>
              <a:prstGeom prst="flowChartAlternateProcess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经营财报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0" y="1192077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基金管理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1820430"/>
                <a:ext cx="1803748" cy="61547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投资项目管理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3523" y="2435901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投资人管理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503" y="3051372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退出管理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03" y="3672054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分析模块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-4501" y="606869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首页</a:t>
                </a:r>
                <a:endPara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89056"/>
              <a:ext cx="1811251" cy="656006"/>
            </a:xfrm>
            <a:prstGeom prst="rect">
              <a:avLst/>
            </a:prstGeom>
          </p:spPr>
        </p:pic>
      </p:grpSp>
      <p:sp>
        <p:nvSpPr>
          <p:cNvPr id="38" name="流程图: 可选过程 37"/>
          <p:cNvSpPr/>
          <p:nvPr/>
        </p:nvSpPr>
        <p:spPr>
          <a:xfrm>
            <a:off x="5556456" y="959306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关联文档</a:t>
            </a:r>
          </a:p>
        </p:txBody>
      </p:sp>
      <p:sp>
        <p:nvSpPr>
          <p:cNvPr id="31" name="流程图: 可选过程 30"/>
          <p:cNvSpPr/>
          <p:nvPr/>
        </p:nvSpPr>
        <p:spPr>
          <a:xfrm>
            <a:off x="6700508" y="952944"/>
            <a:ext cx="964504" cy="323981"/>
          </a:xfrm>
          <a:prstGeom prst="flowChartAlternateProcess">
            <a:avLst/>
          </a:prstGeom>
          <a:solidFill>
            <a:srgbClr val="DC69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基金一览</a:t>
            </a:r>
          </a:p>
        </p:txBody>
      </p:sp>
      <p:sp>
        <p:nvSpPr>
          <p:cNvPr id="32" name="流程图: 可选过程 31"/>
          <p:cNvSpPr/>
          <p:nvPr/>
        </p:nvSpPr>
        <p:spPr>
          <a:xfrm>
            <a:off x="4280891" y="961156"/>
            <a:ext cx="109601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被投项目分析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/>
          </p:nvPr>
        </p:nvGraphicFramePr>
        <p:xfrm>
          <a:off x="2048848" y="2041452"/>
          <a:ext cx="9741718" cy="2194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14132"/>
                <a:gridCol w="1316255"/>
                <a:gridCol w="1836382"/>
                <a:gridCol w="1442883"/>
                <a:gridCol w="1630911"/>
                <a:gridCol w="1342306"/>
                <a:gridCol w="1658849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轮数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基金名称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获投总计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获投日期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投资经理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天使轮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2016-6-1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张斌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2016-10-1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徐来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2016-11-1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张斌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B+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徐来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0642944" y="2334592"/>
            <a:ext cx="614223" cy="1065049"/>
            <a:chOff x="10195739" y="2049328"/>
            <a:chExt cx="614223" cy="1065049"/>
          </a:xfrm>
        </p:grpSpPr>
        <p:sp>
          <p:nvSpPr>
            <p:cNvPr id="43" name="Rounded Rectangle 81"/>
            <p:cNvSpPr/>
            <p:nvPr/>
          </p:nvSpPr>
          <p:spPr>
            <a:xfrm>
              <a:off x="10195739" y="2049328"/>
              <a:ext cx="614223" cy="1807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4" name="Rounded Rectangle 81"/>
            <p:cNvSpPr/>
            <p:nvPr/>
          </p:nvSpPr>
          <p:spPr>
            <a:xfrm>
              <a:off x="10195739" y="2334836"/>
              <a:ext cx="614223" cy="1807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81"/>
            <p:cNvSpPr/>
            <p:nvPr/>
          </p:nvSpPr>
          <p:spPr>
            <a:xfrm>
              <a:off x="10195739" y="2657222"/>
              <a:ext cx="614223" cy="1807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81"/>
            <p:cNvSpPr/>
            <p:nvPr/>
          </p:nvSpPr>
          <p:spPr>
            <a:xfrm>
              <a:off x="10195739" y="2933600"/>
              <a:ext cx="614223" cy="1807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5406137" y="4366348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显示第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页，共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可选过程 48"/>
          <p:cNvSpPr/>
          <p:nvPr/>
        </p:nvSpPr>
        <p:spPr>
          <a:xfrm>
            <a:off x="2048848" y="4342858"/>
            <a:ext cx="931106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新增投资</a:t>
            </a:r>
          </a:p>
        </p:txBody>
      </p:sp>
      <p:sp>
        <p:nvSpPr>
          <p:cNvPr id="51" name="矩形 24"/>
          <p:cNvSpPr/>
          <p:nvPr/>
        </p:nvSpPr>
        <p:spPr>
          <a:xfrm>
            <a:off x="1818889" y="1487261"/>
            <a:ext cx="1307928" cy="270871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太阳能公司</a:t>
            </a:r>
          </a:p>
        </p:txBody>
      </p:sp>
      <p:sp>
        <p:nvSpPr>
          <p:cNvPr id="52" name="矩形 23"/>
          <p:cNvSpPr/>
          <p:nvPr/>
        </p:nvSpPr>
        <p:spPr>
          <a:xfrm>
            <a:off x="3126817" y="1469844"/>
            <a:ext cx="9066770" cy="28828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24"/>
          <p:cNvSpPr/>
          <p:nvPr/>
        </p:nvSpPr>
        <p:spPr>
          <a:xfrm>
            <a:off x="1818889" y="1454640"/>
            <a:ext cx="2272432" cy="303492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太阳能公司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基金一览</a:t>
            </a:r>
          </a:p>
        </p:txBody>
      </p:sp>
      <p:sp>
        <p:nvSpPr>
          <p:cNvPr id="54" name="矩形 53"/>
          <p:cNvSpPr/>
          <p:nvPr/>
        </p:nvSpPr>
        <p:spPr>
          <a:xfrm>
            <a:off x="-2914" y="3903499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55" name="矩形 54"/>
          <p:cNvSpPr/>
          <p:nvPr/>
        </p:nvSpPr>
        <p:spPr>
          <a:xfrm>
            <a:off x="-2914" y="4509260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sp>
        <p:nvSpPr>
          <p:cNvPr id="56" name="流程图: 可选过程 55"/>
          <p:cNvSpPr/>
          <p:nvPr/>
        </p:nvSpPr>
        <p:spPr>
          <a:xfrm>
            <a:off x="7844570" y="946936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事件安排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流程图: 可选过程 47"/>
          <p:cNvSpPr/>
          <p:nvPr/>
        </p:nvSpPr>
        <p:spPr>
          <a:xfrm>
            <a:off x="8988612" y="946935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退出管理</a:t>
            </a:r>
          </a:p>
        </p:txBody>
      </p:sp>
      <p:sp>
        <p:nvSpPr>
          <p:cNvPr id="50" name="矩形 49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5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1677" y="136247"/>
            <a:ext cx="6261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投资项目基金一览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2914" y="789057"/>
            <a:ext cx="12196501" cy="4337713"/>
            <a:chOff x="-4501" y="789056"/>
            <a:chExt cx="12196501" cy="4337713"/>
          </a:xfrm>
        </p:grpSpPr>
        <p:grpSp>
          <p:nvGrpSpPr>
            <p:cNvPr id="10" name="组合 9"/>
            <p:cNvGrpSpPr/>
            <p:nvPr/>
          </p:nvGrpSpPr>
          <p:grpSpPr>
            <a:xfrm>
              <a:off x="-4501" y="959305"/>
              <a:ext cx="12196501" cy="4167464"/>
              <a:chOff x="-4501" y="120061"/>
              <a:chExt cx="12196501" cy="416746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3748" y="562007"/>
                <a:ext cx="10388252" cy="191556"/>
              </a:xfrm>
              <a:prstGeom prst="rect">
                <a:avLst/>
              </a:prstGeom>
            </p:spPr>
          </p:pic>
          <p:sp>
            <p:nvSpPr>
              <p:cNvPr id="17" name="流程图: 可选过程 16"/>
              <p:cNvSpPr/>
              <p:nvPr/>
            </p:nvSpPr>
            <p:spPr>
              <a:xfrm>
                <a:off x="2047261" y="123493"/>
                <a:ext cx="931106" cy="315755"/>
              </a:xfrm>
              <a:prstGeom prst="flowChartAlternateProcess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基本信息</a:t>
                </a:r>
              </a:p>
            </p:txBody>
          </p:sp>
          <p:sp>
            <p:nvSpPr>
              <p:cNvPr id="18" name="流程图: 可选过程 17"/>
              <p:cNvSpPr/>
              <p:nvPr/>
            </p:nvSpPr>
            <p:spPr>
              <a:xfrm>
                <a:off x="3125230" y="120061"/>
                <a:ext cx="964504" cy="323981"/>
              </a:xfrm>
              <a:prstGeom prst="flowChartAlternateProcess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经营财报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0" y="1192077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基金管理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1820430"/>
                <a:ext cx="1803748" cy="61547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投资项目管理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3523" y="2435901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投资人管理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503" y="3051372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退出管理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03" y="3672054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分析模块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-4501" y="606869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首页</a:t>
                </a:r>
                <a:endPara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89056"/>
              <a:ext cx="1811251" cy="656006"/>
            </a:xfrm>
            <a:prstGeom prst="rect">
              <a:avLst/>
            </a:prstGeom>
          </p:spPr>
        </p:pic>
      </p:grpSp>
      <p:sp>
        <p:nvSpPr>
          <p:cNvPr id="38" name="流程图: 可选过程 37"/>
          <p:cNvSpPr/>
          <p:nvPr/>
        </p:nvSpPr>
        <p:spPr>
          <a:xfrm>
            <a:off x="5556456" y="959306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关联文档</a:t>
            </a:r>
          </a:p>
        </p:txBody>
      </p:sp>
      <p:sp>
        <p:nvSpPr>
          <p:cNvPr id="32" name="流程图: 可选过程 31"/>
          <p:cNvSpPr/>
          <p:nvPr/>
        </p:nvSpPr>
        <p:spPr>
          <a:xfrm>
            <a:off x="4280891" y="961156"/>
            <a:ext cx="109601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被投项目分析</a:t>
            </a:r>
          </a:p>
        </p:txBody>
      </p:sp>
      <p:sp>
        <p:nvSpPr>
          <p:cNvPr id="51" name="矩形 24"/>
          <p:cNvSpPr/>
          <p:nvPr/>
        </p:nvSpPr>
        <p:spPr>
          <a:xfrm>
            <a:off x="1818889" y="1487261"/>
            <a:ext cx="1307928" cy="270871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太阳能公司</a:t>
            </a:r>
          </a:p>
        </p:txBody>
      </p:sp>
      <p:sp>
        <p:nvSpPr>
          <p:cNvPr id="52" name="矩形 23"/>
          <p:cNvSpPr/>
          <p:nvPr/>
        </p:nvSpPr>
        <p:spPr>
          <a:xfrm>
            <a:off x="3126817" y="1469844"/>
            <a:ext cx="9066770" cy="28828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24"/>
          <p:cNvSpPr/>
          <p:nvPr/>
        </p:nvSpPr>
        <p:spPr>
          <a:xfrm>
            <a:off x="1818888" y="1472205"/>
            <a:ext cx="3418578" cy="285927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太阳能公司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事件安排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-2914" y="3903499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55" name="矩形 54"/>
          <p:cNvSpPr/>
          <p:nvPr/>
        </p:nvSpPr>
        <p:spPr>
          <a:xfrm>
            <a:off x="-2914" y="4509260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sp>
        <p:nvSpPr>
          <p:cNvPr id="56" name="流程图: 可选过程 55"/>
          <p:cNvSpPr/>
          <p:nvPr/>
        </p:nvSpPr>
        <p:spPr>
          <a:xfrm>
            <a:off x="6700509" y="968727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基金一览</a:t>
            </a:r>
          </a:p>
        </p:txBody>
      </p:sp>
      <p:sp>
        <p:nvSpPr>
          <p:cNvPr id="48" name="流程图: 可选过程 47"/>
          <p:cNvSpPr/>
          <p:nvPr/>
        </p:nvSpPr>
        <p:spPr>
          <a:xfrm>
            <a:off x="7874093" y="963851"/>
            <a:ext cx="964504" cy="323981"/>
          </a:xfrm>
          <a:prstGeom prst="flowChartAlternateProcess">
            <a:avLst/>
          </a:prstGeom>
          <a:solidFill>
            <a:srgbClr val="DC69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事件安排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流程图: 可选过程 57"/>
          <p:cNvSpPr/>
          <p:nvPr/>
        </p:nvSpPr>
        <p:spPr>
          <a:xfrm>
            <a:off x="9072412" y="955069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退出管理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85236"/>
              </p:ext>
            </p:extLst>
          </p:nvPr>
        </p:nvGraphicFramePr>
        <p:xfrm>
          <a:off x="2049815" y="2928384"/>
          <a:ext cx="8791429" cy="173316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6244"/>
                <a:gridCol w="1944216"/>
                <a:gridCol w="648072"/>
                <a:gridCol w="2660855"/>
                <a:gridCol w="885606"/>
                <a:gridCol w="1426436"/>
              </a:tblGrid>
              <a:tr h="3236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相关人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91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去见客户并进行路演</a:t>
                      </a:r>
                      <a:endParaRPr lang="zh-CN" altLang="en-US" sz="1100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未办理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3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轮融资开始</a:t>
                      </a:r>
                      <a:endParaRPr lang="zh-CN" altLang="en-US" sz="1100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 </a:t>
                      </a:r>
                      <a:r>
                        <a:rPr lang="en-US" altLang="zh-CN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未办理</a:t>
                      </a:r>
                    </a:p>
                    <a:p>
                      <a:pPr algn="ctr"/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小王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91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证监会上会</a:t>
                      </a:r>
                      <a:endParaRPr lang="zh-CN" altLang="en-US" sz="1100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被投项目</a:t>
                      </a:r>
                      <a:r>
                        <a:rPr lang="en-US" altLang="zh-CN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史密斯蓄电池</a:t>
                      </a:r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</a:t>
                      </a:r>
                      <a:endParaRPr lang="en-US" altLang="zh-CN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关注上会事宜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未办理</a:t>
                      </a:r>
                    </a:p>
                    <a:p>
                      <a:pPr algn="ctr"/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矩形 79"/>
          <p:cNvSpPr/>
          <p:nvPr/>
        </p:nvSpPr>
        <p:spPr>
          <a:xfrm>
            <a:off x="2107569" y="245675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事件一览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3382713" y="2509552"/>
            <a:ext cx="1739780" cy="253507"/>
            <a:chOff x="4817913" y="4941102"/>
            <a:chExt cx="525848" cy="138634"/>
          </a:xfrm>
        </p:grpSpPr>
        <p:sp>
          <p:nvSpPr>
            <p:cNvPr id="82" name="流程图: 可选过程 17"/>
            <p:cNvSpPr/>
            <p:nvPr/>
          </p:nvSpPr>
          <p:spPr>
            <a:xfrm>
              <a:off x="4817913" y="4941102"/>
              <a:ext cx="525848" cy="138634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1100" dirty="0" smtClean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天内</a:t>
              </a:r>
              <a:endPara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流程图: 合并 82"/>
            <p:cNvSpPr/>
            <p:nvPr/>
          </p:nvSpPr>
          <p:spPr>
            <a:xfrm>
              <a:off x="5257450" y="4989219"/>
              <a:ext cx="45719" cy="45719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48848" y="1953197"/>
            <a:ext cx="9953722" cy="1633250"/>
            <a:chOff x="4646912" y="2042933"/>
            <a:chExt cx="9953722" cy="1633250"/>
          </a:xfrm>
        </p:grpSpPr>
        <p:sp>
          <p:nvSpPr>
            <p:cNvPr id="92" name="Rounded Rectangle 88"/>
            <p:cNvSpPr/>
            <p:nvPr/>
          </p:nvSpPr>
          <p:spPr>
            <a:xfrm>
              <a:off x="4646912" y="2066380"/>
              <a:ext cx="1161326" cy="30668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添加事件</a:t>
              </a: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Rounded Rectangle 88"/>
            <p:cNvSpPr/>
            <p:nvPr/>
          </p:nvSpPr>
          <p:spPr>
            <a:xfrm>
              <a:off x="13439308" y="3353965"/>
              <a:ext cx="1161326" cy="32221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r>
                <a:rPr lang="zh-CN" altLang="en-US" sz="9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Rounded Rectangle 88"/>
            <p:cNvSpPr/>
            <p:nvPr/>
          </p:nvSpPr>
          <p:spPr>
            <a:xfrm>
              <a:off x="5984982" y="2042933"/>
              <a:ext cx="1408805" cy="32221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投资项目事件触发器</a:t>
              </a: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ounded Rectangle 88"/>
          <p:cNvSpPr/>
          <p:nvPr/>
        </p:nvSpPr>
        <p:spPr>
          <a:xfrm>
            <a:off x="10841244" y="3742390"/>
            <a:ext cx="116132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2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1677" y="136247"/>
            <a:ext cx="5179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投资人列表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2914" y="789057"/>
            <a:ext cx="12205554" cy="4337713"/>
            <a:chOff x="-4501" y="789056"/>
            <a:chExt cx="12205554" cy="4337713"/>
          </a:xfrm>
        </p:grpSpPr>
        <p:grpSp>
          <p:nvGrpSpPr>
            <p:cNvPr id="10" name="组合 9"/>
            <p:cNvGrpSpPr/>
            <p:nvPr/>
          </p:nvGrpSpPr>
          <p:grpSpPr>
            <a:xfrm>
              <a:off x="-4501" y="1383145"/>
              <a:ext cx="12205554" cy="3743624"/>
              <a:chOff x="-4501" y="543901"/>
              <a:chExt cx="12205554" cy="374362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2801" y="543901"/>
                <a:ext cx="10388252" cy="191556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0" y="1192077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基金管理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1820430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投资项目管理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3523" y="2435901"/>
                <a:ext cx="1803748" cy="61547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投资人管理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503" y="3051372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退出管理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03" y="3672054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分析模块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-4501" y="606869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首页</a:t>
                </a:r>
                <a:endPara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789056"/>
              <a:ext cx="1811251" cy="656006"/>
            </a:xfrm>
            <a:prstGeom prst="rect">
              <a:avLst/>
            </a:prstGeom>
          </p:spPr>
        </p:pic>
      </p:grpSp>
      <p:sp>
        <p:nvSpPr>
          <p:cNvPr id="36" name="矩形 23"/>
          <p:cNvSpPr/>
          <p:nvPr/>
        </p:nvSpPr>
        <p:spPr>
          <a:xfrm>
            <a:off x="3636191" y="1478924"/>
            <a:ext cx="8557396" cy="2792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表格 32"/>
          <p:cNvGraphicFramePr>
            <a:graphicFrameLocks noGrp="1"/>
          </p:cNvGraphicFramePr>
          <p:nvPr>
            <p:extLst/>
          </p:nvPr>
        </p:nvGraphicFramePr>
        <p:xfrm>
          <a:off x="1869450" y="1877375"/>
          <a:ext cx="10278128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9850"/>
                <a:gridCol w="1249212"/>
                <a:gridCol w="1664495"/>
                <a:gridCol w="1667417"/>
                <a:gridCol w="1672998"/>
                <a:gridCol w="1560095"/>
                <a:gridCol w="1806427"/>
                <a:gridCol w="247634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基金名称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认缴规模（万元）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已缴款（万元）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设立时间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投资企业数量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承诺出资（万元）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组合 12"/>
          <p:cNvGrpSpPr/>
          <p:nvPr/>
        </p:nvGrpSpPr>
        <p:grpSpPr>
          <a:xfrm>
            <a:off x="1975621" y="2168790"/>
            <a:ext cx="205515" cy="1003246"/>
            <a:chOff x="2068545" y="2326343"/>
            <a:chExt cx="205515" cy="1003246"/>
          </a:xfrm>
        </p:grpSpPr>
        <p:pic>
          <p:nvPicPr>
            <p:cNvPr id="40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3351" y="2326343"/>
              <a:ext cx="190500" cy="190500"/>
            </a:xfrm>
            <a:prstGeom prst="rect">
              <a:avLst/>
            </a:prstGeom>
          </p:spPr>
        </p:pic>
        <p:pic>
          <p:nvPicPr>
            <p:cNvPr id="41" name="图片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8545" y="2572354"/>
              <a:ext cx="190500" cy="190500"/>
            </a:xfrm>
            <a:prstGeom prst="rect">
              <a:avLst/>
            </a:prstGeom>
          </p:spPr>
        </p:pic>
        <p:pic>
          <p:nvPicPr>
            <p:cNvPr id="42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8545" y="2873566"/>
              <a:ext cx="190500" cy="190500"/>
            </a:xfrm>
            <a:prstGeom prst="rect">
              <a:avLst/>
            </a:prstGeom>
          </p:spPr>
        </p:pic>
        <p:pic>
          <p:nvPicPr>
            <p:cNvPr id="43" name="图片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3560" y="3139089"/>
              <a:ext cx="190500" cy="190500"/>
            </a:xfrm>
            <a:prstGeom prst="rect">
              <a:avLst/>
            </a:prstGeom>
          </p:spPr>
        </p:pic>
      </p:grpSp>
      <p:sp>
        <p:nvSpPr>
          <p:cNvPr id="44" name="矩形 5"/>
          <p:cNvSpPr/>
          <p:nvPr/>
        </p:nvSpPr>
        <p:spPr>
          <a:xfrm>
            <a:off x="5665164" y="4367588"/>
            <a:ext cx="1620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显示第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页，共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4890" y="969080"/>
            <a:ext cx="2511617" cy="396571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-2914" y="3903499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32" name="矩形 31"/>
          <p:cNvSpPr/>
          <p:nvPr/>
        </p:nvSpPr>
        <p:spPr>
          <a:xfrm>
            <a:off x="-2914" y="4509260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sp>
        <p:nvSpPr>
          <p:cNvPr id="29" name="Rounded Rectangle 88"/>
          <p:cNvSpPr/>
          <p:nvPr/>
        </p:nvSpPr>
        <p:spPr>
          <a:xfrm>
            <a:off x="2134877" y="4802512"/>
            <a:ext cx="70591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ounded Rectangle 88"/>
          <p:cNvSpPr/>
          <p:nvPr/>
        </p:nvSpPr>
        <p:spPr>
          <a:xfrm>
            <a:off x="3086987" y="4802512"/>
            <a:ext cx="70591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24"/>
          <p:cNvSpPr/>
          <p:nvPr/>
        </p:nvSpPr>
        <p:spPr>
          <a:xfrm>
            <a:off x="1832443" y="1484133"/>
            <a:ext cx="1803748" cy="27529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按投资人浏览</a:t>
            </a:r>
          </a:p>
        </p:txBody>
      </p:sp>
      <p:sp>
        <p:nvSpPr>
          <p:cNvPr id="38" name="矩形 24"/>
          <p:cNvSpPr/>
          <p:nvPr/>
        </p:nvSpPr>
        <p:spPr>
          <a:xfrm>
            <a:off x="3636191" y="1480882"/>
            <a:ext cx="1803748" cy="275290"/>
          </a:xfrm>
          <a:prstGeom prst="rect">
            <a:avLst/>
          </a:prstGeom>
          <a:solidFill>
            <a:srgbClr val="DC6900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按所投基金浏览</a:t>
            </a:r>
          </a:p>
        </p:txBody>
      </p:sp>
      <p:cxnSp>
        <p:nvCxnSpPr>
          <p:cNvPr id="34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2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1676" y="136247"/>
            <a:ext cx="445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文档库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2914" y="789056"/>
            <a:ext cx="12196501" cy="4335674"/>
            <a:chOff x="-4501" y="789056"/>
            <a:chExt cx="12196501" cy="4335674"/>
          </a:xfrm>
        </p:grpSpPr>
        <p:grpSp>
          <p:nvGrpSpPr>
            <p:cNvPr id="10" name="组合 9"/>
            <p:cNvGrpSpPr/>
            <p:nvPr/>
          </p:nvGrpSpPr>
          <p:grpSpPr>
            <a:xfrm>
              <a:off x="-4501" y="1401251"/>
              <a:ext cx="12196501" cy="3723479"/>
              <a:chOff x="-4501" y="562007"/>
              <a:chExt cx="12196501" cy="372347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3748" y="562007"/>
                <a:ext cx="10388252" cy="191556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0" y="1192077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基金管理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1820430"/>
                <a:ext cx="1803748" cy="6154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投资项目管理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3523" y="2435901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投资人管理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-4501" y="3064254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分析模块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-4501" y="606869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首页</a:t>
                </a:r>
                <a:endPara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-4501" y="3670015"/>
                <a:ext cx="1803748" cy="615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文档库</a:t>
                </a: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89056"/>
              <a:ext cx="1811251" cy="656006"/>
            </a:xfrm>
            <a:prstGeom prst="rect">
              <a:avLst/>
            </a:prstGeom>
          </p:spPr>
        </p:pic>
      </p:grp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47638"/>
              </p:ext>
            </p:extLst>
          </p:nvPr>
        </p:nvGraphicFramePr>
        <p:xfrm>
          <a:off x="2083590" y="1947092"/>
          <a:ext cx="9809169" cy="2194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5660"/>
                <a:gridCol w="2502001"/>
                <a:gridCol w="1402916"/>
                <a:gridCol w="971059"/>
                <a:gridCol w="1466034"/>
                <a:gridCol w="1466034"/>
                <a:gridCol w="1685465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文件类型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创建日期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相关基金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被投企业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火炬项目投资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投资人投资协议书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火炬电动车公司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号退出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投资协议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退出协议书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史密斯公司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史密斯信息公司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资产负债表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财务报表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史密斯信息公司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罗兰信息公司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工商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营业执照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罗兰信息公司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2177133" y="2222631"/>
            <a:ext cx="195306" cy="1052793"/>
            <a:chOff x="2068545" y="2326343"/>
            <a:chExt cx="195306" cy="1052793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73351" y="2326343"/>
              <a:ext cx="190500" cy="190500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73351" y="2623688"/>
              <a:ext cx="190500" cy="190500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68545" y="2905251"/>
              <a:ext cx="190500" cy="19050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68545" y="3188636"/>
              <a:ext cx="190500" cy="190500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10950054" y="2232058"/>
            <a:ext cx="601557" cy="1043087"/>
            <a:chOff x="10195739" y="2112581"/>
            <a:chExt cx="640740" cy="1088990"/>
          </a:xfrm>
        </p:grpSpPr>
        <p:sp>
          <p:nvSpPr>
            <p:cNvPr id="41" name="Rounded Rectangle 81"/>
            <p:cNvSpPr/>
            <p:nvPr/>
          </p:nvSpPr>
          <p:spPr>
            <a:xfrm>
              <a:off x="10195739" y="2112581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2" name="Rounded Rectangle 81"/>
            <p:cNvSpPr/>
            <p:nvPr/>
          </p:nvSpPr>
          <p:spPr>
            <a:xfrm>
              <a:off x="10195739" y="2404507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3" name="Rounded Rectangle 81"/>
            <p:cNvSpPr/>
            <p:nvPr/>
          </p:nvSpPr>
          <p:spPr>
            <a:xfrm>
              <a:off x="10195739" y="2734140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4" name="Rounded Rectangle 81"/>
            <p:cNvSpPr/>
            <p:nvPr/>
          </p:nvSpPr>
          <p:spPr>
            <a:xfrm>
              <a:off x="10195739" y="3016730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5876905" y="4297055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显示第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页，共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上箭头 1"/>
          <p:cNvSpPr/>
          <p:nvPr/>
        </p:nvSpPr>
        <p:spPr>
          <a:xfrm>
            <a:off x="4039931" y="1990239"/>
            <a:ext cx="80545" cy="136685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" name="矩形 23"/>
          <p:cNvSpPr/>
          <p:nvPr/>
        </p:nvSpPr>
        <p:spPr>
          <a:xfrm>
            <a:off x="3126817" y="1469844"/>
            <a:ext cx="9066770" cy="28828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24"/>
          <p:cNvSpPr/>
          <p:nvPr/>
        </p:nvSpPr>
        <p:spPr>
          <a:xfrm>
            <a:off x="1818889" y="1487260"/>
            <a:ext cx="2028188" cy="270872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cxnSp>
        <p:nvCxnSpPr>
          <p:cNvPr id="33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4890" y="969080"/>
            <a:ext cx="2511617" cy="396571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6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bb79e45e-a755-4309-b2bb-d2eb01676f4b"/>
</p:tagLst>
</file>

<file path=ppt/theme/theme1.xml><?xml version="1.0" encoding="utf-8"?>
<a:theme xmlns:a="http://schemas.openxmlformats.org/drawingml/2006/main" name="Office Theme">
  <a:themeElements>
    <a:clrScheme name="PwC Grey">
      <a:dk1>
        <a:srgbClr val="000000"/>
      </a:dk1>
      <a:lt1>
        <a:srgbClr val="FFFFFF"/>
      </a:lt1>
      <a:dk2>
        <a:srgbClr val="968C6D"/>
      </a:dk2>
      <a:lt2>
        <a:srgbClr val="FFFFFF"/>
      </a:lt2>
      <a:accent1>
        <a:srgbClr val="968C6D"/>
      </a:accent1>
      <a:accent2>
        <a:srgbClr val="D5D1C5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968C6D"/>
      </a:hlink>
      <a:folHlink>
        <a:srgbClr val="968C6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PwC PresentationW CHN</Template>
  <TotalTime>5430</TotalTime>
  <Words>879</Words>
  <Application>Microsoft Office PowerPoint</Application>
  <PresentationFormat>自定义</PresentationFormat>
  <Paragraphs>407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YC Tang</dc:creator>
  <cp:lastModifiedBy>PwC</cp:lastModifiedBy>
  <cp:revision>583</cp:revision>
  <cp:lastPrinted>2017-06-12T05:34:38Z</cp:lastPrinted>
  <dcterms:created xsi:type="dcterms:W3CDTF">2017-05-17T09:45:49Z</dcterms:created>
  <dcterms:modified xsi:type="dcterms:W3CDTF">2017-07-21T06:25:27Z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OnscreenW</vt:lpwstr>
  </property>
  <property fmtid="{D5CDD505-2E9C-101B-9397-08002B2CF9AE}" pid="4" name="Template created by">
    <vt:lpwstr>PwC</vt:lpwstr>
  </property>
  <property fmtid="{D5CDD505-2E9C-101B-9397-08002B2CF9AE}" pid="5" name="Template version">
    <vt:lpwstr>5</vt:lpwstr>
  </property>
</Properties>
</file>