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6" r:id="rId3"/>
    <p:sldId id="257" r:id="rId4"/>
    <p:sldId id="258" r:id="rId5"/>
    <p:sldId id="259" r:id="rId6"/>
    <p:sldId id="262" r:id="rId7"/>
    <p:sldId id="261" r:id="rId8"/>
    <p:sldId id="263" r:id="rId9"/>
    <p:sldId id="264" r:id="rId10"/>
    <p:sldId id="265"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34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4/4/2025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xmlns="" id="{C1BD5107-0A80-F4BD-D409-D81207E6A0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12426" y="731817"/>
            <a:ext cx="5767148" cy="1475804"/>
          </a:xfrm>
          <a:prstGeom prst="rect">
            <a:avLst/>
          </a:prstGeom>
          <a:noFill/>
          <a:ln>
            <a:noFill/>
          </a:ln>
        </p:spPr>
      </p:pic>
      <p:pic>
        <p:nvPicPr>
          <p:cNvPr id="1026" name="Picture 2" descr="La BRH a injecté US$ 11.3 millions sur le marché des changes">
            <a:extLst>
              <a:ext uri="{FF2B5EF4-FFF2-40B4-BE49-F238E27FC236}">
                <a16:creationId xmlns:a16="http://schemas.microsoft.com/office/drawing/2014/main" xmlns="" id="{217C6D96-FCEE-15D7-26FE-1CA7F230FF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359" y="2861680"/>
            <a:ext cx="3617280" cy="1134639"/>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xmlns="" id="{D44A5A3F-9550-0B7C-829D-8CA5D5AEEDA6}"/>
              </a:ext>
            </a:extLst>
          </p:cNvPr>
          <p:cNvSpPr txBox="1"/>
          <p:nvPr/>
        </p:nvSpPr>
        <p:spPr>
          <a:xfrm>
            <a:off x="2129245" y="4650378"/>
            <a:ext cx="7933509" cy="1211614"/>
          </a:xfrm>
          <a:prstGeom prst="rect">
            <a:avLst/>
          </a:prstGeom>
          <a:noFill/>
        </p:spPr>
        <p:txBody>
          <a:bodyPr wrap="square" rtlCol="0">
            <a:spAutoFit/>
          </a:bodyPr>
          <a:lstStyle/>
          <a:p>
            <a:pPr marL="0" marR="0" algn="ctr">
              <a:lnSpc>
                <a:spcPct val="115000"/>
              </a:lnSpc>
              <a:spcAft>
                <a:spcPts val="800"/>
              </a:spcAft>
              <a:buNone/>
            </a:pPr>
            <a:r>
              <a:rPr lang="fr-FR" sz="1800" b="1" kern="100" dirty="0">
                <a:effectLst/>
                <a:latin typeface="Times New Roman" panose="02020603050405020304" pitchFamily="18" charset="0"/>
                <a:ea typeface="Aptos" panose="020B0004020202020204" pitchFamily="34" charset="0"/>
                <a:cs typeface="Times New Roman" panose="02020603050405020304" pitchFamily="18" charset="0"/>
              </a:rPr>
              <a:t>Faculté des Sciences, de Génie et d’Architecture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ctr">
              <a:lnSpc>
                <a:spcPct val="115000"/>
              </a:lnSpc>
              <a:spcAft>
                <a:spcPts val="800"/>
              </a:spcAft>
            </a:pPr>
            <a:r>
              <a:rPr lang="fr-FR" sz="1800" b="1" kern="100" dirty="0">
                <a:effectLst/>
                <a:latin typeface="Times New Roman" panose="02020603050405020304" pitchFamily="18" charset="0"/>
                <a:ea typeface="Aptos" panose="020B0004020202020204" pitchFamily="34" charset="0"/>
                <a:cs typeface="Times New Roman" panose="02020603050405020304" pitchFamily="18" charset="0"/>
              </a:rPr>
              <a:t>Programme :</a:t>
            </a:r>
            <a:r>
              <a:rPr lang="fr-FR" sz="1800" kern="100" dirty="0">
                <a:effectLst/>
                <a:latin typeface="Times New Roman" panose="02020603050405020304" pitchFamily="18" charset="0"/>
                <a:ea typeface="Aptos" panose="020B0004020202020204" pitchFamily="34" charset="0"/>
                <a:cs typeface="Times New Roman" panose="02020603050405020304" pitchFamily="18" charset="0"/>
              </a:rPr>
              <a:t> Diplôme de 2e cycle en technologies de l’information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1458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1023" y="680754"/>
            <a:ext cx="5215889" cy="840548"/>
          </a:xfrm>
        </p:spPr>
        <p:txBody>
          <a:bodyPr/>
          <a:lstStyle/>
          <a:p>
            <a:r>
              <a:rPr lang="en-US" dirty="0" err="1"/>
              <a:t>Méthodologie</a:t>
            </a:r>
            <a:r>
              <a:rPr lang="en-US" dirty="0"/>
              <a:t> (Scrum)</a:t>
            </a:r>
          </a:p>
        </p:txBody>
      </p:sp>
      <p:sp>
        <p:nvSpPr>
          <p:cNvPr id="3" name="Content Placeholder 2"/>
          <p:cNvSpPr>
            <a:spLocks noGrp="1"/>
          </p:cNvSpPr>
          <p:nvPr>
            <p:ph idx="1"/>
          </p:nvPr>
        </p:nvSpPr>
        <p:spPr>
          <a:xfrm>
            <a:off x="2168107" y="1538657"/>
            <a:ext cx="8915400" cy="4389920"/>
          </a:xfrm>
        </p:spPr>
        <p:txBody>
          <a:bodyPr>
            <a:normAutofit/>
          </a:bodyPr>
          <a:lstStyle/>
          <a:p>
            <a:r>
              <a:rPr lang="fr-FR" sz="2000" dirty="0"/>
              <a:t>Nous avons choisi la méthodologie </a:t>
            </a:r>
            <a:r>
              <a:rPr lang="fr-FR" sz="2000" b="1" dirty="0" err="1"/>
              <a:t>Scrum</a:t>
            </a:r>
            <a:r>
              <a:rPr lang="fr-FR" sz="2000" dirty="0"/>
              <a:t> pour </a:t>
            </a:r>
            <a:r>
              <a:rPr lang="fr-FR" sz="2000" dirty="0" err="1"/>
              <a:t>RHManager</a:t>
            </a:r>
            <a:r>
              <a:rPr lang="fr-FR" sz="2000" dirty="0"/>
              <a:t> Haïti en raison de son approche </a:t>
            </a:r>
            <a:r>
              <a:rPr lang="fr-FR" sz="2000" b="1" dirty="0"/>
              <a:t>itérative</a:t>
            </a:r>
            <a:r>
              <a:rPr lang="fr-FR" sz="2000" dirty="0"/>
              <a:t> et </a:t>
            </a:r>
            <a:r>
              <a:rPr lang="fr-FR" sz="2000" b="1" dirty="0"/>
              <a:t>flexible</a:t>
            </a:r>
            <a:r>
              <a:rPr lang="fr-FR" sz="2000" dirty="0"/>
              <a:t>, permettant un développement progressif de la plateforme. </a:t>
            </a:r>
          </a:p>
          <a:p>
            <a:r>
              <a:rPr lang="fr-FR" sz="2000" dirty="0"/>
              <a:t>Les </a:t>
            </a:r>
            <a:r>
              <a:rPr lang="fr-FR" sz="2000" b="1" dirty="0"/>
              <a:t>sprints</a:t>
            </a:r>
            <a:r>
              <a:rPr lang="fr-FR" sz="2000" dirty="0"/>
              <a:t> nous permettent de livrer des fonctionnalités clés par phases, d'intégrer rapidement des améliorations basées sur les retours des utilisateurs, et d'adapter la plateforme aux besoins changeants du marché de l’emploi haïtien. </a:t>
            </a:r>
          </a:p>
          <a:p>
            <a:r>
              <a:rPr lang="fr-FR" sz="2000" dirty="0"/>
              <a:t>Cette approche garantit également une </a:t>
            </a:r>
            <a:r>
              <a:rPr lang="fr-FR" sz="2000" b="1" dirty="0"/>
              <a:t>collaboration continue</a:t>
            </a:r>
            <a:r>
              <a:rPr lang="fr-FR" sz="2000" dirty="0"/>
              <a:t> entre les développeurs, les experts RH, les entreprises et le gouvernement, assurant ainsi que la plateforme réponde aux attentes de tous les acteurs.</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0610" y="203152"/>
            <a:ext cx="2000757" cy="1335505"/>
          </a:xfrm>
          <a:prstGeom prst="rect">
            <a:avLst/>
          </a:prstGeom>
        </p:spPr>
      </p:pic>
    </p:spTree>
    <p:extLst>
      <p:ext uri="{BB962C8B-B14F-4D97-AF65-F5344CB8AC3E}">
        <p14:creationId xmlns:p14="http://schemas.microsoft.com/office/powerpoint/2010/main" val="3010133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6714" y="640736"/>
            <a:ext cx="7207781" cy="955308"/>
          </a:xfrm>
        </p:spPr>
        <p:txBody>
          <a:bodyPr/>
          <a:lstStyle/>
          <a:p>
            <a:r>
              <a:rPr lang="en-US" dirty="0" err="1"/>
              <a:t>Spécifications</a:t>
            </a:r>
            <a:r>
              <a:rPr lang="en-US" dirty="0"/>
              <a:t> des </a:t>
            </a:r>
            <a:r>
              <a:rPr lang="en-US" dirty="0" err="1"/>
              <a:t>exigences</a:t>
            </a:r>
            <a:endParaRPr lang="en-US" dirty="0"/>
          </a:p>
        </p:txBody>
      </p:sp>
      <p:sp>
        <p:nvSpPr>
          <p:cNvPr id="3" name="Content Placeholder 2"/>
          <p:cNvSpPr>
            <a:spLocks noGrp="1"/>
          </p:cNvSpPr>
          <p:nvPr>
            <p:ph idx="1"/>
          </p:nvPr>
        </p:nvSpPr>
        <p:spPr>
          <a:xfrm>
            <a:off x="2348143" y="1596044"/>
            <a:ext cx="8915400" cy="4491643"/>
          </a:xfrm>
        </p:spPr>
        <p:txBody>
          <a:bodyPr>
            <a:normAutofit/>
          </a:bodyPr>
          <a:lstStyle/>
          <a:p>
            <a:r>
              <a:rPr lang="fr-FR" dirty="0"/>
              <a:t>La plateforme </a:t>
            </a:r>
            <a:r>
              <a:rPr lang="fr-FR" dirty="0" err="1"/>
              <a:t>RHManager</a:t>
            </a:r>
            <a:r>
              <a:rPr lang="fr-FR" dirty="0"/>
              <a:t> offre plusieurs fonctionnalités : création de profils, publication d’offres, dépôt de candidatures, notifications en temps réel, et suivi personnalisé. Chaque module a été pensé pour faciliter l’expérience utilisateur et garantir un bon fonctionnement du système.</a:t>
            </a:r>
          </a:p>
          <a:p>
            <a:pPr lvl="1">
              <a:buFont typeface="Wingdings" panose="05000000000000000000" pitchFamily="2" charset="2"/>
              <a:buChar char="§"/>
            </a:pPr>
            <a:r>
              <a:rPr lang="en-US" dirty="0" err="1"/>
              <a:t>Système</a:t>
            </a:r>
            <a:r>
              <a:rPr lang="en-US" dirty="0"/>
              <a:t> de </a:t>
            </a:r>
            <a:r>
              <a:rPr lang="en-US" dirty="0" err="1"/>
              <a:t>connexion</a:t>
            </a:r>
            <a:r>
              <a:rPr lang="en-US" dirty="0"/>
              <a:t>/inscription</a:t>
            </a:r>
          </a:p>
          <a:p>
            <a:pPr lvl="1">
              <a:buFont typeface="Wingdings" panose="05000000000000000000" pitchFamily="2" charset="2"/>
              <a:buChar char="§"/>
            </a:pPr>
            <a:r>
              <a:rPr lang="en-US" dirty="0" err="1"/>
              <a:t>Profil</a:t>
            </a:r>
            <a:r>
              <a:rPr lang="en-US" dirty="0"/>
              <a:t> </a:t>
            </a:r>
            <a:r>
              <a:rPr lang="en-US" dirty="0" err="1"/>
              <a:t>utilisateur</a:t>
            </a:r>
            <a:endParaRPr lang="en-US" dirty="0"/>
          </a:p>
          <a:p>
            <a:pPr lvl="1">
              <a:buFont typeface="Wingdings" panose="05000000000000000000" pitchFamily="2" charset="2"/>
              <a:buChar char="§"/>
            </a:pPr>
            <a:r>
              <a:rPr lang="en-US" dirty="0" err="1"/>
              <a:t>Moteur</a:t>
            </a:r>
            <a:r>
              <a:rPr lang="en-US" dirty="0"/>
              <a:t> de </a:t>
            </a:r>
            <a:r>
              <a:rPr lang="en-US" dirty="0" err="1"/>
              <a:t>recherche</a:t>
            </a:r>
            <a:r>
              <a:rPr lang="en-US" dirty="0"/>
              <a:t> </a:t>
            </a:r>
            <a:r>
              <a:rPr lang="en-US" dirty="0" err="1"/>
              <a:t>d’offres</a:t>
            </a:r>
            <a:r>
              <a:rPr lang="en-US" dirty="0"/>
              <a:t> </a:t>
            </a:r>
            <a:r>
              <a:rPr lang="en-US" dirty="0" err="1"/>
              <a:t>d’emploi</a:t>
            </a:r>
            <a:endParaRPr lang="en-US" dirty="0"/>
          </a:p>
          <a:p>
            <a:pPr lvl="1">
              <a:buFont typeface="Wingdings" panose="05000000000000000000" pitchFamily="2" charset="2"/>
              <a:buChar char="§"/>
            </a:pPr>
            <a:r>
              <a:rPr lang="en-US" dirty="0" err="1"/>
              <a:t>Système</a:t>
            </a:r>
            <a:r>
              <a:rPr lang="en-US" dirty="0"/>
              <a:t> de notification</a:t>
            </a:r>
          </a:p>
          <a:p>
            <a:pPr lvl="1">
              <a:buFont typeface="Wingdings" panose="05000000000000000000" pitchFamily="2" charset="2"/>
              <a:buChar char="§"/>
            </a:pPr>
            <a:r>
              <a:rPr lang="en-US" dirty="0" err="1"/>
              <a:t>Système</a:t>
            </a:r>
            <a:r>
              <a:rPr lang="en-US" dirty="0"/>
              <a:t> de candidature</a:t>
            </a:r>
          </a:p>
          <a:p>
            <a:pPr lvl="1">
              <a:buFont typeface="Wingdings" panose="05000000000000000000" pitchFamily="2" charset="2"/>
              <a:buChar char="§"/>
            </a:pPr>
            <a:r>
              <a:rPr lang="en-US" dirty="0" err="1"/>
              <a:t>Système</a:t>
            </a:r>
            <a:r>
              <a:rPr lang="en-US" dirty="0"/>
              <a:t> de </a:t>
            </a:r>
            <a:r>
              <a:rPr lang="en-US" dirty="0" err="1"/>
              <a:t>recommandation</a:t>
            </a:r>
            <a:r>
              <a:rPr lang="en-US" dirty="0"/>
              <a:t> </a:t>
            </a:r>
            <a:r>
              <a:rPr lang="en-US" dirty="0" err="1"/>
              <a:t>d'offres</a:t>
            </a:r>
            <a:r>
              <a:rPr lang="en-US" dirty="0"/>
              <a:t> et </a:t>
            </a:r>
            <a:r>
              <a:rPr lang="en-US" dirty="0" err="1"/>
              <a:t>d'institutions</a:t>
            </a:r>
            <a:endParaRPr lang="en-US" dirty="0"/>
          </a:p>
          <a:p>
            <a:pPr lvl="1">
              <a:buFont typeface="Wingdings" panose="05000000000000000000" pitchFamily="2" charset="2"/>
              <a:buChar char="§"/>
            </a:pPr>
            <a:r>
              <a:rPr lang="en-US" dirty="0" err="1"/>
              <a:t>Système</a:t>
            </a:r>
            <a:r>
              <a:rPr lang="en-US" dirty="0"/>
              <a:t> de </a:t>
            </a:r>
            <a:r>
              <a:rPr lang="en-US" dirty="0" err="1"/>
              <a:t>suivi</a:t>
            </a:r>
            <a:r>
              <a:rPr lang="en-US" dirty="0"/>
              <a:t> des candidatures</a:t>
            </a:r>
          </a:p>
          <a:p>
            <a:pPr lvl="1">
              <a:buFont typeface="Wingdings" panose="05000000000000000000" pitchFamily="2" charset="2"/>
              <a:buChar char="§"/>
            </a:pPr>
            <a:r>
              <a:rPr lang="en-US" dirty="0" err="1"/>
              <a:t>Système</a:t>
            </a:r>
            <a:r>
              <a:rPr lang="en-US" dirty="0"/>
              <a:t> de </a:t>
            </a:r>
            <a:r>
              <a:rPr lang="en-US" dirty="0" err="1"/>
              <a:t>recommandation</a:t>
            </a:r>
            <a:r>
              <a:rPr lang="en-US" dirty="0"/>
              <a:t> </a:t>
            </a:r>
            <a:r>
              <a:rPr lang="en-US" dirty="0" err="1"/>
              <a:t>d'offres</a:t>
            </a:r>
            <a:r>
              <a:rPr lang="en-US" dirty="0"/>
              <a:t> et </a:t>
            </a:r>
            <a:r>
              <a:rPr lang="en-US" dirty="0" err="1"/>
              <a:t>d'institutions</a:t>
            </a:r>
            <a:endParaRPr lang="en-US" dirty="0"/>
          </a:p>
          <a:p>
            <a:pPr lvl="1">
              <a:buFont typeface="Wingdings" panose="05000000000000000000" pitchFamily="2" charset="2"/>
              <a:buChar char="§"/>
            </a:pPr>
            <a:endParaRPr lang="en-US" dirty="0"/>
          </a:p>
          <a:p>
            <a:pPr lvl="1">
              <a:buFont typeface="Wingdings" panose="05000000000000000000" pitchFamily="2" charset="2"/>
              <a:buChar cha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4495" y="3181659"/>
            <a:ext cx="2848903" cy="2136299"/>
          </a:xfrm>
          <a:prstGeom prst="rect">
            <a:avLst/>
          </a:prstGeom>
        </p:spPr>
      </p:pic>
    </p:spTree>
    <p:extLst>
      <p:ext uri="{BB962C8B-B14F-4D97-AF65-F5344CB8AC3E}">
        <p14:creationId xmlns:p14="http://schemas.microsoft.com/office/powerpoint/2010/main" val="4057197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0823" y="4495208"/>
            <a:ext cx="5151744" cy="537532"/>
          </a:xfrm>
        </p:spPr>
        <p:txBody>
          <a:bodyPr>
            <a:noAutofit/>
          </a:bodyPr>
          <a:lstStyle/>
          <a:p>
            <a:r>
              <a:rPr lang="en-US" dirty="0">
                <a:ln w="0"/>
                <a:solidFill>
                  <a:schemeClr val="tx1"/>
                </a:solidFill>
                <a:effectLst>
                  <a:outerShdw blurRad="38100" dist="19050" dir="2700000" algn="tl" rotWithShape="0">
                    <a:schemeClr val="dk1">
                      <a:alpha val="40000"/>
                    </a:schemeClr>
                  </a:outerShdw>
                </a:effectLst>
              </a:rPr>
              <a:t>RH Manager</a:t>
            </a:r>
          </a:p>
        </p:txBody>
      </p:sp>
      <p:sp>
        <p:nvSpPr>
          <p:cNvPr id="4" name="TextBox 3"/>
          <p:cNvSpPr txBox="1"/>
          <p:nvPr/>
        </p:nvSpPr>
        <p:spPr>
          <a:xfrm>
            <a:off x="4623472" y="860484"/>
            <a:ext cx="3746612" cy="461665"/>
          </a:xfrm>
          <a:prstGeom prst="rect">
            <a:avLst/>
          </a:prstGeom>
          <a:noFill/>
        </p:spPr>
        <p:txBody>
          <a:bodyPr wrap="square" rtlCol="0">
            <a:spAutoFit/>
          </a:bodyPr>
          <a:lstStyle/>
          <a:p>
            <a:pPr algn="ctr"/>
            <a:r>
              <a:rPr lang="en-US" sz="2400" b="1" dirty="0"/>
              <a:t>Plan de </a:t>
            </a:r>
            <a:r>
              <a:rPr lang="en-US" sz="2400" b="1" dirty="0" err="1"/>
              <a:t>présentation</a:t>
            </a:r>
            <a:endParaRPr lang="en-US" sz="2400" b="1" dirty="0"/>
          </a:p>
        </p:txBody>
      </p:sp>
      <p:sp>
        <p:nvSpPr>
          <p:cNvPr id="6" name="TextBox 5"/>
          <p:cNvSpPr txBox="1"/>
          <p:nvPr/>
        </p:nvSpPr>
        <p:spPr>
          <a:xfrm>
            <a:off x="1880823" y="1796097"/>
            <a:ext cx="4282035" cy="400110"/>
          </a:xfrm>
          <a:prstGeom prst="rect">
            <a:avLst/>
          </a:prstGeom>
          <a:noFill/>
        </p:spPr>
        <p:txBody>
          <a:bodyPr wrap="square" rtlCol="0">
            <a:spAutoFit/>
          </a:bodyPr>
          <a:lstStyle/>
          <a:p>
            <a:pPr marL="742950" lvl="1" indent="-285750">
              <a:buFont typeface="Wingdings" panose="05000000000000000000" pitchFamily="2" charset="2"/>
              <a:buChar char="q"/>
            </a:pPr>
            <a:r>
              <a:rPr lang="en-US" sz="2000" dirty="0"/>
              <a:t>Introduction</a:t>
            </a:r>
          </a:p>
        </p:txBody>
      </p:sp>
      <p:sp>
        <p:nvSpPr>
          <p:cNvPr id="7" name="TextBox 6"/>
          <p:cNvSpPr txBox="1"/>
          <p:nvPr/>
        </p:nvSpPr>
        <p:spPr>
          <a:xfrm>
            <a:off x="1894181" y="2189371"/>
            <a:ext cx="4282035" cy="400110"/>
          </a:xfrm>
          <a:prstGeom prst="rect">
            <a:avLst/>
          </a:prstGeom>
          <a:noFill/>
        </p:spPr>
        <p:txBody>
          <a:bodyPr wrap="square" rtlCol="0">
            <a:spAutoFit/>
          </a:bodyPr>
          <a:lstStyle/>
          <a:p>
            <a:pPr marL="742950" lvl="1" indent="-285750">
              <a:buFont typeface="Wingdings" panose="05000000000000000000" pitchFamily="2" charset="2"/>
              <a:buChar char="q"/>
            </a:pPr>
            <a:r>
              <a:rPr lang="en-US" sz="2000" dirty="0" err="1"/>
              <a:t>Partie</a:t>
            </a:r>
            <a:r>
              <a:rPr lang="en-US" sz="2000" dirty="0"/>
              <a:t> </a:t>
            </a:r>
            <a:r>
              <a:rPr lang="en-US" sz="2000" dirty="0" err="1"/>
              <a:t>prenantes</a:t>
            </a:r>
            <a:endParaRPr lang="en-US" sz="2000" dirty="0"/>
          </a:p>
        </p:txBody>
      </p:sp>
      <p:sp>
        <p:nvSpPr>
          <p:cNvPr id="9" name="TextBox 8"/>
          <p:cNvSpPr txBox="1"/>
          <p:nvPr/>
        </p:nvSpPr>
        <p:spPr>
          <a:xfrm>
            <a:off x="1894182" y="2542493"/>
            <a:ext cx="4282035" cy="400110"/>
          </a:xfrm>
          <a:prstGeom prst="rect">
            <a:avLst/>
          </a:prstGeom>
          <a:noFill/>
        </p:spPr>
        <p:txBody>
          <a:bodyPr wrap="square" rtlCol="0">
            <a:spAutoFit/>
          </a:bodyPr>
          <a:lstStyle/>
          <a:p>
            <a:pPr marL="742950" lvl="1" indent="-285750">
              <a:buFont typeface="Wingdings" panose="05000000000000000000" pitchFamily="2" charset="2"/>
              <a:buChar char="q"/>
            </a:pPr>
            <a:r>
              <a:rPr lang="en-US" sz="2000" dirty="0" err="1"/>
              <a:t>Analyse</a:t>
            </a:r>
            <a:r>
              <a:rPr lang="en-US" sz="2000" dirty="0"/>
              <a:t> de </a:t>
            </a:r>
            <a:r>
              <a:rPr lang="en-US" sz="2000" dirty="0" err="1"/>
              <a:t>l’opportunité</a:t>
            </a:r>
            <a:endParaRPr lang="en-US" sz="2000" dirty="0"/>
          </a:p>
        </p:txBody>
      </p:sp>
      <p:sp>
        <p:nvSpPr>
          <p:cNvPr id="10" name="TextBox 9"/>
          <p:cNvSpPr txBox="1"/>
          <p:nvPr/>
        </p:nvSpPr>
        <p:spPr>
          <a:xfrm>
            <a:off x="6852699" y="2828121"/>
            <a:ext cx="4557168" cy="400110"/>
          </a:xfrm>
          <a:prstGeom prst="rect">
            <a:avLst/>
          </a:prstGeom>
          <a:noFill/>
        </p:spPr>
        <p:txBody>
          <a:bodyPr wrap="square" rtlCol="0">
            <a:spAutoFit/>
          </a:bodyPr>
          <a:lstStyle/>
          <a:p>
            <a:pPr marL="742950" lvl="1" indent="-285750">
              <a:buFont typeface="Wingdings" panose="05000000000000000000" pitchFamily="2" charset="2"/>
              <a:buChar char="q"/>
            </a:pPr>
            <a:r>
              <a:rPr lang="en-US" sz="2000" dirty="0" err="1"/>
              <a:t>Spécifications</a:t>
            </a:r>
            <a:r>
              <a:rPr lang="en-US" sz="2000" dirty="0"/>
              <a:t> des </a:t>
            </a:r>
            <a:r>
              <a:rPr lang="en-US" sz="2000" dirty="0" err="1"/>
              <a:t>exigences</a:t>
            </a:r>
            <a:endParaRPr lang="en-US" sz="2000" dirty="0"/>
          </a:p>
        </p:txBody>
      </p:sp>
      <p:sp>
        <p:nvSpPr>
          <p:cNvPr id="11" name="TextBox 10"/>
          <p:cNvSpPr txBox="1"/>
          <p:nvPr/>
        </p:nvSpPr>
        <p:spPr>
          <a:xfrm>
            <a:off x="1913989" y="3245829"/>
            <a:ext cx="4925352" cy="400110"/>
          </a:xfrm>
          <a:prstGeom prst="rect">
            <a:avLst/>
          </a:prstGeom>
          <a:noFill/>
        </p:spPr>
        <p:txBody>
          <a:bodyPr wrap="square" rtlCol="0">
            <a:spAutoFit/>
          </a:bodyPr>
          <a:lstStyle/>
          <a:p>
            <a:pPr marL="742950" lvl="1" indent="-285750">
              <a:buFont typeface="Wingdings" panose="05000000000000000000" pitchFamily="2" charset="2"/>
              <a:buChar char="q"/>
            </a:pPr>
            <a:r>
              <a:rPr lang="en-US" sz="2000" dirty="0" err="1"/>
              <a:t>Présentation</a:t>
            </a:r>
            <a:r>
              <a:rPr lang="en-US" sz="2000" dirty="0"/>
              <a:t> du </a:t>
            </a:r>
            <a:r>
              <a:rPr lang="en-US" sz="2000" dirty="0" err="1"/>
              <a:t>système</a:t>
            </a:r>
            <a:r>
              <a:rPr lang="en-US" sz="2000" dirty="0"/>
              <a:t> </a:t>
            </a:r>
            <a:r>
              <a:rPr lang="en-US" sz="2000" dirty="0" err="1"/>
              <a:t>logiciel</a:t>
            </a:r>
            <a:endParaRPr lang="en-US" sz="2000" dirty="0"/>
          </a:p>
        </p:txBody>
      </p:sp>
      <p:sp>
        <p:nvSpPr>
          <p:cNvPr id="12" name="TextBox 11"/>
          <p:cNvSpPr txBox="1"/>
          <p:nvPr/>
        </p:nvSpPr>
        <p:spPr>
          <a:xfrm>
            <a:off x="1913989" y="2881944"/>
            <a:ext cx="5418967" cy="400110"/>
          </a:xfrm>
          <a:prstGeom prst="rect">
            <a:avLst/>
          </a:prstGeom>
          <a:noFill/>
        </p:spPr>
        <p:txBody>
          <a:bodyPr wrap="square" rtlCol="0">
            <a:spAutoFit/>
          </a:bodyPr>
          <a:lstStyle/>
          <a:p>
            <a:pPr marL="742950" lvl="1" indent="-285750">
              <a:buFont typeface="Wingdings" panose="05000000000000000000" pitchFamily="2" charset="2"/>
              <a:buChar char="q"/>
            </a:pPr>
            <a:r>
              <a:rPr lang="en-US" sz="2000" dirty="0"/>
              <a:t>Solutions </a:t>
            </a:r>
            <a:r>
              <a:rPr lang="en-US" sz="2000" dirty="0" err="1"/>
              <a:t>existentes</a:t>
            </a:r>
            <a:r>
              <a:rPr lang="en-US" sz="2000" dirty="0"/>
              <a:t> - concurrences</a:t>
            </a:r>
          </a:p>
        </p:txBody>
      </p:sp>
      <p:sp>
        <p:nvSpPr>
          <p:cNvPr id="13" name="TextBox 12"/>
          <p:cNvSpPr txBox="1"/>
          <p:nvPr/>
        </p:nvSpPr>
        <p:spPr>
          <a:xfrm>
            <a:off x="6825981" y="1776902"/>
            <a:ext cx="5418967" cy="400110"/>
          </a:xfrm>
          <a:prstGeom prst="rect">
            <a:avLst/>
          </a:prstGeom>
          <a:noFill/>
        </p:spPr>
        <p:txBody>
          <a:bodyPr wrap="square" rtlCol="0">
            <a:spAutoFit/>
          </a:bodyPr>
          <a:lstStyle/>
          <a:p>
            <a:pPr marL="742950" lvl="1" indent="-285750">
              <a:buFont typeface="Wingdings" panose="05000000000000000000" pitchFamily="2" charset="2"/>
              <a:buChar char="q"/>
            </a:pPr>
            <a:r>
              <a:rPr lang="en-US" sz="2000" dirty="0" err="1"/>
              <a:t>L’équipe</a:t>
            </a:r>
            <a:r>
              <a:rPr lang="en-US" sz="2000" dirty="0"/>
              <a:t> </a:t>
            </a:r>
            <a:r>
              <a:rPr lang="en-US" sz="2000" dirty="0" err="1"/>
              <a:t>projet</a:t>
            </a:r>
            <a:endParaRPr lang="en-US" sz="2000" dirty="0"/>
          </a:p>
        </p:txBody>
      </p:sp>
      <p:sp>
        <p:nvSpPr>
          <p:cNvPr id="14" name="TextBox 13"/>
          <p:cNvSpPr txBox="1"/>
          <p:nvPr/>
        </p:nvSpPr>
        <p:spPr>
          <a:xfrm>
            <a:off x="6825982" y="2120324"/>
            <a:ext cx="5418967" cy="400110"/>
          </a:xfrm>
          <a:prstGeom prst="rect">
            <a:avLst/>
          </a:prstGeom>
          <a:noFill/>
        </p:spPr>
        <p:txBody>
          <a:bodyPr wrap="square" rtlCol="0">
            <a:spAutoFit/>
          </a:bodyPr>
          <a:lstStyle/>
          <a:p>
            <a:pPr marL="742950" lvl="1" indent="-285750">
              <a:buFont typeface="Wingdings" panose="05000000000000000000" pitchFamily="2" charset="2"/>
              <a:buChar char="q"/>
            </a:pPr>
            <a:r>
              <a:rPr lang="en-US" sz="2000" dirty="0" err="1"/>
              <a:t>Répartition</a:t>
            </a:r>
            <a:r>
              <a:rPr lang="en-US" sz="2000" dirty="0"/>
              <a:t> des </a:t>
            </a:r>
            <a:r>
              <a:rPr lang="en-US" sz="2000" dirty="0" err="1"/>
              <a:t>tâches</a:t>
            </a:r>
            <a:endParaRPr lang="en-US" sz="2000" dirty="0"/>
          </a:p>
        </p:txBody>
      </p:sp>
      <p:sp>
        <p:nvSpPr>
          <p:cNvPr id="15" name="TextBox 14"/>
          <p:cNvSpPr txBox="1"/>
          <p:nvPr/>
        </p:nvSpPr>
        <p:spPr>
          <a:xfrm>
            <a:off x="6839341" y="2463722"/>
            <a:ext cx="5418967" cy="400110"/>
          </a:xfrm>
          <a:prstGeom prst="rect">
            <a:avLst/>
          </a:prstGeom>
          <a:noFill/>
        </p:spPr>
        <p:txBody>
          <a:bodyPr wrap="square" rtlCol="0">
            <a:spAutoFit/>
          </a:bodyPr>
          <a:lstStyle/>
          <a:p>
            <a:pPr marL="742950" lvl="1" indent="-285750">
              <a:buFont typeface="Wingdings" panose="05000000000000000000" pitchFamily="2" charset="2"/>
              <a:buChar char="q"/>
            </a:pPr>
            <a:r>
              <a:rPr lang="en-US" sz="2000" dirty="0" err="1"/>
              <a:t>Méthodologie</a:t>
            </a:r>
            <a:r>
              <a:rPr lang="en-US" sz="2000" dirty="0"/>
              <a:t> (Scrum)</a:t>
            </a:r>
          </a:p>
        </p:txBody>
      </p:sp>
      <p:sp>
        <p:nvSpPr>
          <p:cNvPr id="16" name="TextBox 15"/>
          <p:cNvSpPr txBox="1"/>
          <p:nvPr/>
        </p:nvSpPr>
        <p:spPr>
          <a:xfrm>
            <a:off x="1958879" y="5044593"/>
            <a:ext cx="9734203" cy="646331"/>
          </a:xfrm>
          <a:prstGeom prst="rect">
            <a:avLst/>
          </a:prstGeom>
          <a:noFill/>
        </p:spPr>
        <p:txBody>
          <a:bodyPr wrap="square" rtlCol="0">
            <a:spAutoFit/>
          </a:bodyPr>
          <a:lstStyle/>
          <a:p>
            <a:r>
              <a:rPr lang="fr-FR" dirty="0"/>
              <a:t>Une plateforme numérique dédiée à la gestion des ressources humaines, visant à valoriser les compétences locales et à faciliter l’insertion professionnelle en Haïti.</a:t>
            </a:r>
            <a:endParaRPr lang="en-US"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7611" y="11107"/>
            <a:ext cx="2434389" cy="2333279"/>
          </a:xfrm>
          <a:prstGeom prst="rect">
            <a:avLst/>
          </a:prstGeom>
        </p:spPr>
      </p:pic>
    </p:spTree>
    <p:extLst>
      <p:ext uri="{BB962C8B-B14F-4D97-AF65-F5344CB8AC3E}">
        <p14:creationId xmlns:p14="http://schemas.microsoft.com/office/powerpoint/2010/main" val="223225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1653" y="624110"/>
            <a:ext cx="3309110" cy="714239"/>
          </a:xfrm>
        </p:spPr>
        <p:txBody>
          <a:bodyPr>
            <a:normAutofit fontScale="90000"/>
          </a:bodyPr>
          <a:lstStyle/>
          <a:p>
            <a:r>
              <a:rPr lang="en-US" dirty="0"/>
              <a:t>Introduction</a:t>
            </a:r>
            <a:br>
              <a:rPr lang="en-US" dirty="0"/>
            </a:br>
            <a:endParaRPr lang="en-US" dirty="0"/>
          </a:p>
        </p:txBody>
      </p:sp>
      <p:sp>
        <p:nvSpPr>
          <p:cNvPr id="3" name="Content Placeholder 2"/>
          <p:cNvSpPr>
            <a:spLocks noGrp="1"/>
          </p:cNvSpPr>
          <p:nvPr>
            <p:ph idx="1"/>
          </p:nvPr>
        </p:nvSpPr>
        <p:spPr>
          <a:xfrm>
            <a:off x="2400226" y="1235292"/>
            <a:ext cx="8915400" cy="3777622"/>
          </a:xfrm>
        </p:spPr>
        <p:txBody>
          <a:bodyPr>
            <a:noAutofit/>
          </a:bodyPr>
          <a:lstStyle/>
          <a:p>
            <a:endParaRPr lang="fr-FR" sz="2000" dirty="0"/>
          </a:p>
          <a:p>
            <a:r>
              <a:rPr lang="fr-FR" sz="2000" dirty="0"/>
              <a:t>Objectif du projet, rôle de </a:t>
            </a:r>
            <a:r>
              <a:rPr lang="fr-FR" sz="2000" dirty="0" err="1"/>
              <a:t>RHManager</a:t>
            </a:r>
            <a:r>
              <a:rPr lang="fr-FR" sz="2000" dirty="0"/>
              <a:t> Haïti</a:t>
            </a:r>
            <a:endParaRPr lang="en-US" sz="2000" dirty="0"/>
          </a:p>
          <a:p>
            <a:pPr marL="0" indent="0">
              <a:buNone/>
            </a:pPr>
            <a:endParaRPr lang="fr-FR" sz="2000" dirty="0"/>
          </a:p>
          <a:p>
            <a:r>
              <a:rPr lang="fr-FR" sz="2000" dirty="0" err="1"/>
              <a:t>RHManager</a:t>
            </a:r>
            <a:r>
              <a:rPr lang="fr-FR" sz="2000" dirty="0"/>
              <a:t> Haïti est un projet innovant visant à valoriser les compétences locales en Haïti. L’objectif est d’accompagner les jeunes dans leur insertion professionnelle tout en aidant les entreprises à améliorer leur productivité.</a:t>
            </a:r>
          </a:p>
          <a:p>
            <a:pPr lvl="1">
              <a:buFont typeface="Arial" panose="020B0604020202020204" pitchFamily="34" charset="0"/>
              <a:buChar char="•"/>
            </a:pPr>
            <a:r>
              <a:rPr lang="en-US" sz="2000" dirty="0" err="1"/>
              <a:t>Valorisation</a:t>
            </a:r>
            <a:r>
              <a:rPr lang="en-US" sz="2000" dirty="0"/>
              <a:t> des </a:t>
            </a:r>
            <a:r>
              <a:rPr lang="en-US" sz="2000" dirty="0" err="1"/>
              <a:t>compétences</a:t>
            </a:r>
            <a:r>
              <a:rPr lang="en-US" sz="2000" dirty="0"/>
              <a:t> locales</a:t>
            </a:r>
          </a:p>
          <a:p>
            <a:pPr lvl="1">
              <a:buFont typeface="Arial" panose="020B0604020202020204" pitchFamily="34" charset="0"/>
              <a:buChar char="•"/>
            </a:pPr>
            <a:r>
              <a:rPr lang="en-US" sz="2000" dirty="0" err="1"/>
              <a:t>Accompagnement</a:t>
            </a:r>
            <a:r>
              <a:rPr lang="en-US" sz="2000" dirty="0"/>
              <a:t> </a:t>
            </a:r>
            <a:r>
              <a:rPr lang="en-US" sz="2000" dirty="0" err="1"/>
              <a:t>professionnel</a:t>
            </a:r>
            <a:endParaRPr lang="en-US" sz="2000" dirty="0"/>
          </a:p>
          <a:p>
            <a:pPr lvl="1">
              <a:buFont typeface="Arial" panose="020B0604020202020204" pitchFamily="34" charset="0"/>
              <a:buChar char="•"/>
            </a:pPr>
            <a:r>
              <a:rPr lang="en-US" sz="2000" dirty="0" err="1"/>
              <a:t>Amélioration</a:t>
            </a:r>
            <a:r>
              <a:rPr lang="en-US" sz="2000" dirty="0"/>
              <a:t> de la </a:t>
            </a:r>
            <a:r>
              <a:rPr lang="en-US" sz="2000" dirty="0" err="1"/>
              <a:t>productivité</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697" y="3659434"/>
            <a:ext cx="2464640" cy="2464640"/>
          </a:xfrm>
          <a:prstGeom prst="rect">
            <a:avLst/>
          </a:prstGeom>
        </p:spPr>
      </p:pic>
    </p:spTree>
    <p:extLst>
      <p:ext uri="{BB962C8B-B14F-4D97-AF65-F5344CB8AC3E}">
        <p14:creationId xmlns:p14="http://schemas.microsoft.com/office/powerpoint/2010/main" val="3239915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2024" y="624110"/>
            <a:ext cx="4597584" cy="722552"/>
          </a:xfrm>
        </p:spPr>
        <p:txBody>
          <a:bodyPr/>
          <a:lstStyle/>
          <a:p>
            <a:r>
              <a:rPr lang="en-US" dirty="0"/>
              <a:t>Parties </a:t>
            </a:r>
            <a:r>
              <a:rPr lang="en-US" dirty="0" err="1"/>
              <a:t>prenantes</a:t>
            </a:r>
            <a:endParaRPr lang="en-US" dirty="0"/>
          </a:p>
        </p:txBody>
      </p:sp>
      <p:sp>
        <p:nvSpPr>
          <p:cNvPr id="3" name="Content Placeholder 2"/>
          <p:cNvSpPr>
            <a:spLocks noGrp="1"/>
          </p:cNvSpPr>
          <p:nvPr>
            <p:ph idx="1"/>
          </p:nvPr>
        </p:nvSpPr>
        <p:spPr>
          <a:xfrm>
            <a:off x="1360459" y="1536761"/>
            <a:ext cx="8915400" cy="3777622"/>
          </a:xfrm>
        </p:spPr>
        <p:txBody>
          <a:bodyPr>
            <a:normAutofit/>
          </a:bodyPr>
          <a:lstStyle/>
          <a:p>
            <a:r>
              <a:rPr lang="fr-FR" sz="2000" dirty="0"/>
              <a:t>Les parties prenantes du projet incluent le commanditaire, le public cible, et divers acteurs clés comme les entreprises, les universités, les ONG et les jeunes chercheurs d’emploi. Leur implication est essentielle pour assurer la réussite et l’adoption du projet sur le terrain.</a:t>
            </a:r>
          </a:p>
          <a:p>
            <a:pPr lvl="1">
              <a:buFont typeface="Wingdings" panose="05000000000000000000" pitchFamily="2" charset="2"/>
              <a:buChar char="Ø"/>
            </a:pPr>
            <a:r>
              <a:rPr lang="fr-FR" sz="2000" dirty="0"/>
              <a:t>Commanditaire</a:t>
            </a:r>
          </a:p>
          <a:p>
            <a:pPr lvl="2">
              <a:buFont typeface="Wingdings" panose="05000000000000000000" pitchFamily="2" charset="2"/>
              <a:buChar char="§"/>
            </a:pPr>
            <a:r>
              <a:rPr lang="en-US" sz="2000" dirty="0" err="1"/>
              <a:t>Gouvernement</a:t>
            </a:r>
            <a:r>
              <a:rPr lang="en-US" sz="2000" dirty="0"/>
              <a:t> </a:t>
            </a:r>
            <a:r>
              <a:rPr lang="en-US" sz="2000" dirty="0" err="1"/>
              <a:t>haïtien</a:t>
            </a:r>
            <a:r>
              <a:rPr lang="en-US" sz="2000" dirty="0"/>
              <a:t>(MENFP,MEF…)</a:t>
            </a:r>
          </a:p>
          <a:p>
            <a:pPr lvl="1">
              <a:buFont typeface="Wingdings" panose="05000000000000000000" pitchFamily="2" charset="2"/>
              <a:buChar char="Ø"/>
            </a:pPr>
            <a:r>
              <a:rPr lang="fr-FR" sz="2000" dirty="0"/>
              <a:t>Public cible</a:t>
            </a:r>
          </a:p>
          <a:p>
            <a:pPr lvl="2">
              <a:buFont typeface="Wingdings" panose="05000000000000000000" pitchFamily="2" charset="2"/>
              <a:buChar char="§"/>
            </a:pPr>
            <a:r>
              <a:rPr lang="en-US" sz="2000" dirty="0" err="1"/>
              <a:t>Jeunes</a:t>
            </a:r>
            <a:r>
              <a:rPr lang="en-US" sz="2000" dirty="0"/>
              <a:t> talents, </a:t>
            </a:r>
            <a:r>
              <a:rPr lang="en-US" sz="2000" dirty="0" err="1"/>
              <a:t>Secteur</a:t>
            </a:r>
            <a:r>
              <a:rPr lang="en-US" sz="2000" dirty="0"/>
              <a:t> </a:t>
            </a:r>
            <a:r>
              <a:rPr lang="en-US" sz="2000" dirty="0" err="1"/>
              <a:t>privé</a:t>
            </a:r>
            <a:r>
              <a:rPr lang="en-US" sz="2000" dirty="0"/>
              <a:t>, </a:t>
            </a:r>
            <a:r>
              <a:rPr lang="en-US" sz="2000" dirty="0" err="1"/>
              <a:t>Employés</a:t>
            </a:r>
            <a:r>
              <a:rPr lang="en-US" sz="2000" dirty="0"/>
              <a:t> </a:t>
            </a:r>
            <a:r>
              <a:rPr lang="en-US" sz="2000" dirty="0" err="1"/>
              <a:t>en</a:t>
            </a:r>
            <a:r>
              <a:rPr lang="en-US" sz="2000" dirty="0"/>
              <a:t> poste, </a:t>
            </a:r>
            <a:r>
              <a:rPr lang="en-US" sz="2000" dirty="0" err="1"/>
              <a:t>Universités</a:t>
            </a:r>
            <a:r>
              <a:rPr lang="en-US" sz="2000" dirty="0"/>
              <a:t> et institutions </a:t>
            </a:r>
            <a:r>
              <a:rPr lang="en-US" sz="2000" dirty="0" err="1"/>
              <a:t>académique</a:t>
            </a:r>
            <a:r>
              <a:rPr lang="en-US" sz="20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1649" y="208207"/>
            <a:ext cx="1997583" cy="1997583"/>
          </a:xfrm>
          <a:prstGeom prst="rect">
            <a:avLst/>
          </a:prstGeom>
        </p:spPr>
      </p:pic>
    </p:spTree>
    <p:extLst>
      <p:ext uri="{BB962C8B-B14F-4D97-AF65-F5344CB8AC3E}">
        <p14:creationId xmlns:p14="http://schemas.microsoft.com/office/powerpoint/2010/main" val="86603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0213" y="673986"/>
            <a:ext cx="5686552" cy="772429"/>
          </a:xfrm>
        </p:spPr>
        <p:txBody>
          <a:bodyPr/>
          <a:lstStyle/>
          <a:p>
            <a:r>
              <a:rPr lang="en-US" dirty="0" err="1"/>
              <a:t>Analyse</a:t>
            </a:r>
            <a:r>
              <a:rPr lang="en-US" dirty="0"/>
              <a:t> de </a:t>
            </a:r>
            <a:r>
              <a:rPr lang="en-US" dirty="0" err="1"/>
              <a:t>l’opportunité</a:t>
            </a:r>
            <a:endParaRPr lang="en-US" dirty="0"/>
          </a:p>
        </p:txBody>
      </p:sp>
      <p:sp>
        <p:nvSpPr>
          <p:cNvPr id="3" name="Content Placeholder 2"/>
          <p:cNvSpPr>
            <a:spLocks noGrp="1"/>
          </p:cNvSpPr>
          <p:nvPr>
            <p:ph idx="1"/>
          </p:nvPr>
        </p:nvSpPr>
        <p:spPr>
          <a:xfrm>
            <a:off x="1839974" y="1564398"/>
            <a:ext cx="9347864" cy="4350326"/>
          </a:xfrm>
        </p:spPr>
        <p:txBody>
          <a:bodyPr>
            <a:noAutofit/>
          </a:bodyPr>
          <a:lstStyle/>
          <a:p>
            <a:r>
              <a:rPr lang="en-US" sz="2000" dirty="0" err="1"/>
              <a:t>Actuellement</a:t>
            </a:r>
            <a:r>
              <a:rPr lang="en-US" sz="2000" dirty="0"/>
              <a:t>, </a:t>
            </a:r>
            <a:r>
              <a:rPr lang="en-US" sz="2000" dirty="0" err="1"/>
              <a:t>peu</a:t>
            </a:r>
            <a:r>
              <a:rPr lang="en-US" sz="2000" dirty="0"/>
              <a:t> de </a:t>
            </a:r>
            <a:r>
              <a:rPr lang="en-US" sz="2000" dirty="0" err="1"/>
              <a:t>plateformes</a:t>
            </a:r>
            <a:r>
              <a:rPr lang="en-US" sz="2000" dirty="0"/>
              <a:t> </a:t>
            </a:r>
            <a:r>
              <a:rPr lang="en-US" sz="2000" dirty="0" err="1"/>
              <a:t>offrent</a:t>
            </a:r>
            <a:r>
              <a:rPr lang="en-US" sz="2000" dirty="0"/>
              <a:t> </a:t>
            </a:r>
            <a:r>
              <a:rPr lang="en-US" sz="2000" dirty="0" err="1"/>
              <a:t>une</a:t>
            </a:r>
            <a:r>
              <a:rPr lang="en-US" sz="2000" dirty="0"/>
              <a:t> </a:t>
            </a:r>
            <a:r>
              <a:rPr lang="en-US" sz="2000" dirty="0" err="1"/>
              <a:t>gestion</a:t>
            </a:r>
            <a:r>
              <a:rPr lang="en-US" sz="2000" dirty="0"/>
              <a:t> </a:t>
            </a:r>
            <a:r>
              <a:rPr lang="en-US" sz="2000" dirty="0" err="1"/>
              <a:t>avancée</a:t>
            </a:r>
            <a:r>
              <a:rPr lang="en-US" sz="2000" dirty="0"/>
              <a:t> des </a:t>
            </a:r>
            <a:r>
              <a:rPr lang="en-US" sz="2000" dirty="0" err="1"/>
              <a:t>ressources</a:t>
            </a:r>
            <a:r>
              <a:rPr lang="en-US" sz="2000" dirty="0"/>
              <a:t> </a:t>
            </a:r>
            <a:r>
              <a:rPr lang="en-US" sz="2000" dirty="0" err="1"/>
              <a:t>humaines</a:t>
            </a:r>
            <a:r>
              <a:rPr lang="en-US" sz="2000" dirty="0"/>
              <a:t> avec un </a:t>
            </a:r>
            <a:r>
              <a:rPr lang="en-US" sz="2000" dirty="0" err="1"/>
              <a:t>suivi</a:t>
            </a:r>
            <a:r>
              <a:rPr lang="en-US" sz="2000" dirty="0"/>
              <a:t> </a:t>
            </a:r>
            <a:r>
              <a:rPr lang="en-US" sz="2000" dirty="0" err="1"/>
              <a:t>rigoureux</a:t>
            </a:r>
            <a:r>
              <a:rPr lang="en-US" sz="2000" dirty="0"/>
              <a:t> des </a:t>
            </a:r>
            <a:r>
              <a:rPr lang="en-US" sz="2000" dirty="0" err="1"/>
              <a:t>compétences</a:t>
            </a:r>
            <a:r>
              <a:rPr lang="en-US" sz="2000" dirty="0"/>
              <a:t> des </a:t>
            </a:r>
            <a:r>
              <a:rPr lang="en-US" sz="2000" dirty="0" err="1"/>
              <a:t>candidats</a:t>
            </a:r>
            <a:r>
              <a:rPr lang="en-US" sz="2000" dirty="0"/>
              <a:t> et de </a:t>
            </a:r>
            <a:r>
              <a:rPr lang="en-US" sz="2000" dirty="0" err="1"/>
              <a:t>leur</a:t>
            </a:r>
            <a:r>
              <a:rPr lang="en-US" sz="2000" dirty="0"/>
              <a:t> </a:t>
            </a:r>
            <a:r>
              <a:rPr lang="en-US" sz="2000" dirty="0" err="1"/>
              <a:t>évolution</a:t>
            </a:r>
            <a:r>
              <a:rPr lang="en-US" sz="2000" dirty="0"/>
              <a:t> </a:t>
            </a:r>
            <a:r>
              <a:rPr lang="en-US" sz="2000" dirty="0" err="1"/>
              <a:t>professionnelle</a:t>
            </a:r>
            <a:r>
              <a:rPr lang="en-US" sz="2000" dirty="0"/>
              <a:t> après </a:t>
            </a:r>
            <a:r>
              <a:rPr lang="en-US" sz="2000" dirty="0" err="1"/>
              <a:t>leur</a:t>
            </a:r>
            <a:r>
              <a:rPr lang="en-US" sz="2000" dirty="0"/>
              <a:t> </a:t>
            </a:r>
            <a:r>
              <a:rPr lang="en-US" sz="2000" dirty="0" err="1"/>
              <a:t>embauche</a:t>
            </a:r>
            <a:r>
              <a:rPr lang="en-US" sz="2000" dirty="0"/>
              <a:t>.</a:t>
            </a:r>
          </a:p>
          <a:p>
            <a:r>
              <a:rPr lang="fr-FR" sz="2000" dirty="0"/>
              <a:t>Face au chômage élevé et à l’absence de plateformes RH adaptées en Haïti, </a:t>
            </a:r>
            <a:r>
              <a:rPr lang="fr-FR" sz="2000" dirty="0" err="1"/>
              <a:t>RHManager</a:t>
            </a:r>
            <a:r>
              <a:rPr lang="fr-FR" sz="2000" dirty="0"/>
              <a:t> vient répondre à un besoin réel. Le projet vise à combler ce vide en offrant une solution pratique et accessible, capable d’améliorer l’efficacité des processus de recrutement et de formation.</a:t>
            </a:r>
            <a:endParaRPr lang="en-US" sz="2000" dirty="0"/>
          </a:p>
          <a:p>
            <a:r>
              <a:rPr lang="en-US" sz="2000" dirty="0" err="1"/>
              <a:t>Dans</a:t>
            </a:r>
            <a:r>
              <a:rPr lang="en-US" sz="2000" dirty="0"/>
              <a:t> </a:t>
            </a:r>
            <a:r>
              <a:rPr lang="en-US" sz="2000" dirty="0" err="1"/>
              <a:t>ce</a:t>
            </a:r>
            <a:r>
              <a:rPr lang="en-US" sz="2000" dirty="0"/>
              <a:t> </a:t>
            </a:r>
            <a:r>
              <a:rPr lang="en-US" sz="2000" dirty="0" err="1"/>
              <a:t>contexte</a:t>
            </a:r>
            <a:r>
              <a:rPr lang="en-US" sz="2000" dirty="0"/>
              <a:t>, </a:t>
            </a:r>
            <a:r>
              <a:rPr lang="en-US" sz="2000" b="1" dirty="0" err="1"/>
              <a:t>RHManager</a:t>
            </a:r>
            <a:r>
              <a:rPr lang="en-US" sz="2000" b="1" dirty="0"/>
              <a:t> </a:t>
            </a:r>
            <a:r>
              <a:rPr lang="en-US" sz="2000" b="1" dirty="0" err="1"/>
              <a:t>Haïti</a:t>
            </a:r>
            <a:r>
              <a:rPr lang="en-US" sz="2000" dirty="0"/>
              <a:t> se </a:t>
            </a:r>
            <a:r>
              <a:rPr lang="en-US" sz="2000" dirty="0" err="1"/>
              <a:t>positionne</a:t>
            </a:r>
            <a:r>
              <a:rPr lang="en-US" sz="2000" dirty="0"/>
              <a:t> </a:t>
            </a:r>
            <a:r>
              <a:rPr lang="en-US" sz="2000" dirty="0" err="1"/>
              <a:t>comme</a:t>
            </a:r>
            <a:r>
              <a:rPr lang="en-US" sz="2000" dirty="0"/>
              <a:t> </a:t>
            </a:r>
            <a:r>
              <a:rPr lang="en-US" sz="2000" dirty="0" err="1"/>
              <a:t>une</a:t>
            </a:r>
            <a:r>
              <a:rPr lang="en-US" sz="2000" dirty="0"/>
              <a:t> solution </a:t>
            </a:r>
            <a:r>
              <a:rPr lang="en-US" sz="2000" dirty="0" err="1"/>
              <a:t>innovante</a:t>
            </a:r>
            <a:r>
              <a:rPr lang="en-US" sz="2000" dirty="0"/>
              <a:t> </a:t>
            </a:r>
            <a:r>
              <a:rPr lang="en-US" sz="2000" dirty="0" err="1"/>
              <a:t>visant</a:t>
            </a:r>
            <a:r>
              <a:rPr lang="en-US" sz="2000" dirty="0"/>
              <a:t> à </a:t>
            </a:r>
            <a:r>
              <a:rPr lang="en-US" sz="2000" dirty="0" err="1"/>
              <a:t>moderniser</a:t>
            </a:r>
            <a:r>
              <a:rPr lang="en-US" sz="2000" dirty="0"/>
              <a:t> le </a:t>
            </a:r>
            <a:r>
              <a:rPr lang="en-US" sz="2000" dirty="0" err="1"/>
              <a:t>secteur</a:t>
            </a:r>
            <a:r>
              <a:rPr lang="en-US" sz="2000" dirty="0"/>
              <a:t> de </a:t>
            </a:r>
            <a:r>
              <a:rPr lang="en-US" sz="2000" dirty="0" err="1"/>
              <a:t>l’emploi</a:t>
            </a:r>
            <a:r>
              <a:rPr lang="en-US" sz="2000" dirty="0"/>
              <a:t> </a:t>
            </a:r>
            <a:r>
              <a:rPr lang="en-US" sz="2000" dirty="0" err="1"/>
              <a:t>en</a:t>
            </a:r>
            <a:r>
              <a:rPr lang="en-US" sz="2000" dirty="0"/>
              <a:t> </a:t>
            </a:r>
            <a:r>
              <a:rPr lang="en-US" sz="2000" dirty="0" err="1"/>
              <a:t>instaurant</a:t>
            </a:r>
            <a:r>
              <a:rPr lang="en-US" sz="2000" dirty="0"/>
              <a:t> des </a:t>
            </a:r>
            <a:r>
              <a:rPr lang="en-US" sz="2000" dirty="0" err="1"/>
              <a:t>pratiques</a:t>
            </a:r>
            <a:r>
              <a:rPr lang="en-US" sz="2000" dirty="0"/>
              <a:t> plus </a:t>
            </a:r>
            <a:r>
              <a:rPr lang="en-US" sz="2000" dirty="0" err="1">
                <a:solidFill>
                  <a:srgbClr val="FF0000"/>
                </a:solidFill>
              </a:rPr>
              <a:t>efficaces</a:t>
            </a:r>
            <a:r>
              <a:rPr lang="en-US" sz="2000" dirty="0">
                <a:solidFill>
                  <a:srgbClr val="FF0000"/>
                </a:solidFill>
              </a:rPr>
              <a:t>.</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683" y="-209132"/>
            <a:ext cx="2182310" cy="2182310"/>
          </a:xfrm>
          <a:prstGeom prst="rect">
            <a:avLst/>
          </a:prstGeom>
        </p:spPr>
      </p:pic>
    </p:spTree>
    <p:extLst>
      <p:ext uri="{BB962C8B-B14F-4D97-AF65-F5344CB8AC3E}">
        <p14:creationId xmlns:p14="http://schemas.microsoft.com/office/powerpoint/2010/main" val="3143961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077" y="632203"/>
            <a:ext cx="8911687" cy="694892"/>
          </a:xfrm>
        </p:spPr>
        <p:txBody>
          <a:bodyPr>
            <a:normAutofit fontScale="90000"/>
          </a:bodyPr>
          <a:lstStyle/>
          <a:p>
            <a:r>
              <a:rPr lang="en-US"/>
              <a:t>Solutions existentes - concurrences</a:t>
            </a:r>
            <a:br>
              <a:rPr lang="en-US"/>
            </a:br>
            <a:endParaRPr lang="en-US" dirty="0"/>
          </a:p>
        </p:txBody>
      </p:sp>
      <p:sp>
        <p:nvSpPr>
          <p:cNvPr id="3" name="Content Placeholder 2"/>
          <p:cNvSpPr>
            <a:spLocks noGrp="1"/>
          </p:cNvSpPr>
          <p:nvPr>
            <p:ph idx="1"/>
          </p:nvPr>
        </p:nvSpPr>
        <p:spPr>
          <a:xfrm>
            <a:off x="1565462" y="2068119"/>
            <a:ext cx="8915400" cy="3777622"/>
          </a:xfrm>
        </p:spPr>
        <p:txBody>
          <a:bodyPr>
            <a:normAutofit fontScale="92500" lnSpcReduction="20000"/>
          </a:bodyPr>
          <a:lstStyle/>
          <a:p>
            <a:r>
              <a:rPr lang="en-US" dirty="0"/>
              <a:t>J</a:t>
            </a:r>
            <a:r>
              <a:rPr lang="fr-FR" b="1" dirty="0" err="1"/>
              <a:t>obPaw</a:t>
            </a:r>
            <a:r>
              <a:rPr lang="fr-FR" dirty="0"/>
              <a:t> facilite l’accès aux offres d’emploi et aux appels d’offres en connectant entreprises, universités et professionnels. Cependant, il ne propose ni </a:t>
            </a:r>
            <a:r>
              <a:rPr lang="fr-FR" b="1" dirty="0"/>
              <a:t>certification des compétences</a:t>
            </a:r>
            <a:r>
              <a:rPr lang="fr-FR" dirty="0"/>
              <a:t>, ni </a:t>
            </a:r>
            <a:r>
              <a:rPr lang="fr-FR" b="1" dirty="0"/>
              <a:t>formation continue</a:t>
            </a:r>
            <a:r>
              <a:rPr lang="fr-FR" dirty="0"/>
              <a:t>, et manque d’</a:t>
            </a:r>
            <a:r>
              <a:rPr lang="fr-FR" b="1" dirty="0"/>
              <a:t>analyse des tendances de l’emploi</a:t>
            </a:r>
            <a:r>
              <a:rPr lang="fr-FR" dirty="0"/>
              <a:t>. </a:t>
            </a:r>
          </a:p>
          <a:p>
            <a:endParaRPr lang="fr-FR" dirty="0"/>
          </a:p>
          <a:p>
            <a:r>
              <a:rPr lang="fr-FR" b="1" dirty="0"/>
              <a:t>Loop News</a:t>
            </a:r>
            <a:r>
              <a:rPr lang="fr-FR" dirty="0"/>
              <a:t> se distingue par sa couverture médiatique étendue dans la Caraïbe, mais sa section emploi est limitée et ne propose pas de </a:t>
            </a:r>
            <a:r>
              <a:rPr lang="fr-FR" b="1" dirty="0"/>
              <a:t>formation continue</a:t>
            </a:r>
            <a:r>
              <a:rPr lang="fr-FR" dirty="0"/>
              <a:t> ou de </a:t>
            </a:r>
            <a:r>
              <a:rPr lang="fr-FR" b="1" dirty="0"/>
              <a:t>certification des compétences</a:t>
            </a:r>
            <a:r>
              <a:rPr lang="fr-FR" dirty="0"/>
              <a:t>. </a:t>
            </a:r>
          </a:p>
          <a:p>
            <a:endParaRPr lang="fr-FR" dirty="0"/>
          </a:p>
          <a:p>
            <a:r>
              <a:rPr lang="fr-FR" dirty="0" err="1"/>
              <a:t>JobPartNet</a:t>
            </a:r>
            <a:r>
              <a:rPr lang="fr-FR" dirty="0"/>
              <a:t> simplifie la gestion des offres d’emploi, mais il lui manque des éléments clés comme la </a:t>
            </a:r>
            <a:r>
              <a:rPr lang="fr-FR" b="1" dirty="0"/>
              <a:t>formation continue</a:t>
            </a:r>
            <a:r>
              <a:rPr lang="fr-FR" dirty="0"/>
              <a:t> et la </a:t>
            </a:r>
            <a:r>
              <a:rPr lang="fr-FR" b="1" dirty="0"/>
              <a:t>certification des compétences</a:t>
            </a:r>
            <a:r>
              <a:rPr lang="fr-FR" dirty="0"/>
              <a:t>. Son interface, bien qu’accessible, n’est pas adaptée aux spécificités du marché haïtien et ne propose pas d’</a:t>
            </a:r>
            <a:r>
              <a:rPr lang="fr-FR" b="1" dirty="0"/>
              <a:t>analyse des tendances de l’emploi</a:t>
            </a:r>
            <a:r>
              <a:rPr lang="fr-FR" dirty="0"/>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573" y="632203"/>
            <a:ext cx="2958578" cy="2032582"/>
          </a:xfrm>
          <a:prstGeom prst="rect">
            <a:avLst/>
          </a:prstGeom>
        </p:spPr>
      </p:pic>
    </p:spTree>
    <p:extLst>
      <p:ext uri="{BB962C8B-B14F-4D97-AF65-F5344CB8AC3E}">
        <p14:creationId xmlns:p14="http://schemas.microsoft.com/office/powerpoint/2010/main" val="3509233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3722" y="672662"/>
            <a:ext cx="7619224" cy="921469"/>
          </a:xfrm>
        </p:spPr>
        <p:txBody>
          <a:bodyPr/>
          <a:lstStyle/>
          <a:p>
            <a:r>
              <a:rPr lang="en-US" dirty="0" err="1"/>
              <a:t>Présentation</a:t>
            </a:r>
            <a:r>
              <a:rPr lang="en-US" dirty="0"/>
              <a:t> du </a:t>
            </a:r>
            <a:r>
              <a:rPr lang="en-US" dirty="0" err="1"/>
              <a:t>système</a:t>
            </a:r>
            <a:r>
              <a:rPr lang="en-US" dirty="0"/>
              <a:t> </a:t>
            </a:r>
            <a:r>
              <a:rPr lang="en-US" dirty="0" err="1"/>
              <a:t>logiciel</a:t>
            </a:r>
            <a:endParaRPr lang="en-US" dirty="0"/>
          </a:p>
        </p:txBody>
      </p:sp>
      <p:sp>
        <p:nvSpPr>
          <p:cNvPr id="3" name="Content Placeholder 2"/>
          <p:cNvSpPr>
            <a:spLocks noGrp="1"/>
          </p:cNvSpPr>
          <p:nvPr>
            <p:ph idx="1"/>
          </p:nvPr>
        </p:nvSpPr>
        <p:spPr>
          <a:xfrm>
            <a:off x="2573028" y="1842287"/>
            <a:ext cx="8915400" cy="3777622"/>
          </a:xfrm>
        </p:spPr>
        <p:txBody>
          <a:bodyPr>
            <a:normAutofit/>
          </a:bodyPr>
          <a:lstStyle/>
          <a:p>
            <a:r>
              <a:rPr lang="fr-FR" sz="2000" dirty="0"/>
              <a:t>Le livrable est une application web responsive, accessible depuis tout appareil. Le projet utilise des technologies web modernes comme HTML, CSS, JavaScript, </a:t>
            </a:r>
            <a:r>
              <a:rPr lang="en-US" sz="2000" dirty="0" smtClean="0"/>
              <a:t>Django </a:t>
            </a:r>
            <a:r>
              <a:rPr lang="en-US" sz="2000"/>
              <a:t>REST </a:t>
            </a:r>
            <a:r>
              <a:rPr lang="en-US" sz="2000" smtClean="0"/>
              <a:t>framework, </a:t>
            </a:r>
            <a:r>
              <a:rPr lang="en-US" sz="2000" dirty="0" smtClean="0"/>
              <a:t>Python</a:t>
            </a:r>
            <a:r>
              <a:rPr lang="fr-FR" sz="2000" dirty="0" smtClean="0"/>
              <a:t>, </a:t>
            </a:r>
            <a:r>
              <a:rPr lang="fr-FR" sz="2000" dirty="0"/>
              <a:t>et une base de données MySQL. L’objectif est de garantir performance, sécurité, et accessibilité à tous.</a:t>
            </a:r>
          </a:p>
          <a:p>
            <a:pPr lvl="1">
              <a:buFont typeface="Wingdings" panose="05000000000000000000" pitchFamily="2" charset="2"/>
              <a:buChar char="§"/>
            </a:pPr>
            <a:r>
              <a:rPr lang="en-US" sz="2000" dirty="0"/>
              <a:t>Web App : Application web responsive (PC, mobile, </a:t>
            </a:r>
            <a:r>
              <a:rPr lang="en-US" sz="2000" dirty="0" err="1"/>
              <a:t>tablette</a:t>
            </a:r>
            <a:r>
              <a:rPr lang="en-US" sz="2000" dirty="0"/>
              <a:t>)</a:t>
            </a:r>
          </a:p>
          <a:p>
            <a:pPr lvl="1">
              <a:buFont typeface="Wingdings" panose="05000000000000000000" pitchFamily="2" charset="2"/>
              <a:buChar char="§"/>
            </a:pPr>
            <a:r>
              <a:rPr lang="fr-FR" sz="2000" dirty="0"/>
              <a:t>Hébergement : Serveur web pour héberger la plateforme</a:t>
            </a:r>
          </a:p>
          <a:p>
            <a:pPr lvl="1">
              <a:buFont typeface="Wingdings" panose="05000000000000000000" pitchFamily="2" charset="2"/>
              <a:buChar char="§"/>
            </a:pPr>
            <a:r>
              <a:rPr lang="fr-FR" sz="2000" dirty="0"/>
              <a:t>Base de données : MySQL pour le stockage des données</a:t>
            </a:r>
          </a:p>
          <a:p>
            <a:pPr lvl="1">
              <a:buFont typeface="Wingdings" panose="05000000000000000000" pitchFamily="2" charset="2"/>
              <a:buChar char="§"/>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8874" y="322298"/>
            <a:ext cx="1519989" cy="1519989"/>
          </a:xfrm>
          <a:prstGeom prst="rect">
            <a:avLst/>
          </a:prstGeom>
        </p:spPr>
      </p:pic>
    </p:spTree>
    <p:extLst>
      <p:ext uri="{BB962C8B-B14F-4D97-AF65-F5344CB8AC3E}">
        <p14:creationId xmlns:p14="http://schemas.microsoft.com/office/powerpoint/2010/main" val="833926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355" y="616018"/>
            <a:ext cx="4495698" cy="759628"/>
          </a:xfrm>
        </p:spPr>
        <p:txBody>
          <a:bodyPr/>
          <a:lstStyle/>
          <a:p>
            <a:r>
              <a:rPr lang="en-US" dirty="0" err="1"/>
              <a:t>L’Equipe</a:t>
            </a:r>
            <a:r>
              <a:rPr lang="en-US" dirty="0"/>
              <a:t> </a:t>
            </a:r>
            <a:r>
              <a:rPr lang="en-US" dirty="0" err="1"/>
              <a:t>projet</a:t>
            </a:r>
            <a:endParaRPr lang="en-US" dirty="0"/>
          </a:p>
        </p:txBody>
      </p:sp>
      <p:sp>
        <p:nvSpPr>
          <p:cNvPr id="3" name="Content Placeholder 2"/>
          <p:cNvSpPr>
            <a:spLocks noGrp="1"/>
          </p:cNvSpPr>
          <p:nvPr>
            <p:ph idx="1"/>
          </p:nvPr>
        </p:nvSpPr>
        <p:spPr>
          <a:xfrm>
            <a:off x="2564936" y="1478145"/>
            <a:ext cx="5087148" cy="2166929"/>
          </a:xfrm>
        </p:spPr>
        <p:txBody>
          <a:bodyPr>
            <a:normAutofit lnSpcReduction="10000"/>
          </a:bodyPr>
          <a:lstStyle/>
          <a:p>
            <a:r>
              <a:rPr lang="fr-FR" sz="2000" dirty="0"/>
              <a:t>Notre équipe est composée de chefs de projet, développeurs </a:t>
            </a:r>
            <a:r>
              <a:rPr lang="fr-FR" sz="2000" dirty="0" err="1"/>
              <a:t>backend</a:t>
            </a:r>
            <a:r>
              <a:rPr lang="fr-FR" sz="2000" dirty="0"/>
              <a:t> et </a:t>
            </a:r>
            <a:r>
              <a:rPr lang="fr-FR" sz="2000" dirty="0" err="1"/>
              <a:t>frontend</a:t>
            </a:r>
            <a:r>
              <a:rPr lang="fr-FR" sz="2000" dirty="0"/>
              <a:t>, experts en bases de données, spécialistes en </a:t>
            </a:r>
            <a:r>
              <a:rPr lang="fr-FR" sz="2000" dirty="0" err="1"/>
              <a:t>cybersécurité</a:t>
            </a:r>
            <a:r>
              <a:rPr lang="fr-FR" sz="2000" dirty="0"/>
              <a:t>, responsables QA, ainsi que de spécialistes RH et du marché de l’emploi.</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3747" y="866274"/>
            <a:ext cx="4222282" cy="2638926"/>
          </a:xfrm>
          <a:prstGeom prst="rect">
            <a:avLst/>
          </a:prstGeom>
        </p:spPr>
      </p:pic>
      <p:sp>
        <p:nvSpPr>
          <p:cNvPr id="5" name="Content Placeholder 2"/>
          <p:cNvSpPr txBox="1">
            <a:spLocks/>
          </p:cNvSpPr>
          <p:nvPr/>
        </p:nvSpPr>
        <p:spPr>
          <a:xfrm>
            <a:off x="2564936" y="3692706"/>
            <a:ext cx="8418632"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sz="2000" dirty="0"/>
              <a:t>Chaque membre joue un rôle clé et bien défini, ce qui nous permet de travailler de manière efficace et complémentaire. De plus, nos responsables marketing et communication, ainsi que nos testeurs utilisateurs, assurent la promotion de la plateforme et veillent à sa qualité.</a:t>
            </a:r>
            <a:endParaRPr lang="en-US" sz="2000" dirty="0"/>
          </a:p>
        </p:txBody>
      </p:sp>
    </p:spTree>
    <p:extLst>
      <p:ext uri="{BB962C8B-B14F-4D97-AF65-F5344CB8AC3E}">
        <p14:creationId xmlns:p14="http://schemas.microsoft.com/office/powerpoint/2010/main" val="260996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342" y="639271"/>
            <a:ext cx="4997404" cy="623086"/>
          </a:xfrm>
        </p:spPr>
        <p:txBody>
          <a:bodyPr>
            <a:normAutofit fontScale="90000"/>
          </a:bodyPr>
          <a:lstStyle/>
          <a:p>
            <a:r>
              <a:rPr lang="en-US" dirty="0" err="1"/>
              <a:t>Répartition</a:t>
            </a:r>
            <a:r>
              <a:rPr lang="en-US" dirty="0"/>
              <a:t> des </a:t>
            </a:r>
            <a:r>
              <a:rPr lang="en-US" dirty="0" err="1"/>
              <a:t>tâches</a:t>
            </a:r>
            <a:r>
              <a:rPr lang="en-US" dirty="0"/>
              <a:t/>
            </a:r>
            <a:br>
              <a:rPr lang="en-US" dirty="0"/>
            </a:br>
            <a:endParaRPr lang="en-US" dirty="0"/>
          </a:p>
        </p:txBody>
      </p:sp>
      <p:sp>
        <p:nvSpPr>
          <p:cNvPr id="3" name="Content Placeholder 2"/>
          <p:cNvSpPr>
            <a:spLocks noGrp="1"/>
          </p:cNvSpPr>
          <p:nvPr>
            <p:ph idx="1"/>
          </p:nvPr>
        </p:nvSpPr>
        <p:spPr>
          <a:xfrm>
            <a:off x="1890151" y="1569642"/>
            <a:ext cx="8915400" cy="4669104"/>
          </a:xfrm>
        </p:spPr>
        <p:txBody>
          <a:bodyPr>
            <a:normAutofit/>
          </a:bodyPr>
          <a:lstStyle/>
          <a:p>
            <a:r>
              <a:rPr lang="fr-FR" dirty="0"/>
              <a:t>Le </a:t>
            </a:r>
            <a:r>
              <a:rPr lang="fr-FR" b="1" dirty="0"/>
              <a:t>chef de projet</a:t>
            </a:r>
            <a:r>
              <a:rPr lang="fr-FR" dirty="0"/>
              <a:t> coordonne l'ensemble des activités et assure la bonne gestion du développement. Les </a:t>
            </a:r>
            <a:r>
              <a:rPr lang="fr-FR" b="1" dirty="0"/>
              <a:t>développeurs </a:t>
            </a:r>
            <a:r>
              <a:rPr lang="fr-FR" b="1" dirty="0" err="1"/>
              <a:t>backend</a:t>
            </a:r>
            <a:r>
              <a:rPr lang="fr-FR" b="1" dirty="0"/>
              <a:t> et </a:t>
            </a:r>
            <a:r>
              <a:rPr lang="fr-FR" b="1" dirty="0" err="1"/>
              <a:t>frontend</a:t>
            </a:r>
            <a:r>
              <a:rPr lang="fr-FR" dirty="0"/>
              <a:t> travaillent ensemble pour créer une plateforme robuste et fluide, tandis que l'</a:t>
            </a:r>
            <a:r>
              <a:rPr lang="fr-FR" b="1" dirty="0"/>
              <a:t>expert en bases de données</a:t>
            </a:r>
            <a:r>
              <a:rPr lang="fr-FR" dirty="0"/>
              <a:t> s'assure de la gestion optimale des données. Le </a:t>
            </a:r>
            <a:r>
              <a:rPr lang="fr-FR" b="1" dirty="0"/>
              <a:t>spécialiste en </a:t>
            </a:r>
            <a:r>
              <a:rPr lang="fr-FR" b="1" dirty="0" err="1"/>
              <a:t>cybersécurité</a:t>
            </a:r>
            <a:r>
              <a:rPr lang="fr-FR" dirty="0"/>
              <a:t> veille à la sécurité de la plateforme, protégeant les données sensibles des utilisateurs.</a:t>
            </a:r>
          </a:p>
          <a:p>
            <a:r>
              <a:rPr lang="fr-FR" dirty="0"/>
              <a:t>Le </a:t>
            </a:r>
            <a:r>
              <a:rPr lang="fr-FR" b="1" dirty="0"/>
              <a:t>responsable QA</a:t>
            </a:r>
            <a:r>
              <a:rPr lang="fr-FR" dirty="0"/>
              <a:t> garantit la qualité de la plateforme en effectuant des tests rigoureux, tandis que les </a:t>
            </a:r>
            <a:r>
              <a:rPr lang="fr-FR" b="1" dirty="0"/>
              <a:t>testeurs utilisateurs</a:t>
            </a:r>
            <a:r>
              <a:rPr lang="fr-FR" dirty="0"/>
              <a:t> s'assurent que l'interface répond aux besoins des utilisateurs finaux. Le </a:t>
            </a:r>
            <a:r>
              <a:rPr lang="fr-FR" b="1" dirty="0"/>
              <a:t>responsable marketing et communication</a:t>
            </a:r>
            <a:r>
              <a:rPr lang="fr-FR" dirty="0"/>
              <a:t> élabore des stratégies pour promouvoir la plateforme, tandis que le </a:t>
            </a:r>
            <a:r>
              <a:rPr lang="fr-FR" b="1" dirty="0"/>
              <a:t>spécialiste RH et marché de l’emploi</a:t>
            </a:r>
            <a:r>
              <a:rPr lang="fr-FR" dirty="0"/>
              <a:t> apporte son expertise pour garantir que la plateforme soit alignée avec les tendances du marché de l'emploi et les besoins des entreprises. Cette répartition permet une collaboration fluide et une complémentarité des compétences.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7935" y="-125087"/>
            <a:ext cx="1935233" cy="1935233"/>
          </a:xfrm>
          <a:prstGeom prst="rect">
            <a:avLst/>
          </a:prstGeom>
        </p:spPr>
      </p:pic>
    </p:spTree>
    <p:extLst>
      <p:ext uri="{BB962C8B-B14F-4D97-AF65-F5344CB8AC3E}">
        <p14:creationId xmlns:p14="http://schemas.microsoft.com/office/powerpoint/2010/main" val="393281284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107</TotalTime>
  <Words>933</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Century Gothic</vt:lpstr>
      <vt:lpstr>Times New Roman</vt:lpstr>
      <vt:lpstr>Wingdings</vt:lpstr>
      <vt:lpstr>Wingdings 3</vt:lpstr>
      <vt:lpstr>Wisp</vt:lpstr>
      <vt:lpstr>PowerPoint Presentation</vt:lpstr>
      <vt:lpstr>RH Manager</vt:lpstr>
      <vt:lpstr>Introduction </vt:lpstr>
      <vt:lpstr>Parties prenantes</vt:lpstr>
      <vt:lpstr>Analyse de l’opportunité</vt:lpstr>
      <vt:lpstr>Solutions existentes - concurrences </vt:lpstr>
      <vt:lpstr>Présentation du système logiciel</vt:lpstr>
      <vt:lpstr>L’Equipe projet</vt:lpstr>
      <vt:lpstr>Répartition des tâches </vt:lpstr>
      <vt:lpstr>Méthodologie (Scrum)</vt:lpstr>
      <vt:lpstr>Spécifications des exigences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RH Manager</dc:title>
  <dc:creator>A</dc:creator>
  <cp:lastModifiedBy>A</cp:lastModifiedBy>
  <cp:revision>13</cp:revision>
  <dcterms:created xsi:type="dcterms:W3CDTF">2025-04-04T02:46:40Z</dcterms:created>
  <dcterms:modified xsi:type="dcterms:W3CDTF">2025-04-04T15:41:13Z</dcterms:modified>
</cp:coreProperties>
</file>