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2" y="1171477"/>
            <a:ext cx="6613238" cy="1026778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/>
          <a:p>
            <a:r>
              <a:rPr lang="en-US" sz="11500" dirty="0" smtClean="0"/>
              <a:t>resumer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" y="2198255"/>
            <a:ext cx="11924146" cy="3602181"/>
          </a:xfrm>
          <a:scene3d>
            <a:camera prst="isometricOffAxis2Top"/>
            <a:lightRig rig="threePt" dir="t"/>
          </a:scene3d>
        </p:spPr>
        <p:txBody>
          <a:bodyPr>
            <a:noAutofit/>
          </a:bodyPr>
          <a:lstStyle/>
          <a:p>
            <a:r>
              <a:rPr lang="en-US" sz="9600" b="1" dirty="0" smtClean="0"/>
              <a:t>Architecture des reseaux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6480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885" y="212117"/>
            <a:ext cx="9514080" cy="914719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000" b="1" dirty="0"/>
              <a:t>Topologies de réseaux - Connexions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12028" y="1979164"/>
            <a:ext cx="3371899" cy="1207381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>
            <a:noAutofit/>
          </a:bodyPr>
          <a:lstStyle/>
          <a:p>
            <a:r>
              <a:rPr lang="en-US" sz="2800" b="1" dirty="0" smtClean="0"/>
              <a:t>point-à-point</a:t>
            </a:r>
          </a:p>
          <a:p>
            <a:r>
              <a:rPr lang="en-US" sz="2800" b="1" dirty="0"/>
              <a:t>multipoints</a:t>
            </a:r>
          </a:p>
        </p:txBody>
      </p:sp>
      <p:sp>
        <p:nvSpPr>
          <p:cNvPr id="4" name="Down Arrow 3"/>
          <p:cNvSpPr/>
          <p:nvPr/>
        </p:nvSpPr>
        <p:spPr>
          <a:xfrm rot="2576206">
            <a:off x="4234559" y="1199063"/>
            <a:ext cx="817732" cy="707874"/>
          </a:xfrm>
          <a:prstGeom prst="downArrow">
            <a:avLst>
              <a:gd name="adj1" fmla="val 41265"/>
              <a:gd name="adj2" fmla="val 50000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96565" y="3043645"/>
            <a:ext cx="3987435" cy="120738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MODES DE COMMUNICATION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 rot="7020971">
            <a:off x="8570589" y="4343411"/>
            <a:ext cx="817732" cy="707874"/>
          </a:xfrm>
          <a:prstGeom prst="downArrow">
            <a:avLst>
              <a:gd name="adj1" fmla="val 41265"/>
              <a:gd name="adj2" fmla="val 50000"/>
            </a:avLst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5488" y="5032832"/>
            <a:ext cx="3371899" cy="120738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Simplex</a:t>
            </a:r>
          </a:p>
          <a:p>
            <a:r>
              <a:rPr lang="en-US" sz="3200" b="1" dirty="0"/>
              <a:t>duplex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9644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" y="193646"/>
            <a:ext cx="11379200" cy="1727518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/>
          <a:p>
            <a:r>
              <a:rPr lang="en-US" sz="6600" b="1" dirty="0"/>
              <a:t>Architectures des réseaux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759" y="3466220"/>
            <a:ext cx="4360190" cy="1844690"/>
          </a:xfrm>
          <a:scene3d>
            <a:camera prst="perspectiveContrastingRightFacing"/>
            <a:lightRig rig="threePt" dir="t"/>
          </a:scene3d>
        </p:spPr>
        <p:txBody>
          <a:bodyPr>
            <a:noAutofit/>
          </a:bodyPr>
          <a:lstStyle/>
          <a:p>
            <a:r>
              <a:rPr lang="en-US" sz="2400" b="1" dirty="0"/>
              <a:t>L’architecture </a:t>
            </a:r>
            <a:r>
              <a:rPr lang="en-US" sz="2400" b="1" dirty="0" smtClean="0"/>
              <a:t>physique</a:t>
            </a:r>
          </a:p>
          <a:p>
            <a:r>
              <a:rPr lang="en-US" sz="2400" b="1" dirty="0"/>
              <a:t>L’architecture </a:t>
            </a:r>
            <a:r>
              <a:rPr lang="en-US" sz="2400" b="1" dirty="0" smtClean="0"/>
              <a:t>Logique</a:t>
            </a:r>
          </a:p>
          <a:p>
            <a:r>
              <a:rPr lang="en-US" sz="2400" b="1" dirty="0"/>
              <a:t>L’architecture logicielle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91854" y="2145418"/>
            <a:ext cx="508000" cy="785091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954654" y="1359036"/>
            <a:ext cx="508000" cy="785091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0291" y="1751581"/>
            <a:ext cx="5938981" cy="430919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Le </a:t>
            </a:r>
            <a:r>
              <a:rPr lang="en-US" sz="3200" dirty="0" smtClean="0"/>
              <a:t>bus</a:t>
            </a:r>
          </a:p>
          <a:p>
            <a:r>
              <a:rPr lang="en-US" sz="3200" dirty="0" smtClean="0"/>
              <a:t>L’étoile</a:t>
            </a:r>
          </a:p>
          <a:p>
            <a:r>
              <a:rPr lang="en-US" sz="3200" dirty="0" smtClean="0"/>
              <a:t>L’anneau</a:t>
            </a:r>
          </a:p>
          <a:p>
            <a:r>
              <a:rPr lang="en-US" sz="3200" dirty="0" smtClean="0"/>
              <a:t>L’arbre</a:t>
            </a:r>
          </a:p>
          <a:p>
            <a:r>
              <a:rPr lang="en-US" sz="3200" dirty="0"/>
              <a:t>Le </a:t>
            </a:r>
            <a:r>
              <a:rPr lang="en-US" sz="3200" dirty="0" smtClean="0"/>
              <a:t>graphe</a:t>
            </a:r>
          </a:p>
          <a:p>
            <a:r>
              <a:rPr lang="en-US" sz="3200" dirty="0"/>
              <a:t>La topologie complète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204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09" y="433791"/>
            <a:ext cx="6576290" cy="1237992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>
            <a:normAutofit/>
          </a:bodyPr>
          <a:lstStyle/>
          <a:p>
            <a:r>
              <a:rPr lang="en-US" sz="4000" b="1" dirty="0"/>
              <a:t>Modèle de référence OSI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40314" y="1950714"/>
            <a:ext cx="2743826" cy="533125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lang="en-US" sz="2400" b="1" dirty="0"/>
              <a:t>Normalisation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9227" y="2953602"/>
            <a:ext cx="8761317" cy="209868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Organismes de </a:t>
            </a:r>
            <a:r>
              <a:rPr lang="en-US" sz="2400" b="1" dirty="0" smtClean="0"/>
              <a:t>normalization</a:t>
            </a:r>
          </a:p>
          <a:p>
            <a:pPr lvl="1"/>
            <a:r>
              <a:rPr lang="fr-FR" sz="2000" b="1" dirty="0"/>
              <a:t>UIT (Union Internationale des Télécommunications</a:t>
            </a:r>
            <a:r>
              <a:rPr lang="fr-FR" sz="2000" b="1" dirty="0" smtClean="0"/>
              <a:t>)</a:t>
            </a:r>
          </a:p>
          <a:p>
            <a:pPr lvl="1"/>
            <a:r>
              <a:rPr lang="fr-FR" sz="2000" b="1" dirty="0"/>
              <a:t>IEC (International Electrotechnic Commission), fondée en </a:t>
            </a:r>
            <a:r>
              <a:rPr lang="fr-FR" sz="2000" b="1" dirty="0" smtClean="0"/>
              <a:t>1906</a:t>
            </a:r>
          </a:p>
          <a:p>
            <a:pPr lvl="1"/>
            <a:r>
              <a:rPr lang="en-US" sz="2000" b="1" dirty="0"/>
              <a:t>ISO (International Standards Organisation)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13821">
            <a:off x="5695776" y="3794959"/>
            <a:ext cx="7158358" cy="809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" y="831088"/>
            <a:ext cx="2993285" cy="2239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90544" y="271393"/>
            <a:ext cx="2022765" cy="156278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1" dirty="0" smtClean="0"/>
              <a:t>PROTOCOLE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1" dirty="0" smtClean="0"/>
              <a:t>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1" dirty="0" smtClean="0"/>
              <a:t>Encapsulation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1" dirty="0" smtClean="0"/>
              <a:t>PDU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1" dirty="0" smtClean="0"/>
              <a:t>SDU</a:t>
            </a:r>
          </a:p>
          <a:p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8289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321" y="369135"/>
            <a:ext cx="5533206" cy="822356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4000" b="1" dirty="0"/>
              <a:t>Primitives de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8959" y="2043820"/>
            <a:ext cx="4646517" cy="3424107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2500" lnSpcReduction="20000"/>
          </a:bodyPr>
          <a:lstStyle/>
          <a:p>
            <a:r>
              <a:rPr lang="fr-FR" sz="2400" b="1" dirty="0"/>
              <a:t>mode </a:t>
            </a:r>
            <a:r>
              <a:rPr lang="fr-FR" sz="2400" b="1" dirty="0" smtClean="0"/>
              <a:t>connecté</a:t>
            </a:r>
          </a:p>
          <a:p>
            <a:pPr lvl="1"/>
            <a:r>
              <a:rPr lang="fr-FR" sz="2000" b="1" dirty="0"/>
              <a:t>l’établissement de la </a:t>
            </a:r>
            <a:r>
              <a:rPr lang="fr-FR" sz="2000" b="1" dirty="0" smtClean="0"/>
              <a:t>connexion</a:t>
            </a:r>
          </a:p>
          <a:p>
            <a:pPr lvl="1"/>
            <a:r>
              <a:rPr lang="fr-FR" sz="2000" b="1" dirty="0" smtClean="0"/>
              <a:t>le </a:t>
            </a:r>
            <a:r>
              <a:rPr lang="fr-FR" sz="2000" b="1" dirty="0"/>
              <a:t>transfert des </a:t>
            </a:r>
            <a:r>
              <a:rPr lang="fr-FR" sz="2000" b="1" dirty="0" smtClean="0"/>
              <a:t>données</a:t>
            </a:r>
          </a:p>
          <a:p>
            <a:pPr lvl="1"/>
            <a:r>
              <a:rPr lang="fr-FR" sz="2000" b="1" dirty="0" smtClean="0"/>
              <a:t>la </a:t>
            </a:r>
            <a:r>
              <a:rPr lang="fr-FR" sz="2000" b="1" dirty="0"/>
              <a:t>déconnexion.</a:t>
            </a:r>
          </a:p>
          <a:p>
            <a:r>
              <a:rPr lang="fr-FR" sz="2400" b="1" dirty="0" smtClean="0"/>
              <a:t>mode déconnecté</a:t>
            </a:r>
          </a:p>
          <a:p>
            <a:pPr lvl="1"/>
            <a:r>
              <a:rPr lang="fr-FR" sz="2000" b="1" dirty="0"/>
              <a:t>seule la phase de transfert a lieu, et la communication s’effectue sans mémoire</a:t>
            </a:r>
            <a:endParaRPr lang="en-US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2268" y="2043819"/>
            <a:ext cx="4646517" cy="342410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4 PRIMITIVES DE SERVICE</a:t>
            </a:r>
          </a:p>
          <a:p>
            <a:r>
              <a:rPr lang="en-US" sz="2400" b="1" dirty="0" smtClean="0"/>
              <a:t>Requête</a:t>
            </a:r>
          </a:p>
          <a:p>
            <a:r>
              <a:rPr lang="en-US" sz="2400" b="1" dirty="0" smtClean="0"/>
              <a:t>Indication</a:t>
            </a:r>
          </a:p>
          <a:p>
            <a:r>
              <a:rPr lang="en-US" sz="2400" b="1" dirty="0" smtClean="0"/>
              <a:t>Réponse</a:t>
            </a:r>
          </a:p>
          <a:p>
            <a:r>
              <a:rPr lang="en-US" sz="2400" b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29519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036" y="378371"/>
            <a:ext cx="4970993" cy="905483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5400" b="1" dirty="0"/>
              <a:t>Modèle TCP/IP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4101" y="1822147"/>
            <a:ext cx="3685935" cy="3424107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2400" b="1" dirty="0"/>
              <a:t>Couche </a:t>
            </a:r>
            <a:r>
              <a:rPr lang="en-US" sz="2400" b="1" dirty="0" smtClean="0"/>
              <a:t>Hôte-réseau</a:t>
            </a:r>
          </a:p>
          <a:p>
            <a:r>
              <a:rPr lang="en-US" sz="2400" b="1" dirty="0" smtClean="0"/>
              <a:t>Ethernet</a:t>
            </a:r>
          </a:p>
          <a:p>
            <a:pPr lvl="1"/>
            <a:r>
              <a:rPr lang="en-US" sz="2000" b="1" dirty="0"/>
              <a:t>Trame</a:t>
            </a:r>
            <a:endParaRPr lang="en-US" sz="2000" b="1" dirty="0" smtClean="0"/>
          </a:p>
          <a:p>
            <a:r>
              <a:rPr lang="en-US" sz="2400" b="1" dirty="0"/>
              <a:t>Token </a:t>
            </a:r>
            <a:r>
              <a:rPr lang="en-US" sz="2400" b="1" dirty="0" smtClean="0"/>
              <a:t>Ring</a:t>
            </a:r>
          </a:p>
          <a:p>
            <a:r>
              <a:rPr lang="en-US" sz="2400" b="1" dirty="0"/>
              <a:t>Couche </a:t>
            </a:r>
            <a:r>
              <a:rPr lang="en-US" sz="2400" b="1" dirty="0" smtClean="0"/>
              <a:t>Internet</a:t>
            </a:r>
          </a:p>
          <a:p>
            <a:pPr lvl="1"/>
            <a:r>
              <a:rPr lang="en-US" sz="2000" b="1" dirty="0"/>
              <a:t>Sans </a:t>
            </a:r>
            <a:r>
              <a:rPr lang="en-US" sz="2000" b="1" dirty="0" smtClean="0"/>
              <a:t>connexion</a:t>
            </a:r>
          </a:p>
          <a:p>
            <a:pPr lvl="1"/>
            <a:r>
              <a:rPr lang="en-US" sz="2000" b="1" dirty="0"/>
              <a:t>Non </a:t>
            </a:r>
            <a:r>
              <a:rPr lang="en-US" sz="2000" b="1" dirty="0" smtClean="0"/>
              <a:t>fiable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24" y="3871071"/>
            <a:ext cx="5176091" cy="293690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24219">
            <a:off x="2858714" y="3536781"/>
            <a:ext cx="1854939" cy="494755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6807" y="4296092"/>
            <a:ext cx="1745673" cy="174567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Classe </a:t>
            </a:r>
            <a:r>
              <a:rPr lang="en-US" sz="2400" b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Classe </a:t>
            </a:r>
            <a:r>
              <a:rPr lang="en-US" sz="2400" b="1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Classe </a:t>
            </a:r>
            <a:r>
              <a:rPr lang="en-US" sz="2400" b="1" dirty="0" smtClean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Classe </a:t>
            </a:r>
            <a:r>
              <a:rPr lang="en-US" sz="2400" b="1" dirty="0" smtClean="0"/>
              <a:t>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Classe </a:t>
            </a:r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413548" y="1822147"/>
            <a:ext cx="2947356" cy="205457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b="1" dirty="0"/>
              <a:t>suite d’octets d’une adresse </a:t>
            </a:r>
            <a:r>
              <a:rPr lang="fr-FR" sz="2800" b="1" dirty="0" smtClean="0"/>
              <a:t>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/>
              <a:t>NET-ID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HOST-ID</a:t>
            </a:r>
            <a:endParaRPr lang="fr-FR" sz="2800" b="1" dirty="0" smtClean="0"/>
          </a:p>
          <a:p>
            <a:endParaRPr lang="en-US" sz="2800" b="1" dirty="0"/>
          </a:p>
        </p:txBody>
      </p:sp>
      <p:sp>
        <p:nvSpPr>
          <p:cNvPr id="8" name="Right Arrow 7"/>
          <p:cNvSpPr/>
          <p:nvPr/>
        </p:nvSpPr>
        <p:spPr>
          <a:xfrm rot="3331106">
            <a:off x="2691629" y="4435066"/>
            <a:ext cx="1854939" cy="346058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364" y="1015682"/>
            <a:ext cx="9781309" cy="951665"/>
          </a:xfrm>
          <a:scene3d>
            <a:camera prst="isometricOffAxis2Top"/>
            <a:lightRig rig="threePt" dir="t"/>
          </a:scene3d>
        </p:spPr>
        <p:txBody>
          <a:bodyPr>
            <a:noAutofit/>
          </a:bodyPr>
          <a:lstStyle/>
          <a:p>
            <a:r>
              <a:rPr lang="en-US" sz="4000" b="1" dirty="0"/>
              <a:t>Transmission Control Protocol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87155" y="2902801"/>
            <a:ext cx="5154517" cy="1623017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lang="en-US" sz="2400" b="1" dirty="0"/>
              <a:t>Établissement de la </a:t>
            </a:r>
            <a:r>
              <a:rPr lang="en-US" sz="2400" b="1" dirty="0" smtClean="0"/>
              <a:t>connexion</a:t>
            </a:r>
          </a:p>
          <a:p>
            <a:r>
              <a:rPr lang="en-US" sz="2400" b="1" dirty="0"/>
              <a:t>Transfert des </a:t>
            </a:r>
            <a:r>
              <a:rPr lang="en-US" sz="2400" b="1" dirty="0" smtClean="0"/>
              <a:t>données</a:t>
            </a:r>
          </a:p>
          <a:p>
            <a:r>
              <a:rPr lang="en-US" sz="2400" b="1" dirty="0"/>
              <a:t>Déconnexion</a:t>
            </a:r>
          </a:p>
        </p:txBody>
      </p:sp>
    </p:spTree>
    <p:extLst>
      <p:ext uri="{BB962C8B-B14F-4D97-AF65-F5344CB8AC3E}">
        <p14:creationId xmlns:p14="http://schemas.microsoft.com/office/powerpoint/2010/main" val="257155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11500" b="1" dirty="0" smtClean="0"/>
              <a:t>informatique</a:t>
            </a:r>
            <a:endParaRPr lang="en-US" sz="11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314036" y="4203833"/>
            <a:ext cx="5911273" cy="1586072"/>
          </a:xfrm>
          <a:scene3d>
            <a:camera prst="perspectiveContrastingLeftFacing"/>
            <a:lightRig rig="threePt" dir="t"/>
          </a:scene3d>
        </p:spPr>
        <p:txBody>
          <a:bodyPr>
            <a:noAutofit/>
          </a:bodyPr>
          <a:lstStyle/>
          <a:p>
            <a:r>
              <a:rPr lang="en-US" sz="6600" b="1" dirty="0" smtClean="0"/>
              <a:t>information</a:t>
            </a:r>
            <a:endParaRPr lang="en-US" sz="6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1862" y="4079144"/>
            <a:ext cx="6696364" cy="1253564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/>
              <a:t>automatique</a:t>
            </a:r>
            <a:endParaRPr lang="en-US" sz="7200" b="1" dirty="0"/>
          </a:p>
        </p:txBody>
      </p:sp>
      <p:sp>
        <p:nvSpPr>
          <p:cNvPr id="5" name="Down Arrow 4"/>
          <p:cNvSpPr/>
          <p:nvPr/>
        </p:nvSpPr>
        <p:spPr>
          <a:xfrm>
            <a:off x="4978400" y="2466109"/>
            <a:ext cx="1440873" cy="145934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046" y="295245"/>
            <a:ext cx="4036917" cy="1080973"/>
          </a:xfrm>
          <a:scene3d>
            <a:camera prst="isometricOffAxis1Left"/>
            <a:lightRig rig="threePt" dir="t"/>
          </a:scene3d>
        </p:spPr>
        <p:txBody>
          <a:bodyPr>
            <a:noAutofit/>
          </a:bodyPr>
          <a:lstStyle/>
          <a:p>
            <a:r>
              <a:rPr lang="en-US" sz="8000" b="1" dirty="0"/>
              <a:t>réseau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56509" y="1887257"/>
            <a:ext cx="12192000" cy="597781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fr-FR" sz="2800" b="1" dirty="0"/>
              <a:t>organisation de voies de communication entre différentes entités</a:t>
            </a:r>
            <a:endParaRPr lang="en-US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4900" y="5430338"/>
            <a:ext cx="2988590" cy="108097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réseaux routiers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021155" y="5647714"/>
            <a:ext cx="4013826" cy="108097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réseaux ferroviaires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56509" y="3998407"/>
            <a:ext cx="6779491" cy="108097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réseaux télécommunications</a:t>
            </a:r>
          </a:p>
        </p:txBody>
      </p:sp>
      <p:sp>
        <p:nvSpPr>
          <p:cNvPr id="7" name="Down Arrow 6"/>
          <p:cNvSpPr/>
          <p:nvPr/>
        </p:nvSpPr>
        <p:spPr>
          <a:xfrm>
            <a:off x="6096000" y="2964873"/>
            <a:ext cx="600364" cy="785091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0028068" y="4686834"/>
            <a:ext cx="600364" cy="785091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128831" y="4469768"/>
            <a:ext cx="600364" cy="785091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493388"/>
            <a:ext cx="10960592" cy="2808077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lang="fr-FR" sz="4400" b="1" dirty="0"/>
              <a:t>Un réseau d’ordinateurs est un ensemble d’ordinateurs autonomes interconnectés au moyen d’une seule technologie.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27621" y="3685754"/>
            <a:ext cx="8556859" cy="2820923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fr-FR" sz="4400" b="1" dirty="0" smtClean="0"/>
              <a:t>Deux ordinateurs </a:t>
            </a:r>
            <a:r>
              <a:rPr lang="fr-FR" sz="4400" b="1" dirty="0"/>
              <a:t>sont dits interconnectés s’ils peuvent échanger des informations.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4108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087" y="268437"/>
            <a:ext cx="7181071" cy="1596177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000" b="1" dirty="0"/>
              <a:t>ressources informatiques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9193" y="2431104"/>
            <a:ext cx="5322769" cy="847746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r>
              <a:rPr lang="en-US" sz="2800" b="1" dirty="0"/>
              <a:t>les ressources matérielles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07703" y="2211818"/>
            <a:ext cx="5428650" cy="847746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les ressources logicielles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80473" y="3845340"/>
            <a:ext cx="2722344" cy="51976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composants de traitement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93480" y="3929249"/>
            <a:ext cx="2371025" cy="46128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composants de transmission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80521" y="1751798"/>
            <a:ext cx="616017" cy="693019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535454" y="3166628"/>
            <a:ext cx="616017" cy="693019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018870" y="3001465"/>
            <a:ext cx="616017" cy="693019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507703" y="3859647"/>
            <a:ext cx="5043640" cy="51976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applications </a:t>
            </a:r>
            <a:r>
              <a:rPr lang="en-US" sz="2400" b="1" dirty="0" smtClean="0"/>
              <a:t>informatiques</a:t>
            </a:r>
            <a:endParaRPr lang="en-US" sz="24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9625" y="4732961"/>
            <a:ext cx="4562375" cy="46128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bases de données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9624" y="5592639"/>
            <a:ext cx="4562375" cy="461289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jeux</a:t>
            </a:r>
            <a:endParaRPr lang="en-US" sz="3200" b="1" dirty="0"/>
          </a:p>
        </p:txBody>
      </p:sp>
      <p:sp>
        <p:nvSpPr>
          <p:cNvPr id="13" name="Down Arrow 12"/>
          <p:cNvSpPr/>
          <p:nvPr/>
        </p:nvSpPr>
        <p:spPr>
          <a:xfrm>
            <a:off x="772428" y="4699071"/>
            <a:ext cx="421106" cy="465043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343372" y="4710783"/>
            <a:ext cx="421106" cy="465043"/>
          </a:xfrm>
          <a:prstGeom prst="downArrow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-167638" y="5170825"/>
            <a:ext cx="2722344" cy="135510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Ordinateurs</a:t>
            </a:r>
          </a:p>
          <a:p>
            <a:r>
              <a:rPr lang="en-US" sz="1800" b="1" dirty="0"/>
              <a:t>tablettes </a:t>
            </a:r>
            <a:r>
              <a:rPr lang="en-US" sz="1800" b="1" dirty="0" smtClean="0"/>
              <a:t>tactiles</a:t>
            </a:r>
          </a:p>
          <a:p>
            <a:r>
              <a:rPr lang="en-US" sz="1800" b="1" dirty="0" smtClean="0"/>
              <a:t>Imprimantes</a:t>
            </a:r>
          </a:p>
          <a:p>
            <a:r>
              <a:rPr lang="en-US" sz="1800" b="1" dirty="0" smtClean="0"/>
              <a:t>scanners</a:t>
            </a:r>
            <a:endParaRPr lang="en-US" sz="18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36337" y="4969104"/>
            <a:ext cx="2722344" cy="135510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Modems</a:t>
            </a:r>
          </a:p>
          <a:p>
            <a:r>
              <a:rPr lang="fr-FR" sz="1400" b="1" dirty="0" smtClean="0"/>
              <a:t>cartes réseaux</a:t>
            </a:r>
          </a:p>
          <a:p>
            <a:r>
              <a:rPr lang="fr-FR" sz="1400" b="1" dirty="0" smtClean="0"/>
              <a:t>Commutateurs</a:t>
            </a:r>
          </a:p>
          <a:p>
            <a:r>
              <a:rPr lang="fr-FR" sz="1400" b="1" dirty="0" smtClean="0"/>
              <a:t>Routeurs</a:t>
            </a:r>
          </a:p>
          <a:p>
            <a:r>
              <a:rPr lang="fr-FR" sz="1400" b="1" dirty="0" smtClean="0"/>
              <a:t>câbles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3328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94" y="138226"/>
            <a:ext cx="7454370" cy="70228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b="1" dirty="0"/>
              <a:t>Représentation de l’information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65119" y="1485021"/>
            <a:ext cx="1894081" cy="62549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2800" b="1" dirty="0"/>
              <a:t>En base 2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29564" y="1809264"/>
            <a:ext cx="1057563" cy="387101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6508" y="1494438"/>
            <a:ext cx="928881" cy="62549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bit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8101" y="1485021"/>
            <a:ext cx="2559099" cy="62549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binary digit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29926" y="1841177"/>
            <a:ext cx="591127" cy="323273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314436" y="2704752"/>
            <a:ext cx="1348509" cy="1343889"/>
          </a:xfrm>
          <a:prstGeom prst="down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3155" y="4139641"/>
            <a:ext cx="3713900" cy="186445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1 bit permet de coder 2 états : 0 et </a:t>
            </a:r>
            <a:r>
              <a:rPr lang="fr-FR" sz="1400" b="1" dirty="0" smtClean="0"/>
              <a:t>1</a:t>
            </a:r>
          </a:p>
          <a:p>
            <a:r>
              <a:rPr lang="fr-FR" sz="1400" b="1" dirty="0" smtClean="0"/>
              <a:t>2 </a:t>
            </a:r>
            <a:r>
              <a:rPr lang="fr-FR" sz="1400" b="1" dirty="0"/>
              <a:t>bits permettent de coder 4 états : 00, 01, 10 et 11 </a:t>
            </a:r>
          </a:p>
          <a:p>
            <a:r>
              <a:rPr lang="fr-FR" sz="1400" b="1" dirty="0" smtClean="0"/>
              <a:t> </a:t>
            </a:r>
            <a:r>
              <a:rPr lang="fr-FR" sz="1400" b="1" dirty="0"/>
              <a:t>3 bits permettent de coder 8 états : 000, 001, 010, 011, 100, 101, 110 et 111 </a:t>
            </a:r>
            <a:endParaRPr lang="fr-FR" sz="1400" b="1" dirty="0" smtClean="0"/>
          </a:p>
          <a:p>
            <a:r>
              <a:rPr lang="fr-FR" sz="1400" b="1" dirty="0" smtClean="0"/>
              <a:t>n </a:t>
            </a:r>
            <a:r>
              <a:rPr lang="fr-FR" sz="1400" b="1" dirty="0"/>
              <a:t>bits permettent de coder 2n états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4431146" y="4065476"/>
            <a:ext cx="2008909" cy="7547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8 bits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821383" y="4837106"/>
            <a:ext cx="909782" cy="982907"/>
          </a:xfrm>
          <a:prstGeom prst="down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04724" y="5912884"/>
            <a:ext cx="2008909" cy="75479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octet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451" y="840509"/>
            <a:ext cx="2371111" cy="34507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En Anglais</a:t>
            </a:r>
            <a:endParaRPr lang="en-US" sz="3600" b="1" dirty="0"/>
          </a:p>
        </p:txBody>
      </p:sp>
      <p:sp>
        <p:nvSpPr>
          <p:cNvPr id="14" name="Rectangle 13"/>
          <p:cNvSpPr/>
          <p:nvPr/>
        </p:nvSpPr>
        <p:spPr>
          <a:xfrm>
            <a:off x="9354451" y="2110511"/>
            <a:ext cx="906523" cy="440024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531022" y="2033847"/>
            <a:ext cx="434109" cy="358742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102851" y="1729410"/>
            <a:ext cx="911673" cy="440024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6364" y="3044552"/>
            <a:ext cx="1072044" cy="48139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octet</a:t>
            </a:r>
            <a:endParaRPr lang="en-US" sz="3200" b="1" dirty="0"/>
          </a:p>
        </p:txBody>
      </p:sp>
      <p:sp>
        <p:nvSpPr>
          <p:cNvPr id="18" name="Right Arrow 17"/>
          <p:cNvSpPr/>
          <p:nvPr/>
        </p:nvSpPr>
        <p:spPr>
          <a:xfrm>
            <a:off x="10524834" y="2829904"/>
            <a:ext cx="434109" cy="358742"/>
          </a:xfrm>
          <a:prstGeom prst="right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02851" y="2593835"/>
            <a:ext cx="1050738" cy="440024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byte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0" y="2547665"/>
            <a:ext cx="3677501" cy="11376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968" y="4048641"/>
            <a:ext cx="4808012" cy="1771372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 rot="5400000">
            <a:off x="10302873" y="1207479"/>
            <a:ext cx="443920" cy="868129"/>
          </a:xfrm>
          <a:prstGeom prst="downArrow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89625" cy="2493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429" y="636990"/>
            <a:ext cx="10364451" cy="1596177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rmAutofit/>
          </a:bodyPr>
          <a:lstStyle/>
          <a:p>
            <a:r>
              <a:rPr lang="en-US" sz="4800" b="1" dirty="0"/>
              <a:t>Mesures de performance - Débit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4429" y="4015650"/>
            <a:ext cx="3879273" cy="2733964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</a:t>
            </a:r>
            <a:r>
              <a:rPr lang="en-US" sz="2000" b="1" dirty="0" smtClean="0"/>
              <a:t>débit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débit </a:t>
            </a:r>
            <a:r>
              <a:rPr lang="en-US" sz="2000" b="1" dirty="0" smtClean="0"/>
              <a:t>nominal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débit utile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/>
              <a:t>L’unité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taux </a:t>
            </a:r>
            <a:r>
              <a:rPr lang="en-US" sz="2000" b="1" dirty="0" smtClean="0"/>
              <a:t>d’utilization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temps total </a:t>
            </a:r>
            <a:r>
              <a:rPr lang="en-US" sz="2000" b="1" dirty="0" smtClean="0"/>
              <a:t>d’acheminement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le temps de </a:t>
            </a:r>
            <a:r>
              <a:rPr lang="en-US" sz="2000" b="1" dirty="0" smtClean="0"/>
              <a:t>propagation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758300" y="3596622"/>
            <a:ext cx="4921076" cy="1384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61649">
            <a:off x="6694564" y="1870400"/>
            <a:ext cx="5411256" cy="1127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3514">
            <a:off x="7715525" y="3308546"/>
            <a:ext cx="4449333" cy="1212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39" y="5615709"/>
            <a:ext cx="5284995" cy="10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606" y="615031"/>
            <a:ext cx="7177279" cy="896247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>
            <a:noAutofit/>
          </a:bodyPr>
          <a:lstStyle/>
          <a:p>
            <a:r>
              <a:rPr lang="en-US" sz="4000" b="1" dirty="0"/>
              <a:t>Classification des réseaux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87154" y="2514875"/>
            <a:ext cx="6669281" cy="1198143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>
            <a:noAutofit/>
          </a:bodyPr>
          <a:lstStyle/>
          <a:p>
            <a:r>
              <a:rPr lang="en-US" sz="2400" b="1" dirty="0" smtClean="0"/>
              <a:t>Débit</a:t>
            </a:r>
          </a:p>
          <a:p>
            <a:r>
              <a:rPr lang="fr-FR" sz="2400" b="1" dirty="0"/>
              <a:t>le rayon de couverture géographique</a:t>
            </a:r>
            <a:endParaRPr lang="en-US" sz="2400" b="1" dirty="0"/>
          </a:p>
        </p:txBody>
      </p:sp>
      <p:sp>
        <p:nvSpPr>
          <p:cNvPr id="4" name="Down Arrow 3"/>
          <p:cNvSpPr/>
          <p:nvPr/>
        </p:nvSpPr>
        <p:spPr>
          <a:xfrm>
            <a:off x="6853381" y="1286439"/>
            <a:ext cx="923636" cy="1228436"/>
          </a:xfrm>
          <a:prstGeom prst="downArrow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" y="4505886"/>
            <a:ext cx="12058241" cy="22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29" y="507681"/>
            <a:ext cx="10364451" cy="896247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400" b="1" dirty="0"/>
              <a:t>Topologies de réseaux - Composants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92829" y="1240255"/>
            <a:ext cx="10363826" cy="3922872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lang="fr-FR" sz="2400" b="1" dirty="0"/>
              <a:t>Les composants de traitement ou périphériques </a:t>
            </a:r>
            <a:r>
              <a:rPr lang="fr-FR" sz="2400" b="1" dirty="0" smtClean="0"/>
              <a:t>finaux</a:t>
            </a:r>
          </a:p>
          <a:p>
            <a:r>
              <a:rPr lang="fr-FR" sz="2400" b="1" dirty="0"/>
              <a:t>Les composants de routage ou périphériques </a:t>
            </a:r>
            <a:r>
              <a:rPr lang="fr-FR" sz="2400" b="1" dirty="0" smtClean="0"/>
              <a:t>intermédiaires</a:t>
            </a:r>
          </a:p>
          <a:p>
            <a:r>
              <a:rPr lang="fr-FR" sz="2400" b="1" dirty="0"/>
              <a:t>Les supports de communication ou média interconnectent les </a:t>
            </a:r>
            <a:r>
              <a:rPr lang="fr-FR" sz="2400" b="1" dirty="0" smtClean="0"/>
              <a:t>équipements</a:t>
            </a:r>
          </a:p>
          <a:p>
            <a:pPr lvl="1"/>
            <a:r>
              <a:rPr lang="fr-FR" sz="2000" b="1" dirty="0"/>
              <a:t>Support </a:t>
            </a:r>
            <a:r>
              <a:rPr lang="fr-FR" sz="2000" b="1" dirty="0" smtClean="0"/>
              <a:t>filaire</a:t>
            </a:r>
          </a:p>
          <a:p>
            <a:pPr lvl="2"/>
            <a:r>
              <a:rPr lang="fr-FR" sz="1800" b="1" dirty="0"/>
              <a:t>fil de </a:t>
            </a:r>
            <a:r>
              <a:rPr lang="fr-FR" sz="1800" b="1" dirty="0" smtClean="0"/>
              <a:t>cuivre</a:t>
            </a:r>
          </a:p>
          <a:p>
            <a:pPr lvl="2"/>
            <a:r>
              <a:rPr lang="fr-FR" sz="1800" b="1" dirty="0" smtClean="0"/>
              <a:t>fibre optiquE</a:t>
            </a:r>
            <a:endParaRPr lang="fr-FR" sz="1800" b="1" dirty="0"/>
          </a:p>
          <a:p>
            <a:pPr lvl="1"/>
            <a:r>
              <a:rPr lang="fr-FR" sz="2000" b="1" dirty="0"/>
              <a:t>Support sans </a:t>
            </a:r>
            <a:r>
              <a:rPr lang="fr-FR" sz="2000" b="1" dirty="0" smtClean="0"/>
              <a:t>fiL</a:t>
            </a:r>
          </a:p>
        </p:txBody>
      </p:sp>
    </p:spTree>
    <p:extLst>
      <p:ext uri="{BB962C8B-B14F-4D97-AF65-F5344CB8AC3E}">
        <p14:creationId xmlns:p14="http://schemas.microsoft.com/office/powerpoint/2010/main" val="38230593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377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Droplet</vt:lpstr>
      <vt:lpstr>resumer</vt:lpstr>
      <vt:lpstr>informatique</vt:lpstr>
      <vt:lpstr>réseau</vt:lpstr>
      <vt:lpstr>Un réseau d’ordinateurs est un ensemble d’ordinateurs autonomes interconnectés au moyen d’une seule technologie.</vt:lpstr>
      <vt:lpstr>ressources informatiques</vt:lpstr>
      <vt:lpstr>Représentation de l’information</vt:lpstr>
      <vt:lpstr>Mesures de performance - Débit</vt:lpstr>
      <vt:lpstr>Classification des réseaux</vt:lpstr>
      <vt:lpstr>Topologies de réseaux - Composants</vt:lpstr>
      <vt:lpstr>Topologies de réseaux - Connexions</vt:lpstr>
      <vt:lpstr>Architectures des réseaux</vt:lpstr>
      <vt:lpstr>Modèle de référence OSI </vt:lpstr>
      <vt:lpstr>Primitives de service</vt:lpstr>
      <vt:lpstr>Modèle TCP/IP </vt:lpstr>
      <vt:lpstr>Transmission Control Protocol (TCP)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Luckens Jean</dc:creator>
  <cp:lastModifiedBy>Luckens Jean</cp:lastModifiedBy>
  <cp:revision>27</cp:revision>
  <dcterms:created xsi:type="dcterms:W3CDTF">2025-03-23T01:35:39Z</dcterms:created>
  <dcterms:modified xsi:type="dcterms:W3CDTF">2025-03-23T03:37:41Z</dcterms:modified>
</cp:coreProperties>
</file>