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9a2713bbb1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9a2713bbb1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2713bbb1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2713bbb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9a2713bbb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9a2713bbb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9a2713bbb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9a2713bbb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9a2713bbb1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9a2713bbb1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a2713bbb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a2713bbb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9a2713bbb1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9a2713bbb1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9a2713bbb1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9a2713bbb1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9a2713bbb1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9a2713bbb1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9a2713bbb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9a2713bbb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a2713bbb1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a2713bbb1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9a2713bbb1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9a2713bbb1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9a2713bbb1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9a2713bbb1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9a2713bbb1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9a2713bbb1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9a2713bbb1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9a2713bbb1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a2713bbb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a2713bbb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a2713bbb1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9a2713bbb1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a2713bbb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9a2713bbb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9a2713bbb1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9a2713bbb1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a2713bbb1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a2713bbb1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a2713bbb1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9a2713bbb1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9a2713bbb1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9a2713bbb1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naplan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02075" y="1381075"/>
            <a:ext cx="8279700" cy="16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OF FACEBOOK'S PROPHET ALGORITHM FOR SUCCESSFUL SALES FORECASTING BASED ON REAL-WORLD DATA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45138" y="340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Présenté par</a:t>
            </a:r>
            <a:r>
              <a:rPr lang="fr"/>
              <a:t> </a:t>
            </a:r>
            <a:r>
              <a:rPr b="1" lang="fr"/>
              <a:t>Jean Luc MAHOP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166025" y="613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METHODOLOGY:WHAT IS PROPHET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2005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Prophet is an open source Facebook Algorithm specifying forecasting based on an additive time serie paradigm.</a:t>
            </a:r>
            <a:endParaRPr b="1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general additive methods: </a:t>
            </a:r>
            <a:r>
              <a:rPr lang="fr"/>
              <a:t>y(t)=g(t)+s(t)++et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Prophet algorithm: y(t)=g(t)+s(t)+h(t)+et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166025" y="613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METHODOLOGY</a:t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75" y="1314175"/>
            <a:ext cx="8107150" cy="30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METHODOLOGY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INPUT DATASET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1) item_code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2)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3) quantity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4) unit_price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METHODOLOGY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 </a:t>
            </a:r>
            <a:r>
              <a:rPr b="1" lang="fr"/>
              <a:t>FILTERING</a:t>
            </a:r>
            <a:r>
              <a:rPr b="1" lang="fr"/>
              <a:t> AND PREPROCESSING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filtering by date, in order to remove irrelevant historical data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conversion of quantities into the same unit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data aggregation in time domain at the product level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METHODOLOGY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PRODUCT</a:t>
            </a:r>
            <a:r>
              <a:rPr b="1" lang="fr"/>
              <a:t> PORTFOLIO SELECTION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1) the total profit per product over the last year (if the profit per sale is available, which is a rarity),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2) the total financial turnover (i.e. net sales) per product over the last year (if the unit price per sale is available, which is often a case),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3) the total quantity sold per item over the last year (if none of the aforementioned data is available)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METHODOLOGY:TS FORECASTING EXAMPLE</a:t>
            </a:r>
            <a:endParaRPr sz="2400"/>
          </a:p>
        </p:txBody>
      </p:sp>
      <p:pic>
        <p:nvPicPr>
          <p:cNvPr id="362" name="Google Shape;3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50" y="1171950"/>
            <a:ext cx="8407076" cy="37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 METRICS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two principles metrics for measuring </a:t>
            </a:r>
            <a:r>
              <a:rPr lang="fr"/>
              <a:t>accuracy</a:t>
            </a:r>
            <a:r>
              <a:rPr lang="fr"/>
              <a:t> of </a:t>
            </a:r>
            <a:r>
              <a:rPr lang="fr"/>
              <a:t>prophet</a:t>
            </a:r>
            <a:r>
              <a:rPr lang="fr"/>
              <a:t> models 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PE:</a:t>
            </a:r>
            <a:r>
              <a:rPr lang="fr"/>
              <a:t> Percentage error for individual monthly/quarterly forecasts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MAPE:</a:t>
            </a:r>
            <a:r>
              <a:rPr lang="fr"/>
              <a:t> Mean Absolute Percentage Error for a global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800" y="2754900"/>
            <a:ext cx="2308175" cy="6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9813" y="3853450"/>
            <a:ext cx="35147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PROPHET ADVANTAGES</a:t>
            </a:r>
            <a:endParaRPr/>
          </a:p>
        </p:txBody>
      </p:sp>
      <p:sp>
        <p:nvSpPr>
          <p:cNvPr id="376" name="Google Shape;376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It works best with time series that have strong seasonal effects and several seasons of historical data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is robust to missing data and shifts in the trend, and typically handles outliers well.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Prophet is used in many applications across Facebook for producing reliable forecasts and performs better than any other approach in the majority of cases.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1319100" y="1572450"/>
            <a:ext cx="70305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20"/>
              <a:t>PRACTICAL CASE OF PROPHET’s USAGE: SOME RESULTS</a:t>
            </a:r>
            <a:endParaRPr sz="3420"/>
          </a:p>
        </p:txBody>
      </p:sp>
      <p:sp>
        <p:nvSpPr>
          <p:cNvPr id="382" name="Google Shape;382;p30"/>
          <p:cNvSpPr txBox="1"/>
          <p:nvPr/>
        </p:nvSpPr>
        <p:spPr>
          <a:xfrm>
            <a:off x="888175" y="2144125"/>
            <a:ext cx="82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PRACTICAL CASE: CLASSIFICATION</a:t>
            </a:r>
            <a:endParaRPr sz="2200"/>
          </a:p>
        </p:txBody>
      </p:sp>
      <p:sp>
        <p:nvSpPr>
          <p:cNvPr id="388" name="Google Shape;388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use case here concern a product portfolio </a:t>
            </a:r>
            <a:r>
              <a:rPr lang="fr"/>
              <a:t>which is obtained experimentally in a production environment in one of the biggest retail companies in Bosnia and Herzegovina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The portfolio has 581 products while 400 active over the past year taken from of the experiment moment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selection criterion: total financial turnover per product (200 out of 400 are selected)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775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fr"/>
              <a:t>BRIEF INTRODUCTION &amp; CONTEXT OF THE PAPER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fr"/>
              <a:t>THE PROBLEM OF SALES FORECASTING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fr"/>
              <a:t>PRESENTATION OF PRINCIPLES APPROACHES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fr"/>
              <a:t>THE PROPHET METHODOLOGY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fr"/>
              <a:t>PRACTICAL CASE OF PROPHET’s USAGE: SOME RESULTS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fr"/>
              <a:t>CONCLUSION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CLASSIFY BY OBSERVATION HORIZON</a:t>
            </a:r>
            <a:endParaRPr sz="2000"/>
          </a:p>
        </p:txBody>
      </p:sp>
      <p:pic>
        <p:nvPicPr>
          <p:cNvPr id="394" name="Google Shape;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75" y="1400150"/>
            <a:ext cx="6288250" cy="36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CLASSIFY BY OBSERVATION MAPE INTERVALS</a:t>
            </a:r>
            <a:endParaRPr sz="2000"/>
          </a:p>
        </p:txBody>
      </p:sp>
      <p:pic>
        <p:nvPicPr>
          <p:cNvPr id="400" name="Google Shape;400;p33"/>
          <p:cNvPicPr preferRelativeResize="0"/>
          <p:nvPr/>
        </p:nvPicPr>
        <p:blipFill rotWithShape="1">
          <a:blip r:embed="rId3">
            <a:alphaModFix/>
          </a:blip>
          <a:srcRect b="0" l="-2480" r="2479" t="0"/>
          <a:stretch/>
        </p:blipFill>
        <p:spPr>
          <a:xfrm>
            <a:off x="538438" y="1210238"/>
            <a:ext cx="71342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CONCLUSION</a:t>
            </a:r>
            <a:endParaRPr sz="2000"/>
          </a:p>
        </p:txBody>
      </p:sp>
      <p:sp>
        <p:nvSpPr>
          <p:cNvPr id="406" name="Google Shape;406;p34"/>
          <p:cNvSpPr txBox="1"/>
          <p:nvPr/>
        </p:nvSpPr>
        <p:spPr>
          <a:xfrm>
            <a:off x="958100" y="1597875"/>
            <a:ext cx="674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Research has shown that no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matter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 the product portfolio: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 50% of the product portfolio (with a sufficiently long historical data) can be forecasted with MAPE &lt; 30% on a monthly basis,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 while approximately 70% can be forecasted with MAPE &lt; 30% on a quarterly basis (40% of which with MAPE &lt; 15%).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1303800" y="3808325"/>
            <a:ext cx="644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The major lack of Prophet is that it require at least 24 months of active product datas, and in real world , non active products (with a downtime of less than 3 months)represents a non negligible part of the portfolio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1012875" y="1917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570">
                <a:latin typeface="Nunito"/>
                <a:ea typeface="Nunito"/>
                <a:cs typeface="Nunito"/>
                <a:sym typeface="Nunito"/>
              </a:rPr>
              <a:t>BRIEF INTRODUCTION &amp; CONTEXT OF THE PAPER</a:t>
            </a:r>
            <a:endParaRPr sz="157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60200" y="1728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context here is the one of retail industry and the insight generation by using IT solutions related. This paper can be in a general way, classify in </a:t>
            </a:r>
            <a:r>
              <a:rPr lang="fr"/>
              <a:t>data science</a:t>
            </a:r>
            <a:r>
              <a:rPr lang="fr"/>
              <a:t> topic.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Sales forecasting is the process of estimating future revenue by predicting the amount of product or services a sales unit (which can be an individual salesperson, a sales team, or a company) will sell in the next week, month, quarter, or year.</a:t>
            </a:r>
            <a:r>
              <a:rPr lang="fr">
                <a:highlight>
                  <a:srgbClr val="FFFFFF"/>
                </a:highlight>
              </a:rPr>
              <a:t>  see </a:t>
            </a:r>
            <a:r>
              <a:rPr lang="fr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www.anaplan.com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SOME KEYWORDS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Backtesting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Sales </a:t>
            </a:r>
            <a:r>
              <a:rPr b="1" lang="fr"/>
              <a:t>Forecasting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Seasonal Effect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Holiday Effect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Real-world dataset,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Prophet,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Classification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time series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253725" y="1560925"/>
            <a:ext cx="70305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20"/>
              <a:t>PROBLEM OF SALES FORECASTING</a:t>
            </a:r>
            <a:endParaRPr sz="3420"/>
          </a:p>
        </p:txBody>
      </p:sp>
      <p:sp>
        <p:nvSpPr>
          <p:cNvPr id="302" name="Google Shape;302;p17"/>
          <p:cNvSpPr txBox="1"/>
          <p:nvPr/>
        </p:nvSpPr>
        <p:spPr>
          <a:xfrm>
            <a:off x="888175" y="2144125"/>
            <a:ext cx="82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570">
                <a:latin typeface="Nunito"/>
                <a:ea typeface="Nunito"/>
                <a:cs typeface="Nunito"/>
                <a:sym typeface="Nunito"/>
              </a:rPr>
              <a:t>PROBLEM OF SALES </a:t>
            </a:r>
            <a:r>
              <a:rPr lang="fr" sz="1570">
                <a:latin typeface="Nunito"/>
                <a:ea typeface="Nunito"/>
                <a:cs typeface="Nunito"/>
                <a:sym typeface="Nunito"/>
              </a:rPr>
              <a:t>FORECASTING</a:t>
            </a:r>
            <a:endParaRPr sz="157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260200" y="1728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aim in sales </a:t>
            </a:r>
            <a:r>
              <a:rPr lang="fr"/>
              <a:t>forecasting</a:t>
            </a:r>
            <a:r>
              <a:rPr lang="fr"/>
              <a:t> is to </a:t>
            </a:r>
            <a:r>
              <a:rPr lang="fr"/>
              <a:t>increase</a:t>
            </a:r>
            <a:r>
              <a:rPr lang="fr"/>
              <a:t> the incomes on products in retail industry and to do so we need to minimized the investment by investing on valuable products,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But:	HOW TO RECOGNIZE A VALUABLE PRODUCT ?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19100" y="1572450"/>
            <a:ext cx="70305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20"/>
              <a:t>PRINCIPLES APPROACHES FOR SALE </a:t>
            </a:r>
            <a:r>
              <a:rPr lang="fr" sz="3420"/>
              <a:t>FORECASTING</a:t>
            </a:r>
            <a:r>
              <a:rPr lang="fr" sz="3420"/>
              <a:t>.</a:t>
            </a:r>
            <a:endParaRPr sz="3420"/>
          </a:p>
        </p:txBody>
      </p:sp>
      <p:sp>
        <p:nvSpPr>
          <p:cNvPr id="314" name="Google Shape;314;p19"/>
          <p:cNvSpPr txBox="1"/>
          <p:nvPr/>
        </p:nvSpPr>
        <p:spPr>
          <a:xfrm>
            <a:off x="888175" y="2144125"/>
            <a:ext cx="82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fr" sz="2400">
                <a:latin typeface="Nunito"/>
                <a:ea typeface="Nunito"/>
                <a:cs typeface="Nunito"/>
                <a:sym typeface="Nunito"/>
              </a:rPr>
              <a:t>PRINCIPLES APPROACHES</a:t>
            </a:r>
            <a:endParaRPr sz="2400"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2005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distinguish</a:t>
            </a:r>
            <a:r>
              <a:rPr lang="fr"/>
              <a:t> three main types of retail sales forecasting that are:: 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Time-series sales forecasting,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Sales forecasting based on Artificial Neural Networks,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Using complex hybrid methods. 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19100" y="1572450"/>
            <a:ext cx="70305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20"/>
              <a:t>THE PROPHET’s METHODOLOGY</a:t>
            </a:r>
            <a:endParaRPr sz="3420"/>
          </a:p>
        </p:txBody>
      </p:sp>
      <p:sp>
        <p:nvSpPr>
          <p:cNvPr id="326" name="Google Shape;326;p21"/>
          <p:cNvSpPr txBox="1"/>
          <p:nvPr/>
        </p:nvSpPr>
        <p:spPr>
          <a:xfrm>
            <a:off x="888175" y="2144125"/>
            <a:ext cx="82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