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PT Sans Narrow"/>
      <p:regular r:id="rId61"/>
      <p:bold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E4D61B-61C2-4180-8BDA-109ABC1A27B3}">
  <a:tblStyle styleId="{0EE4D61B-61C2-4180-8BDA-109ABC1A27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bold.fntdata"/><Relationship Id="rId61" Type="http://schemas.openxmlformats.org/officeDocument/2006/relationships/font" Target="fonts/PTSansNarrow-regular.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f70ed67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f70ed67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f70ed67c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f70ed67c6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f70ed67c6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f70ed67c6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f70ed67c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f70ed67c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f70ed67c6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f70ed67c6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efa3ab0b73f9f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efa3ab0b73f9f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efa3ab0b73f9f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efa3ab0b73f9f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efa3ab0b73f9f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efa3ab0b73f9f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f35c651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f35c651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e704dcb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e704dcb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f35c6511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f35c6511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f35c6511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f35c6511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e704dcb2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e704dcb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e704dcb2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e704dcb2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e704dcb2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e704dcb2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74151"/>
                </a:solidFill>
                <a:highlight>
                  <a:srgbClr val="F7F7F8"/>
                </a:highlight>
                <a:latin typeface="Roboto"/>
                <a:ea typeface="Roboto"/>
                <a:cs typeface="Roboto"/>
                <a:sym typeface="Roboto"/>
              </a:rPr>
              <a:t>En d'autres termes, il indique la direction dans laquelle la fonction augmente le plus rapidement. Dans le contexte des réseaux de neurones, le gradient est utilisé pour trouver la direction dans laquelle les poids des connexions entre les neurones doivent être ajustés pour minimiser l'erreur du réseau.</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fr" sz="1200">
                <a:solidFill>
                  <a:srgbClr val="374151"/>
                </a:solidFill>
                <a:highlight>
                  <a:srgbClr val="F7F7F8"/>
                </a:highlight>
                <a:latin typeface="Roboto"/>
                <a:ea typeface="Roboto"/>
                <a:cs typeface="Roboto"/>
                <a:sym typeface="Roboto"/>
              </a:rPr>
              <a:t>La descente de gradient est une méthode utilisée pour ajuster les poids dans un réseau de neurones en utilisant le gradient. L'objectif de la descente de gradient est de trouver le minimum global de la fonction d'erreur du réseau en ajustant les poids de manière itérative.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e704dcb2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e704dcb2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e704dcb2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e704dcb2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e704dcb2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e704dcb2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f35c6511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f35c6511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f35c6511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f35c6511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f35c6511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f35c6511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f35c651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f35c651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f35c6511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f35c6511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f35c6511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f35c6511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f35c65114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f35c65114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f35c65114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f35c65114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tous ces types, le choix dépend souvent du volume de données d’entraînement, du temps disponible pour l’entraînement, de la complexité de la tâche et de la disponibilité des ressources matérielles</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f35c6511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f35c6511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l’ensemble complet des données d’entraînement est utilisé pour chaque mise à jour des points du réseau de neurones. Le processus d’apprentissage peut être plus lent, souvent plus précis que l’apprentissage par mini-batch.</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f35c651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f35c651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Apprentissage en ligne, ici le réseau de neurones est mis à jour en temps réel à mesure que de nouvelles données sont disponibles. Donc les poids du réseau sont mis à jour à chaque observation, ce qui éfficace pour les jeu de données qui arrivent rapidement en grand volume.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f35c651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f35c651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Ici on utilise une fraction aléatoire des données d’entraînement pour chaque mise à jour des poids du réseau de neurones. Les données d’entraînement sont divisés en mini-batchs de taille fixe, généralement 16 et 256.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f35c6511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f35c6511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f35c651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f35c651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f35c651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f35c651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f35c6511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f35c6511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f35c6511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f35c6511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f35c6511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f35c6511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f35c6511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2f35c6511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f35c65114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2f35c65114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f35c6511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f35c6511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f70ed67c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f70ed67c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f70ed67c6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f70ed67c6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f70ed67c6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f70ed67c6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2f35c6511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2f35c6511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f35c65114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2f35c65114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f35c6511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f35c6511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f70ed67c6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2f70ed67c6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f35c6511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f35c6511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f35c6511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f35c6511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35c65114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f35c65114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35c6511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35c6511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researchgate.net/profile/Behrouz_Pirouz/publication/341626283/figure/download/fig1/AS:895188172029955@1590440900592/The-basic-form-of-multilayer-perceptron-artificial-neural-network-ANN-61.ppm"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hyperlink" Target="https://www.researchgate.net/profile/Shanti_Swarup2/publication/41393283/figure/download/fig1/AS:669999509303303@1536751739272/Structure-of-Multilayer-Perceptron-MLP-Network.p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devotics.fr/presentation-intelligence-artificiel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993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Exposé</a:t>
            </a:r>
            <a:r>
              <a:rPr lang="fr"/>
              <a:t> SMA et Projets SE</a:t>
            </a:r>
            <a:endParaRPr/>
          </a:p>
        </p:txBody>
      </p:sp>
      <p:sp>
        <p:nvSpPr>
          <p:cNvPr id="67" name="Google Shape;67;p13"/>
          <p:cNvSpPr txBox="1"/>
          <p:nvPr>
            <p:ph idx="1" type="subTitle"/>
          </p:nvPr>
        </p:nvSpPr>
        <p:spPr>
          <a:xfrm>
            <a:off x="2137250" y="2862314"/>
            <a:ext cx="4870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a:t>RÉSEAUX</a:t>
            </a:r>
            <a:r>
              <a:rPr lang="fr"/>
              <a:t> DE NEURONES </a:t>
            </a:r>
            <a:endParaRPr/>
          </a:p>
        </p:txBody>
      </p:sp>
      <p:sp>
        <p:nvSpPr>
          <p:cNvPr id="68" name="Google Shape;68;p13"/>
          <p:cNvSpPr txBox="1"/>
          <p:nvPr/>
        </p:nvSpPr>
        <p:spPr>
          <a:xfrm>
            <a:off x="5493950" y="4500075"/>
            <a:ext cx="31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Open Sans"/>
                <a:ea typeface="Open Sans"/>
                <a:cs typeface="Open Sans"/>
                <a:sym typeface="Open Sans"/>
              </a:rPr>
              <a:t>Supervisé par Pr BATCHAKUI</a:t>
            </a:r>
            <a:endParaRPr b="1">
              <a:latin typeface="Open Sans"/>
              <a:ea typeface="Open Sans"/>
              <a:cs typeface="Open Sans"/>
              <a:sym typeface="Open Sans"/>
            </a:endParaRPr>
          </a:p>
        </p:txBody>
      </p:sp>
      <p:pic>
        <p:nvPicPr>
          <p:cNvPr id="69" name="Google Shape;69;p13"/>
          <p:cNvPicPr preferRelativeResize="0"/>
          <p:nvPr/>
        </p:nvPicPr>
        <p:blipFill>
          <a:blip r:embed="rId3">
            <a:alphaModFix/>
          </a:blip>
          <a:stretch>
            <a:fillRect/>
          </a:stretch>
        </p:blipFill>
        <p:spPr>
          <a:xfrm>
            <a:off x="2137250" y="2939925"/>
            <a:ext cx="457200" cy="457200"/>
          </a:xfrm>
          <a:prstGeom prst="rect">
            <a:avLst/>
          </a:prstGeom>
          <a:noFill/>
          <a:ln>
            <a:noFill/>
          </a:ln>
        </p:spPr>
      </p:pic>
      <p:pic>
        <p:nvPicPr>
          <p:cNvPr id="70" name="Google Shape;70;p13"/>
          <p:cNvPicPr preferRelativeResize="0"/>
          <p:nvPr/>
        </p:nvPicPr>
        <p:blipFill>
          <a:blip r:embed="rId3">
            <a:alphaModFix/>
          </a:blip>
          <a:stretch>
            <a:fillRect/>
          </a:stretch>
        </p:blipFill>
        <p:spPr>
          <a:xfrm rot="10800000">
            <a:off x="6550550" y="2939925"/>
            <a:ext cx="457200" cy="457200"/>
          </a:xfrm>
          <a:prstGeom prst="rect">
            <a:avLst/>
          </a:prstGeom>
          <a:noFill/>
          <a:ln>
            <a:noFill/>
          </a:ln>
        </p:spPr>
      </p:pic>
      <p:sp>
        <p:nvSpPr>
          <p:cNvPr id="71" name="Google Shape;7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37" name="Google Shape;137;p22"/>
          <p:cNvSpPr txBox="1"/>
          <p:nvPr>
            <p:ph idx="1" type="body"/>
          </p:nvPr>
        </p:nvSpPr>
        <p:spPr>
          <a:xfrm>
            <a:off x="311700" y="1266325"/>
            <a:ext cx="8520600" cy="358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fr"/>
              <a:t>Les </a:t>
            </a:r>
            <a:r>
              <a:rPr b="1" lang="fr"/>
              <a:t>poids </a:t>
            </a:r>
            <a:r>
              <a:rPr lang="fr"/>
              <a:t>sont des valeurs numériques qui modulent l’importance de chaque entrée pour le calcul de la sortie du neurone. Les poids sont ajustés au cours de la phase d’apprentissage du réseau de neurones. L’objectif de l’apprentissage est de trouver les valeurs de poids qui minimisent l’erreur entre les sorties produites par le réseau et les sorties attendues pour un ensemble de données.</a:t>
            </a:r>
            <a:endParaRPr/>
          </a:p>
          <a:p>
            <a:pPr indent="457200" lvl="0" marL="0" rtl="0" algn="just">
              <a:spcBef>
                <a:spcPts val="1200"/>
              </a:spcBef>
              <a:spcAft>
                <a:spcPts val="1200"/>
              </a:spcAft>
              <a:buNone/>
            </a:pPr>
            <a:r>
              <a:rPr lang="fr"/>
              <a:t>L’ajustement du poids se fait à l’aide d’algorithmes d’apprentissage tels que la </a:t>
            </a:r>
            <a:r>
              <a:rPr b="1" lang="fr"/>
              <a:t>rétropropagation du gradient</a:t>
            </a:r>
            <a:r>
              <a:rPr lang="fr"/>
              <a:t>, qui calculent l’erreur de sortie et propagent cette erreur à travers le réseau pour ajuster les poids de manière itérative jusqu’à ce que l’erreur soit suffisamment petite.</a:t>
            </a:r>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44" name="Google Shape;144;p23"/>
          <p:cNvSpPr txBox="1"/>
          <p:nvPr>
            <p:ph idx="1" type="body"/>
          </p:nvPr>
        </p:nvSpPr>
        <p:spPr>
          <a:xfrm>
            <a:off x="311700" y="1266325"/>
            <a:ext cx="8520600" cy="3581100"/>
          </a:xfrm>
          <a:prstGeom prst="rect">
            <a:avLst/>
          </a:prstGeom>
        </p:spPr>
        <p:txBody>
          <a:bodyPr anchorCtr="0" anchor="t" bIns="91425" lIns="91425" spcFirstLastPara="1" rIns="91425" wrap="square" tIns="91425">
            <a:normAutofit fontScale="92500" lnSpcReduction="20000"/>
          </a:bodyPr>
          <a:lstStyle/>
          <a:p>
            <a:pPr indent="457200" lvl="0" marL="0" rtl="0" algn="just">
              <a:spcBef>
                <a:spcPts val="0"/>
              </a:spcBef>
              <a:spcAft>
                <a:spcPts val="0"/>
              </a:spcAft>
              <a:buNone/>
            </a:pPr>
            <a:r>
              <a:rPr lang="fr"/>
              <a:t>La </a:t>
            </a:r>
            <a:r>
              <a:rPr b="1" lang="fr"/>
              <a:t>fonction de combinaison</a:t>
            </a:r>
            <a:r>
              <a:rPr lang="fr"/>
              <a:t> est une fonction mathématique qui combine les entrées pondérées de chaque neurone d’une couche pour produire une sortie unique qui est transmise à la couche suivante. Elle est essentielle pour la capacité du réseau à modéliser des relations complexes entre les entrées et les sorties. Cette fonction peut donc être formalisée comme étant une fonction vecteur-à-scalaire, notamment : </a:t>
            </a:r>
            <a:endParaRPr/>
          </a:p>
          <a:p>
            <a:pPr indent="-334327" lvl="0" marL="457200" rtl="0" algn="just">
              <a:spcBef>
                <a:spcPts val="1200"/>
              </a:spcBef>
              <a:spcAft>
                <a:spcPts val="0"/>
              </a:spcAft>
              <a:buSzPct val="100000"/>
              <a:buChar char="●"/>
            </a:pPr>
            <a:r>
              <a:rPr lang="fr"/>
              <a:t>Les </a:t>
            </a:r>
            <a:r>
              <a:rPr b="1" lang="fr"/>
              <a:t>réseaux de type MLP</a:t>
            </a:r>
            <a:r>
              <a:rPr lang="fr"/>
              <a:t> (multi-layer perceptron) calculent une combinaison linéaire des entrées, ie la fonction de combinaison renvoie le produit scalaire entre le vecteur des entrées et le vecteur des poids synaptiques. </a:t>
            </a:r>
            <a:endParaRPr/>
          </a:p>
          <a:p>
            <a:pPr indent="-334327" lvl="0" marL="457200" rtl="0" algn="just">
              <a:spcBef>
                <a:spcPts val="0"/>
              </a:spcBef>
              <a:spcAft>
                <a:spcPts val="0"/>
              </a:spcAft>
              <a:buSzPct val="100000"/>
              <a:buChar char="●"/>
            </a:pPr>
            <a:r>
              <a:rPr lang="fr"/>
              <a:t>Les </a:t>
            </a:r>
            <a:r>
              <a:rPr b="1" lang="fr"/>
              <a:t>réseaux de type RBF</a:t>
            </a:r>
            <a:r>
              <a:rPr lang="fr"/>
              <a:t> (radial basis function) calculent la distance entre les entrées, c'est-à-dire que la fonction de combinaison renvoie la norme euclidienne du vecteur issu de la différence vectorielle entre les vecteurs d'entrées</a:t>
            </a:r>
            <a:endParaRPr/>
          </a:p>
        </p:txBody>
      </p:sp>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51" name="Google Shape;151;p24"/>
          <p:cNvSpPr txBox="1"/>
          <p:nvPr>
            <p:ph idx="1" type="body"/>
          </p:nvPr>
        </p:nvSpPr>
        <p:spPr>
          <a:xfrm>
            <a:off x="311700" y="1266325"/>
            <a:ext cx="8520600" cy="358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fr"/>
              <a:t>Le </a:t>
            </a:r>
            <a:r>
              <a:rPr b="1" lang="fr"/>
              <a:t>potentiel membranaire</a:t>
            </a:r>
            <a:r>
              <a:rPr lang="fr"/>
              <a:t> fait </a:t>
            </a:r>
            <a:r>
              <a:rPr lang="fr"/>
              <a:t>référence</a:t>
            </a:r>
            <a:r>
              <a:rPr lang="fr"/>
              <a:t> à la </a:t>
            </a:r>
            <a:r>
              <a:rPr b="1" lang="fr"/>
              <a:t>somme pondérée</a:t>
            </a:r>
            <a:r>
              <a:rPr lang="fr"/>
              <a:t> des entrées d’un neurone. Il est calculé en multipliant chaque entrée par son poids respectif et en sommant les résultats.</a:t>
            </a:r>
            <a:endParaRPr/>
          </a:p>
          <a:p>
            <a:pPr indent="457200" lvl="0" marL="0" rtl="0" algn="just">
              <a:spcBef>
                <a:spcPts val="1200"/>
              </a:spcBef>
              <a:spcAft>
                <a:spcPts val="1200"/>
              </a:spcAft>
              <a:buNone/>
            </a:pPr>
            <a:r>
              <a:rPr lang="fr"/>
              <a:t>Ce potentiel est ensuite comparé à un seuil (</a:t>
            </a:r>
            <a:r>
              <a:rPr b="1" lang="fr"/>
              <a:t>seuil d’activation</a:t>
            </a:r>
            <a:r>
              <a:rPr lang="fr"/>
              <a:t>) pour déterminer si le neurone doit être </a:t>
            </a:r>
            <a:r>
              <a:rPr b="1" lang="fr"/>
              <a:t>activé ou non</a:t>
            </a:r>
            <a:r>
              <a:rPr lang="fr"/>
              <a:t>. </a:t>
            </a:r>
            <a:r>
              <a:rPr lang="fr"/>
              <a:t>Si le</a:t>
            </a:r>
            <a:r>
              <a:rPr lang="fr"/>
              <a:t> potentiel </a:t>
            </a:r>
            <a:r>
              <a:rPr lang="fr"/>
              <a:t>membranaire</a:t>
            </a:r>
            <a:r>
              <a:rPr lang="fr"/>
              <a:t> dépasse le seuil d’activation, le neurone envoie une impulsion à travers ses connexions pour activer les neurones connectés. </a:t>
            </a:r>
            <a:r>
              <a:rPr lang="fr"/>
              <a:t>sinon</a:t>
            </a:r>
            <a:r>
              <a:rPr lang="fr"/>
              <a:t> il reste inactif.</a:t>
            </a:r>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58" name="Google Shape;158;p25"/>
          <p:cNvSpPr txBox="1"/>
          <p:nvPr>
            <p:ph idx="1" type="body"/>
          </p:nvPr>
        </p:nvSpPr>
        <p:spPr>
          <a:xfrm>
            <a:off x="311700" y="1266325"/>
            <a:ext cx="8520600" cy="35811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fr"/>
              <a:t>La </a:t>
            </a:r>
            <a:r>
              <a:rPr b="1" lang="fr"/>
              <a:t>fonction d’activation</a:t>
            </a:r>
            <a:r>
              <a:rPr lang="fr"/>
              <a:t> est une fonction mathématique non linéaire qui est appliquée à la sortie de chaque neurone dans une couche. La fonction d’activation permet au réseau de modéliser des relations non linéaires entre les entrées et les sorties. Les fonctions les plus couramment utilisées sont : </a:t>
            </a:r>
            <a:endParaRPr/>
          </a:p>
          <a:p>
            <a:pPr indent="-342900" lvl="0" marL="914400" rtl="0" algn="just">
              <a:spcBef>
                <a:spcPts val="1200"/>
              </a:spcBef>
              <a:spcAft>
                <a:spcPts val="0"/>
              </a:spcAft>
              <a:buSzPts val="1800"/>
              <a:buChar char="●"/>
            </a:pPr>
            <a:r>
              <a:rPr lang="fr"/>
              <a:t>La </a:t>
            </a:r>
            <a:r>
              <a:rPr b="1" lang="fr"/>
              <a:t>fonction sigmoïde</a:t>
            </a:r>
            <a:r>
              <a:rPr lang="fr"/>
              <a:t> </a:t>
            </a:r>
            <a:endParaRPr/>
          </a:p>
          <a:p>
            <a:pPr indent="0" lvl="0" marL="1371600" rtl="0" algn="just">
              <a:spcBef>
                <a:spcPts val="1200"/>
              </a:spcBef>
              <a:spcAft>
                <a:spcPts val="0"/>
              </a:spcAft>
              <a:buNone/>
            </a:pPr>
            <a:r>
              <a:t/>
            </a:r>
            <a:endParaRPr/>
          </a:p>
          <a:p>
            <a:pPr indent="-342900" lvl="0" marL="914400" rtl="0" algn="just">
              <a:spcBef>
                <a:spcPts val="1200"/>
              </a:spcBef>
              <a:spcAft>
                <a:spcPts val="0"/>
              </a:spcAft>
              <a:buSzPts val="1800"/>
              <a:buChar char="●"/>
            </a:pPr>
            <a:r>
              <a:rPr lang="fr"/>
              <a:t>La </a:t>
            </a:r>
            <a:r>
              <a:rPr b="1" lang="fr"/>
              <a:t>fonction ReLU</a:t>
            </a:r>
            <a:r>
              <a:rPr lang="fr"/>
              <a:t> (Rectified Linear Unit) </a:t>
            </a:r>
            <a:endParaRPr/>
          </a:p>
          <a:p>
            <a:pPr indent="0" lvl="0" marL="1371600" rtl="0" algn="just">
              <a:spcBef>
                <a:spcPts val="1200"/>
              </a:spcBef>
              <a:spcAft>
                <a:spcPts val="0"/>
              </a:spcAft>
              <a:buNone/>
            </a:pPr>
            <a:r>
              <a:t/>
            </a:r>
            <a:endParaRPr/>
          </a:p>
          <a:p>
            <a:pPr indent="-342900" lvl="0" marL="914400" rtl="0" algn="just">
              <a:spcBef>
                <a:spcPts val="1200"/>
              </a:spcBef>
              <a:spcAft>
                <a:spcPts val="0"/>
              </a:spcAft>
              <a:buSzPts val="1800"/>
              <a:buChar char="●"/>
            </a:pPr>
            <a:r>
              <a:rPr lang="fr"/>
              <a:t>La </a:t>
            </a:r>
            <a:r>
              <a:rPr b="1" lang="fr"/>
              <a:t>fonction tangente hyperbolique</a:t>
            </a:r>
            <a:r>
              <a:rPr lang="fr"/>
              <a:t> </a:t>
            </a:r>
            <a:endParaRPr/>
          </a:p>
        </p:txBody>
      </p:sp>
      <p:pic>
        <p:nvPicPr>
          <p:cNvPr id="159" name="Google Shape;159;p25"/>
          <p:cNvPicPr preferRelativeResize="0"/>
          <p:nvPr/>
        </p:nvPicPr>
        <p:blipFill rotWithShape="1">
          <a:blip r:embed="rId3">
            <a:alphaModFix/>
          </a:blip>
          <a:srcRect b="61077" l="0" r="61186" t="0"/>
          <a:stretch/>
        </p:blipFill>
        <p:spPr>
          <a:xfrm>
            <a:off x="3935225" y="2520648"/>
            <a:ext cx="2348776" cy="641650"/>
          </a:xfrm>
          <a:prstGeom prst="rect">
            <a:avLst/>
          </a:prstGeom>
          <a:noFill/>
          <a:ln>
            <a:noFill/>
          </a:ln>
        </p:spPr>
      </p:pic>
      <p:pic>
        <p:nvPicPr>
          <p:cNvPr id="160" name="Google Shape;160;p25"/>
          <p:cNvPicPr preferRelativeResize="0"/>
          <p:nvPr/>
        </p:nvPicPr>
        <p:blipFill>
          <a:blip r:embed="rId4">
            <a:alphaModFix/>
          </a:blip>
          <a:stretch>
            <a:fillRect/>
          </a:stretch>
        </p:blipFill>
        <p:spPr>
          <a:xfrm>
            <a:off x="5476841" y="4262925"/>
            <a:ext cx="3397406" cy="584500"/>
          </a:xfrm>
          <a:prstGeom prst="rect">
            <a:avLst/>
          </a:prstGeom>
          <a:noFill/>
          <a:ln>
            <a:noFill/>
          </a:ln>
        </p:spPr>
      </p:pic>
      <p:pic>
        <p:nvPicPr>
          <p:cNvPr id="161" name="Google Shape;161;p25"/>
          <p:cNvPicPr preferRelativeResize="0"/>
          <p:nvPr/>
        </p:nvPicPr>
        <p:blipFill>
          <a:blip r:embed="rId5">
            <a:alphaModFix/>
          </a:blip>
          <a:stretch>
            <a:fillRect/>
          </a:stretch>
        </p:blipFill>
        <p:spPr>
          <a:xfrm>
            <a:off x="5775177" y="3343472"/>
            <a:ext cx="2921394" cy="641650"/>
          </a:xfrm>
          <a:prstGeom prst="rect">
            <a:avLst/>
          </a:prstGeom>
          <a:noFill/>
          <a:ln>
            <a:noFill/>
          </a:ln>
        </p:spPr>
      </p:pic>
      <p:sp>
        <p:nvSpPr>
          <p:cNvPr id="162" name="Google Shape;16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68" name="Google Shape;168;p26"/>
          <p:cNvSpPr txBox="1"/>
          <p:nvPr>
            <p:ph idx="1" type="body"/>
          </p:nvPr>
        </p:nvSpPr>
        <p:spPr>
          <a:xfrm>
            <a:off x="311700" y="1266325"/>
            <a:ext cx="6675900" cy="3581100"/>
          </a:xfrm>
          <a:prstGeom prst="rect">
            <a:avLst/>
          </a:prstGeom>
        </p:spPr>
        <p:txBody>
          <a:bodyPr anchorCtr="0" anchor="t" bIns="91425" lIns="91425" spcFirstLastPara="1" rIns="91425" wrap="square" tIns="91425">
            <a:normAutofit fontScale="62500" lnSpcReduction="10000"/>
          </a:bodyPr>
          <a:lstStyle/>
          <a:p>
            <a:pPr indent="457200" lvl="0" marL="0" rtl="0" algn="just">
              <a:spcBef>
                <a:spcPts val="0"/>
              </a:spcBef>
              <a:spcAft>
                <a:spcPts val="0"/>
              </a:spcAft>
              <a:buNone/>
            </a:pPr>
            <a:r>
              <a:rPr b="1" lang="fr"/>
              <a:t>Processus d’apprentissage</a:t>
            </a:r>
            <a:endParaRPr b="1"/>
          </a:p>
          <a:p>
            <a:pPr indent="0" lvl="0" marL="0" rtl="0" algn="just">
              <a:spcBef>
                <a:spcPts val="1200"/>
              </a:spcBef>
              <a:spcAft>
                <a:spcPts val="0"/>
              </a:spcAft>
              <a:buNone/>
            </a:pPr>
            <a:r>
              <a:rPr lang="fr"/>
              <a:t>il peut être décrit comme suit : </a:t>
            </a:r>
            <a:endParaRPr/>
          </a:p>
          <a:p>
            <a:pPr indent="-300037" lvl="0" marL="914400" rtl="0" algn="just">
              <a:spcBef>
                <a:spcPts val="1200"/>
              </a:spcBef>
              <a:spcAft>
                <a:spcPts val="0"/>
              </a:spcAft>
              <a:buSzPct val="100000"/>
              <a:buAutoNum type="arabicPeriod"/>
            </a:pPr>
            <a:r>
              <a:rPr b="1" lang="fr"/>
              <a:t>Initialisation des poids</a:t>
            </a:r>
            <a:r>
              <a:rPr lang="fr"/>
              <a:t> : Les poids du réseau sont initialisés à des valeurs aléatoires.</a:t>
            </a:r>
            <a:endParaRPr/>
          </a:p>
          <a:p>
            <a:pPr indent="-300037" lvl="0" marL="914400" rtl="0" algn="just">
              <a:spcBef>
                <a:spcPts val="0"/>
              </a:spcBef>
              <a:spcAft>
                <a:spcPts val="0"/>
              </a:spcAft>
              <a:buSzPct val="100000"/>
              <a:buAutoNum type="arabicPeriod"/>
            </a:pPr>
            <a:r>
              <a:rPr b="1" lang="fr"/>
              <a:t>Présentation des données </a:t>
            </a:r>
            <a:r>
              <a:rPr lang="fr"/>
              <a:t>: Le perceptron reçoit en entrée un vecteur de données</a:t>
            </a:r>
            <a:endParaRPr/>
          </a:p>
          <a:p>
            <a:pPr indent="-300037" lvl="0" marL="914400" rtl="0" algn="just">
              <a:spcBef>
                <a:spcPts val="0"/>
              </a:spcBef>
              <a:spcAft>
                <a:spcPts val="0"/>
              </a:spcAft>
              <a:buSzPct val="100000"/>
              <a:buAutoNum type="arabicPeriod"/>
            </a:pPr>
            <a:r>
              <a:rPr b="1" lang="fr"/>
              <a:t>Calcul de la sortie</a:t>
            </a:r>
            <a:r>
              <a:rPr lang="fr"/>
              <a:t> : application successive de la fonction de combinaison et d’activation</a:t>
            </a:r>
            <a:endParaRPr/>
          </a:p>
          <a:p>
            <a:pPr indent="-300037" lvl="0" marL="914400" rtl="0" algn="just">
              <a:spcBef>
                <a:spcPts val="0"/>
              </a:spcBef>
              <a:spcAft>
                <a:spcPts val="0"/>
              </a:spcAft>
              <a:buSzPct val="100000"/>
              <a:buAutoNum type="arabicPeriod"/>
            </a:pPr>
            <a:r>
              <a:rPr b="1" lang="fr"/>
              <a:t>Calcul de l’erreur </a:t>
            </a:r>
            <a:r>
              <a:rPr lang="fr"/>
              <a:t>: différence entre la sortie attendue et la sortie obtenue</a:t>
            </a:r>
            <a:endParaRPr/>
          </a:p>
          <a:p>
            <a:pPr indent="-300037" lvl="0" marL="914400" rtl="0" algn="just">
              <a:spcBef>
                <a:spcPts val="0"/>
              </a:spcBef>
              <a:spcAft>
                <a:spcPts val="0"/>
              </a:spcAft>
              <a:buSzPct val="100000"/>
              <a:buAutoNum type="arabicPeriod"/>
            </a:pPr>
            <a:r>
              <a:rPr b="1" lang="fr"/>
              <a:t>Mise à jour des poids</a:t>
            </a:r>
            <a:r>
              <a:rPr lang="fr"/>
              <a:t> : ils sont modifiés en fonction de l’erreur calculée et du taux d’apprentissage.</a:t>
            </a:r>
            <a:endParaRPr/>
          </a:p>
          <a:p>
            <a:pPr indent="-300037" lvl="0" marL="914400" rtl="0" algn="just">
              <a:spcBef>
                <a:spcPts val="0"/>
              </a:spcBef>
              <a:spcAft>
                <a:spcPts val="0"/>
              </a:spcAft>
              <a:buSzPct val="100000"/>
              <a:buAutoNum type="arabicPeriod"/>
            </a:pPr>
            <a:r>
              <a:rPr b="1" lang="fr"/>
              <a:t>Répétition </a:t>
            </a:r>
            <a:r>
              <a:rPr lang="fr"/>
              <a:t>: les phases de 2 à 5 sont répétées</a:t>
            </a:r>
            <a:endParaRPr/>
          </a:p>
          <a:p>
            <a:pPr indent="-300037" lvl="0" marL="914400" rtl="0" algn="just">
              <a:spcBef>
                <a:spcPts val="0"/>
              </a:spcBef>
              <a:spcAft>
                <a:spcPts val="0"/>
              </a:spcAft>
              <a:buSzPct val="100000"/>
              <a:buAutoNum type="arabicPeriod"/>
            </a:pPr>
            <a:r>
              <a:rPr b="1" lang="fr"/>
              <a:t>Evaluation</a:t>
            </a:r>
            <a:r>
              <a:rPr lang="fr"/>
              <a:t> : Après que le réseau ait été </a:t>
            </a:r>
            <a:r>
              <a:rPr lang="fr"/>
              <a:t>entraîné</a:t>
            </a:r>
            <a:r>
              <a:rPr lang="fr"/>
              <a:t> sur un ensemble de données de test, il est évalué sur un ensemble de données de test pour mesurer ses performances</a:t>
            </a:r>
            <a:endParaRPr/>
          </a:p>
          <a:p>
            <a:pPr indent="-300037" lvl="0" marL="914400" rtl="0" algn="just">
              <a:spcBef>
                <a:spcPts val="0"/>
              </a:spcBef>
              <a:spcAft>
                <a:spcPts val="0"/>
              </a:spcAft>
              <a:buSzPct val="100000"/>
              <a:buAutoNum type="arabicPeriod"/>
            </a:pPr>
            <a:r>
              <a:rPr b="1" lang="fr"/>
              <a:t>Arrêt </a:t>
            </a:r>
            <a:r>
              <a:rPr lang="fr"/>
              <a:t>: L’apprentissage est arrêté lorsque le réseau atteint un niveau de précision satisfaisant, ou lorsque le nombre d’itérations dépassent un nombre </a:t>
            </a:r>
            <a:r>
              <a:rPr lang="fr"/>
              <a:t>prédéfini</a:t>
            </a:r>
            <a:r>
              <a:rPr lang="fr"/>
              <a:t>.</a:t>
            </a:r>
            <a:endParaRPr/>
          </a:p>
        </p:txBody>
      </p:sp>
      <p:pic>
        <p:nvPicPr>
          <p:cNvPr id="169" name="Google Shape;169;p26"/>
          <p:cNvPicPr preferRelativeResize="0"/>
          <p:nvPr/>
        </p:nvPicPr>
        <p:blipFill rotWithShape="1">
          <a:blip r:embed="rId3">
            <a:alphaModFix/>
          </a:blip>
          <a:srcRect b="0" l="0" r="0" t="36423"/>
          <a:stretch/>
        </p:blipFill>
        <p:spPr>
          <a:xfrm>
            <a:off x="7128225" y="2325826"/>
            <a:ext cx="1747850" cy="763024"/>
          </a:xfrm>
          <a:prstGeom prst="rect">
            <a:avLst/>
          </a:prstGeom>
          <a:noFill/>
          <a:ln>
            <a:noFill/>
          </a:ln>
        </p:spPr>
      </p:pic>
      <p:pic>
        <p:nvPicPr>
          <p:cNvPr id="170" name="Google Shape;170;p26"/>
          <p:cNvPicPr preferRelativeResize="0"/>
          <p:nvPr/>
        </p:nvPicPr>
        <p:blipFill>
          <a:blip r:embed="rId4">
            <a:alphaModFix/>
          </a:blip>
          <a:stretch>
            <a:fillRect/>
          </a:stretch>
        </p:blipFill>
        <p:spPr>
          <a:xfrm>
            <a:off x="7391321" y="3275150"/>
            <a:ext cx="1556175" cy="367700"/>
          </a:xfrm>
          <a:prstGeom prst="rect">
            <a:avLst/>
          </a:prstGeom>
          <a:noFill/>
          <a:ln>
            <a:noFill/>
          </a:ln>
        </p:spPr>
      </p:pic>
      <p:pic>
        <p:nvPicPr>
          <p:cNvPr id="171" name="Google Shape;171;p26"/>
          <p:cNvPicPr preferRelativeResize="0"/>
          <p:nvPr/>
        </p:nvPicPr>
        <p:blipFill>
          <a:blip r:embed="rId5">
            <a:alphaModFix/>
          </a:blip>
          <a:stretch>
            <a:fillRect/>
          </a:stretch>
        </p:blipFill>
        <p:spPr>
          <a:xfrm>
            <a:off x="7442579" y="3867074"/>
            <a:ext cx="1549021" cy="367700"/>
          </a:xfrm>
          <a:prstGeom prst="rect">
            <a:avLst/>
          </a:prstGeom>
          <a:noFill/>
          <a:ln>
            <a:noFill/>
          </a:ln>
        </p:spPr>
      </p:pic>
      <p:sp>
        <p:nvSpPr>
          <p:cNvPr id="172" name="Google Shape;17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78" name="Google Shape;178;p27"/>
          <p:cNvSpPr txBox="1"/>
          <p:nvPr>
            <p:ph idx="1" type="body"/>
          </p:nvPr>
        </p:nvSpPr>
        <p:spPr>
          <a:xfrm>
            <a:off x="311700" y="1266325"/>
            <a:ext cx="8520600" cy="358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b="1" lang="fr"/>
              <a:t>Limites du perceptron simple</a:t>
            </a:r>
            <a:endParaRPr b="1"/>
          </a:p>
          <a:p>
            <a:pPr indent="-317500" lvl="0" marL="457200" rtl="0" algn="just">
              <a:spcBef>
                <a:spcPts val="1200"/>
              </a:spcBef>
              <a:spcAft>
                <a:spcPts val="0"/>
              </a:spcAft>
              <a:buSzPts val="1400"/>
              <a:buChar char="❖"/>
            </a:pPr>
            <a:r>
              <a:rPr lang="fr" sz="1400"/>
              <a:t>Le </a:t>
            </a:r>
            <a:r>
              <a:rPr lang="fr" sz="1400"/>
              <a:t>perceptron</a:t>
            </a:r>
            <a:r>
              <a:rPr lang="fr" sz="1400"/>
              <a:t> ne peut </a:t>
            </a:r>
            <a:r>
              <a:rPr lang="fr" sz="1400"/>
              <a:t>représenter</a:t>
            </a:r>
            <a:r>
              <a:rPr lang="fr" sz="1400"/>
              <a:t> que des </a:t>
            </a:r>
            <a:r>
              <a:rPr lang="fr" sz="1400"/>
              <a:t>données</a:t>
            </a:r>
            <a:r>
              <a:rPr lang="fr" sz="1400"/>
              <a:t> </a:t>
            </a:r>
            <a:r>
              <a:rPr lang="fr" sz="1400"/>
              <a:t>linéairement</a:t>
            </a:r>
            <a:r>
              <a:rPr lang="fr" sz="1400"/>
              <a:t> </a:t>
            </a:r>
            <a:r>
              <a:rPr lang="fr" sz="1400"/>
              <a:t>séparable</a:t>
            </a:r>
            <a:endParaRPr sz="1400"/>
          </a:p>
          <a:p>
            <a:pPr indent="0" lvl="0" marL="0" rtl="0" algn="just">
              <a:spcBef>
                <a:spcPts val="1200"/>
              </a:spcBef>
              <a:spcAft>
                <a:spcPts val="1200"/>
              </a:spcAft>
              <a:buNone/>
            </a:pPr>
            <a:r>
              <a:t/>
            </a:r>
            <a:endParaRPr sz="1400"/>
          </a:p>
        </p:txBody>
      </p:sp>
      <p:pic>
        <p:nvPicPr>
          <p:cNvPr id="179" name="Google Shape;179;p27"/>
          <p:cNvPicPr preferRelativeResize="0"/>
          <p:nvPr/>
        </p:nvPicPr>
        <p:blipFill>
          <a:blip r:embed="rId3">
            <a:alphaModFix/>
          </a:blip>
          <a:stretch>
            <a:fillRect/>
          </a:stretch>
        </p:blipFill>
        <p:spPr>
          <a:xfrm>
            <a:off x="2191050" y="2128850"/>
            <a:ext cx="3678950" cy="2761525"/>
          </a:xfrm>
          <a:prstGeom prst="rect">
            <a:avLst/>
          </a:prstGeom>
          <a:noFill/>
          <a:ln>
            <a:noFill/>
          </a:ln>
        </p:spPr>
      </p:pic>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86" name="Google Shape;186;p28"/>
          <p:cNvSpPr txBox="1"/>
          <p:nvPr>
            <p:ph idx="1" type="body"/>
          </p:nvPr>
        </p:nvSpPr>
        <p:spPr>
          <a:xfrm>
            <a:off x="311700" y="1266325"/>
            <a:ext cx="8520600" cy="35811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b="1" lang="fr"/>
              <a:t>Limites du perceptron simple</a:t>
            </a:r>
            <a:endParaRPr b="1"/>
          </a:p>
          <a:p>
            <a:pPr indent="-317500" lvl="0" marL="457200" rtl="0" algn="just">
              <a:spcBef>
                <a:spcPts val="1200"/>
              </a:spcBef>
              <a:spcAft>
                <a:spcPts val="0"/>
              </a:spcAft>
              <a:buSzPts val="1400"/>
              <a:buChar char="❖"/>
            </a:pPr>
            <a:r>
              <a:rPr lang="fr" sz="1400"/>
              <a:t>Exemple</a:t>
            </a:r>
            <a:r>
              <a:rPr lang="fr" sz="1400"/>
              <a:t> de données linéairement séparable</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1200"/>
              </a:spcAft>
              <a:buNone/>
            </a:pPr>
            <a:r>
              <a:t/>
            </a:r>
            <a:endParaRPr sz="1400"/>
          </a:p>
        </p:txBody>
      </p:sp>
      <p:pic>
        <p:nvPicPr>
          <p:cNvPr id="187" name="Google Shape;187;p28"/>
          <p:cNvPicPr preferRelativeResize="0"/>
          <p:nvPr/>
        </p:nvPicPr>
        <p:blipFill>
          <a:blip r:embed="rId3">
            <a:alphaModFix/>
          </a:blip>
          <a:stretch>
            <a:fillRect/>
          </a:stretch>
        </p:blipFill>
        <p:spPr>
          <a:xfrm>
            <a:off x="600075" y="3676650"/>
            <a:ext cx="4320824" cy="1358700"/>
          </a:xfrm>
          <a:prstGeom prst="rect">
            <a:avLst/>
          </a:prstGeom>
          <a:noFill/>
          <a:ln>
            <a:noFill/>
          </a:ln>
        </p:spPr>
      </p:pic>
      <p:pic>
        <p:nvPicPr>
          <p:cNvPr id="188" name="Google Shape;188;p28"/>
          <p:cNvPicPr preferRelativeResize="0"/>
          <p:nvPr/>
        </p:nvPicPr>
        <p:blipFill>
          <a:blip r:embed="rId4">
            <a:alphaModFix/>
          </a:blip>
          <a:stretch>
            <a:fillRect/>
          </a:stretch>
        </p:blipFill>
        <p:spPr>
          <a:xfrm>
            <a:off x="651800" y="2266025"/>
            <a:ext cx="4132926" cy="1214100"/>
          </a:xfrm>
          <a:prstGeom prst="rect">
            <a:avLst/>
          </a:prstGeom>
          <a:noFill/>
          <a:ln>
            <a:noFill/>
          </a:ln>
        </p:spPr>
      </p:pic>
      <p:sp>
        <p:nvSpPr>
          <p:cNvPr id="189" name="Google Shape;18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95" name="Google Shape;195;p29"/>
          <p:cNvSpPr txBox="1"/>
          <p:nvPr>
            <p:ph idx="1" type="body"/>
          </p:nvPr>
        </p:nvSpPr>
        <p:spPr>
          <a:xfrm>
            <a:off x="311700" y="1266325"/>
            <a:ext cx="8520600" cy="35811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b="1" lang="fr"/>
              <a:t>Limites du perceptron simple</a:t>
            </a:r>
            <a:endParaRPr b="1"/>
          </a:p>
          <a:p>
            <a:pPr indent="-317500" lvl="0" marL="457200" rtl="0" algn="just">
              <a:spcBef>
                <a:spcPts val="1200"/>
              </a:spcBef>
              <a:spcAft>
                <a:spcPts val="0"/>
              </a:spcAft>
              <a:buSzPts val="1400"/>
              <a:buChar char="❖"/>
            </a:pPr>
            <a:r>
              <a:rPr lang="fr" sz="1400"/>
              <a:t>Exemple de données non linéairement séparable</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1200"/>
              </a:spcAft>
              <a:buNone/>
            </a:pPr>
            <a:r>
              <a:t/>
            </a:r>
            <a:endParaRPr sz="1400"/>
          </a:p>
        </p:txBody>
      </p:sp>
      <p:pic>
        <p:nvPicPr>
          <p:cNvPr id="196" name="Google Shape;196;p29"/>
          <p:cNvPicPr preferRelativeResize="0"/>
          <p:nvPr/>
        </p:nvPicPr>
        <p:blipFill>
          <a:blip r:embed="rId3">
            <a:alphaModFix/>
          </a:blip>
          <a:stretch>
            <a:fillRect/>
          </a:stretch>
        </p:blipFill>
        <p:spPr>
          <a:xfrm>
            <a:off x="962025" y="2062175"/>
            <a:ext cx="3865125" cy="1198275"/>
          </a:xfrm>
          <a:prstGeom prst="rect">
            <a:avLst/>
          </a:prstGeom>
          <a:noFill/>
          <a:ln>
            <a:noFill/>
          </a:ln>
        </p:spPr>
      </p:pic>
      <p:pic>
        <p:nvPicPr>
          <p:cNvPr id="197" name="Google Shape;197;p29"/>
          <p:cNvPicPr preferRelativeResize="0"/>
          <p:nvPr/>
        </p:nvPicPr>
        <p:blipFill>
          <a:blip r:embed="rId4">
            <a:alphaModFix/>
          </a:blip>
          <a:stretch>
            <a:fillRect/>
          </a:stretch>
        </p:blipFill>
        <p:spPr>
          <a:xfrm>
            <a:off x="1113800" y="3394375"/>
            <a:ext cx="5159500" cy="1647575"/>
          </a:xfrm>
          <a:prstGeom prst="rect">
            <a:avLst/>
          </a:prstGeom>
          <a:noFill/>
          <a:ln>
            <a:noFill/>
          </a:ln>
        </p:spPr>
      </p:pic>
      <p:sp>
        <p:nvSpPr>
          <p:cNvPr id="198" name="Google Shape;19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Multi Couche</a:t>
            </a:r>
            <a:endParaRPr/>
          </a:p>
        </p:txBody>
      </p:sp>
      <p:sp>
        <p:nvSpPr>
          <p:cNvPr id="204" name="Google Shape;20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5" name="Google Shape;205;p30"/>
          <p:cNvSpPr txBox="1"/>
          <p:nvPr/>
        </p:nvSpPr>
        <p:spPr>
          <a:xfrm>
            <a:off x="1741925" y="4449800"/>
            <a:ext cx="64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latin typeface="Open Sans"/>
                <a:ea typeface="Open Sans"/>
                <a:cs typeface="Open Sans"/>
                <a:sym typeface="Open Sans"/>
              </a:rPr>
              <a:t>Extrait du site : </a:t>
            </a:r>
            <a:r>
              <a:rPr lang="fr">
                <a:latin typeface="Open Sans"/>
                <a:ea typeface="Open Sans"/>
                <a:cs typeface="Open Sans"/>
                <a:sym typeface="Open Sans"/>
              </a:rPr>
              <a:t>Researchgate.net accessible via le </a:t>
            </a:r>
            <a:r>
              <a:rPr lang="fr" u="sng">
                <a:solidFill>
                  <a:schemeClr val="hlink"/>
                </a:solidFill>
                <a:latin typeface="Open Sans"/>
                <a:ea typeface="Open Sans"/>
                <a:cs typeface="Open Sans"/>
                <a:sym typeface="Open Sans"/>
                <a:hlinkClick r:id="rId3"/>
              </a:rPr>
              <a:t>lien</a:t>
            </a:r>
            <a:endParaRPr>
              <a:latin typeface="Open Sans"/>
              <a:ea typeface="Open Sans"/>
              <a:cs typeface="Open Sans"/>
              <a:sym typeface="Open Sans"/>
            </a:endParaRPr>
          </a:p>
        </p:txBody>
      </p:sp>
      <p:pic>
        <p:nvPicPr>
          <p:cNvPr id="206" name="Google Shape;206;p30"/>
          <p:cNvPicPr preferRelativeResize="0"/>
          <p:nvPr/>
        </p:nvPicPr>
        <p:blipFill>
          <a:blip r:embed="rId4">
            <a:alphaModFix/>
          </a:blip>
          <a:stretch>
            <a:fillRect/>
          </a:stretch>
        </p:blipFill>
        <p:spPr>
          <a:xfrm>
            <a:off x="1985313" y="1363325"/>
            <a:ext cx="5173384" cy="293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Multi couche</a:t>
            </a:r>
            <a:endParaRPr/>
          </a:p>
        </p:txBody>
      </p:sp>
      <p:sp>
        <p:nvSpPr>
          <p:cNvPr id="212" name="Google Shape;212;p31"/>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300"/>
              <a:t>Voici les notions utiles : </a:t>
            </a:r>
            <a:endParaRPr sz="2300"/>
          </a:p>
          <a:p>
            <a:pPr indent="-387350" lvl="0" marL="457200" rtl="0" algn="l">
              <a:spcBef>
                <a:spcPts val="1200"/>
              </a:spcBef>
              <a:spcAft>
                <a:spcPts val="0"/>
              </a:spcAft>
              <a:buSzPts val="2500"/>
              <a:buChar char="➢"/>
            </a:pPr>
            <a:r>
              <a:rPr lang="fr" sz="2500"/>
              <a:t>entrée</a:t>
            </a:r>
            <a:endParaRPr sz="2500"/>
          </a:p>
          <a:p>
            <a:pPr indent="-387350" lvl="0" marL="457200" rtl="0" algn="l">
              <a:spcBef>
                <a:spcPts val="0"/>
              </a:spcBef>
              <a:spcAft>
                <a:spcPts val="0"/>
              </a:spcAft>
              <a:buSzPts val="2500"/>
              <a:buChar char="➢"/>
            </a:pPr>
            <a:r>
              <a:rPr lang="fr" sz="2500"/>
              <a:t>sortie</a:t>
            </a:r>
            <a:endParaRPr sz="2500"/>
          </a:p>
          <a:p>
            <a:pPr indent="-387350" lvl="0" marL="457200" rtl="0" algn="l">
              <a:spcBef>
                <a:spcPts val="0"/>
              </a:spcBef>
              <a:spcAft>
                <a:spcPts val="0"/>
              </a:spcAft>
              <a:buSzPts val="2500"/>
              <a:buChar char="➢"/>
            </a:pPr>
            <a:r>
              <a:rPr lang="fr" sz="2500"/>
              <a:t>couche cachée</a:t>
            </a:r>
            <a:endParaRPr sz="2500"/>
          </a:p>
          <a:p>
            <a:pPr indent="-387350" lvl="0" marL="457200" rtl="0" algn="l">
              <a:spcBef>
                <a:spcPts val="0"/>
              </a:spcBef>
              <a:spcAft>
                <a:spcPts val="0"/>
              </a:spcAft>
              <a:buSzPts val="2500"/>
              <a:buChar char="➢"/>
            </a:pPr>
            <a:r>
              <a:rPr lang="fr" sz="2500"/>
              <a:t>poids</a:t>
            </a:r>
            <a:endParaRPr sz="2500"/>
          </a:p>
          <a:p>
            <a:pPr indent="-387350" lvl="0" marL="457200" rtl="0" algn="l">
              <a:spcBef>
                <a:spcPts val="0"/>
              </a:spcBef>
              <a:spcAft>
                <a:spcPts val="0"/>
              </a:spcAft>
              <a:buSzPts val="2500"/>
              <a:buChar char="➢"/>
            </a:pPr>
            <a:r>
              <a:rPr lang="fr" sz="2500"/>
              <a:t>propagation</a:t>
            </a:r>
            <a:endParaRPr sz="2500"/>
          </a:p>
        </p:txBody>
      </p:sp>
      <p:sp>
        <p:nvSpPr>
          <p:cNvPr id="213" name="Google Shape;21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14" name="Google Shape;214;p31"/>
          <p:cNvSpPr txBox="1"/>
          <p:nvPr>
            <p:ph idx="1" type="body"/>
          </p:nvPr>
        </p:nvSpPr>
        <p:spPr>
          <a:xfrm>
            <a:off x="4324650" y="1754125"/>
            <a:ext cx="4260300" cy="330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fr" sz="2500"/>
              <a:t>erreur</a:t>
            </a:r>
            <a:endParaRPr sz="2500"/>
          </a:p>
          <a:p>
            <a:pPr indent="-387350" lvl="0" marL="457200" rtl="0" algn="l">
              <a:spcBef>
                <a:spcPts val="0"/>
              </a:spcBef>
              <a:spcAft>
                <a:spcPts val="0"/>
              </a:spcAft>
              <a:buSzPts val="2500"/>
              <a:buChar char="➢"/>
            </a:pPr>
            <a:r>
              <a:rPr lang="fr" sz="2500"/>
              <a:t>calcul d’erreur</a:t>
            </a:r>
            <a:endParaRPr sz="2500"/>
          </a:p>
          <a:p>
            <a:pPr indent="-387350" lvl="0" marL="457200" rtl="0" algn="l">
              <a:spcBef>
                <a:spcPts val="0"/>
              </a:spcBef>
              <a:spcAft>
                <a:spcPts val="0"/>
              </a:spcAft>
              <a:buSzPts val="2500"/>
              <a:buChar char="➢"/>
            </a:pPr>
            <a:r>
              <a:rPr lang="fr" sz="2500"/>
              <a:t>gradient</a:t>
            </a:r>
            <a:endParaRPr sz="2500"/>
          </a:p>
          <a:p>
            <a:pPr indent="-387350" lvl="0" marL="457200" rtl="0" algn="l">
              <a:spcBef>
                <a:spcPts val="0"/>
              </a:spcBef>
              <a:spcAft>
                <a:spcPts val="0"/>
              </a:spcAft>
              <a:buSzPts val="2500"/>
              <a:buChar char="➢"/>
            </a:pPr>
            <a:r>
              <a:rPr lang="fr" sz="2500"/>
              <a:t>descente du gradient</a:t>
            </a:r>
            <a:endParaRPr sz="2500"/>
          </a:p>
          <a:p>
            <a:pPr indent="-387350" lvl="0" marL="457200" rtl="0" algn="l">
              <a:spcBef>
                <a:spcPts val="0"/>
              </a:spcBef>
              <a:spcAft>
                <a:spcPts val="0"/>
              </a:spcAft>
              <a:buSzPts val="2500"/>
              <a:buChar char="➢"/>
            </a:pPr>
            <a:r>
              <a:rPr lang="fr" sz="2500"/>
              <a:t>rétropropagation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Vous devrez connaître les notions suivantes…</a:t>
            </a:r>
            <a:endParaRPr/>
          </a:p>
        </p:txBody>
      </p:sp>
      <p:sp>
        <p:nvSpPr>
          <p:cNvPr id="77" name="Google Shape;77;p1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fr" sz="1600"/>
              <a:t>perceptrons</a:t>
            </a:r>
            <a:endParaRPr sz="1600"/>
          </a:p>
          <a:p>
            <a:pPr indent="-330200" lvl="0" marL="457200" rtl="0" algn="l">
              <a:spcBef>
                <a:spcPts val="0"/>
              </a:spcBef>
              <a:spcAft>
                <a:spcPts val="0"/>
              </a:spcAft>
              <a:buSzPts val="1600"/>
              <a:buChar char="●"/>
            </a:pPr>
            <a:r>
              <a:rPr lang="fr" sz="1600"/>
              <a:t>règle </a:t>
            </a:r>
            <a:r>
              <a:rPr lang="fr" sz="1600"/>
              <a:t>d'entraînement</a:t>
            </a:r>
            <a:r>
              <a:rPr lang="fr" sz="1600"/>
              <a:t> du perceptron</a:t>
            </a:r>
            <a:endParaRPr sz="1600"/>
          </a:p>
          <a:p>
            <a:pPr indent="-330200" lvl="0" marL="457200" rtl="0" algn="l">
              <a:spcBef>
                <a:spcPts val="0"/>
              </a:spcBef>
              <a:spcAft>
                <a:spcPts val="0"/>
              </a:spcAft>
              <a:buSzPts val="1600"/>
              <a:buChar char="●"/>
            </a:pPr>
            <a:r>
              <a:rPr lang="fr" sz="1600"/>
              <a:t>linéaire séparable</a:t>
            </a:r>
            <a:endParaRPr sz="1600"/>
          </a:p>
          <a:p>
            <a:pPr indent="-330200" lvl="0" marL="457200" rtl="0" algn="l">
              <a:spcBef>
                <a:spcPts val="0"/>
              </a:spcBef>
              <a:spcAft>
                <a:spcPts val="0"/>
              </a:spcAft>
              <a:buSzPts val="1600"/>
              <a:buChar char="●"/>
            </a:pPr>
            <a:r>
              <a:rPr lang="fr" sz="1600"/>
              <a:t>hidden layer</a:t>
            </a:r>
            <a:endParaRPr sz="1600"/>
          </a:p>
          <a:p>
            <a:pPr indent="-330200" lvl="0" marL="457200" rtl="0" algn="l">
              <a:spcBef>
                <a:spcPts val="0"/>
              </a:spcBef>
              <a:spcAft>
                <a:spcPts val="0"/>
              </a:spcAft>
              <a:buSzPts val="1600"/>
              <a:buChar char="●"/>
            </a:pPr>
            <a:r>
              <a:rPr lang="fr" sz="1600"/>
              <a:t>réseau de neurones multicouche</a:t>
            </a:r>
            <a:endParaRPr sz="1600"/>
          </a:p>
          <a:p>
            <a:pPr indent="-330200" lvl="0" marL="457200" rtl="0" algn="l">
              <a:spcBef>
                <a:spcPts val="0"/>
              </a:spcBef>
              <a:spcAft>
                <a:spcPts val="0"/>
              </a:spcAft>
              <a:buSzPts val="1600"/>
              <a:buChar char="●"/>
            </a:pPr>
            <a:r>
              <a:rPr lang="fr" sz="1600"/>
              <a:t>descente de gradient</a:t>
            </a:r>
            <a:endParaRPr sz="1600"/>
          </a:p>
          <a:p>
            <a:pPr indent="-330200" lvl="0" marL="457200" rtl="0" algn="l">
              <a:spcBef>
                <a:spcPts val="0"/>
              </a:spcBef>
              <a:spcAft>
                <a:spcPts val="0"/>
              </a:spcAft>
              <a:buSzPts val="1600"/>
              <a:buChar char="●"/>
            </a:pPr>
            <a:r>
              <a:rPr lang="fr" sz="1600"/>
              <a:t>descente de gradient stochastique</a:t>
            </a:r>
            <a:endParaRPr sz="1600"/>
          </a:p>
          <a:p>
            <a:pPr indent="-330200" lvl="0" marL="457200" rtl="0" algn="l">
              <a:spcBef>
                <a:spcPts val="0"/>
              </a:spcBef>
              <a:spcAft>
                <a:spcPts val="0"/>
              </a:spcAft>
              <a:buSzPts val="1600"/>
              <a:buChar char="●"/>
            </a:pPr>
            <a:r>
              <a:rPr lang="fr" sz="1600"/>
              <a:t>fonction sigmoïde</a:t>
            </a:r>
            <a:endParaRPr sz="1600"/>
          </a:p>
        </p:txBody>
      </p:sp>
      <p:sp>
        <p:nvSpPr>
          <p:cNvPr id="78" name="Google Shape;78;p14"/>
          <p:cNvSpPr txBox="1"/>
          <p:nvPr>
            <p:ph idx="2" type="body"/>
          </p:nvPr>
        </p:nvSpPr>
        <p:spPr>
          <a:xfrm>
            <a:off x="4572000" y="1266175"/>
            <a:ext cx="42603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fr" sz="1600"/>
              <a:t>rétropropagation</a:t>
            </a:r>
            <a:endParaRPr sz="1600"/>
          </a:p>
          <a:p>
            <a:pPr indent="-330200" lvl="0" marL="457200" rtl="0" algn="l">
              <a:spcBef>
                <a:spcPts val="0"/>
              </a:spcBef>
              <a:spcAft>
                <a:spcPts val="0"/>
              </a:spcAft>
              <a:buSzPts val="1600"/>
              <a:buChar char="●"/>
            </a:pPr>
            <a:r>
              <a:rPr lang="fr" sz="1600"/>
              <a:t>initialisation des poids</a:t>
            </a:r>
            <a:endParaRPr sz="1600"/>
          </a:p>
          <a:p>
            <a:pPr indent="-330200" lvl="0" marL="457200" rtl="0" algn="l">
              <a:spcBef>
                <a:spcPts val="0"/>
              </a:spcBef>
              <a:spcAft>
                <a:spcPts val="0"/>
              </a:spcAft>
              <a:buSzPts val="1600"/>
              <a:buChar char="●"/>
            </a:pPr>
            <a:r>
              <a:rPr lang="fr" sz="1600"/>
              <a:t>critère d’arrêt</a:t>
            </a:r>
            <a:endParaRPr sz="1600"/>
          </a:p>
          <a:p>
            <a:pPr indent="-330200" lvl="0" marL="457200" rtl="0" algn="l">
              <a:spcBef>
                <a:spcPts val="0"/>
              </a:spcBef>
              <a:spcAft>
                <a:spcPts val="0"/>
              </a:spcAft>
              <a:buSzPts val="1600"/>
              <a:buChar char="●"/>
            </a:pPr>
            <a:r>
              <a:rPr lang="fr" sz="1600"/>
              <a:t>rôle des hidden units</a:t>
            </a:r>
            <a:endParaRPr sz="1600"/>
          </a:p>
          <a:p>
            <a:pPr indent="-330200" lvl="0" marL="457200" rtl="0" algn="l">
              <a:spcBef>
                <a:spcPts val="0"/>
              </a:spcBef>
              <a:spcAft>
                <a:spcPts val="0"/>
              </a:spcAft>
              <a:buSzPts val="1600"/>
              <a:buChar char="●"/>
            </a:pPr>
            <a:r>
              <a:rPr lang="fr" sz="1600"/>
              <a:t>encodage d’entrée pour les réseaux de neurones</a:t>
            </a:r>
            <a:endParaRPr sz="1600"/>
          </a:p>
          <a:p>
            <a:pPr indent="-330200" lvl="0" marL="457200" rtl="0" algn="l">
              <a:spcBef>
                <a:spcPts val="0"/>
              </a:spcBef>
              <a:spcAft>
                <a:spcPts val="0"/>
              </a:spcAft>
              <a:buSzPts val="1600"/>
              <a:buChar char="●"/>
            </a:pPr>
            <a:r>
              <a:rPr lang="fr" sz="1600"/>
              <a:t>encodage de sorties</a:t>
            </a:r>
            <a:endParaRPr sz="1600"/>
          </a:p>
          <a:p>
            <a:pPr indent="-330200" lvl="0" marL="457200" rtl="0" algn="l">
              <a:spcBef>
                <a:spcPts val="0"/>
              </a:spcBef>
              <a:spcAft>
                <a:spcPts val="0"/>
              </a:spcAft>
              <a:buSzPts val="1600"/>
              <a:buChar char="●"/>
            </a:pPr>
            <a:r>
              <a:rPr lang="fr" sz="1600"/>
              <a:t>les réseaux de neurones récurrents</a:t>
            </a:r>
            <a:endParaRPr sz="1600"/>
          </a:p>
          <a:p>
            <a:pPr indent="-330200" lvl="0" marL="457200" rtl="0" algn="l">
              <a:spcBef>
                <a:spcPts val="0"/>
              </a:spcBef>
              <a:spcAft>
                <a:spcPts val="0"/>
              </a:spcAft>
              <a:buSzPts val="1600"/>
              <a:buChar char="●"/>
            </a:pPr>
            <a:r>
              <a:rPr lang="fr" sz="1600"/>
              <a:t>auto encodeurs</a:t>
            </a:r>
            <a:endParaRPr sz="1600"/>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a:t>
            </a:r>
            <a:r>
              <a:rPr lang="fr"/>
              <a:t> d’un </a:t>
            </a:r>
            <a:r>
              <a:rPr lang="fr"/>
              <a:t>Perceptron Multi Couche</a:t>
            </a:r>
            <a:r>
              <a:rPr lang="fr"/>
              <a:t>(PMC)</a:t>
            </a:r>
            <a:endParaRPr/>
          </a:p>
        </p:txBody>
      </p:sp>
      <p:sp>
        <p:nvSpPr>
          <p:cNvPr id="220" name="Google Shape;220;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fr" sz="1500"/>
              <a:t>Etant </a:t>
            </a:r>
            <a:r>
              <a:rPr lang="fr" sz="1500"/>
              <a:t>donné</a:t>
            </a:r>
            <a:r>
              <a:rPr lang="fr" sz="1500"/>
              <a:t> la limite du perceptron </a:t>
            </a:r>
            <a:br>
              <a:rPr lang="fr" sz="1500"/>
            </a:br>
            <a:r>
              <a:rPr lang="fr" sz="1500"/>
              <a:t>simple, on ajoute une nouvelle </a:t>
            </a:r>
            <a:br>
              <a:rPr lang="fr" sz="1500"/>
            </a:br>
            <a:r>
              <a:rPr lang="fr" sz="1500"/>
              <a:t>couche </a:t>
            </a:r>
            <a:r>
              <a:rPr lang="fr" sz="1500"/>
              <a:t>appelée</a:t>
            </a:r>
            <a:r>
              <a:rPr lang="fr" sz="1500"/>
              <a:t> </a:t>
            </a:r>
            <a:r>
              <a:rPr b="1" lang="fr" sz="1500"/>
              <a:t>couche </a:t>
            </a:r>
            <a:r>
              <a:rPr b="1" lang="fr" sz="1500"/>
              <a:t>cachée</a:t>
            </a:r>
            <a:r>
              <a:rPr b="1" lang="fr" sz="1500"/>
              <a:t> </a:t>
            </a:r>
            <a:r>
              <a:rPr lang="fr" sz="1500"/>
              <a:t>ou</a:t>
            </a:r>
            <a:br>
              <a:rPr lang="fr" sz="1500"/>
            </a:br>
            <a:r>
              <a:rPr b="1" lang="fr" sz="1500"/>
              <a:t>hidden layer</a:t>
            </a:r>
            <a:r>
              <a:rPr lang="fr" sz="1500"/>
              <a:t> pour obtenir un</a:t>
            </a:r>
            <a:br>
              <a:rPr lang="fr" sz="1500"/>
            </a:br>
            <a:r>
              <a:rPr lang="fr" sz="1500"/>
              <a:t>perceptron multi couche, il est donc </a:t>
            </a:r>
            <a:br>
              <a:rPr lang="fr" sz="1500"/>
            </a:br>
            <a:r>
              <a:rPr lang="fr" sz="1500"/>
              <a:t>constitué</a:t>
            </a:r>
            <a:r>
              <a:rPr lang="fr" sz="1500"/>
              <a:t> de: </a:t>
            </a:r>
            <a:endParaRPr sz="1500"/>
          </a:p>
          <a:p>
            <a:pPr indent="-323850" lvl="0" marL="457200" rtl="0" algn="l">
              <a:lnSpc>
                <a:spcPct val="150000"/>
              </a:lnSpc>
              <a:spcBef>
                <a:spcPts val="1200"/>
              </a:spcBef>
              <a:spcAft>
                <a:spcPts val="0"/>
              </a:spcAft>
              <a:buSzPts val="1500"/>
              <a:buChar char="-"/>
            </a:pPr>
            <a:r>
              <a:rPr b="1" lang="fr" sz="1500"/>
              <a:t>Couche </a:t>
            </a:r>
            <a:r>
              <a:rPr b="1" lang="fr" sz="1500"/>
              <a:t>d'entrée</a:t>
            </a:r>
            <a:endParaRPr b="1" sz="1500"/>
          </a:p>
          <a:p>
            <a:pPr indent="-323850" lvl="0" marL="457200" rtl="0" algn="l">
              <a:lnSpc>
                <a:spcPct val="150000"/>
              </a:lnSpc>
              <a:spcBef>
                <a:spcPts val="0"/>
              </a:spcBef>
              <a:spcAft>
                <a:spcPts val="0"/>
              </a:spcAft>
              <a:buSzPts val="1500"/>
              <a:buChar char="-"/>
            </a:pPr>
            <a:r>
              <a:rPr b="1" lang="fr" sz="1500"/>
              <a:t>Une ou plusieurs couches </a:t>
            </a:r>
            <a:r>
              <a:rPr b="1" lang="fr" sz="1500"/>
              <a:t>cachées</a:t>
            </a:r>
            <a:endParaRPr b="1" sz="1500"/>
          </a:p>
          <a:p>
            <a:pPr indent="-323850" lvl="0" marL="457200" rtl="0" algn="l">
              <a:lnSpc>
                <a:spcPct val="150000"/>
              </a:lnSpc>
              <a:spcBef>
                <a:spcPts val="0"/>
              </a:spcBef>
              <a:spcAft>
                <a:spcPts val="0"/>
              </a:spcAft>
              <a:buSzPts val="1500"/>
              <a:buChar char="-"/>
            </a:pPr>
            <a:r>
              <a:rPr b="1" lang="fr" sz="1500"/>
              <a:t>Couche de sortie</a:t>
            </a:r>
            <a:endParaRPr b="1" sz="1500"/>
          </a:p>
        </p:txBody>
      </p:sp>
      <p:sp>
        <p:nvSpPr>
          <p:cNvPr id="221" name="Google Shape;2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2" name="Google Shape;222;p32"/>
          <p:cNvPicPr preferRelativeResize="0"/>
          <p:nvPr/>
        </p:nvPicPr>
        <p:blipFill>
          <a:blip r:embed="rId3">
            <a:alphaModFix/>
          </a:blip>
          <a:stretch>
            <a:fillRect/>
          </a:stretch>
        </p:blipFill>
        <p:spPr>
          <a:xfrm>
            <a:off x="4161875" y="1266313"/>
            <a:ext cx="4514850" cy="2790825"/>
          </a:xfrm>
          <a:prstGeom prst="rect">
            <a:avLst/>
          </a:prstGeom>
          <a:noFill/>
          <a:ln>
            <a:noFill/>
          </a:ln>
        </p:spPr>
      </p:pic>
      <p:sp>
        <p:nvSpPr>
          <p:cNvPr id="223" name="Google Shape;223;p32"/>
          <p:cNvSpPr txBox="1"/>
          <p:nvPr/>
        </p:nvSpPr>
        <p:spPr>
          <a:xfrm>
            <a:off x="4700050" y="4280750"/>
            <a:ext cx="39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latin typeface="Open Sans"/>
                <a:ea typeface="Open Sans"/>
                <a:cs typeface="Open Sans"/>
                <a:sym typeface="Open Sans"/>
              </a:rPr>
              <a:t>Extrait du site </a:t>
            </a:r>
            <a:r>
              <a:rPr lang="fr">
                <a:latin typeface="Open Sans"/>
                <a:ea typeface="Open Sans"/>
                <a:cs typeface="Open Sans"/>
                <a:sym typeface="Open Sans"/>
              </a:rPr>
              <a:t>Researchgate.net via le </a:t>
            </a:r>
            <a:r>
              <a:rPr lang="fr" u="sng">
                <a:solidFill>
                  <a:schemeClr val="hlink"/>
                </a:solidFill>
                <a:latin typeface="Open Sans"/>
                <a:ea typeface="Open Sans"/>
                <a:cs typeface="Open Sans"/>
                <a:sym typeface="Open Sans"/>
                <a:hlinkClick r:id="rId4"/>
              </a:rPr>
              <a:t>lien</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la propagation</a:t>
            </a:r>
            <a:endParaRPr/>
          </a:p>
        </p:txBody>
      </p:sp>
      <p:sp>
        <p:nvSpPr>
          <p:cNvPr id="229" name="Google Shape;22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30" name="Google Shape;230;p33"/>
          <p:cNvPicPr preferRelativeResize="0"/>
          <p:nvPr/>
        </p:nvPicPr>
        <p:blipFill>
          <a:blip r:embed="rId3">
            <a:alphaModFix/>
          </a:blip>
          <a:stretch>
            <a:fillRect/>
          </a:stretch>
        </p:blipFill>
        <p:spPr>
          <a:xfrm>
            <a:off x="537250" y="2047025"/>
            <a:ext cx="4034750" cy="2017375"/>
          </a:xfrm>
          <a:prstGeom prst="rect">
            <a:avLst/>
          </a:prstGeom>
          <a:noFill/>
          <a:ln>
            <a:noFill/>
          </a:ln>
        </p:spPr>
      </p:pic>
      <p:sp>
        <p:nvSpPr>
          <p:cNvPr id="231" name="Google Shape;231;p33"/>
          <p:cNvSpPr txBox="1"/>
          <p:nvPr/>
        </p:nvSpPr>
        <p:spPr>
          <a:xfrm>
            <a:off x="5029800" y="1405950"/>
            <a:ext cx="38025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500">
                <a:solidFill>
                  <a:srgbClr val="374151"/>
                </a:solidFill>
                <a:highlight>
                  <a:srgbClr val="F7F7F8"/>
                </a:highlight>
                <a:latin typeface="Roboto"/>
                <a:ea typeface="Roboto"/>
                <a:cs typeface="Roboto"/>
                <a:sym typeface="Roboto"/>
              </a:rPr>
              <a:t>La propagation est une étape importante dans le fonctionnement des réseaux de neurones. Il s'agit essentiellement de la transmission de l'information à travers les différentes couches du réseau, de la couche d'entrée à la couche de sortie.</a:t>
            </a:r>
            <a:endParaRPr sz="15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500">
              <a:solidFill>
                <a:srgbClr val="374151"/>
              </a:solidFill>
              <a:highlight>
                <a:srgbClr val="F7F7F8"/>
              </a:highlight>
              <a:latin typeface="Roboto"/>
              <a:ea typeface="Roboto"/>
              <a:cs typeface="Roboto"/>
              <a:sym typeface="Roboto"/>
            </a:endParaRPr>
          </a:p>
          <a:p>
            <a:pPr indent="0" lvl="0" marL="0" rtl="0" algn="just">
              <a:spcBef>
                <a:spcPts val="0"/>
              </a:spcBef>
              <a:spcAft>
                <a:spcPts val="0"/>
              </a:spcAft>
              <a:buNone/>
            </a:pPr>
            <a:r>
              <a:rPr lang="fr" sz="1500">
                <a:solidFill>
                  <a:srgbClr val="374151"/>
                </a:solidFill>
                <a:highlight>
                  <a:srgbClr val="F7F7F8"/>
                </a:highlight>
                <a:latin typeface="Roboto"/>
                <a:ea typeface="Roboto"/>
                <a:cs typeface="Roboto"/>
                <a:sym typeface="Roboto"/>
              </a:rPr>
              <a:t>En résumé, la propagation est le processus de transmission d'informations à travers un réseau de neurones. Cela implique des calculs effectués par chaque neurone, puis la transmission de ces résultats à la couche suivante jusqu'à ce que les sorties finales soient calculées.</a:t>
            </a:r>
            <a:endParaRPr sz="15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Erreur et calcul d’erreur</a:t>
            </a:r>
            <a:endParaRPr/>
          </a:p>
        </p:txBody>
      </p:sp>
      <p:sp>
        <p:nvSpPr>
          <p:cNvPr id="237" name="Google Shape;23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38" name="Google Shape;238;p34"/>
          <p:cNvPicPr preferRelativeResize="0"/>
          <p:nvPr/>
        </p:nvPicPr>
        <p:blipFill>
          <a:blip r:embed="rId3">
            <a:alphaModFix/>
          </a:blip>
          <a:stretch>
            <a:fillRect/>
          </a:stretch>
        </p:blipFill>
        <p:spPr>
          <a:xfrm>
            <a:off x="3073638" y="1287650"/>
            <a:ext cx="2996725" cy="571350"/>
          </a:xfrm>
          <a:prstGeom prst="rect">
            <a:avLst/>
          </a:prstGeom>
          <a:noFill/>
          <a:ln>
            <a:noFill/>
          </a:ln>
        </p:spPr>
      </p:pic>
      <p:sp>
        <p:nvSpPr>
          <p:cNvPr id="239" name="Google Shape;239;p34"/>
          <p:cNvSpPr txBox="1"/>
          <p:nvPr/>
        </p:nvSpPr>
        <p:spPr>
          <a:xfrm>
            <a:off x="714650" y="2035775"/>
            <a:ext cx="7744500" cy="258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rgbClr val="374151"/>
                </a:solidFill>
                <a:highlight>
                  <a:schemeClr val="lt1"/>
                </a:highlight>
                <a:latin typeface="Roboto"/>
                <a:ea typeface="Roboto"/>
                <a:cs typeface="Roboto"/>
                <a:sym typeface="Roboto"/>
              </a:rPr>
              <a:t>L'erreur </a:t>
            </a:r>
            <a:r>
              <a:rPr lang="fr" sz="1300">
                <a:solidFill>
                  <a:srgbClr val="374151"/>
                </a:solidFill>
                <a:highlight>
                  <a:schemeClr val="lt1"/>
                </a:highlight>
                <a:latin typeface="Roboto"/>
                <a:ea typeface="Roboto"/>
                <a:cs typeface="Roboto"/>
                <a:sym typeface="Roboto"/>
              </a:rPr>
              <a:t>est une mesure de l'écart entre la sortie réelle produite par le réseau et la sortie cible souhaitée.</a:t>
            </a:r>
            <a:endParaRPr sz="1300">
              <a:solidFill>
                <a:srgbClr val="37415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300">
              <a:solidFill>
                <a:srgbClr val="37415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3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rPr lang="fr" sz="1300">
                <a:solidFill>
                  <a:srgbClr val="374151"/>
                </a:solidFill>
                <a:highlight>
                  <a:schemeClr val="lt1"/>
                </a:highlight>
                <a:latin typeface="Roboto"/>
                <a:ea typeface="Roboto"/>
                <a:cs typeface="Roboto"/>
                <a:sym typeface="Roboto"/>
              </a:rPr>
              <a:t>Le calcul de l'erreur est une étape importante dans l'apprentissage du réseau de neurones. En effet, l'objectif de l'apprentissage est de minimiser cette erreur pour que le réseau puisse produire des sorties plus précises.</a:t>
            </a:r>
            <a:endParaRPr sz="13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3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3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rPr lang="fr" sz="1300">
                <a:solidFill>
                  <a:srgbClr val="374151"/>
                </a:solidFill>
                <a:highlight>
                  <a:schemeClr val="lt1"/>
                </a:highlight>
                <a:latin typeface="Roboto"/>
                <a:ea typeface="Roboto"/>
                <a:cs typeface="Roboto"/>
                <a:sym typeface="Roboto"/>
              </a:rPr>
              <a:t>Une fois que l'erreur est calculée, le réseau peut être entraîné pour minimiser cette erreur en ajustant les poids des connexions entre les neurones. Cela se fait souvent en utilisant des algorithmes d'optimisation tels que la rétropropagation du gradient</a:t>
            </a:r>
            <a:endParaRPr>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300">
              <a:solidFill>
                <a:srgbClr val="374151"/>
              </a:solidFill>
              <a:highlight>
                <a:schemeClr val="lt1"/>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Gradient et descente du gradient</a:t>
            </a:r>
            <a:endParaRPr/>
          </a:p>
        </p:txBody>
      </p:sp>
      <p:sp>
        <p:nvSpPr>
          <p:cNvPr id="245" name="Google Shape;24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46" name="Google Shape;246;p35"/>
          <p:cNvPicPr preferRelativeResize="0"/>
          <p:nvPr/>
        </p:nvPicPr>
        <p:blipFill>
          <a:blip r:embed="rId3">
            <a:alphaModFix/>
          </a:blip>
          <a:stretch>
            <a:fillRect/>
          </a:stretch>
        </p:blipFill>
        <p:spPr>
          <a:xfrm>
            <a:off x="4291500" y="1239825"/>
            <a:ext cx="4729650" cy="2937350"/>
          </a:xfrm>
          <a:prstGeom prst="rect">
            <a:avLst/>
          </a:prstGeom>
          <a:noFill/>
          <a:ln>
            <a:noFill/>
          </a:ln>
        </p:spPr>
      </p:pic>
      <p:sp>
        <p:nvSpPr>
          <p:cNvPr id="247" name="Google Shape;247;p35"/>
          <p:cNvSpPr txBox="1"/>
          <p:nvPr/>
        </p:nvSpPr>
        <p:spPr>
          <a:xfrm>
            <a:off x="598000" y="1239825"/>
            <a:ext cx="36273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600">
                <a:solidFill>
                  <a:srgbClr val="374151"/>
                </a:solidFill>
                <a:highlight>
                  <a:schemeClr val="lt1"/>
                </a:highlight>
                <a:latin typeface="Roboto"/>
                <a:ea typeface="Roboto"/>
                <a:cs typeface="Roboto"/>
                <a:sym typeface="Roboto"/>
              </a:rPr>
              <a:t>le gradient est une mesure de la pente d'une fonction, et la descente de gradient est une méthode pour ajuster les poids d'un réseau de neurones en utilisant le gradient pour minimiser l'erreur du réseau. </a:t>
            </a:r>
            <a:endParaRPr sz="16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600">
              <a:solidFill>
                <a:srgbClr val="374151"/>
              </a:solidFill>
              <a:highlight>
                <a:schemeClr val="lt1"/>
              </a:highlight>
              <a:latin typeface="Roboto"/>
              <a:ea typeface="Roboto"/>
              <a:cs typeface="Roboto"/>
              <a:sym typeface="Roboto"/>
            </a:endParaRPr>
          </a:p>
          <a:p>
            <a:pPr indent="0" lvl="0" marL="0" rtl="0" algn="just">
              <a:spcBef>
                <a:spcPts val="0"/>
              </a:spcBef>
              <a:spcAft>
                <a:spcPts val="0"/>
              </a:spcAft>
              <a:buNone/>
            </a:pPr>
            <a:r>
              <a:rPr lang="fr" sz="1600">
                <a:solidFill>
                  <a:srgbClr val="374151"/>
                </a:solidFill>
                <a:highlight>
                  <a:schemeClr val="lt1"/>
                </a:highlight>
                <a:latin typeface="Roboto"/>
                <a:ea typeface="Roboto"/>
                <a:cs typeface="Roboto"/>
                <a:sym typeface="Roboto"/>
              </a:rPr>
              <a:t>La descente de gradient fonctionne en calculant le gradient de la fonction d'erreur par rapport à chaque poids, puis en ajustant chaque poids dans la direction opposée du gradient.</a:t>
            </a:r>
            <a:endParaRPr sz="1800">
              <a:highlight>
                <a:schemeClr val="lt1"/>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Rétropropagation du gradient</a:t>
            </a:r>
            <a:endParaRPr/>
          </a:p>
        </p:txBody>
      </p:sp>
      <p:sp>
        <p:nvSpPr>
          <p:cNvPr id="253" name="Google Shape;253;p36"/>
          <p:cNvSpPr txBox="1"/>
          <p:nvPr>
            <p:ph idx="1" type="body"/>
          </p:nvPr>
        </p:nvSpPr>
        <p:spPr>
          <a:xfrm>
            <a:off x="311700" y="1546250"/>
            <a:ext cx="8520600" cy="33027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lang="fr" sz="1500">
                <a:solidFill>
                  <a:srgbClr val="374151"/>
                </a:solidFill>
                <a:highlight>
                  <a:schemeClr val="lt1"/>
                </a:highlight>
                <a:latin typeface="Roboto"/>
                <a:ea typeface="Roboto"/>
                <a:cs typeface="Roboto"/>
                <a:sym typeface="Roboto"/>
              </a:rPr>
              <a:t>Imaginez que vous voulez apprendre à votre ami(e) à reconnaître les chats et les chiens. Vous commencez par lui montrer des images d'animaux et lui dites si c'est un chat ou un chien. Vous continuez jusqu'à ce que votre ami(e) puisse reconnaître les chats et les chiens par elle/lui-même.</a:t>
            </a:r>
            <a:endParaRPr sz="1500">
              <a:solidFill>
                <a:srgbClr val="374151"/>
              </a:solidFill>
              <a:highlight>
                <a:schemeClr val="lt1"/>
              </a:highlight>
              <a:latin typeface="Roboto"/>
              <a:ea typeface="Roboto"/>
              <a:cs typeface="Roboto"/>
              <a:sym typeface="Roboto"/>
            </a:endParaRPr>
          </a:p>
          <a:p>
            <a:pPr indent="0" lvl="0" marL="0" rtl="0" algn="just">
              <a:spcBef>
                <a:spcPts val="1500"/>
              </a:spcBef>
              <a:spcAft>
                <a:spcPts val="1500"/>
              </a:spcAft>
              <a:buNone/>
            </a:pPr>
            <a:r>
              <a:rPr lang="fr" sz="1500">
                <a:solidFill>
                  <a:srgbClr val="374151"/>
                </a:solidFill>
                <a:highlight>
                  <a:schemeClr val="lt1"/>
                </a:highlight>
                <a:latin typeface="Roboto"/>
                <a:ea typeface="Roboto"/>
                <a:cs typeface="Roboto"/>
                <a:sym typeface="Roboto"/>
              </a:rPr>
              <a:t>Le réseau de neurones est un peu comme votre ami(e), sauf qu'il utilise des mathématiques pour apprendre plutôt que sa propre expérience. Il commence par regarder des images d'animaux et essayer de deviner s'il s'agit d'un chat ou d'un chien. Si le réseau se trompe, nous lui disons ce qui est correct (par exemple, "non, c'est un chat"), et il ajuste ses connexions internes (les poids) pour faire mieux la prochaine fois.</a:t>
            </a:r>
            <a:endParaRPr sz="2100">
              <a:highlight>
                <a:schemeClr val="lt1"/>
              </a:highlight>
            </a:endParaRPr>
          </a:p>
        </p:txBody>
      </p:sp>
      <p:sp>
        <p:nvSpPr>
          <p:cNvPr id="254" name="Google Shape;25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Rétropropagation du gradient</a:t>
            </a:r>
            <a:endParaRPr/>
          </a:p>
        </p:txBody>
      </p:sp>
      <p:sp>
        <p:nvSpPr>
          <p:cNvPr id="260" name="Google Shape;260;p37"/>
          <p:cNvSpPr txBox="1"/>
          <p:nvPr>
            <p:ph idx="1" type="body"/>
          </p:nvPr>
        </p:nvSpPr>
        <p:spPr>
          <a:xfrm>
            <a:off x="311700" y="1546250"/>
            <a:ext cx="8520600" cy="33027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lang="fr" sz="1400">
                <a:solidFill>
                  <a:srgbClr val="374151"/>
                </a:solidFill>
                <a:highlight>
                  <a:schemeClr val="lt1"/>
                </a:highlight>
                <a:latin typeface="Roboto"/>
                <a:ea typeface="Roboto"/>
                <a:cs typeface="Roboto"/>
                <a:sym typeface="Roboto"/>
              </a:rPr>
              <a:t>La rétropropagation du gradient est simplement la façon dont nous disons au réseau comment il doit ajuster ses connexions internes (les poids) pour faire mieux la prochaine fois. Nous faisons cela en calculant une erreur (la différence entre ce que le réseau a prédit et la réponse correcte) et en utilisant cette erreur pour dire au réseau comment il doit ajuster ses connexions internes pour faire une meilleure prédiction la prochaine fois.</a:t>
            </a:r>
            <a:endParaRPr sz="1400">
              <a:solidFill>
                <a:srgbClr val="374151"/>
              </a:solidFill>
              <a:highlight>
                <a:schemeClr val="lt1"/>
              </a:highlight>
              <a:latin typeface="Roboto"/>
              <a:ea typeface="Roboto"/>
              <a:cs typeface="Roboto"/>
              <a:sym typeface="Roboto"/>
            </a:endParaRPr>
          </a:p>
          <a:p>
            <a:pPr indent="0" lvl="0" marL="0" rtl="0" algn="just">
              <a:spcBef>
                <a:spcPts val="1500"/>
              </a:spcBef>
              <a:spcAft>
                <a:spcPts val="0"/>
              </a:spcAft>
              <a:buNone/>
            </a:pPr>
            <a:r>
              <a:rPr lang="fr" sz="1400">
                <a:solidFill>
                  <a:srgbClr val="374151"/>
                </a:solidFill>
                <a:highlight>
                  <a:schemeClr val="lt1"/>
                </a:highlight>
                <a:latin typeface="Roboto"/>
                <a:ea typeface="Roboto"/>
                <a:cs typeface="Roboto"/>
                <a:sym typeface="Roboto"/>
              </a:rPr>
              <a:t>En utilisant la rétropropagation du gradient, le réseau apprend progressivement à reconnaître les chats et les chiens de mieux en mieux, en ajustant continuellement ses connexions internes jusqu'à ce qu'il puisse faire des prédictions précises pour de nouvelles images qu'il n'a jamais vues auparavant.</a:t>
            </a:r>
            <a:endParaRPr sz="1400">
              <a:solidFill>
                <a:srgbClr val="374151"/>
              </a:solidFill>
              <a:highlight>
                <a:schemeClr val="lt1"/>
              </a:highlight>
              <a:latin typeface="Roboto"/>
              <a:ea typeface="Roboto"/>
              <a:cs typeface="Roboto"/>
              <a:sym typeface="Roboto"/>
            </a:endParaRPr>
          </a:p>
          <a:p>
            <a:pPr indent="0" lvl="0" marL="0" rtl="0" algn="just">
              <a:spcBef>
                <a:spcPts val="1500"/>
              </a:spcBef>
              <a:spcAft>
                <a:spcPts val="1500"/>
              </a:spcAft>
              <a:buNone/>
            </a:pPr>
            <a:r>
              <a:t/>
            </a:r>
            <a:endParaRPr sz="1700">
              <a:solidFill>
                <a:srgbClr val="374151"/>
              </a:solidFill>
              <a:highlight>
                <a:schemeClr val="lt1"/>
              </a:highlight>
              <a:latin typeface="Roboto"/>
              <a:ea typeface="Roboto"/>
              <a:cs typeface="Roboto"/>
              <a:sym typeface="Roboto"/>
            </a:endParaRPr>
          </a:p>
        </p:txBody>
      </p:sp>
      <p:sp>
        <p:nvSpPr>
          <p:cNvPr id="261" name="Google Shape;26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 une phrase….</a:t>
            </a:r>
            <a:endParaRPr/>
          </a:p>
        </p:txBody>
      </p:sp>
      <p:sp>
        <p:nvSpPr>
          <p:cNvPr id="267" name="Google Shape;26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75000"/>
              </a:lnSpc>
              <a:spcBef>
                <a:spcPts val="0"/>
              </a:spcBef>
              <a:spcAft>
                <a:spcPts val="0"/>
              </a:spcAft>
              <a:buNone/>
            </a:pPr>
            <a:r>
              <a:rPr lang="fr" sz="1650">
                <a:solidFill>
                  <a:srgbClr val="000000"/>
                </a:solidFill>
                <a:latin typeface="Roboto"/>
                <a:ea typeface="Roboto"/>
                <a:cs typeface="Roboto"/>
                <a:sym typeface="Roboto"/>
              </a:rPr>
              <a:t>Le perceptron multicouche est un réseau de neurones artificiels qui utilise des couches cachées de neurones intermédiaires avec des poids ajustés par la rétropropagation du gradient lors du calcul d'erreur de la sortie à partir de l'entrée en utilisant la descente du gradient.</a:t>
            </a:r>
            <a:endParaRPr sz="1650">
              <a:solidFill>
                <a:srgbClr val="000000"/>
              </a:solidFill>
              <a:latin typeface="Roboto"/>
              <a:ea typeface="Roboto"/>
              <a:cs typeface="Roboto"/>
              <a:sym typeface="Roboto"/>
            </a:endParaRPr>
          </a:p>
          <a:p>
            <a:pPr indent="0" lvl="0" marL="0" rtl="0" algn="l">
              <a:lnSpc>
                <a:spcPct val="175000"/>
              </a:lnSpc>
              <a:spcBef>
                <a:spcPts val="0"/>
              </a:spcBef>
              <a:spcAft>
                <a:spcPts val="0"/>
              </a:spcAft>
              <a:buNone/>
            </a:pPr>
            <a:r>
              <a:t/>
            </a:r>
            <a:endParaRPr sz="1650">
              <a:solidFill>
                <a:srgbClr val="000000"/>
              </a:solidFill>
              <a:latin typeface="Roboto"/>
              <a:ea typeface="Roboto"/>
              <a:cs typeface="Roboto"/>
              <a:sym typeface="Roboto"/>
            </a:endParaRPr>
          </a:p>
          <a:p>
            <a:pPr indent="0" lvl="0" marL="0" rtl="0" algn="l">
              <a:spcBef>
                <a:spcPts val="0"/>
              </a:spcBef>
              <a:spcAft>
                <a:spcPts val="1200"/>
              </a:spcAft>
              <a:buNone/>
            </a:pPr>
            <a:r>
              <a:t/>
            </a:r>
            <a:endParaRPr sz="2400"/>
          </a:p>
        </p:txBody>
      </p:sp>
      <p:sp>
        <p:nvSpPr>
          <p:cNvPr id="268" name="Google Shape;26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Rétropropagation</a:t>
            </a:r>
            <a:r>
              <a:rPr lang="fr"/>
              <a:t> </a:t>
            </a:r>
            <a:r>
              <a:rPr lang="fr"/>
              <a:t>dans un </a:t>
            </a:r>
            <a:r>
              <a:rPr lang="fr"/>
              <a:t>Perceptron Multi Couche</a:t>
            </a:r>
            <a:endParaRPr/>
          </a:p>
        </p:txBody>
      </p:sp>
      <p:sp>
        <p:nvSpPr>
          <p:cNvPr id="274" name="Google Shape;274;p39"/>
          <p:cNvSpPr txBox="1"/>
          <p:nvPr>
            <p:ph idx="1" type="body"/>
          </p:nvPr>
        </p:nvSpPr>
        <p:spPr>
          <a:xfrm>
            <a:off x="311700" y="1266325"/>
            <a:ext cx="8331900" cy="36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400"/>
              <a:t>Idée:</a:t>
            </a:r>
            <a:r>
              <a:rPr lang="fr" sz="1400"/>
              <a:t> Comment mettre </a:t>
            </a:r>
            <a:r>
              <a:rPr lang="fr" sz="1400"/>
              <a:t>à jour</a:t>
            </a:r>
            <a:r>
              <a:rPr lang="fr" sz="1400"/>
              <a:t> les poids des neurones dans la couche </a:t>
            </a:r>
            <a:r>
              <a:rPr lang="fr" sz="1400"/>
              <a:t>cachée wij poids de connexion du neurone i —&gt; j</a:t>
            </a:r>
            <a:endParaRPr sz="1400"/>
          </a:p>
          <a:p>
            <a:pPr indent="0" lvl="0" marL="0" rtl="0" algn="l">
              <a:lnSpc>
                <a:spcPct val="100000"/>
              </a:lnSpc>
              <a:spcBef>
                <a:spcPts val="1200"/>
              </a:spcBef>
              <a:spcAft>
                <a:spcPts val="0"/>
              </a:spcAft>
              <a:buNone/>
            </a:pPr>
            <a:r>
              <a:rPr lang="fr" sz="1400"/>
              <a:t>Le but de la </a:t>
            </a:r>
            <a:r>
              <a:rPr lang="fr" sz="1400"/>
              <a:t>rétropropagation</a:t>
            </a:r>
            <a:r>
              <a:rPr lang="fr" sz="1400"/>
              <a:t> est de propager l’erreur dans le </a:t>
            </a:r>
            <a:r>
              <a:rPr lang="fr" sz="1400"/>
              <a:t>réseau</a:t>
            </a:r>
            <a:r>
              <a:rPr lang="fr" sz="1400"/>
              <a:t> de neurones pour mettre </a:t>
            </a:r>
            <a:r>
              <a:rPr lang="fr" sz="1400"/>
              <a:t>à jour</a:t>
            </a:r>
            <a:r>
              <a:rPr lang="fr" sz="1400"/>
              <a:t> les poids</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rPr lang="fr" sz="1400"/>
              <a:t>La proportion d’erreur commise au neurone j est proportionnelle </a:t>
            </a:r>
            <a:br>
              <a:rPr lang="fr" sz="1400"/>
            </a:br>
            <a:r>
              <a:rPr lang="fr" sz="1400"/>
              <a:t>a sa contribution des erreurs commises aux neurones </a:t>
            </a:r>
            <a:r>
              <a:rPr lang="fr" sz="1400"/>
              <a:t>auxquels</a:t>
            </a:r>
            <a:r>
              <a:rPr lang="fr" sz="1400"/>
              <a:t> </a:t>
            </a:r>
            <a:br>
              <a:rPr lang="fr" sz="1400"/>
            </a:br>
            <a:r>
              <a:rPr lang="fr" sz="1400"/>
              <a:t>il est </a:t>
            </a:r>
            <a:r>
              <a:rPr lang="fr" sz="1400"/>
              <a:t>connecté</a:t>
            </a:r>
            <a:r>
              <a:rPr lang="fr" sz="1400"/>
              <a:t>. </a:t>
            </a:r>
            <a:endParaRPr sz="1400"/>
          </a:p>
        </p:txBody>
      </p:sp>
      <p:pic>
        <p:nvPicPr>
          <p:cNvPr id="275" name="Google Shape;275;p39"/>
          <p:cNvPicPr preferRelativeResize="0"/>
          <p:nvPr/>
        </p:nvPicPr>
        <p:blipFill>
          <a:blip r:embed="rId3">
            <a:alphaModFix/>
          </a:blip>
          <a:stretch>
            <a:fillRect/>
          </a:stretch>
        </p:blipFill>
        <p:spPr>
          <a:xfrm>
            <a:off x="5861525" y="2528675"/>
            <a:ext cx="2691075" cy="1819875"/>
          </a:xfrm>
          <a:prstGeom prst="rect">
            <a:avLst/>
          </a:prstGeom>
          <a:noFill/>
          <a:ln>
            <a:noFill/>
          </a:ln>
        </p:spPr>
      </p:pic>
      <p:sp>
        <p:nvSpPr>
          <p:cNvPr id="276" name="Google Shape;27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Rétropropagation dans un </a:t>
            </a:r>
            <a:r>
              <a:rPr lang="fr"/>
              <a:t>Perceptron Multi Couche</a:t>
            </a:r>
            <a:endParaRPr/>
          </a:p>
        </p:txBody>
      </p:sp>
      <p:sp>
        <p:nvSpPr>
          <p:cNvPr id="282" name="Google Shape;282;p40"/>
          <p:cNvSpPr txBox="1"/>
          <p:nvPr>
            <p:ph idx="1" type="body"/>
          </p:nvPr>
        </p:nvSpPr>
        <p:spPr>
          <a:xfrm>
            <a:off x="311700" y="1266325"/>
            <a:ext cx="8331900" cy="36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400" u="sng"/>
              <a:t>Etapes </a:t>
            </a:r>
            <a:endParaRPr b="1" sz="1400" u="sng"/>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fr" sz="1400" u="sng"/>
              <a:t>Etape 1:</a:t>
            </a:r>
            <a:r>
              <a:rPr lang="fr" sz="1400"/>
              <a:t> Calcul de l’erreur sur les </a:t>
            </a:r>
            <a:r>
              <a:rPr lang="fr" sz="1400"/>
              <a:t>unités</a:t>
            </a:r>
            <a:br>
              <a:rPr lang="fr" sz="1400"/>
            </a:br>
            <a:r>
              <a:rPr lang="fr" sz="1400"/>
              <a:t> de la couche de sortie</a:t>
            </a:r>
            <a:endParaRPr sz="1400"/>
          </a:p>
          <a:p>
            <a:pPr indent="0" lvl="0" marL="0" rtl="0" algn="l">
              <a:lnSpc>
                <a:spcPct val="100000"/>
              </a:lnSpc>
              <a:spcBef>
                <a:spcPts val="1200"/>
              </a:spcBef>
              <a:spcAft>
                <a:spcPts val="0"/>
              </a:spcAft>
              <a:buNone/>
            </a:pPr>
            <a:r>
              <a:rPr lang="fr" sz="1400"/>
              <a:t>δj = 0j (1- 0j)(y - 0j)</a:t>
            </a:r>
            <a:endParaRPr sz="1400"/>
          </a:p>
          <a:p>
            <a:pPr indent="0" lvl="0" marL="0" rtl="0" algn="l">
              <a:lnSpc>
                <a:spcPct val="100000"/>
              </a:lnSpc>
              <a:spcBef>
                <a:spcPts val="1200"/>
              </a:spcBef>
              <a:spcAft>
                <a:spcPts val="1200"/>
              </a:spcAft>
              <a:buNone/>
            </a:pPr>
            <a:r>
              <a:t/>
            </a:r>
            <a:endParaRPr sz="1400"/>
          </a:p>
        </p:txBody>
      </p:sp>
      <p:pic>
        <p:nvPicPr>
          <p:cNvPr id="283" name="Google Shape;283;p40"/>
          <p:cNvPicPr preferRelativeResize="0"/>
          <p:nvPr/>
        </p:nvPicPr>
        <p:blipFill>
          <a:blip r:embed="rId3">
            <a:alphaModFix/>
          </a:blip>
          <a:stretch>
            <a:fillRect/>
          </a:stretch>
        </p:blipFill>
        <p:spPr>
          <a:xfrm>
            <a:off x="4936225" y="1708525"/>
            <a:ext cx="3238500" cy="3048000"/>
          </a:xfrm>
          <a:prstGeom prst="rect">
            <a:avLst/>
          </a:prstGeom>
          <a:noFill/>
          <a:ln>
            <a:noFill/>
          </a:ln>
        </p:spPr>
      </p:pic>
      <p:sp>
        <p:nvSpPr>
          <p:cNvPr id="284" name="Google Shape;28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Rétropropagation dans un </a:t>
            </a:r>
            <a:r>
              <a:rPr lang="fr"/>
              <a:t>Perceptron Multi Couche</a:t>
            </a:r>
            <a:endParaRPr/>
          </a:p>
        </p:txBody>
      </p:sp>
      <p:sp>
        <p:nvSpPr>
          <p:cNvPr id="290" name="Google Shape;290;p41"/>
          <p:cNvSpPr txBox="1"/>
          <p:nvPr>
            <p:ph idx="1" type="body"/>
          </p:nvPr>
        </p:nvSpPr>
        <p:spPr>
          <a:xfrm>
            <a:off x="311700" y="1266325"/>
            <a:ext cx="8331900" cy="36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400" u="sng"/>
              <a:t>Etapes </a:t>
            </a:r>
            <a:endParaRPr b="1" sz="1400" u="sng"/>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fr" sz="1400" u="sng"/>
              <a:t>Etape 2: </a:t>
            </a:r>
            <a:r>
              <a:rPr lang="fr" sz="1400"/>
              <a:t>Mise </a:t>
            </a:r>
            <a:r>
              <a:rPr lang="fr" sz="1400"/>
              <a:t>à jour</a:t>
            </a:r>
            <a:r>
              <a:rPr lang="fr" sz="1400"/>
              <a:t> des </a:t>
            </a:r>
            <a:r>
              <a:rPr lang="fr" sz="1400"/>
              <a:t>pondérations</a:t>
            </a:r>
            <a:r>
              <a:rPr lang="fr" sz="1400"/>
              <a:t> </a:t>
            </a:r>
            <a:br>
              <a:rPr lang="fr" sz="1400"/>
            </a:br>
            <a:r>
              <a:rPr lang="fr" sz="1400"/>
              <a:t>entrantes aux </a:t>
            </a:r>
            <a:r>
              <a:rPr lang="fr" sz="1400"/>
              <a:t>unités</a:t>
            </a:r>
            <a:r>
              <a:rPr lang="fr" sz="1400"/>
              <a:t> de sortie</a:t>
            </a:r>
            <a:endParaRPr sz="1400"/>
          </a:p>
          <a:p>
            <a:pPr indent="0" lvl="0" marL="0" rtl="0" algn="l">
              <a:lnSpc>
                <a:spcPct val="100000"/>
              </a:lnSpc>
              <a:spcBef>
                <a:spcPts val="1200"/>
              </a:spcBef>
              <a:spcAft>
                <a:spcPts val="0"/>
              </a:spcAft>
              <a:buNone/>
            </a:pPr>
            <a:r>
              <a:rPr lang="fr" sz="1400"/>
              <a:t>Δwij = ηδ0i</a:t>
            </a:r>
            <a:endParaRPr sz="1400"/>
          </a:p>
          <a:p>
            <a:pPr indent="0" lvl="0" marL="0" rtl="0" algn="l">
              <a:lnSpc>
                <a:spcPct val="100000"/>
              </a:lnSpc>
              <a:spcBef>
                <a:spcPts val="1200"/>
              </a:spcBef>
              <a:spcAft>
                <a:spcPts val="1200"/>
              </a:spcAft>
              <a:buNone/>
            </a:pPr>
            <a:r>
              <a:t/>
            </a:r>
            <a:endParaRPr sz="1400"/>
          </a:p>
        </p:txBody>
      </p:sp>
      <p:pic>
        <p:nvPicPr>
          <p:cNvPr id="291" name="Google Shape;291;p41"/>
          <p:cNvPicPr preferRelativeResize="0"/>
          <p:nvPr/>
        </p:nvPicPr>
        <p:blipFill>
          <a:blip r:embed="rId3">
            <a:alphaModFix/>
          </a:blip>
          <a:stretch>
            <a:fillRect/>
          </a:stretch>
        </p:blipFill>
        <p:spPr>
          <a:xfrm>
            <a:off x="4367213" y="1457325"/>
            <a:ext cx="3457575" cy="3448050"/>
          </a:xfrm>
          <a:prstGeom prst="rect">
            <a:avLst/>
          </a:prstGeom>
          <a:noFill/>
          <a:ln>
            <a:noFill/>
          </a:ln>
        </p:spPr>
      </p:pic>
      <p:sp>
        <p:nvSpPr>
          <p:cNvPr id="292" name="Google Shape;29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38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85" name="Google Shape;85;p15"/>
          <p:cNvSpPr txBox="1"/>
          <p:nvPr>
            <p:ph idx="1" type="body"/>
          </p:nvPr>
        </p:nvSpPr>
        <p:spPr>
          <a:xfrm>
            <a:off x="1256400" y="1094125"/>
            <a:ext cx="6432900" cy="348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romanUcPeriod"/>
            </a:pPr>
            <a:r>
              <a:rPr lang="fr"/>
              <a:t>Généralités sur les réseaux de neurones</a:t>
            </a:r>
            <a:endParaRPr/>
          </a:p>
          <a:p>
            <a:pPr indent="-317500" lvl="1" marL="914400" rtl="0" algn="l">
              <a:spcBef>
                <a:spcPts val="0"/>
              </a:spcBef>
              <a:spcAft>
                <a:spcPts val="0"/>
              </a:spcAft>
              <a:buSzPts val="1400"/>
              <a:buAutoNum type="alphaUcPeriod"/>
            </a:pPr>
            <a:r>
              <a:rPr lang="fr"/>
              <a:t>Historique </a:t>
            </a:r>
            <a:endParaRPr/>
          </a:p>
          <a:p>
            <a:pPr indent="-317500" lvl="1" marL="914400" rtl="0" algn="l">
              <a:spcBef>
                <a:spcPts val="0"/>
              </a:spcBef>
              <a:spcAft>
                <a:spcPts val="0"/>
              </a:spcAft>
              <a:buSzPts val="1400"/>
              <a:buAutoNum type="alphaUcPeriod"/>
            </a:pPr>
            <a:r>
              <a:rPr lang="fr"/>
              <a:t>Neurone humain</a:t>
            </a:r>
            <a:endParaRPr/>
          </a:p>
          <a:p>
            <a:pPr indent="-342900" lvl="0" marL="457200" rtl="0" algn="l">
              <a:spcBef>
                <a:spcPts val="0"/>
              </a:spcBef>
              <a:spcAft>
                <a:spcPts val="0"/>
              </a:spcAft>
              <a:buSzPts val="1800"/>
              <a:buAutoNum type="romanUcPeriod"/>
            </a:pPr>
            <a:r>
              <a:rPr lang="fr"/>
              <a:t>Présentation  des perceptrons</a:t>
            </a:r>
            <a:endParaRPr/>
          </a:p>
          <a:p>
            <a:pPr indent="-317500" lvl="1" marL="914400" rtl="0" algn="l">
              <a:spcBef>
                <a:spcPts val="0"/>
              </a:spcBef>
              <a:spcAft>
                <a:spcPts val="0"/>
              </a:spcAft>
              <a:buSzPts val="1400"/>
              <a:buAutoNum type="alphaUcPeriod"/>
            </a:pPr>
            <a:r>
              <a:rPr lang="fr"/>
              <a:t>Perceptron simple</a:t>
            </a:r>
            <a:endParaRPr/>
          </a:p>
          <a:p>
            <a:pPr indent="-317500" lvl="1" marL="914400" rtl="0" algn="l">
              <a:spcBef>
                <a:spcPts val="0"/>
              </a:spcBef>
              <a:spcAft>
                <a:spcPts val="0"/>
              </a:spcAft>
              <a:buSzPts val="1400"/>
              <a:buAutoNum type="alphaUcPeriod"/>
            </a:pPr>
            <a:r>
              <a:rPr lang="fr"/>
              <a:t>Perceptron multicouche</a:t>
            </a:r>
            <a:endParaRPr/>
          </a:p>
          <a:p>
            <a:pPr indent="-342900" lvl="0" marL="457200" rtl="0" algn="l">
              <a:spcBef>
                <a:spcPts val="0"/>
              </a:spcBef>
              <a:spcAft>
                <a:spcPts val="0"/>
              </a:spcAft>
              <a:buSzPts val="1800"/>
              <a:buAutoNum type="romanUcPeriod"/>
            </a:pPr>
            <a:r>
              <a:rPr lang="fr"/>
              <a:t>Notions supplémentaires</a:t>
            </a:r>
            <a:endParaRPr/>
          </a:p>
          <a:p>
            <a:pPr indent="-317500" lvl="1" marL="914400" rtl="0" algn="l">
              <a:spcBef>
                <a:spcPts val="0"/>
              </a:spcBef>
              <a:spcAft>
                <a:spcPts val="0"/>
              </a:spcAft>
              <a:buSzPts val="1400"/>
              <a:buAutoNum type="alphaUcPeriod"/>
            </a:pPr>
            <a:r>
              <a:rPr lang="fr"/>
              <a:t>Algorithmes d’apprentissage</a:t>
            </a:r>
            <a:endParaRPr/>
          </a:p>
          <a:p>
            <a:pPr indent="-317500" lvl="1" marL="914400" rtl="0" algn="l">
              <a:spcBef>
                <a:spcPts val="0"/>
              </a:spcBef>
              <a:spcAft>
                <a:spcPts val="0"/>
              </a:spcAft>
              <a:buSzPts val="1400"/>
              <a:buAutoNum type="alphaUcPeriod"/>
            </a:pPr>
            <a:r>
              <a:rPr lang="fr"/>
              <a:t>Quelques éléments à prendre en compte</a:t>
            </a:r>
            <a:endParaRPr/>
          </a:p>
          <a:p>
            <a:pPr indent="-342900" lvl="0" marL="457200" rtl="0" algn="l">
              <a:spcBef>
                <a:spcPts val="0"/>
              </a:spcBef>
              <a:spcAft>
                <a:spcPts val="0"/>
              </a:spcAft>
              <a:buSzPts val="1800"/>
              <a:buAutoNum type="romanUcPeriod"/>
            </a:pPr>
            <a:r>
              <a:rPr lang="fr"/>
              <a:t>Les réseaux neuronaux</a:t>
            </a:r>
            <a:endParaRPr/>
          </a:p>
          <a:p>
            <a:pPr indent="-317500" lvl="1" marL="914400" rtl="0" algn="l">
              <a:spcBef>
                <a:spcPts val="0"/>
              </a:spcBef>
              <a:spcAft>
                <a:spcPts val="0"/>
              </a:spcAft>
              <a:buSzPts val="1400"/>
              <a:buAutoNum type="alphaUcPeriod"/>
            </a:pPr>
            <a:r>
              <a:rPr lang="fr"/>
              <a:t>Architectures des réseaux de neurones</a:t>
            </a:r>
            <a:endParaRPr/>
          </a:p>
          <a:p>
            <a:pPr indent="-317500" lvl="1" marL="914400" rtl="0" algn="l">
              <a:spcBef>
                <a:spcPts val="0"/>
              </a:spcBef>
              <a:spcAft>
                <a:spcPts val="0"/>
              </a:spcAft>
              <a:buSzPts val="1400"/>
              <a:buAutoNum type="alphaUcPeriod"/>
            </a:pPr>
            <a:r>
              <a:rPr lang="fr"/>
              <a:t>Applications pratiques</a:t>
            </a:r>
            <a:endParaRPr/>
          </a:p>
        </p:txBody>
      </p:sp>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Rétropropagation dans un </a:t>
            </a:r>
            <a:r>
              <a:rPr lang="fr"/>
              <a:t>Perceptron Multi Couche</a:t>
            </a:r>
            <a:endParaRPr/>
          </a:p>
        </p:txBody>
      </p:sp>
      <p:sp>
        <p:nvSpPr>
          <p:cNvPr id="298" name="Google Shape;298;p42"/>
          <p:cNvSpPr txBox="1"/>
          <p:nvPr>
            <p:ph idx="1" type="body"/>
          </p:nvPr>
        </p:nvSpPr>
        <p:spPr>
          <a:xfrm>
            <a:off x="311700" y="1266325"/>
            <a:ext cx="8331900" cy="36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400" u="sng"/>
              <a:t>Etapes </a:t>
            </a:r>
            <a:endParaRPr b="1" sz="1400" u="sng"/>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fr" sz="1400" u="sng"/>
              <a:t>Etape 3: </a:t>
            </a:r>
            <a:r>
              <a:rPr lang="fr" sz="1400"/>
              <a:t> Calcul de l’erreur commise aux unités cachées</a:t>
            </a:r>
            <a:endParaRPr sz="1400"/>
          </a:p>
          <a:p>
            <a:pPr indent="0" lvl="0" marL="0" rtl="0" algn="l">
              <a:lnSpc>
                <a:spcPct val="100000"/>
              </a:lnSpc>
              <a:spcBef>
                <a:spcPts val="1200"/>
              </a:spcBef>
              <a:spcAft>
                <a:spcPts val="0"/>
              </a:spcAft>
              <a:buNone/>
            </a:pPr>
            <a:r>
              <a:rPr lang="fr" sz="1400"/>
              <a:t>δj = 0j(1 - 0j)somme(k)</a:t>
            </a:r>
            <a:r>
              <a:rPr lang="fr" sz="1400"/>
              <a:t>δkwkj</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t/>
            </a:r>
            <a:endParaRPr sz="1400"/>
          </a:p>
        </p:txBody>
      </p:sp>
      <p:pic>
        <p:nvPicPr>
          <p:cNvPr id="299" name="Google Shape;299;p42"/>
          <p:cNvPicPr preferRelativeResize="0"/>
          <p:nvPr/>
        </p:nvPicPr>
        <p:blipFill>
          <a:blip r:embed="rId3">
            <a:alphaModFix/>
          </a:blip>
          <a:stretch>
            <a:fillRect/>
          </a:stretch>
        </p:blipFill>
        <p:spPr>
          <a:xfrm>
            <a:off x="5359175" y="1548550"/>
            <a:ext cx="3143250" cy="3105150"/>
          </a:xfrm>
          <a:prstGeom prst="rect">
            <a:avLst/>
          </a:prstGeom>
          <a:noFill/>
          <a:ln>
            <a:noFill/>
          </a:ln>
        </p:spPr>
      </p:pic>
      <p:sp>
        <p:nvSpPr>
          <p:cNvPr id="300" name="Google Shape;30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Rétropropagation dans un </a:t>
            </a:r>
            <a:r>
              <a:rPr lang="fr"/>
              <a:t>Perceptron Multi Couche</a:t>
            </a:r>
            <a:endParaRPr/>
          </a:p>
        </p:txBody>
      </p:sp>
      <p:sp>
        <p:nvSpPr>
          <p:cNvPr id="306" name="Google Shape;306;p43"/>
          <p:cNvSpPr txBox="1"/>
          <p:nvPr>
            <p:ph idx="1" type="body"/>
          </p:nvPr>
        </p:nvSpPr>
        <p:spPr>
          <a:xfrm>
            <a:off x="311700" y="1266325"/>
            <a:ext cx="8331900" cy="36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400" u="sng"/>
              <a:t>Etapes </a:t>
            </a:r>
            <a:endParaRPr b="1" sz="1400" u="sng"/>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fr" sz="1400" u="sng"/>
              <a:t>Etape 4: </a:t>
            </a:r>
            <a:r>
              <a:rPr lang="fr" sz="1400"/>
              <a:t> Mise </a:t>
            </a:r>
            <a:r>
              <a:rPr lang="fr" sz="1400"/>
              <a:t>à jour</a:t>
            </a:r>
            <a:r>
              <a:rPr lang="fr" sz="1400"/>
              <a:t> des </a:t>
            </a:r>
            <a:r>
              <a:rPr lang="fr" sz="1400"/>
              <a:t>pondérations</a:t>
            </a:r>
            <a:r>
              <a:rPr lang="fr" sz="1400"/>
              <a:t> entrantes</a:t>
            </a:r>
            <a:br>
              <a:rPr lang="fr" sz="1400"/>
            </a:br>
            <a:r>
              <a:rPr lang="fr" sz="1400"/>
              <a:t> aux </a:t>
            </a:r>
            <a:r>
              <a:rPr lang="fr" sz="1400"/>
              <a:t>unités</a:t>
            </a:r>
            <a:r>
              <a:rPr lang="fr" sz="1400"/>
              <a:t> </a:t>
            </a:r>
            <a:r>
              <a:rPr lang="fr" sz="1400"/>
              <a:t>cachées</a:t>
            </a:r>
            <a:endParaRPr sz="1400"/>
          </a:p>
          <a:p>
            <a:pPr indent="0" lvl="0" marL="0" rtl="0" algn="l">
              <a:lnSpc>
                <a:spcPct val="100000"/>
              </a:lnSpc>
              <a:spcBef>
                <a:spcPts val="1200"/>
              </a:spcBef>
              <a:spcAft>
                <a:spcPts val="0"/>
              </a:spcAft>
              <a:buNone/>
            </a:pPr>
            <a:r>
              <a:rPr lang="fr" sz="1400"/>
              <a:t>δj = 0j(1 - 0j)somme(k)δkwkj</a:t>
            </a:r>
            <a:endParaRPr sz="1400"/>
          </a:p>
          <a:p>
            <a:pPr indent="0" lvl="0" marL="0" rtl="0" algn="l">
              <a:lnSpc>
                <a:spcPct val="100000"/>
              </a:lnSpc>
              <a:spcBef>
                <a:spcPts val="1200"/>
              </a:spcBef>
              <a:spcAft>
                <a:spcPts val="0"/>
              </a:spcAft>
              <a:buNone/>
            </a:pPr>
            <a:r>
              <a:rPr lang="fr" sz="1400"/>
              <a:t>Δwji = </a:t>
            </a:r>
            <a:r>
              <a:rPr lang="fr" sz="1400"/>
              <a:t>ηδj0i</a:t>
            </a:r>
            <a:endParaRPr sz="1400"/>
          </a:p>
          <a:p>
            <a:pPr indent="0" lvl="0" marL="0" rtl="0" algn="l">
              <a:lnSpc>
                <a:spcPct val="100000"/>
              </a:lnSpc>
              <a:spcBef>
                <a:spcPts val="1200"/>
              </a:spcBef>
              <a:spcAft>
                <a:spcPts val="0"/>
              </a:spcAft>
              <a:buNone/>
            </a:pPr>
            <a:r>
              <a:rPr lang="fr" sz="1400"/>
              <a:t>wji = wji + Δwji nouveau poids </a:t>
            </a:r>
            <a:endParaRPr sz="1400"/>
          </a:p>
          <a:p>
            <a:pPr indent="0" lvl="0" marL="0" rtl="0" algn="l">
              <a:lnSpc>
                <a:spcPct val="100000"/>
              </a:lnSpc>
              <a:spcBef>
                <a:spcPts val="1200"/>
              </a:spcBef>
              <a:spcAft>
                <a:spcPts val="1200"/>
              </a:spcAft>
              <a:buNone/>
            </a:pPr>
            <a:r>
              <a:t/>
            </a:r>
            <a:endParaRPr sz="1400"/>
          </a:p>
        </p:txBody>
      </p:sp>
      <p:pic>
        <p:nvPicPr>
          <p:cNvPr id="307" name="Google Shape;307;p43"/>
          <p:cNvPicPr preferRelativeResize="0"/>
          <p:nvPr/>
        </p:nvPicPr>
        <p:blipFill>
          <a:blip r:embed="rId3">
            <a:alphaModFix/>
          </a:blip>
          <a:stretch>
            <a:fillRect/>
          </a:stretch>
        </p:blipFill>
        <p:spPr>
          <a:xfrm>
            <a:off x="4818288" y="1583425"/>
            <a:ext cx="3324225" cy="3200400"/>
          </a:xfrm>
          <a:prstGeom prst="rect">
            <a:avLst/>
          </a:prstGeom>
          <a:noFill/>
          <a:ln>
            <a:noFill/>
          </a:ln>
        </p:spPr>
      </p:pic>
      <p:sp>
        <p:nvSpPr>
          <p:cNvPr id="308" name="Google Shape;30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III - Notions supplémentaires</a:t>
            </a:r>
            <a:endParaRPr/>
          </a:p>
        </p:txBody>
      </p:sp>
      <p:sp>
        <p:nvSpPr>
          <p:cNvPr id="314" name="Google Shape;31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Algorithmes </a:t>
            </a:r>
            <a:r>
              <a:rPr lang="fr"/>
              <a:t>d’apprentissage</a:t>
            </a:r>
            <a:endParaRPr/>
          </a:p>
        </p:txBody>
      </p:sp>
      <p:sp>
        <p:nvSpPr>
          <p:cNvPr id="320" name="Google Shape;320;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Nous </a:t>
            </a:r>
            <a:r>
              <a:rPr lang="fr"/>
              <a:t>présentons</a:t>
            </a:r>
            <a:r>
              <a:rPr lang="fr"/>
              <a:t> trois algorithmes </a:t>
            </a:r>
            <a:r>
              <a:rPr lang="fr"/>
              <a:t>d'apprentissages</a:t>
            </a:r>
            <a:r>
              <a:rPr lang="fr"/>
              <a:t> des </a:t>
            </a:r>
            <a:r>
              <a:rPr lang="fr"/>
              <a:t>réseaux</a:t>
            </a:r>
            <a:r>
              <a:rPr lang="fr"/>
              <a:t> de </a:t>
            </a:r>
            <a:r>
              <a:rPr lang="fr"/>
              <a:t>neurones</a:t>
            </a:r>
            <a:endParaRPr/>
          </a:p>
          <a:p>
            <a:pPr indent="-342900" lvl="0" marL="457200" rtl="0" algn="l">
              <a:lnSpc>
                <a:spcPct val="150000"/>
              </a:lnSpc>
              <a:spcBef>
                <a:spcPts val="1200"/>
              </a:spcBef>
              <a:spcAft>
                <a:spcPts val="0"/>
              </a:spcAft>
              <a:buSzPts val="1800"/>
              <a:buChar char="-"/>
            </a:pPr>
            <a:r>
              <a:rPr b="1" lang="fr"/>
              <a:t>BATCH LEARNING</a:t>
            </a:r>
            <a:endParaRPr b="1"/>
          </a:p>
          <a:p>
            <a:pPr indent="-342900" lvl="0" marL="457200" rtl="0" algn="l">
              <a:lnSpc>
                <a:spcPct val="150000"/>
              </a:lnSpc>
              <a:spcBef>
                <a:spcPts val="0"/>
              </a:spcBef>
              <a:spcAft>
                <a:spcPts val="0"/>
              </a:spcAft>
              <a:buSzPts val="1800"/>
              <a:buChar char="-"/>
            </a:pPr>
            <a:r>
              <a:rPr b="1" lang="fr"/>
              <a:t>ONLINE </a:t>
            </a:r>
            <a:r>
              <a:rPr b="1" lang="fr"/>
              <a:t>LEARNING</a:t>
            </a:r>
            <a:r>
              <a:rPr b="1" lang="fr"/>
              <a:t> OU STOCHASTIC</a:t>
            </a:r>
            <a:endParaRPr b="1"/>
          </a:p>
          <a:p>
            <a:pPr indent="-342900" lvl="0" marL="457200" rtl="0" algn="l">
              <a:lnSpc>
                <a:spcPct val="150000"/>
              </a:lnSpc>
              <a:spcBef>
                <a:spcPts val="0"/>
              </a:spcBef>
              <a:spcAft>
                <a:spcPts val="0"/>
              </a:spcAft>
              <a:buSzPts val="1800"/>
              <a:buChar char="-"/>
            </a:pPr>
            <a:r>
              <a:rPr b="1" lang="fr"/>
              <a:t>MINI BATCH LEARNING</a:t>
            </a:r>
            <a:endParaRPr b="1"/>
          </a:p>
        </p:txBody>
      </p:sp>
      <p:sp>
        <p:nvSpPr>
          <p:cNvPr id="321" name="Google Shape;321;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Algorithmes </a:t>
            </a:r>
            <a:r>
              <a:rPr lang="fr"/>
              <a:t>d’apprentissage</a:t>
            </a:r>
            <a:endParaRPr/>
          </a:p>
        </p:txBody>
      </p:sp>
      <p:sp>
        <p:nvSpPr>
          <p:cNvPr id="327" name="Google Shape;327;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BATCH LEARNING</a:t>
            </a:r>
            <a:endParaRPr b="1"/>
          </a:p>
          <a:p>
            <a:pPr indent="0" lvl="0" marL="457200" rtl="0" algn="l">
              <a:spcBef>
                <a:spcPts val="1200"/>
              </a:spcBef>
              <a:spcAft>
                <a:spcPts val="1200"/>
              </a:spcAft>
              <a:buNone/>
            </a:pPr>
            <a:r>
              <a:rPr lang="fr" sz="1500"/>
              <a:t>on a un cumule d’erreur</a:t>
            </a:r>
            <a:endParaRPr sz="1500"/>
          </a:p>
        </p:txBody>
      </p:sp>
      <p:sp>
        <p:nvSpPr>
          <p:cNvPr id="328" name="Google Shape;32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329" name="Google Shape;329;p46"/>
          <p:cNvGraphicFramePr/>
          <p:nvPr/>
        </p:nvGraphicFramePr>
        <p:xfrm>
          <a:off x="952500" y="2221950"/>
          <a:ext cx="3000000" cy="3000000"/>
        </p:xfrm>
        <a:graphic>
          <a:graphicData uri="http://schemas.openxmlformats.org/drawingml/2006/table">
            <a:tbl>
              <a:tblPr>
                <a:noFill/>
                <a:tableStyleId>{0EE4D61B-61C2-4180-8BDA-109ABC1A27B3}</a:tableStyleId>
              </a:tblPr>
              <a:tblGrid>
                <a:gridCol w="3619500"/>
                <a:gridCol w="3619500"/>
              </a:tblGrid>
              <a:tr h="381000">
                <a:tc>
                  <a:txBody>
                    <a:bodyPr/>
                    <a:lstStyle/>
                    <a:p>
                      <a:pPr indent="0" lvl="0" marL="0" rtl="0" algn="l">
                        <a:spcBef>
                          <a:spcPts val="0"/>
                        </a:spcBef>
                        <a:spcAft>
                          <a:spcPts val="0"/>
                        </a:spcAft>
                        <a:buNone/>
                      </a:pPr>
                      <a:r>
                        <a:rPr b="1" lang="fr">
                          <a:latin typeface="Open Sans"/>
                          <a:ea typeface="Open Sans"/>
                          <a:cs typeface="Open Sans"/>
                          <a:sym typeface="Open Sans"/>
                        </a:rPr>
                        <a:t>Avantages</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fr">
                          <a:latin typeface="Open Sans"/>
                          <a:ea typeface="Open Sans"/>
                          <a:cs typeface="Open Sans"/>
                          <a:sym typeface="Open Sans"/>
                        </a:rPr>
                        <a:t>Limites</a:t>
                      </a:r>
                      <a:endParaRPr b="1">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Stabilité pour la convergence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Très lent pour les grands jeu de données</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Plu efficace en terme de calcul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Sensible aux minimas et aux maximas locaux</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Prend plus de mémoire car on charge tout le jeu de données</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Redondance dans les calculs pour les grands jeu de données </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Algorithmes </a:t>
            </a:r>
            <a:r>
              <a:rPr lang="fr"/>
              <a:t>d’apprentissage</a:t>
            </a:r>
            <a:endParaRPr/>
          </a:p>
        </p:txBody>
      </p:sp>
      <p:sp>
        <p:nvSpPr>
          <p:cNvPr id="335" name="Google Shape;335;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ONLINE LEARNING OU STOCHASTIC</a:t>
            </a:r>
            <a:endParaRPr b="1"/>
          </a:p>
          <a:p>
            <a:pPr indent="0" lvl="0" marL="457200" rtl="0" algn="l">
              <a:spcBef>
                <a:spcPts val="1200"/>
              </a:spcBef>
              <a:spcAft>
                <a:spcPts val="1200"/>
              </a:spcAft>
              <a:buNone/>
            </a:pPr>
            <a:r>
              <a:rPr lang="fr" sz="1500"/>
              <a:t>Pas de </a:t>
            </a:r>
            <a:r>
              <a:rPr lang="fr" sz="1500"/>
              <a:t>cumul</a:t>
            </a:r>
            <a:r>
              <a:rPr lang="fr" sz="1500"/>
              <a:t> d’erreur</a:t>
            </a:r>
            <a:endParaRPr sz="1500"/>
          </a:p>
        </p:txBody>
      </p:sp>
      <p:sp>
        <p:nvSpPr>
          <p:cNvPr id="336" name="Google Shape;33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337" name="Google Shape;337;p47"/>
          <p:cNvGraphicFramePr/>
          <p:nvPr/>
        </p:nvGraphicFramePr>
        <p:xfrm>
          <a:off x="952500" y="2329925"/>
          <a:ext cx="3000000" cy="3000000"/>
        </p:xfrm>
        <a:graphic>
          <a:graphicData uri="http://schemas.openxmlformats.org/drawingml/2006/table">
            <a:tbl>
              <a:tblPr>
                <a:noFill/>
                <a:tableStyleId>{0EE4D61B-61C2-4180-8BDA-109ABC1A27B3}</a:tableStyleId>
              </a:tblPr>
              <a:tblGrid>
                <a:gridCol w="3619500"/>
                <a:gridCol w="3619500"/>
              </a:tblGrid>
              <a:tr h="381000">
                <a:tc>
                  <a:txBody>
                    <a:bodyPr/>
                    <a:lstStyle/>
                    <a:p>
                      <a:pPr indent="0" lvl="0" marL="0" rtl="0" algn="l">
                        <a:spcBef>
                          <a:spcPts val="0"/>
                        </a:spcBef>
                        <a:spcAft>
                          <a:spcPts val="0"/>
                        </a:spcAft>
                        <a:buNone/>
                      </a:pPr>
                      <a:r>
                        <a:rPr b="1" lang="fr">
                          <a:latin typeface="Open Sans"/>
                          <a:ea typeface="Open Sans"/>
                          <a:cs typeface="Open Sans"/>
                          <a:sym typeface="Open Sans"/>
                        </a:rPr>
                        <a:t>Avantages</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fr">
                          <a:latin typeface="Open Sans"/>
                          <a:ea typeface="Open Sans"/>
                          <a:cs typeface="Open Sans"/>
                          <a:sym typeface="Open Sans"/>
                        </a:rPr>
                        <a:t>Limites</a:t>
                      </a:r>
                      <a:endParaRPr b="1">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Convergence rapide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Sensible aux bruits</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Permet un apprentissage incrémentale car on passe d’un exemple à un autre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Gain de la mémoire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Algorithmes </a:t>
            </a:r>
            <a:r>
              <a:rPr lang="fr"/>
              <a:t>d’apprentissage</a:t>
            </a:r>
            <a:endParaRPr/>
          </a:p>
        </p:txBody>
      </p:sp>
      <p:sp>
        <p:nvSpPr>
          <p:cNvPr id="343" name="Google Shape;343;p48"/>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MINI BATCH </a:t>
            </a:r>
            <a:r>
              <a:rPr b="1" lang="fr"/>
              <a:t>LEARNING</a:t>
            </a:r>
            <a:endParaRPr b="1"/>
          </a:p>
          <a:p>
            <a:pPr indent="0" lvl="0" marL="0" rtl="0" algn="l">
              <a:spcBef>
                <a:spcPts val="1200"/>
              </a:spcBef>
              <a:spcAft>
                <a:spcPts val="1200"/>
              </a:spcAft>
              <a:buNone/>
            </a:pPr>
            <a:r>
              <a:rPr lang="fr" sz="1500"/>
              <a:t>Le jeu de données est divisé en k lots</a:t>
            </a:r>
            <a:endParaRPr sz="1500"/>
          </a:p>
        </p:txBody>
      </p:sp>
      <p:sp>
        <p:nvSpPr>
          <p:cNvPr id="344" name="Google Shape;34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345" name="Google Shape;345;p48"/>
          <p:cNvGraphicFramePr/>
          <p:nvPr/>
        </p:nvGraphicFramePr>
        <p:xfrm>
          <a:off x="1080800" y="1967600"/>
          <a:ext cx="3000000" cy="3000000"/>
        </p:xfrm>
        <a:graphic>
          <a:graphicData uri="http://schemas.openxmlformats.org/drawingml/2006/table">
            <a:tbl>
              <a:tblPr>
                <a:noFill/>
                <a:tableStyleId>{0EE4D61B-61C2-4180-8BDA-109ABC1A27B3}</a:tableStyleId>
              </a:tblPr>
              <a:tblGrid>
                <a:gridCol w="3619500"/>
                <a:gridCol w="3619500"/>
              </a:tblGrid>
              <a:tr h="381000">
                <a:tc>
                  <a:txBody>
                    <a:bodyPr/>
                    <a:lstStyle/>
                    <a:p>
                      <a:pPr indent="0" lvl="0" marL="0" rtl="0" algn="l">
                        <a:spcBef>
                          <a:spcPts val="0"/>
                        </a:spcBef>
                        <a:spcAft>
                          <a:spcPts val="0"/>
                        </a:spcAft>
                        <a:buNone/>
                      </a:pPr>
                      <a:r>
                        <a:rPr b="1" lang="fr">
                          <a:latin typeface="Open Sans"/>
                          <a:ea typeface="Open Sans"/>
                          <a:cs typeface="Open Sans"/>
                          <a:sym typeface="Open Sans"/>
                        </a:rPr>
                        <a:t>Avantages</a:t>
                      </a:r>
                      <a:endParaRPr b="1">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fr">
                          <a:latin typeface="Open Sans"/>
                          <a:ea typeface="Open Sans"/>
                          <a:cs typeface="Open Sans"/>
                          <a:sym typeface="Open Sans"/>
                        </a:rPr>
                        <a:t>Limites</a:t>
                      </a:r>
                      <a:endParaRPr b="1">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Permet un apprentissage incrémentale car on passe d’un exemple à un autre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Ajout d’un nouvel hyper paramètre: k qui est le nombre de lot, ce qui rend le modèle plus complexe</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Fréquence de mise à jour du modèle supérieure à celle de BATCH</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fr">
                          <a:latin typeface="Open Sans"/>
                          <a:ea typeface="Open Sans"/>
                          <a:cs typeface="Open Sans"/>
                          <a:sym typeface="Open Sans"/>
                        </a:rPr>
                        <a:t>On travaille sur peu d'exemples. </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fr">
                          <a:latin typeface="Open Sans"/>
                          <a:ea typeface="Open Sans"/>
                          <a:cs typeface="Open Sans"/>
                          <a:sym typeface="Open Sans"/>
                        </a:rPr>
                        <a:t>Stabilité de convergence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éléments à prendre en compte</a:t>
            </a:r>
            <a:endParaRPr/>
          </a:p>
          <a:p>
            <a:pPr indent="0" lvl="0" marL="0" rtl="0" algn="l">
              <a:spcBef>
                <a:spcPts val="0"/>
              </a:spcBef>
              <a:spcAft>
                <a:spcPts val="0"/>
              </a:spcAft>
              <a:buNone/>
            </a:pPr>
            <a:r>
              <a:t/>
            </a:r>
            <a:endParaRPr/>
          </a:p>
        </p:txBody>
      </p:sp>
      <p:sp>
        <p:nvSpPr>
          <p:cNvPr id="351" name="Google Shape;351;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49"/>
          <p:cNvPicPr preferRelativeResize="0"/>
          <p:nvPr/>
        </p:nvPicPr>
        <p:blipFill>
          <a:blip r:embed="rId3">
            <a:alphaModFix/>
          </a:blip>
          <a:stretch>
            <a:fillRect/>
          </a:stretch>
        </p:blipFill>
        <p:spPr>
          <a:xfrm>
            <a:off x="304350" y="1266325"/>
            <a:ext cx="8520600" cy="3304388"/>
          </a:xfrm>
          <a:prstGeom prst="rect">
            <a:avLst/>
          </a:prstGeom>
          <a:noFill/>
          <a:ln>
            <a:noFill/>
          </a:ln>
        </p:spPr>
      </p:pic>
      <p:sp>
        <p:nvSpPr>
          <p:cNvPr id="353" name="Google Shape;35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040"/>
              <a:t>Initialisation des poids </a:t>
            </a:r>
            <a:endParaRPr sz="3040"/>
          </a:p>
        </p:txBody>
      </p:sp>
      <p:sp>
        <p:nvSpPr>
          <p:cNvPr id="359" name="Google Shape;359;p5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fr"/>
              <a:t>On peut  initialiser les poids avec de petits nombres pour arriver où la valeur de la dérivée de la fonction sigmoïde est grande. </a:t>
            </a:r>
            <a:endParaRPr/>
          </a:p>
          <a:p>
            <a:pPr indent="-317500" lvl="0" marL="457200" rtl="0" algn="l">
              <a:lnSpc>
                <a:spcPct val="150000"/>
              </a:lnSpc>
              <a:spcBef>
                <a:spcPts val="0"/>
              </a:spcBef>
              <a:spcAft>
                <a:spcPts val="0"/>
              </a:spcAft>
              <a:buSzPts val="1400"/>
              <a:buChar char="❖"/>
            </a:pPr>
            <a:r>
              <a:rPr lang="fr"/>
              <a:t>On peut choisir des valeurs aléatoires pour éviter l’effet de symétrie</a:t>
            </a:r>
            <a:endParaRPr/>
          </a:p>
          <a:p>
            <a:pPr indent="-317500" lvl="0" marL="457200" rtl="0" algn="l">
              <a:lnSpc>
                <a:spcPct val="150000"/>
              </a:lnSpc>
              <a:spcBef>
                <a:spcPts val="0"/>
              </a:spcBef>
              <a:spcAft>
                <a:spcPts val="0"/>
              </a:spcAft>
              <a:buSzPts val="1400"/>
              <a:buChar char="❖"/>
            </a:pPr>
            <a:r>
              <a:rPr lang="fr"/>
              <a:t>Ont peut choisir expérimentalement les poids avec des valeurs entre [-0,01-0,01]</a:t>
            </a:r>
            <a:endParaRPr/>
          </a:p>
        </p:txBody>
      </p:sp>
      <p:sp>
        <p:nvSpPr>
          <p:cNvPr id="360" name="Google Shape;360;p5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50"/>
          <p:cNvPicPr preferRelativeResize="0"/>
          <p:nvPr/>
        </p:nvPicPr>
        <p:blipFill>
          <a:blip r:embed="rId3">
            <a:alphaModFix/>
          </a:blip>
          <a:stretch>
            <a:fillRect/>
          </a:stretch>
        </p:blipFill>
        <p:spPr>
          <a:xfrm>
            <a:off x="4777200" y="1266175"/>
            <a:ext cx="3999900" cy="3302700"/>
          </a:xfrm>
          <a:prstGeom prst="rect">
            <a:avLst/>
          </a:prstGeom>
          <a:noFill/>
          <a:ln>
            <a:noFill/>
          </a:ln>
        </p:spPr>
      </p:pic>
      <p:sp>
        <p:nvSpPr>
          <p:cNvPr id="362" name="Google Shape;36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040"/>
              <a:t>Taux d’apprentissage</a:t>
            </a:r>
            <a:endParaRPr sz="3040"/>
          </a:p>
        </p:txBody>
      </p:sp>
      <p:sp>
        <p:nvSpPr>
          <p:cNvPr id="368" name="Google Shape;368;p5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fr"/>
              <a:t>Il influence beaucoup sur la convergence</a:t>
            </a:r>
            <a:endParaRPr/>
          </a:p>
          <a:p>
            <a:pPr indent="-317500" lvl="0" marL="457200" rtl="0" algn="l">
              <a:lnSpc>
                <a:spcPct val="150000"/>
              </a:lnSpc>
              <a:spcBef>
                <a:spcPts val="1200"/>
              </a:spcBef>
              <a:spcAft>
                <a:spcPts val="0"/>
              </a:spcAft>
              <a:buSzPts val="1400"/>
              <a:buChar char="❖"/>
            </a:pPr>
            <a:r>
              <a:rPr lang="fr"/>
              <a:t>Si η &gt;&gt; On risque le </a:t>
            </a:r>
            <a:r>
              <a:rPr lang="fr"/>
              <a:t>phénomène</a:t>
            </a:r>
            <a:r>
              <a:rPr lang="fr"/>
              <a:t> d’oscillation. </a:t>
            </a:r>
            <a:endParaRPr/>
          </a:p>
          <a:p>
            <a:pPr indent="-317500" lvl="0" marL="457200" rtl="0" algn="l">
              <a:lnSpc>
                <a:spcPct val="150000"/>
              </a:lnSpc>
              <a:spcBef>
                <a:spcPts val="0"/>
              </a:spcBef>
              <a:spcAft>
                <a:spcPts val="0"/>
              </a:spcAft>
              <a:buSzPts val="1400"/>
              <a:buChar char="❖"/>
            </a:pPr>
            <a:r>
              <a:rPr lang="fr"/>
              <a:t>η &lt;&lt; On a une convergence lente</a:t>
            </a:r>
            <a:endParaRPr/>
          </a:p>
        </p:txBody>
      </p:sp>
      <p:sp>
        <p:nvSpPr>
          <p:cNvPr id="369" name="Google Shape;369;p51"/>
          <p:cNvSpPr txBox="1"/>
          <p:nvPr>
            <p:ph idx="2" type="body"/>
          </p:nvPr>
        </p:nvSpPr>
        <p:spPr>
          <a:xfrm>
            <a:off x="4832400" y="1266175"/>
            <a:ext cx="3999900" cy="29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51"/>
          <p:cNvPicPr preferRelativeResize="0"/>
          <p:nvPr/>
        </p:nvPicPr>
        <p:blipFill>
          <a:blip r:embed="rId3">
            <a:alphaModFix/>
          </a:blip>
          <a:stretch>
            <a:fillRect/>
          </a:stretch>
        </p:blipFill>
        <p:spPr>
          <a:xfrm>
            <a:off x="4832400" y="1266175"/>
            <a:ext cx="3901300" cy="2919825"/>
          </a:xfrm>
          <a:prstGeom prst="rect">
            <a:avLst/>
          </a:prstGeom>
          <a:noFill/>
          <a:ln>
            <a:noFill/>
          </a:ln>
        </p:spPr>
      </p:pic>
      <p:sp>
        <p:nvSpPr>
          <p:cNvPr id="371" name="Google Shape;37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949450" y="1999000"/>
            <a:ext cx="3245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4240"/>
              <a:t>I</a:t>
            </a:r>
            <a:r>
              <a:rPr lang="fr" sz="4240"/>
              <a:t>NTRODUCTION</a:t>
            </a:r>
            <a:endParaRPr sz="4240"/>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040"/>
              <a:t>Critères</a:t>
            </a:r>
            <a:r>
              <a:rPr lang="fr" sz="3040"/>
              <a:t> </a:t>
            </a:r>
            <a:r>
              <a:rPr lang="fr" sz="3040"/>
              <a:t>d'arrêt</a:t>
            </a:r>
            <a:r>
              <a:rPr lang="fr" sz="3040"/>
              <a:t> </a:t>
            </a:r>
            <a:endParaRPr sz="3040"/>
          </a:p>
        </p:txBody>
      </p:sp>
      <p:sp>
        <p:nvSpPr>
          <p:cNvPr id="377" name="Google Shape;377;p52"/>
          <p:cNvSpPr txBox="1"/>
          <p:nvPr>
            <p:ph idx="1" type="body"/>
          </p:nvPr>
        </p:nvSpPr>
        <p:spPr>
          <a:xfrm>
            <a:off x="311700" y="1266175"/>
            <a:ext cx="8367300" cy="3766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fr"/>
              <a:t>L’epoch qui est le nombre de tours complet sur tout le jeu de </a:t>
            </a:r>
            <a:r>
              <a:rPr b="1" lang="fr"/>
              <a:t>données</a:t>
            </a:r>
            <a:r>
              <a:rPr b="1" lang="fr"/>
              <a:t> </a:t>
            </a:r>
            <a:endParaRPr b="1"/>
          </a:p>
          <a:p>
            <a:pPr indent="-317500" lvl="0" marL="457200" rtl="0" algn="l">
              <a:lnSpc>
                <a:spcPct val="150000"/>
              </a:lnSpc>
              <a:spcBef>
                <a:spcPts val="0"/>
              </a:spcBef>
              <a:spcAft>
                <a:spcPts val="0"/>
              </a:spcAft>
              <a:buSzPts val="1400"/>
              <a:buChar char="❖"/>
            </a:pPr>
            <a:r>
              <a:rPr b="1" lang="fr"/>
              <a:t>Convergence </a:t>
            </a:r>
            <a:r>
              <a:rPr b="1" lang="fr"/>
              <a:t>c'est-à- dire</a:t>
            </a:r>
            <a:r>
              <a:rPr b="1" lang="fr"/>
              <a:t> la </a:t>
            </a:r>
            <a:r>
              <a:rPr b="1" lang="fr"/>
              <a:t>stabilisation</a:t>
            </a:r>
            <a:r>
              <a:rPr b="1" lang="fr"/>
              <a:t> des poids qui montre l’atteinte d’un minimum global. </a:t>
            </a:r>
            <a:endParaRPr b="1"/>
          </a:p>
          <a:p>
            <a:pPr indent="-317500" lvl="0" marL="457200" rtl="0" algn="l">
              <a:lnSpc>
                <a:spcPct val="150000"/>
              </a:lnSpc>
              <a:spcBef>
                <a:spcPts val="0"/>
              </a:spcBef>
              <a:spcAft>
                <a:spcPts val="0"/>
              </a:spcAft>
              <a:buSzPts val="1400"/>
              <a:buChar char="❖"/>
            </a:pPr>
            <a:r>
              <a:rPr b="1" lang="fr"/>
              <a:t>Early Stopping </a:t>
            </a:r>
            <a:endParaRPr b="1"/>
          </a:p>
          <a:p>
            <a:pPr indent="-317500" lvl="0" marL="457200" rtl="0" algn="l">
              <a:lnSpc>
                <a:spcPct val="150000"/>
              </a:lnSpc>
              <a:spcBef>
                <a:spcPts val="0"/>
              </a:spcBef>
              <a:spcAft>
                <a:spcPts val="0"/>
              </a:spcAft>
              <a:buSzPts val="1400"/>
              <a:buChar char="●"/>
            </a:pPr>
            <a:r>
              <a:rPr lang="fr"/>
              <a:t>L'idée est de surveiller la performance du modèle sur un ensemble de données de validation pendant l'entraînement, et d'arrêter l'entraînement lorsque la performance sur l'ensemble de validation cesse de s'améliorer.</a:t>
            </a:r>
            <a:endParaRPr/>
          </a:p>
          <a:p>
            <a:pPr indent="-317500" lvl="0" marL="457200" rtl="0" algn="l">
              <a:lnSpc>
                <a:spcPct val="150000"/>
              </a:lnSpc>
              <a:spcBef>
                <a:spcPts val="0"/>
              </a:spcBef>
              <a:spcAft>
                <a:spcPts val="0"/>
              </a:spcAft>
              <a:buSzPts val="1400"/>
              <a:buChar char="●"/>
            </a:pPr>
            <a:r>
              <a:rPr lang="fr"/>
              <a:t>Elle permet de réduire la complexité du modèle, d'améliorer la généralisation et d'accélérer l'entraînement. </a:t>
            </a:r>
            <a:endParaRPr/>
          </a:p>
          <a:p>
            <a:pPr indent="-317500" lvl="0" marL="457200" rtl="0" algn="l">
              <a:lnSpc>
                <a:spcPct val="150000"/>
              </a:lnSpc>
              <a:spcBef>
                <a:spcPts val="0"/>
              </a:spcBef>
              <a:spcAft>
                <a:spcPts val="0"/>
              </a:spcAft>
              <a:buSzPts val="1400"/>
              <a:buChar char="●"/>
            </a:pPr>
            <a:r>
              <a:rPr lang="fr"/>
              <a:t>Cependant, il est important de noter que l'early stopping peut également conduire à un sous-apprentissage si le modèle est arrêté trop tôt.</a:t>
            </a:r>
            <a:endParaRPr/>
          </a:p>
        </p:txBody>
      </p:sp>
      <p:sp>
        <p:nvSpPr>
          <p:cNvPr id="378" name="Google Shape;37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040"/>
              <a:t>Encodage des </a:t>
            </a:r>
            <a:r>
              <a:rPr lang="fr" sz="3040"/>
              <a:t>données</a:t>
            </a:r>
            <a:r>
              <a:rPr lang="fr" sz="3040"/>
              <a:t> </a:t>
            </a:r>
            <a:endParaRPr sz="3040"/>
          </a:p>
        </p:txBody>
      </p:sp>
      <p:sp>
        <p:nvSpPr>
          <p:cNvPr id="384" name="Google Shape;384;p53"/>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fr" sz="1600" u="sng"/>
              <a:t>Encodage des </a:t>
            </a:r>
            <a:r>
              <a:rPr b="1" lang="fr" sz="1600" u="sng"/>
              <a:t>données</a:t>
            </a:r>
            <a:r>
              <a:rPr b="1" lang="fr" sz="1600" u="sng"/>
              <a:t> en </a:t>
            </a:r>
            <a:r>
              <a:rPr b="1" lang="fr" sz="1600" u="sng"/>
              <a:t>entrée</a:t>
            </a:r>
            <a:r>
              <a:rPr b="1" lang="fr" sz="1600" u="sng"/>
              <a:t> </a:t>
            </a:r>
            <a:endParaRPr b="1" sz="1600" u="sng"/>
          </a:p>
          <a:p>
            <a:pPr indent="-317500" lvl="0" marL="457200" rtl="0" algn="l">
              <a:lnSpc>
                <a:spcPct val="150000"/>
              </a:lnSpc>
              <a:spcBef>
                <a:spcPts val="1200"/>
              </a:spcBef>
              <a:spcAft>
                <a:spcPts val="0"/>
              </a:spcAft>
              <a:buSzPts val="1400"/>
              <a:buChar char="❖"/>
            </a:pPr>
            <a:r>
              <a:rPr lang="fr"/>
              <a:t>1 of k encoding: pour les </a:t>
            </a:r>
            <a:r>
              <a:rPr lang="fr"/>
              <a:t>données</a:t>
            </a:r>
            <a:r>
              <a:rPr lang="fr"/>
              <a:t> nominales ie n’ayant aucune relation d’ordre entre elles.</a:t>
            </a:r>
            <a:endParaRPr/>
          </a:p>
          <a:p>
            <a:pPr indent="-317500" lvl="0" marL="457200" rtl="0" algn="l">
              <a:lnSpc>
                <a:spcPct val="150000"/>
              </a:lnSpc>
              <a:spcBef>
                <a:spcPts val="0"/>
              </a:spcBef>
              <a:spcAft>
                <a:spcPts val="0"/>
              </a:spcAft>
              <a:buSzPts val="1400"/>
              <a:buChar char="❖"/>
            </a:pPr>
            <a:r>
              <a:rPr lang="fr"/>
              <a:t>Thermometer encoding: pour les </a:t>
            </a:r>
            <a:r>
              <a:rPr lang="fr"/>
              <a:t>données</a:t>
            </a:r>
            <a:r>
              <a:rPr lang="fr"/>
              <a:t> ordinales ie ayant une relation d’ordre entre elles.</a:t>
            </a:r>
            <a:endParaRPr/>
          </a:p>
          <a:p>
            <a:pPr indent="-317500" lvl="0" marL="457200" rtl="0" algn="l">
              <a:lnSpc>
                <a:spcPct val="150000"/>
              </a:lnSpc>
              <a:spcBef>
                <a:spcPts val="0"/>
              </a:spcBef>
              <a:spcAft>
                <a:spcPts val="0"/>
              </a:spcAft>
              <a:buSzPts val="1400"/>
              <a:buChar char="❖"/>
            </a:pPr>
            <a:r>
              <a:rPr lang="fr"/>
              <a:t>Label encoding</a:t>
            </a:r>
            <a:endParaRPr/>
          </a:p>
        </p:txBody>
      </p:sp>
      <p:sp>
        <p:nvSpPr>
          <p:cNvPr id="385" name="Google Shape;385;p53"/>
          <p:cNvSpPr txBox="1"/>
          <p:nvPr>
            <p:ph idx="2" type="body"/>
          </p:nvPr>
        </p:nvSpPr>
        <p:spPr>
          <a:xfrm>
            <a:off x="4832400" y="1266175"/>
            <a:ext cx="3999900" cy="29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53"/>
          <p:cNvPicPr preferRelativeResize="0"/>
          <p:nvPr/>
        </p:nvPicPr>
        <p:blipFill>
          <a:blip r:embed="rId3">
            <a:alphaModFix/>
          </a:blip>
          <a:stretch>
            <a:fillRect/>
          </a:stretch>
        </p:blipFill>
        <p:spPr>
          <a:xfrm>
            <a:off x="4832400" y="1192175"/>
            <a:ext cx="3999900" cy="3203100"/>
          </a:xfrm>
          <a:prstGeom prst="rect">
            <a:avLst/>
          </a:prstGeom>
          <a:noFill/>
          <a:ln>
            <a:noFill/>
          </a:ln>
        </p:spPr>
      </p:pic>
      <p:sp>
        <p:nvSpPr>
          <p:cNvPr id="387" name="Google Shape;387;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040"/>
              <a:t>Encodage des données </a:t>
            </a:r>
            <a:endParaRPr sz="3040"/>
          </a:p>
        </p:txBody>
      </p:sp>
      <p:sp>
        <p:nvSpPr>
          <p:cNvPr id="393" name="Google Shape;393;p54"/>
          <p:cNvSpPr txBox="1"/>
          <p:nvPr>
            <p:ph idx="1" type="body"/>
          </p:nvPr>
        </p:nvSpPr>
        <p:spPr>
          <a:xfrm>
            <a:off x="311700" y="1266175"/>
            <a:ext cx="4260300" cy="365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fr" sz="1600" u="sng"/>
              <a:t>Encodage des données en sortie </a:t>
            </a:r>
            <a:endParaRPr b="1" sz="1600" u="sng"/>
          </a:p>
          <a:p>
            <a:pPr indent="-317500" lvl="0" marL="457200" rtl="0" algn="l">
              <a:lnSpc>
                <a:spcPct val="150000"/>
              </a:lnSpc>
              <a:spcBef>
                <a:spcPts val="1200"/>
              </a:spcBef>
              <a:spcAft>
                <a:spcPts val="0"/>
              </a:spcAft>
              <a:buSzPts val="1400"/>
              <a:buChar char="❖"/>
            </a:pPr>
            <a:r>
              <a:rPr b="1" lang="fr"/>
              <a:t>Fonction identité: </a:t>
            </a:r>
            <a:r>
              <a:rPr lang="fr"/>
              <a:t>utilisée pour les problèmes de régression et retourne un réel.</a:t>
            </a:r>
            <a:endParaRPr/>
          </a:p>
          <a:p>
            <a:pPr indent="-317500" lvl="0" marL="457200" rtl="0" algn="l">
              <a:lnSpc>
                <a:spcPct val="150000"/>
              </a:lnSpc>
              <a:spcBef>
                <a:spcPts val="0"/>
              </a:spcBef>
              <a:spcAft>
                <a:spcPts val="0"/>
              </a:spcAft>
              <a:buSzPts val="1400"/>
              <a:buChar char="❖"/>
            </a:pPr>
            <a:r>
              <a:rPr b="1" lang="fr"/>
              <a:t>Fonction sigmoïde</a:t>
            </a:r>
            <a:r>
              <a:rPr lang="fr"/>
              <a:t> utilisée pour la classification binaire</a:t>
            </a:r>
            <a:endParaRPr/>
          </a:p>
          <a:p>
            <a:pPr indent="-317500" lvl="0" marL="457200" rtl="0" algn="l">
              <a:lnSpc>
                <a:spcPct val="150000"/>
              </a:lnSpc>
              <a:spcBef>
                <a:spcPts val="0"/>
              </a:spcBef>
              <a:spcAft>
                <a:spcPts val="0"/>
              </a:spcAft>
              <a:buSzPts val="1400"/>
              <a:buChar char="❖"/>
            </a:pPr>
            <a:r>
              <a:rPr b="1" lang="fr"/>
              <a:t>Fonction k-sigmoïde ou softmax:</a:t>
            </a:r>
            <a:r>
              <a:rPr lang="fr"/>
              <a:t> transforme les outputs en distribution de probabilité, adaptée pour les problèmes de classification multi classes.</a:t>
            </a:r>
            <a:endParaRPr/>
          </a:p>
        </p:txBody>
      </p:sp>
      <p:pic>
        <p:nvPicPr>
          <p:cNvPr id="394" name="Google Shape;394;p54"/>
          <p:cNvPicPr preferRelativeResize="0"/>
          <p:nvPr/>
        </p:nvPicPr>
        <p:blipFill>
          <a:blip r:embed="rId3">
            <a:alphaModFix/>
          </a:blip>
          <a:stretch>
            <a:fillRect/>
          </a:stretch>
        </p:blipFill>
        <p:spPr>
          <a:xfrm>
            <a:off x="4895850" y="1281122"/>
            <a:ext cx="1254250" cy="1042775"/>
          </a:xfrm>
          <a:prstGeom prst="rect">
            <a:avLst/>
          </a:prstGeom>
          <a:noFill/>
          <a:ln>
            <a:noFill/>
          </a:ln>
        </p:spPr>
      </p:pic>
      <p:pic>
        <p:nvPicPr>
          <p:cNvPr id="395" name="Google Shape;395;p54"/>
          <p:cNvPicPr preferRelativeResize="0"/>
          <p:nvPr/>
        </p:nvPicPr>
        <p:blipFill>
          <a:blip r:embed="rId4">
            <a:alphaModFix/>
          </a:blip>
          <a:stretch>
            <a:fillRect/>
          </a:stretch>
        </p:blipFill>
        <p:spPr>
          <a:xfrm>
            <a:off x="6134100" y="2362200"/>
            <a:ext cx="1120825" cy="934025"/>
          </a:xfrm>
          <a:prstGeom prst="rect">
            <a:avLst/>
          </a:prstGeom>
          <a:noFill/>
          <a:ln>
            <a:noFill/>
          </a:ln>
        </p:spPr>
      </p:pic>
      <p:pic>
        <p:nvPicPr>
          <p:cNvPr id="396" name="Google Shape;396;p54"/>
          <p:cNvPicPr preferRelativeResize="0"/>
          <p:nvPr/>
        </p:nvPicPr>
        <p:blipFill>
          <a:blip r:embed="rId5">
            <a:alphaModFix/>
          </a:blip>
          <a:stretch>
            <a:fillRect/>
          </a:stretch>
        </p:blipFill>
        <p:spPr>
          <a:xfrm>
            <a:off x="7447350" y="3087550"/>
            <a:ext cx="1120825" cy="991764"/>
          </a:xfrm>
          <a:prstGeom prst="rect">
            <a:avLst/>
          </a:prstGeom>
          <a:noFill/>
          <a:ln>
            <a:noFill/>
          </a:ln>
        </p:spPr>
      </p:pic>
      <p:sp>
        <p:nvSpPr>
          <p:cNvPr id="397" name="Google Shape;397;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IV - Les réseaux neuronaux</a:t>
            </a:r>
            <a:endParaRPr/>
          </a:p>
        </p:txBody>
      </p:sp>
      <p:sp>
        <p:nvSpPr>
          <p:cNvPr id="403" name="Google Shape;40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Architectures de réseaux de neurone</a:t>
            </a:r>
            <a:endParaRPr/>
          </a:p>
        </p:txBody>
      </p:sp>
      <p:sp>
        <p:nvSpPr>
          <p:cNvPr id="409" name="Google Shape;409;p56"/>
          <p:cNvSpPr txBox="1"/>
          <p:nvPr>
            <p:ph idx="1" type="body"/>
          </p:nvPr>
        </p:nvSpPr>
        <p:spPr>
          <a:xfrm>
            <a:off x="311700" y="1266325"/>
            <a:ext cx="8520600" cy="34137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fr" sz="1917"/>
              <a:t>L'architecture</a:t>
            </a:r>
            <a:r>
              <a:rPr lang="fr" sz="1917"/>
              <a:t> d’un </a:t>
            </a:r>
            <a:r>
              <a:rPr lang="fr" sz="1917"/>
              <a:t>réseau</a:t>
            </a:r>
            <a:r>
              <a:rPr lang="fr" sz="1917"/>
              <a:t> de </a:t>
            </a:r>
            <a:r>
              <a:rPr lang="fr" sz="1917"/>
              <a:t>neurones</a:t>
            </a:r>
            <a:r>
              <a:rPr lang="fr" sz="1917"/>
              <a:t> </a:t>
            </a:r>
            <a:r>
              <a:rPr lang="fr" sz="1917"/>
              <a:t>désigne</a:t>
            </a:r>
            <a:r>
              <a:rPr lang="fr" sz="1917"/>
              <a:t> l’organisation de ses </a:t>
            </a:r>
            <a:r>
              <a:rPr lang="fr" sz="1917"/>
              <a:t>différents</a:t>
            </a:r>
            <a:r>
              <a:rPr lang="fr" sz="1917"/>
              <a:t> neurones lors du processus de traitement et par extension la morphologie </a:t>
            </a:r>
            <a:r>
              <a:rPr lang="fr" sz="1917"/>
              <a:t>sous-jacente</a:t>
            </a:r>
            <a:r>
              <a:rPr lang="fr" sz="1917"/>
              <a:t>. On distingue principalement:</a:t>
            </a:r>
            <a:endParaRPr sz="1917"/>
          </a:p>
          <a:p>
            <a:pPr indent="-299720" lvl="0" marL="457200" rtl="0" algn="l">
              <a:lnSpc>
                <a:spcPct val="150000"/>
              </a:lnSpc>
              <a:spcBef>
                <a:spcPts val="1200"/>
              </a:spcBef>
              <a:spcAft>
                <a:spcPts val="0"/>
              </a:spcAft>
              <a:buClr>
                <a:schemeClr val="accent1"/>
              </a:buClr>
              <a:buSzPct val="68711"/>
              <a:buFont typeface="Roboto"/>
              <a:buChar char="❖"/>
            </a:pPr>
            <a:r>
              <a:rPr b="1" lang="fr" sz="1917">
                <a:solidFill>
                  <a:schemeClr val="accent1"/>
                </a:solidFill>
                <a:highlight>
                  <a:srgbClr val="FFFFFF"/>
                </a:highlight>
              </a:rPr>
              <a:t>Réseaux de neurones Feed fowarded</a:t>
            </a:r>
            <a:endParaRPr b="1" sz="1917">
              <a:solidFill>
                <a:schemeClr val="accent1"/>
              </a:solidFill>
              <a:highlight>
                <a:srgbClr val="FFFFFF"/>
              </a:highlight>
            </a:endParaRPr>
          </a:p>
          <a:p>
            <a:pPr indent="-299720" lvl="0" marL="457200" rtl="0" algn="l">
              <a:lnSpc>
                <a:spcPct val="150000"/>
              </a:lnSpc>
              <a:spcBef>
                <a:spcPts val="0"/>
              </a:spcBef>
              <a:spcAft>
                <a:spcPts val="0"/>
              </a:spcAft>
              <a:buClr>
                <a:schemeClr val="accent1"/>
              </a:buClr>
              <a:buSzPct val="68711"/>
              <a:buFont typeface="Roboto"/>
              <a:buChar char="❖"/>
            </a:pPr>
            <a:r>
              <a:rPr b="1" lang="fr" sz="1917">
                <a:solidFill>
                  <a:schemeClr val="accent1"/>
                </a:solidFill>
                <a:highlight>
                  <a:srgbClr val="FFFFFF"/>
                </a:highlight>
              </a:rPr>
              <a:t>Réseaux de neurones récurrent (RNN)</a:t>
            </a:r>
            <a:endParaRPr b="1" sz="1917">
              <a:solidFill>
                <a:schemeClr val="accent1"/>
              </a:solidFill>
              <a:highlight>
                <a:srgbClr val="FFFFFF"/>
              </a:highlight>
            </a:endParaRPr>
          </a:p>
          <a:p>
            <a:pPr indent="-299720" lvl="0" marL="457200" rtl="0" algn="l">
              <a:lnSpc>
                <a:spcPct val="150000"/>
              </a:lnSpc>
              <a:spcBef>
                <a:spcPts val="0"/>
              </a:spcBef>
              <a:spcAft>
                <a:spcPts val="0"/>
              </a:spcAft>
              <a:buClr>
                <a:schemeClr val="accent1"/>
              </a:buClr>
              <a:buSzPct val="68711"/>
              <a:buFont typeface="Roboto"/>
              <a:buChar char="❖"/>
            </a:pPr>
            <a:r>
              <a:rPr b="1" lang="fr" sz="1917">
                <a:solidFill>
                  <a:schemeClr val="accent1"/>
                </a:solidFill>
                <a:highlight>
                  <a:srgbClr val="FFFFFF"/>
                </a:highlight>
              </a:rPr>
              <a:t>Réseaux de neurones Convolutifs</a:t>
            </a:r>
            <a:endParaRPr b="1" sz="1917">
              <a:solidFill>
                <a:schemeClr val="accent1"/>
              </a:solidFill>
              <a:highlight>
                <a:srgbClr val="FFFFFF"/>
              </a:highlight>
            </a:endParaRPr>
          </a:p>
          <a:p>
            <a:pPr indent="0" lvl="0" marL="0" rtl="0" algn="l">
              <a:spcBef>
                <a:spcPts val="1200"/>
              </a:spcBef>
              <a:spcAft>
                <a:spcPts val="0"/>
              </a:spcAft>
              <a:buNone/>
            </a:pPr>
            <a:r>
              <a:rPr lang="fr" sz="1917">
                <a:highlight>
                  <a:srgbClr val="FFFFFF"/>
                </a:highlight>
              </a:rPr>
              <a:t>Dans la </a:t>
            </a:r>
            <a:r>
              <a:rPr lang="fr" sz="1917">
                <a:highlight>
                  <a:srgbClr val="FFFFFF"/>
                </a:highlight>
              </a:rPr>
              <a:t>littérature</a:t>
            </a:r>
            <a:r>
              <a:rPr lang="fr" sz="1917">
                <a:highlight>
                  <a:srgbClr val="FFFFFF"/>
                </a:highlight>
              </a:rPr>
              <a:t> on retrouve </a:t>
            </a:r>
            <a:r>
              <a:rPr lang="fr" sz="1917">
                <a:highlight>
                  <a:srgbClr val="FFFFFF"/>
                </a:highlight>
              </a:rPr>
              <a:t>également</a:t>
            </a:r>
            <a:r>
              <a:rPr lang="fr" sz="1917">
                <a:highlight>
                  <a:srgbClr val="FFFFFF"/>
                </a:highlight>
              </a:rPr>
              <a:t> les </a:t>
            </a:r>
            <a:r>
              <a:rPr b="1" lang="fr" sz="1917">
                <a:solidFill>
                  <a:schemeClr val="accent1"/>
                </a:solidFill>
                <a:highlight>
                  <a:srgbClr val="FFFFFF"/>
                </a:highlight>
              </a:rPr>
              <a:t>Réseaux de neurones auto-encodeurs</a:t>
            </a:r>
            <a:endParaRPr b="1" sz="1917">
              <a:solidFill>
                <a:schemeClr val="accent1"/>
              </a:solidFill>
              <a:highlight>
                <a:srgbClr val="FFFFFF"/>
              </a:highlight>
            </a:endParaRPr>
          </a:p>
          <a:p>
            <a:pPr indent="0" lvl="0" marL="0" rtl="0" algn="l">
              <a:spcBef>
                <a:spcPts val="1200"/>
              </a:spcBef>
              <a:spcAft>
                <a:spcPts val="0"/>
              </a:spcAft>
              <a:buNone/>
            </a:pPr>
            <a:r>
              <a:rPr lang="fr" sz="1917">
                <a:highlight>
                  <a:srgbClr val="FFFFFF"/>
                </a:highlight>
              </a:rPr>
              <a:t>et </a:t>
            </a:r>
            <a:r>
              <a:rPr b="1" lang="fr" sz="1917">
                <a:solidFill>
                  <a:schemeClr val="accent1"/>
                </a:solidFill>
                <a:highlight>
                  <a:srgbClr val="FFFFFF"/>
                </a:highlight>
              </a:rPr>
              <a:t>Generative adverserial Networks</a:t>
            </a:r>
            <a:r>
              <a:rPr lang="fr" sz="1917">
                <a:solidFill>
                  <a:schemeClr val="accent1"/>
                </a:solidFill>
                <a:highlight>
                  <a:srgbClr val="FFFFFF"/>
                </a:highlight>
              </a:rPr>
              <a:t>.</a:t>
            </a:r>
            <a:endParaRPr sz="1917">
              <a:solidFill>
                <a:schemeClr val="accent1"/>
              </a:solidFill>
              <a:highlight>
                <a:srgbClr val="FFFFFF"/>
              </a:highlight>
            </a:endParaRPr>
          </a:p>
          <a:p>
            <a:pPr indent="0" lvl="0" marL="0" rtl="0" algn="l">
              <a:spcBef>
                <a:spcPts val="1200"/>
              </a:spcBef>
              <a:spcAft>
                <a:spcPts val="1200"/>
              </a:spcAft>
              <a:buNone/>
            </a:pPr>
            <a:r>
              <a:t/>
            </a:r>
            <a:endParaRPr/>
          </a:p>
        </p:txBody>
      </p:sp>
      <p:sp>
        <p:nvSpPr>
          <p:cNvPr id="410" name="Google Shape;410;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3550">
                <a:highlight>
                  <a:srgbClr val="FFFFFF"/>
                </a:highlight>
                <a:latin typeface="Open Sans"/>
                <a:ea typeface="Open Sans"/>
                <a:cs typeface="Open Sans"/>
                <a:sym typeface="Open Sans"/>
              </a:rPr>
              <a:t>Réseaux de neurones Feed fowarded</a:t>
            </a:r>
            <a:endParaRPr sz="355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
        <p:nvSpPr>
          <p:cNvPr id="416" name="Google Shape;416;p57"/>
          <p:cNvSpPr txBox="1"/>
          <p:nvPr>
            <p:ph idx="1" type="body"/>
          </p:nvPr>
        </p:nvSpPr>
        <p:spPr>
          <a:xfrm>
            <a:off x="311700" y="1266175"/>
            <a:ext cx="33162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fr"/>
              <a:t>architecture la plus simple</a:t>
            </a:r>
            <a:endParaRPr/>
          </a:p>
          <a:p>
            <a:pPr indent="-342900" lvl="0" marL="457200" rtl="0" algn="l">
              <a:lnSpc>
                <a:spcPct val="150000"/>
              </a:lnSpc>
              <a:spcBef>
                <a:spcPts val="0"/>
              </a:spcBef>
              <a:spcAft>
                <a:spcPts val="0"/>
              </a:spcAft>
              <a:buSzPts val="1800"/>
              <a:buChar char="❖"/>
            </a:pPr>
            <a:r>
              <a:rPr lang="fr"/>
              <a:t>facile à </a:t>
            </a:r>
            <a:r>
              <a:rPr lang="fr"/>
              <a:t>entraîner</a:t>
            </a:r>
            <a:endParaRPr/>
          </a:p>
          <a:p>
            <a:pPr indent="-330200" lvl="0" marL="457200" rtl="0" algn="just">
              <a:lnSpc>
                <a:spcPct val="150000"/>
              </a:lnSpc>
              <a:spcBef>
                <a:spcPts val="0"/>
              </a:spcBef>
              <a:spcAft>
                <a:spcPts val="0"/>
              </a:spcAft>
              <a:buClr>
                <a:schemeClr val="accent1"/>
              </a:buClr>
              <a:buSzPts val="1600"/>
              <a:buChar char="❖"/>
            </a:pPr>
            <a:r>
              <a:rPr lang="fr" sz="1600">
                <a:solidFill>
                  <a:schemeClr val="accent1"/>
                </a:solidFill>
              </a:rPr>
              <a:t>peut </a:t>
            </a:r>
            <a:r>
              <a:rPr lang="fr" sz="1600">
                <a:solidFill>
                  <a:schemeClr val="accent1"/>
                </a:solidFill>
              </a:rPr>
              <a:t>être</a:t>
            </a:r>
            <a:r>
              <a:rPr lang="fr" sz="1600">
                <a:solidFill>
                  <a:schemeClr val="accent1"/>
                </a:solidFill>
              </a:rPr>
              <a:t> </a:t>
            </a:r>
            <a:r>
              <a:rPr lang="fr" sz="1600">
                <a:solidFill>
                  <a:schemeClr val="accent1"/>
                </a:solidFill>
              </a:rPr>
              <a:t>limité</a:t>
            </a:r>
            <a:r>
              <a:rPr lang="fr" sz="1600">
                <a:solidFill>
                  <a:schemeClr val="accent1"/>
                </a:solidFill>
              </a:rPr>
              <a:t> pour </a:t>
            </a:r>
            <a:r>
              <a:rPr lang="fr" sz="1600">
                <a:solidFill>
                  <a:schemeClr val="accent1"/>
                </a:solidFill>
              </a:rPr>
              <a:t>modéliser</a:t>
            </a:r>
            <a:r>
              <a:rPr lang="fr" sz="1600">
                <a:solidFill>
                  <a:schemeClr val="accent1"/>
                </a:solidFill>
              </a:rPr>
              <a:t> des problèmes complexes</a:t>
            </a:r>
            <a:endParaRPr sz="1600">
              <a:solidFill>
                <a:schemeClr val="accent1"/>
              </a:solidFill>
            </a:endParaRPr>
          </a:p>
        </p:txBody>
      </p:sp>
      <p:pic>
        <p:nvPicPr>
          <p:cNvPr id="417" name="Google Shape;417;p57"/>
          <p:cNvPicPr preferRelativeResize="0"/>
          <p:nvPr/>
        </p:nvPicPr>
        <p:blipFill rotWithShape="1">
          <a:blip r:embed="rId3">
            <a:alphaModFix/>
          </a:blip>
          <a:srcRect b="0" l="6105" r="6298" t="0"/>
          <a:stretch/>
        </p:blipFill>
        <p:spPr>
          <a:xfrm>
            <a:off x="3688800" y="1337350"/>
            <a:ext cx="5143500" cy="3302801"/>
          </a:xfrm>
          <a:prstGeom prst="rect">
            <a:avLst/>
          </a:prstGeom>
          <a:noFill/>
          <a:ln>
            <a:noFill/>
          </a:ln>
        </p:spPr>
      </p:pic>
      <p:sp>
        <p:nvSpPr>
          <p:cNvPr id="418" name="Google Shape;41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19" name="Google Shape;419;p57"/>
          <p:cNvSpPr txBox="1"/>
          <p:nvPr/>
        </p:nvSpPr>
        <p:spPr>
          <a:xfrm>
            <a:off x="2057400" y="4568875"/>
            <a:ext cx="66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374151"/>
                </a:solidFill>
              </a:rPr>
              <a:t>https://learnopencv.com/understanding-feedforward-neural-networks/</a:t>
            </a:r>
            <a:endParaRPr>
              <a:solidFill>
                <a:srgbClr val="37415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3550">
                <a:highlight>
                  <a:srgbClr val="FFFFFF"/>
                </a:highlight>
                <a:latin typeface="Open Sans"/>
                <a:ea typeface="Open Sans"/>
                <a:cs typeface="Open Sans"/>
                <a:sym typeface="Open Sans"/>
              </a:rPr>
              <a:t>Réseaux de neurones </a:t>
            </a:r>
            <a:r>
              <a:rPr lang="fr" sz="3550">
                <a:highlight>
                  <a:srgbClr val="FFFFFF"/>
                </a:highlight>
                <a:latin typeface="Open Sans"/>
                <a:ea typeface="Open Sans"/>
                <a:cs typeface="Open Sans"/>
                <a:sym typeface="Open Sans"/>
              </a:rPr>
              <a:t>Récurrents</a:t>
            </a:r>
            <a:endParaRPr/>
          </a:p>
        </p:txBody>
      </p:sp>
      <p:sp>
        <p:nvSpPr>
          <p:cNvPr id="425" name="Google Shape;425;p58"/>
          <p:cNvSpPr txBox="1"/>
          <p:nvPr>
            <p:ph idx="1" type="body"/>
          </p:nvPr>
        </p:nvSpPr>
        <p:spPr>
          <a:xfrm>
            <a:off x="190525" y="1279650"/>
            <a:ext cx="34974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fr"/>
              <a:t>très adaptés aux </a:t>
            </a:r>
            <a:r>
              <a:rPr lang="fr"/>
              <a:t>séries</a:t>
            </a:r>
            <a:r>
              <a:rPr lang="fr"/>
              <a:t> temporelles</a:t>
            </a:r>
            <a:endParaRPr/>
          </a:p>
          <a:p>
            <a:pPr indent="-334327" lvl="0" marL="457200" rtl="0" algn="l">
              <a:lnSpc>
                <a:spcPct val="150000"/>
              </a:lnSpc>
              <a:spcBef>
                <a:spcPts val="0"/>
              </a:spcBef>
              <a:spcAft>
                <a:spcPts val="0"/>
              </a:spcAft>
              <a:buSzPct val="100000"/>
              <a:buChar char="❖"/>
            </a:pPr>
            <a:r>
              <a:rPr lang="fr"/>
              <a:t>dépendance</a:t>
            </a:r>
            <a:r>
              <a:rPr lang="fr"/>
              <a:t> des observations </a:t>
            </a:r>
            <a:r>
              <a:rPr lang="fr"/>
              <a:t>précédentes</a:t>
            </a:r>
            <a:endParaRPr/>
          </a:p>
          <a:p>
            <a:pPr indent="-334327" lvl="0" marL="457200" rtl="0" algn="l">
              <a:lnSpc>
                <a:spcPct val="150000"/>
              </a:lnSpc>
              <a:spcBef>
                <a:spcPts val="0"/>
              </a:spcBef>
              <a:spcAft>
                <a:spcPts val="0"/>
              </a:spcAft>
              <a:buSzPct val="100000"/>
              <a:buChar char="❖"/>
            </a:pPr>
            <a:r>
              <a:rPr lang="fr"/>
              <a:t>modélisation des dépendances à long terme</a:t>
            </a:r>
            <a:endParaRPr/>
          </a:p>
          <a:p>
            <a:pPr indent="-334327" lvl="0" marL="457200" rtl="0" algn="l">
              <a:lnSpc>
                <a:spcPct val="150000"/>
              </a:lnSpc>
              <a:spcBef>
                <a:spcPts val="0"/>
              </a:spcBef>
              <a:spcAft>
                <a:spcPts val="0"/>
              </a:spcAft>
              <a:buClr>
                <a:schemeClr val="accent1"/>
              </a:buClr>
              <a:buSzPct val="100000"/>
              <a:buChar char="❖"/>
            </a:pPr>
            <a:r>
              <a:rPr lang="fr">
                <a:solidFill>
                  <a:schemeClr val="accent1"/>
                </a:solidFill>
              </a:rPr>
              <a:t>entrainement difficile</a:t>
            </a:r>
            <a:endParaRPr>
              <a:solidFill>
                <a:schemeClr val="accent1"/>
              </a:solidFill>
            </a:endParaRPr>
          </a:p>
          <a:p>
            <a:pPr indent="-334327" lvl="0" marL="457200" rtl="0" algn="l">
              <a:lnSpc>
                <a:spcPct val="150000"/>
              </a:lnSpc>
              <a:spcBef>
                <a:spcPts val="0"/>
              </a:spcBef>
              <a:spcAft>
                <a:spcPts val="0"/>
              </a:spcAft>
              <a:buClr>
                <a:schemeClr val="accent1"/>
              </a:buClr>
              <a:buSzPct val="100000"/>
              <a:buChar char="❖"/>
            </a:pPr>
            <a:r>
              <a:rPr lang="fr">
                <a:solidFill>
                  <a:schemeClr val="accent1"/>
                </a:solidFill>
              </a:rPr>
              <a:t>limité pour des </a:t>
            </a:r>
            <a:r>
              <a:rPr lang="fr">
                <a:solidFill>
                  <a:schemeClr val="accent1"/>
                </a:solidFill>
              </a:rPr>
              <a:t>séquences</a:t>
            </a:r>
            <a:r>
              <a:rPr lang="fr">
                <a:solidFill>
                  <a:schemeClr val="accent1"/>
                </a:solidFill>
              </a:rPr>
              <a:t> longues</a:t>
            </a:r>
            <a:endParaRPr>
              <a:solidFill>
                <a:schemeClr val="accent1"/>
              </a:solidFill>
            </a:endParaRPr>
          </a:p>
        </p:txBody>
      </p:sp>
      <p:sp>
        <p:nvSpPr>
          <p:cNvPr id="426" name="Google Shape;42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27" name="Google Shape;427;p58"/>
          <p:cNvPicPr preferRelativeResize="0"/>
          <p:nvPr/>
        </p:nvPicPr>
        <p:blipFill>
          <a:blip r:embed="rId3">
            <a:alphaModFix/>
          </a:blip>
          <a:stretch>
            <a:fillRect/>
          </a:stretch>
        </p:blipFill>
        <p:spPr>
          <a:xfrm>
            <a:off x="3687925" y="1096775"/>
            <a:ext cx="3636699" cy="3406226"/>
          </a:xfrm>
          <a:prstGeom prst="rect">
            <a:avLst/>
          </a:prstGeom>
          <a:noFill/>
          <a:ln>
            <a:noFill/>
          </a:ln>
        </p:spPr>
      </p:pic>
      <p:sp>
        <p:nvSpPr>
          <p:cNvPr id="428" name="Google Shape;428;p58"/>
          <p:cNvSpPr txBox="1"/>
          <p:nvPr/>
        </p:nvSpPr>
        <p:spPr>
          <a:xfrm>
            <a:off x="3345975" y="4582350"/>
            <a:ext cx="60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374151"/>
                </a:solidFill>
              </a:rPr>
              <a:t>https://en.wikipedia.org/wiki/Recurrent_neural_network</a:t>
            </a:r>
            <a:endParaRPr>
              <a:solidFill>
                <a:srgbClr val="374151"/>
              </a:solidFill>
            </a:endParaRPr>
          </a:p>
        </p:txBody>
      </p:sp>
      <p:sp>
        <p:nvSpPr>
          <p:cNvPr id="429" name="Google Shape;429;p58"/>
          <p:cNvSpPr txBox="1"/>
          <p:nvPr/>
        </p:nvSpPr>
        <p:spPr>
          <a:xfrm>
            <a:off x="7324625" y="2318475"/>
            <a:ext cx="24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solidFill>
                  <a:srgbClr val="374151"/>
                </a:solidFill>
                <a:latin typeface="Open Sans"/>
                <a:ea typeface="Open Sans"/>
                <a:cs typeface="Open Sans"/>
                <a:sym typeface="Open Sans"/>
              </a:rPr>
              <a:t>RNN: Reseau Elman</a:t>
            </a:r>
            <a:endParaRPr i="1">
              <a:solidFill>
                <a:srgbClr val="374151"/>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3550">
                <a:highlight>
                  <a:srgbClr val="FFFFFF"/>
                </a:highlight>
                <a:latin typeface="Open Sans"/>
                <a:ea typeface="Open Sans"/>
                <a:cs typeface="Open Sans"/>
                <a:sym typeface="Open Sans"/>
              </a:rPr>
              <a:t>Réseaux de neurones Convolutifs</a:t>
            </a:r>
            <a:endParaRPr sz="355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
        <p:nvSpPr>
          <p:cNvPr id="435" name="Google Shape;435;p59"/>
          <p:cNvSpPr txBox="1"/>
          <p:nvPr>
            <p:ph idx="1" type="body"/>
          </p:nvPr>
        </p:nvSpPr>
        <p:spPr>
          <a:xfrm>
            <a:off x="311700" y="1266175"/>
            <a:ext cx="33162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fr"/>
              <a:t>adaptés</a:t>
            </a:r>
            <a:r>
              <a:rPr lang="fr"/>
              <a:t> à la classification</a:t>
            </a:r>
            <a:endParaRPr/>
          </a:p>
          <a:p>
            <a:pPr indent="-342900" lvl="0" marL="457200" rtl="0" algn="l">
              <a:lnSpc>
                <a:spcPct val="150000"/>
              </a:lnSpc>
              <a:spcBef>
                <a:spcPts val="0"/>
              </a:spcBef>
              <a:spcAft>
                <a:spcPts val="0"/>
              </a:spcAft>
              <a:buSzPts val="1800"/>
              <a:buChar char="❖"/>
            </a:pPr>
            <a:r>
              <a:rPr lang="fr"/>
              <a:t>adaptés au traitement d’image</a:t>
            </a:r>
            <a:endParaRPr/>
          </a:p>
          <a:p>
            <a:pPr indent="-342900" lvl="0" marL="457200" rtl="0" algn="l">
              <a:lnSpc>
                <a:spcPct val="150000"/>
              </a:lnSpc>
              <a:spcBef>
                <a:spcPts val="0"/>
              </a:spcBef>
              <a:spcAft>
                <a:spcPts val="0"/>
              </a:spcAft>
              <a:buClr>
                <a:schemeClr val="accent1"/>
              </a:buClr>
              <a:buSzPts val="1800"/>
              <a:buChar char="❖"/>
            </a:pPr>
            <a:r>
              <a:rPr lang="fr">
                <a:solidFill>
                  <a:schemeClr val="accent1"/>
                </a:solidFill>
              </a:rPr>
              <a:t>complexité de conception et formation</a:t>
            </a:r>
            <a:endParaRPr>
              <a:solidFill>
                <a:schemeClr val="accent1"/>
              </a:solidFill>
            </a:endParaRPr>
          </a:p>
        </p:txBody>
      </p:sp>
      <p:sp>
        <p:nvSpPr>
          <p:cNvPr id="436" name="Google Shape;43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437" name="Google Shape;437;p59"/>
          <p:cNvPicPr preferRelativeResize="0"/>
          <p:nvPr/>
        </p:nvPicPr>
        <p:blipFill>
          <a:blip r:embed="rId3">
            <a:alphaModFix/>
          </a:blip>
          <a:stretch>
            <a:fillRect/>
          </a:stretch>
        </p:blipFill>
        <p:spPr>
          <a:xfrm>
            <a:off x="3780300" y="1304825"/>
            <a:ext cx="5211299" cy="2308175"/>
          </a:xfrm>
          <a:prstGeom prst="rect">
            <a:avLst/>
          </a:prstGeom>
          <a:noFill/>
          <a:ln>
            <a:noFill/>
          </a:ln>
        </p:spPr>
      </p:pic>
      <p:sp>
        <p:nvSpPr>
          <p:cNvPr id="438" name="Google Shape;438;p59"/>
          <p:cNvSpPr txBox="1"/>
          <p:nvPr/>
        </p:nvSpPr>
        <p:spPr>
          <a:xfrm>
            <a:off x="4132050" y="3757488"/>
            <a:ext cx="450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a:solidFill>
                  <a:srgbClr val="374151"/>
                </a:solidFill>
                <a:latin typeface="Open Sans"/>
                <a:ea typeface="Open Sans"/>
                <a:cs typeface="Open Sans"/>
                <a:sym typeface="Open Sans"/>
              </a:rPr>
              <a:t>from researchgate</a:t>
            </a:r>
            <a:r>
              <a:rPr lang="fr">
                <a:solidFill>
                  <a:srgbClr val="374151"/>
                </a:solidFill>
                <a:latin typeface="Open Sans"/>
                <a:ea typeface="Open Sans"/>
                <a:cs typeface="Open Sans"/>
                <a:sym typeface="Open Sans"/>
              </a:rPr>
              <a:t> Architecture d’un reseau de neurone à convolution</a:t>
            </a:r>
            <a:endParaRPr>
              <a:solidFill>
                <a:srgbClr val="374151"/>
              </a:solidFill>
              <a:latin typeface="Open Sans"/>
              <a:ea typeface="Open Sans"/>
              <a:cs typeface="Open Sans"/>
              <a:sym typeface="Open Sans"/>
            </a:endParaRPr>
          </a:p>
        </p:txBody>
      </p:sp>
      <p:sp>
        <p:nvSpPr>
          <p:cNvPr id="439" name="Google Shape;439;p59"/>
          <p:cNvSpPr txBox="1"/>
          <p:nvPr/>
        </p:nvSpPr>
        <p:spPr>
          <a:xfrm>
            <a:off x="415950" y="4517575"/>
            <a:ext cx="831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74151"/>
                </a:solidFill>
              </a:rPr>
              <a:t>https://www.researchgate.net/figure/Architecture-classique-dun-reseau-de-neurones-convolutif-Une-image-est-fournie-en_fig5_330995099</a:t>
            </a:r>
            <a:endParaRPr sz="1200">
              <a:solidFill>
                <a:srgbClr val="37415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Application</a:t>
            </a:r>
            <a:endParaRPr/>
          </a:p>
        </p:txBody>
      </p:sp>
      <p:sp>
        <p:nvSpPr>
          <p:cNvPr id="445" name="Google Shape;445;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Les exemples d’application des réseaux de neurones sont les suivants : </a:t>
            </a:r>
            <a:endParaRPr/>
          </a:p>
          <a:p>
            <a:pPr indent="-342900" lvl="0" marL="914400" rtl="0" algn="l">
              <a:spcBef>
                <a:spcPts val="1200"/>
              </a:spcBef>
              <a:spcAft>
                <a:spcPts val="0"/>
              </a:spcAft>
              <a:buSzPts val="1800"/>
              <a:buChar char="●"/>
            </a:pPr>
            <a:r>
              <a:rPr lang="fr"/>
              <a:t>La </a:t>
            </a:r>
            <a:r>
              <a:rPr b="1" lang="fr"/>
              <a:t>reconnaissance d’images</a:t>
            </a:r>
            <a:r>
              <a:rPr lang="fr"/>
              <a:t> : reconnaissance d’images  afin d’identifier et trier les images en fonction de leur contenu.</a:t>
            </a:r>
            <a:endParaRPr/>
          </a:p>
          <a:p>
            <a:pPr indent="-342900" lvl="0" marL="914400" rtl="0" algn="l">
              <a:spcBef>
                <a:spcPts val="0"/>
              </a:spcBef>
              <a:spcAft>
                <a:spcPts val="0"/>
              </a:spcAft>
              <a:buSzPts val="1800"/>
              <a:buChar char="●"/>
            </a:pPr>
            <a:r>
              <a:rPr lang="fr"/>
              <a:t>Le </a:t>
            </a:r>
            <a:r>
              <a:rPr b="1" lang="fr"/>
              <a:t>traitement du langage naturel</a:t>
            </a:r>
            <a:r>
              <a:rPr lang="fr"/>
              <a:t> : traduction, reconnaissance de voix, génération de texte…</a:t>
            </a:r>
            <a:endParaRPr/>
          </a:p>
          <a:p>
            <a:pPr indent="-342900" lvl="0" marL="914400" rtl="0" algn="l">
              <a:spcBef>
                <a:spcPts val="0"/>
              </a:spcBef>
              <a:spcAft>
                <a:spcPts val="0"/>
              </a:spcAft>
              <a:buSzPts val="1800"/>
              <a:buChar char="●"/>
            </a:pPr>
            <a:r>
              <a:rPr lang="fr"/>
              <a:t>La </a:t>
            </a:r>
            <a:r>
              <a:rPr b="1" lang="fr"/>
              <a:t>conduite autonome</a:t>
            </a:r>
            <a:r>
              <a:rPr lang="fr"/>
              <a:t> : aider à identifier des objets environnants tels que les autres véhicules, les piétons, les panneaux de signalisation…</a:t>
            </a:r>
            <a:endParaRPr/>
          </a:p>
          <a:p>
            <a:pPr indent="-342900" lvl="0" marL="914400" rtl="0" algn="l">
              <a:spcBef>
                <a:spcPts val="0"/>
              </a:spcBef>
              <a:spcAft>
                <a:spcPts val="0"/>
              </a:spcAft>
              <a:buSzPts val="1800"/>
              <a:buChar char="●"/>
            </a:pPr>
            <a:r>
              <a:rPr lang="fr"/>
              <a:t>La </a:t>
            </a:r>
            <a:r>
              <a:rPr b="1" lang="fr"/>
              <a:t>prévision</a:t>
            </a:r>
            <a:r>
              <a:rPr b="1" lang="fr"/>
              <a:t> météorologique</a:t>
            </a:r>
            <a:r>
              <a:rPr lang="fr"/>
              <a:t> : analyse de données météorologiques historiques et en temps réel afin de prédire les conditions météorologiques futures.</a:t>
            </a:r>
            <a:endParaRPr/>
          </a:p>
        </p:txBody>
      </p:sp>
      <p:sp>
        <p:nvSpPr>
          <p:cNvPr id="446" name="Google Shape;446;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Cas pratique : Cas de classification de chiffres manuscrits</a:t>
            </a:r>
            <a:endParaRPr/>
          </a:p>
        </p:txBody>
      </p:sp>
      <p:sp>
        <p:nvSpPr>
          <p:cNvPr id="452" name="Google Shape;452;p61"/>
          <p:cNvSpPr txBox="1"/>
          <p:nvPr>
            <p:ph idx="1" type="body"/>
          </p:nvPr>
        </p:nvSpPr>
        <p:spPr>
          <a:xfrm>
            <a:off x="311700" y="1266175"/>
            <a:ext cx="3999900" cy="36387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fr" sz="1100">
                <a:solidFill>
                  <a:srgbClr val="000000"/>
                </a:solidFill>
                <a:latin typeface="Arial"/>
                <a:ea typeface="Arial"/>
                <a:cs typeface="Arial"/>
                <a:sym typeface="Arial"/>
              </a:rPr>
              <a:t>Notre code Python effectue la classification de chiffres en utilisant le jeu de données MNIST. Voici ce que chaque étape fait :</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lang="fr" sz="1100">
                <a:solidFill>
                  <a:srgbClr val="000000"/>
                </a:solidFill>
                <a:latin typeface="Arial"/>
                <a:ea typeface="Arial"/>
                <a:cs typeface="Arial"/>
                <a:sym typeface="Arial"/>
              </a:rPr>
              <a:t>Importer les bibliothèques TensorFlow et Keras.</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fr" sz="1100">
                <a:solidFill>
                  <a:srgbClr val="000000"/>
                </a:solidFill>
                <a:latin typeface="Arial"/>
                <a:ea typeface="Arial"/>
                <a:cs typeface="Arial"/>
                <a:sym typeface="Arial"/>
              </a:rPr>
              <a:t>Charger le jeu de données MNIST en utilisant la méthode </a:t>
            </a:r>
            <a:r>
              <a:rPr b="1" lang="fr" sz="1100">
                <a:solidFill>
                  <a:srgbClr val="000000"/>
                </a:solidFill>
                <a:latin typeface="Arial"/>
                <a:ea typeface="Arial"/>
                <a:cs typeface="Arial"/>
                <a:sym typeface="Arial"/>
              </a:rPr>
              <a:t>keras.datasets.mnist</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fr" sz="1100">
                <a:solidFill>
                  <a:srgbClr val="000000"/>
                </a:solidFill>
                <a:latin typeface="Arial"/>
                <a:ea typeface="Arial"/>
                <a:cs typeface="Arial"/>
                <a:sym typeface="Arial"/>
              </a:rPr>
              <a:t>Diviser les données en ensembles d'entraînement et de test avec </a:t>
            </a:r>
            <a:r>
              <a:rPr b="1" lang="fr" sz="1100">
                <a:solidFill>
                  <a:srgbClr val="000000"/>
                </a:solidFill>
                <a:latin typeface="Arial"/>
                <a:ea typeface="Arial"/>
                <a:cs typeface="Arial"/>
                <a:sym typeface="Arial"/>
              </a:rPr>
              <a:t>train_images</a:t>
            </a:r>
            <a:r>
              <a:rPr lang="fr" sz="1100">
                <a:solidFill>
                  <a:srgbClr val="000000"/>
                </a:solidFill>
                <a:latin typeface="Arial"/>
                <a:ea typeface="Arial"/>
                <a:cs typeface="Arial"/>
                <a:sym typeface="Arial"/>
              </a:rPr>
              <a:t>, </a:t>
            </a:r>
            <a:r>
              <a:rPr b="1" lang="fr" sz="1100">
                <a:solidFill>
                  <a:srgbClr val="000000"/>
                </a:solidFill>
                <a:latin typeface="Arial"/>
                <a:ea typeface="Arial"/>
                <a:cs typeface="Arial"/>
                <a:sym typeface="Arial"/>
              </a:rPr>
              <a:t>train_labels</a:t>
            </a:r>
            <a:r>
              <a:rPr lang="fr" sz="1100">
                <a:solidFill>
                  <a:srgbClr val="000000"/>
                </a:solidFill>
                <a:latin typeface="Arial"/>
                <a:ea typeface="Arial"/>
                <a:cs typeface="Arial"/>
                <a:sym typeface="Arial"/>
              </a:rPr>
              <a:t>, </a:t>
            </a:r>
            <a:r>
              <a:rPr b="1" lang="fr" sz="1100">
                <a:solidFill>
                  <a:srgbClr val="000000"/>
                </a:solidFill>
                <a:latin typeface="Arial"/>
                <a:ea typeface="Arial"/>
                <a:cs typeface="Arial"/>
                <a:sym typeface="Arial"/>
              </a:rPr>
              <a:t>test_images</a:t>
            </a:r>
            <a:r>
              <a:rPr lang="fr" sz="1100">
                <a:solidFill>
                  <a:srgbClr val="000000"/>
                </a:solidFill>
                <a:latin typeface="Arial"/>
                <a:ea typeface="Arial"/>
                <a:cs typeface="Arial"/>
                <a:sym typeface="Arial"/>
              </a:rPr>
              <a:t>, et </a:t>
            </a:r>
            <a:r>
              <a:rPr b="1" lang="fr" sz="1100">
                <a:solidFill>
                  <a:srgbClr val="000000"/>
                </a:solidFill>
                <a:latin typeface="Arial"/>
                <a:ea typeface="Arial"/>
                <a:cs typeface="Arial"/>
                <a:sym typeface="Arial"/>
              </a:rPr>
              <a:t>test_labels</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fr" sz="1100">
                <a:solidFill>
                  <a:srgbClr val="000000"/>
                </a:solidFill>
                <a:latin typeface="Arial"/>
                <a:ea typeface="Arial"/>
                <a:cs typeface="Arial"/>
                <a:sym typeface="Arial"/>
              </a:rPr>
              <a:t>Normaliser les images en divisant par 255 pour que les valeurs de pixels soient entre 0 et 1.</a:t>
            </a:r>
            <a:endParaRPr sz="11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Times New Roman"/>
              <a:buAutoNum type="arabicPeriod"/>
            </a:pPr>
            <a:r>
              <a:rPr lang="fr" sz="1200">
                <a:solidFill>
                  <a:srgbClr val="000000"/>
                </a:solidFill>
                <a:latin typeface="Times New Roman"/>
                <a:ea typeface="Times New Roman"/>
                <a:cs typeface="Times New Roman"/>
                <a:sym typeface="Times New Roman"/>
              </a:rPr>
              <a:t>Définir l'architecture du réseau de neurones avec </a:t>
            </a:r>
            <a:r>
              <a:rPr b="1" lang="fr" sz="1200">
                <a:solidFill>
                  <a:srgbClr val="000000"/>
                </a:solidFill>
                <a:latin typeface="Times New Roman"/>
                <a:ea typeface="Times New Roman"/>
                <a:cs typeface="Times New Roman"/>
                <a:sym typeface="Times New Roman"/>
              </a:rPr>
              <a:t>keras.Sequential</a:t>
            </a:r>
            <a:r>
              <a:rPr lang="fr" sz="1200">
                <a:solidFill>
                  <a:srgbClr val="000000"/>
                </a:solidFill>
                <a:latin typeface="Times New Roman"/>
                <a:ea typeface="Times New Roman"/>
                <a:cs typeface="Times New Roman"/>
                <a:sym typeface="Times New Roman"/>
              </a:rPr>
              <a:t>. Le réseau de neurones comprend une couche d'aplatissement (</a:t>
            </a:r>
            <a:r>
              <a:rPr b="1" lang="fr" sz="1200">
                <a:solidFill>
                  <a:srgbClr val="000000"/>
                </a:solidFill>
                <a:latin typeface="Times New Roman"/>
                <a:ea typeface="Times New Roman"/>
                <a:cs typeface="Times New Roman"/>
                <a:sym typeface="Times New Roman"/>
              </a:rPr>
              <a:t>keras.layers.Flatten</a:t>
            </a:r>
            <a:r>
              <a:rPr lang="fr" sz="1200">
                <a:solidFill>
                  <a:srgbClr val="000000"/>
                </a:solidFill>
                <a:latin typeface="Times New Roman"/>
                <a:ea typeface="Times New Roman"/>
                <a:cs typeface="Times New Roman"/>
                <a:sym typeface="Times New Roman"/>
              </a:rPr>
              <a:t>) pour transformer les images en un vecteur, une couche cachée de 128 neurones avec une fonction d'activation ReLU (</a:t>
            </a:r>
            <a:r>
              <a:rPr b="1" lang="fr" sz="1200">
                <a:solidFill>
                  <a:srgbClr val="000000"/>
                </a:solidFill>
                <a:latin typeface="Times New Roman"/>
                <a:ea typeface="Times New Roman"/>
                <a:cs typeface="Times New Roman"/>
                <a:sym typeface="Times New Roman"/>
              </a:rPr>
              <a:t>keras.layers.Dense(128, activation=tf.nn.relu)</a:t>
            </a:r>
            <a:r>
              <a:rPr lang="fr" sz="1200">
                <a:solidFill>
                  <a:srgbClr val="000000"/>
                </a:solidFill>
                <a:latin typeface="Times New Roman"/>
                <a:ea typeface="Times New Roman"/>
                <a:cs typeface="Times New Roman"/>
                <a:sym typeface="Times New Roman"/>
              </a:rPr>
              <a:t>), et une </a:t>
            </a:r>
            <a:r>
              <a:rPr lang="fr" sz="1100">
                <a:solidFill>
                  <a:srgbClr val="000000"/>
                </a:solidFill>
                <a:latin typeface="Arial"/>
                <a:ea typeface="Arial"/>
                <a:cs typeface="Arial"/>
                <a:sym typeface="Arial"/>
              </a:rPr>
              <a:t>couche de sortie de 10 neurones avec une fonction d'activation softmax </a:t>
            </a:r>
            <a:r>
              <a:rPr lang="fr" sz="1200">
                <a:solidFill>
                  <a:srgbClr val="000000"/>
                </a:solidFill>
                <a:latin typeface="Times New Roman"/>
                <a:ea typeface="Times New Roman"/>
                <a:cs typeface="Times New Roman"/>
                <a:sym typeface="Times New Roman"/>
              </a:rPr>
              <a:t> </a:t>
            </a:r>
            <a:endParaRPr/>
          </a:p>
        </p:txBody>
      </p:sp>
      <p:sp>
        <p:nvSpPr>
          <p:cNvPr id="453" name="Google Shape;453;p61"/>
          <p:cNvSpPr txBox="1"/>
          <p:nvPr>
            <p:ph idx="2" type="body"/>
          </p:nvPr>
        </p:nvSpPr>
        <p:spPr>
          <a:xfrm>
            <a:off x="4832400" y="1266175"/>
            <a:ext cx="3999900" cy="3638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fr" sz="1100">
                <a:solidFill>
                  <a:srgbClr val="000000"/>
                </a:solidFill>
                <a:latin typeface="Arial"/>
                <a:ea typeface="Arial"/>
                <a:cs typeface="Arial"/>
                <a:sym typeface="Arial"/>
              </a:rPr>
              <a:t>(</a:t>
            </a:r>
            <a:r>
              <a:rPr b="1" lang="fr" sz="1100">
                <a:solidFill>
                  <a:srgbClr val="000000"/>
                </a:solidFill>
                <a:latin typeface="Arial"/>
                <a:ea typeface="Arial"/>
                <a:cs typeface="Arial"/>
                <a:sym typeface="Arial"/>
              </a:rPr>
              <a:t>keras.layers.Dense(10, activation=tf.nn.softmax)</a:t>
            </a:r>
            <a:r>
              <a:rPr lang="fr" sz="1100">
                <a:solidFill>
                  <a:srgbClr val="000000"/>
                </a:solidFill>
                <a:latin typeface="Arial"/>
                <a:ea typeface="Arial"/>
                <a:cs typeface="Arial"/>
                <a:sym typeface="Arial"/>
              </a:rPr>
              <a:t>). Cela signifie que le réseau de neurones prend en entrée des images de taille 28x28 et prédit une probabilité pour chaque chiffre de 0 à 9.</a:t>
            </a:r>
            <a:endParaRPr sz="1100">
              <a:solidFill>
                <a:srgbClr val="000000"/>
              </a:solidFill>
              <a:latin typeface="Arial"/>
              <a:ea typeface="Arial"/>
              <a:cs typeface="Arial"/>
              <a:sym typeface="Arial"/>
            </a:endParaRPr>
          </a:p>
          <a:p>
            <a:pPr indent="-293211" lvl="0" marL="457200" rtl="0" algn="just">
              <a:spcBef>
                <a:spcPts val="120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Compiler le modèle avec la fonction de perte </a:t>
            </a:r>
            <a:r>
              <a:rPr b="1" lang="fr" sz="1100">
                <a:solidFill>
                  <a:srgbClr val="000000"/>
                </a:solidFill>
                <a:latin typeface="Arial"/>
                <a:ea typeface="Arial"/>
                <a:cs typeface="Arial"/>
                <a:sym typeface="Arial"/>
              </a:rPr>
              <a:t>sparse_categorical_crossentropy</a:t>
            </a:r>
            <a:r>
              <a:rPr lang="fr" sz="1100">
                <a:solidFill>
                  <a:srgbClr val="000000"/>
                </a:solidFill>
                <a:latin typeface="Arial"/>
                <a:ea typeface="Arial"/>
                <a:cs typeface="Arial"/>
                <a:sym typeface="Arial"/>
              </a:rPr>
              <a:t>, l'optimiseur </a:t>
            </a:r>
            <a:r>
              <a:rPr b="1" lang="fr" sz="1100">
                <a:solidFill>
                  <a:srgbClr val="000000"/>
                </a:solidFill>
                <a:latin typeface="Arial"/>
                <a:ea typeface="Arial"/>
                <a:cs typeface="Arial"/>
                <a:sym typeface="Arial"/>
              </a:rPr>
              <a:t>adam</a:t>
            </a:r>
            <a:r>
              <a:rPr lang="fr" sz="1100">
                <a:solidFill>
                  <a:srgbClr val="000000"/>
                </a:solidFill>
                <a:latin typeface="Arial"/>
                <a:ea typeface="Arial"/>
                <a:cs typeface="Arial"/>
                <a:sym typeface="Arial"/>
              </a:rPr>
              <a:t> et la métrique d'exactitude (</a:t>
            </a:r>
            <a:r>
              <a:rPr b="1" lang="fr" sz="1100">
                <a:solidFill>
                  <a:srgbClr val="000000"/>
                </a:solidFill>
                <a:latin typeface="Arial"/>
                <a:ea typeface="Arial"/>
                <a:cs typeface="Arial"/>
                <a:sym typeface="Arial"/>
              </a:rPr>
              <a:t>accuracy</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Former le modèle avec les données d'entraînement en utilisant la méthode </a:t>
            </a:r>
            <a:r>
              <a:rPr b="1" lang="fr" sz="1100">
                <a:solidFill>
                  <a:srgbClr val="000000"/>
                </a:solidFill>
                <a:latin typeface="Arial"/>
                <a:ea typeface="Arial"/>
                <a:cs typeface="Arial"/>
                <a:sym typeface="Arial"/>
              </a:rPr>
              <a:t>fit</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Évaluer la performance du modèle sur les données de test en utilisant la méthode </a:t>
            </a:r>
            <a:r>
              <a:rPr b="1" lang="fr" sz="1100">
                <a:solidFill>
                  <a:srgbClr val="000000"/>
                </a:solidFill>
                <a:latin typeface="Arial"/>
                <a:ea typeface="Arial"/>
                <a:cs typeface="Arial"/>
                <a:sym typeface="Arial"/>
              </a:rPr>
              <a:t>evaluate</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Faire des prédictions sur les données de test en utilisant la méthode </a:t>
            </a:r>
            <a:r>
              <a:rPr b="1" lang="fr" sz="1100">
                <a:solidFill>
                  <a:srgbClr val="000000"/>
                </a:solidFill>
                <a:latin typeface="Arial"/>
                <a:ea typeface="Arial"/>
                <a:cs typeface="Arial"/>
                <a:sym typeface="Arial"/>
              </a:rPr>
              <a:t>predict</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Importer les bibliothèques numpy et matplotlib.pyplot.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Afficher la classe prédite pour la première image dans l'ensemble de test avec </a:t>
            </a:r>
            <a:r>
              <a:rPr b="1" lang="fr" sz="1100">
                <a:solidFill>
                  <a:srgbClr val="000000"/>
                </a:solidFill>
                <a:latin typeface="Arial"/>
                <a:ea typeface="Arial"/>
                <a:cs typeface="Arial"/>
                <a:sym typeface="Arial"/>
              </a:rPr>
              <a:t>np.argmax(predictions[5])</a:t>
            </a:r>
            <a:r>
              <a:rPr lang="fr" sz="1100">
                <a:solidFill>
                  <a:srgbClr val="000000"/>
                </a:solidFill>
                <a:latin typeface="Arial"/>
                <a:ea typeface="Arial"/>
                <a:cs typeface="Arial"/>
                <a:sym typeface="Arial"/>
              </a:rPr>
              <a:t> et afficher la classe réelle avec </a:t>
            </a:r>
            <a:r>
              <a:rPr b="1" lang="fr" sz="1100">
                <a:solidFill>
                  <a:srgbClr val="000000"/>
                </a:solidFill>
                <a:latin typeface="Arial"/>
                <a:ea typeface="Arial"/>
                <a:cs typeface="Arial"/>
                <a:sym typeface="Arial"/>
              </a:rPr>
              <a:t>test_labels[5]</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just">
              <a:spcBef>
                <a:spcPts val="0"/>
              </a:spcBef>
              <a:spcAft>
                <a:spcPts val="0"/>
              </a:spcAft>
              <a:buClr>
                <a:srgbClr val="000000"/>
              </a:buClr>
              <a:buSzPct val="100000"/>
              <a:buFont typeface="Arial"/>
              <a:buAutoNum type="arabicPeriod"/>
            </a:pPr>
            <a:r>
              <a:rPr lang="fr" sz="1100">
                <a:solidFill>
                  <a:srgbClr val="000000"/>
                </a:solidFill>
                <a:latin typeface="Arial"/>
                <a:ea typeface="Arial"/>
                <a:cs typeface="Arial"/>
                <a:sym typeface="Arial"/>
              </a:rPr>
              <a:t>Afficher la première image dans l'ensemble de test en utilisant </a:t>
            </a:r>
            <a:r>
              <a:rPr b="1" lang="fr" sz="1100">
                <a:solidFill>
                  <a:srgbClr val="000000"/>
                </a:solidFill>
                <a:latin typeface="Arial"/>
                <a:ea typeface="Arial"/>
                <a:cs typeface="Arial"/>
                <a:sym typeface="Arial"/>
              </a:rPr>
              <a:t>plt.imshow(test_images[5], cmap=plt.cm.binary)</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1200"/>
              </a:spcBef>
              <a:spcAft>
                <a:spcPts val="1200"/>
              </a:spcAft>
              <a:buNone/>
            </a:pPr>
            <a:r>
              <a:rPr lang="fr" sz="1100">
                <a:solidFill>
                  <a:srgbClr val="000000"/>
                </a:solidFill>
                <a:latin typeface="Arial"/>
                <a:ea typeface="Arial"/>
                <a:cs typeface="Arial"/>
                <a:sym typeface="Arial"/>
              </a:rPr>
              <a:t>Cela permet de vérifier visuellement si le modèle prédit correctement les étiquettes pour les images de test.</a:t>
            </a:r>
            <a:endParaRPr/>
          </a:p>
        </p:txBody>
      </p:sp>
      <p:sp>
        <p:nvSpPr>
          <p:cNvPr id="454" name="Google Shape;454;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 - Généralités sur les réseaux de neurones</a:t>
            </a:r>
            <a:endParaRPr/>
          </a:p>
        </p:txBody>
      </p:sp>
      <p:pic>
        <p:nvPicPr>
          <p:cNvPr id="98" name="Google Shape;98;p17"/>
          <p:cNvPicPr preferRelativeResize="0"/>
          <p:nvPr/>
        </p:nvPicPr>
        <p:blipFill>
          <a:blip r:embed="rId3">
            <a:alphaModFix/>
          </a:blip>
          <a:stretch>
            <a:fillRect/>
          </a:stretch>
        </p:blipFill>
        <p:spPr>
          <a:xfrm>
            <a:off x="6824125" y="3507075"/>
            <a:ext cx="724325" cy="724325"/>
          </a:xfrm>
          <a:prstGeom prst="rect">
            <a:avLst/>
          </a:prstGeom>
          <a:noFill/>
          <a:ln>
            <a:noFill/>
          </a:ln>
        </p:spPr>
      </p:pic>
      <p:pic>
        <p:nvPicPr>
          <p:cNvPr id="99" name="Google Shape;99;p17"/>
          <p:cNvPicPr preferRelativeResize="0"/>
          <p:nvPr/>
        </p:nvPicPr>
        <p:blipFill>
          <a:blip r:embed="rId4">
            <a:alphaModFix/>
          </a:blip>
          <a:stretch>
            <a:fillRect/>
          </a:stretch>
        </p:blipFill>
        <p:spPr>
          <a:xfrm>
            <a:off x="1425250" y="3507075"/>
            <a:ext cx="724325" cy="724325"/>
          </a:xfrm>
          <a:prstGeom prst="rect">
            <a:avLst/>
          </a:prstGeom>
          <a:noFill/>
          <a:ln>
            <a:noFill/>
          </a:ln>
        </p:spPr>
      </p:pic>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2949450" y="1999000"/>
            <a:ext cx="3245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4240"/>
              <a:t>CONCLUSION</a:t>
            </a:r>
            <a:endParaRPr sz="4240"/>
          </a:p>
        </p:txBody>
      </p:sp>
      <p:sp>
        <p:nvSpPr>
          <p:cNvPr id="460" name="Google Shape;46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Historique</a:t>
            </a:r>
            <a:endParaRPr/>
          </a:p>
        </p:txBody>
      </p:sp>
      <p:sp>
        <p:nvSpPr>
          <p:cNvPr id="106" name="Google Shape;106;p18"/>
          <p:cNvSpPr txBox="1"/>
          <p:nvPr>
            <p:ph idx="1" type="body"/>
          </p:nvPr>
        </p:nvSpPr>
        <p:spPr>
          <a:xfrm>
            <a:off x="311700" y="1266325"/>
            <a:ext cx="8520600" cy="3650400"/>
          </a:xfrm>
          <a:prstGeom prst="rect">
            <a:avLst/>
          </a:prstGeom>
          <a:noFill/>
        </p:spPr>
        <p:txBody>
          <a:bodyPr anchorCtr="0" anchor="t" bIns="91425" lIns="91425" spcFirstLastPara="1" rIns="91425" wrap="square" tIns="91425">
            <a:normAutofit/>
          </a:bodyPr>
          <a:lstStyle/>
          <a:p>
            <a:pPr indent="0" lvl="0" marL="0" rtl="0" algn="just">
              <a:spcBef>
                <a:spcPts val="1500"/>
              </a:spcBef>
              <a:spcAft>
                <a:spcPts val="0"/>
              </a:spcAft>
              <a:buNone/>
            </a:pPr>
            <a:r>
              <a:rPr lang="fr"/>
              <a:t>« Peut-on reproduire artificiellement le comportement du cerveau humain ? » </a:t>
            </a:r>
            <a:endParaRPr/>
          </a:p>
          <a:p>
            <a:pPr indent="-342900" lvl="0" marL="457200" rtl="0" algn="just">
              <a:spcBef>
                <a:spcPts val="1500"/>
              </a:spcBef>
              <a:spcAft>
                <a:spcPts val="0"/>
              </a:spcAft>
              <a:buSzPts val="1800"/>
              <a:buChar char="●"/>
            </a:pPr>
            <a:r>
              <a:rPr lang="fr"/>
              <a:t>1949 - 1960 : Notion du perceptron à une couche </a:t>
            </a:r>
            <a:endParaRPr/>
          </a:p>
          <a:p>
            <a:pPr indent="0" lvl="0" marL="0" rtl="0" algn="just">
              <a:spcBef>
                <a:spcPts val="1500"/>
              </a:spcBef>
              <a:spcAft>
                <a:spcPts val="0"/>
              </a:spcAft>
              <a:buNone/>
            </a:pPr>
            <a:r>
              <a:t/>
            </a:r>
            <a:endParaRPr/>
          </a:p>
          <a:p>
            <a:pPr indent="-342900" lvl="0" marL="457200" rtl="0" algn="just">
              <a:spcBef>
                <a:spcPts val="1500"/>
              </a:spcBef>
              <a:spcAft>
                <a:spcPts val="0"/>
              </a:spcAft>
              <a:buSzPts val="1800"/>
              <a:buChar char="●"/>
            </a:pPr>
            <a:r>
              <a:rPr lang="fr"/>
              <a:t>1980 à nos jours : Notion du perceptron multicouche </a:t>
            </a:r>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du neurone humain</a:t>
            </a:r>
            <a:endParaRPr/>
          </a:p>
        </p:txBody>
      </p:sp>
      <p:sp>
        <p:nvSpPr>
          <p:cNvPr id="113" name="Google Shape;113;p19"/>
          <p:cNvSpPr txBox="1"/>
          <p:nvPr>
            <p:ph idx="1" type="body"/>
          </p:nvPr>
        </p:nvSpPr>
        <p:spPr>
          <a:xfrm>
            <a:off x="311700" y="1218500"/>
            <a:ext cx="85206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neurone est constitué de trois parties : </a:t>
            </a:r>
            <a:endParaRPr/>
          </a:p>
          <a:p>
            <a:pPr indent="0" lvl="0" marL="0" rtl="0" algn="l">
              <a:spcBef>
                <a:spcPts val="1200"/>
              </a:spcBef>
              <a:spcAft>
                <a:spcPts val="1200"/>
              </a:spcAft>
              <a:buNone/>
            </a:pPr>
            <a:r>
              <a:rPr lang="fr"/>
              <a:t>-le </a:t>
            </a:r>
            <a:r>
              <a:rPr lang="fr"/>
              <a:t>corps</a:t>
            </a:r>
            <a:r>
              <a:rPr lang="fr"/>
              <a:t> cellulaire </a:t>
            </a:r>
            <a:br>
              <a:rPr lang="fr"/>
            </a:br>
            <a:r>
              <a:rPr lang="fr"/>
              <a:t>- les dendrites </a:t>
            </a:r>
            <a:br>
              <a:rPr lang="fr"/>
            </a:br>
            <a:r>
              <a:rPr lang="fr"/>
              <a:t>- l’axone </a:t>
            </a:r>
            <a:br>
              <a:rPr lang="fr"/>
            </a:br>
            <a:r>
              <a:rPr lang="fr"/>
              <a:t>La communication entre neurones s’effectue en établissant des liaisons entre eux pour former ainsi des chaînes de neurones.</a:t>
            </a:r>
            <a:endParaRPr/>
          </a:p>
        </p:txBody>
      </p:sp>
      <p:pic>
        <p:nvPicPr>
          <p:cNvPr id="114" name="Google Shape;114;p19"/>
          <p:cNvPicPr preferRelativeResize="0"/>
          <p:nvPr/>
        </p:nvPicPr>
        <p:blipFill>
          <a:blip r:embed="rId3">
            <a:alphaModFix/>
          </a:blip>
          <a:stretch>
            <a:fillRect/>
          </a:stretch>
        </p:blipFill>
        <p:spPr>
          <a:xfrm>
            <a:off x="3124200" y="3521275"/>
            <a:ext cx="2895600" cy="1581150"/>
          </a:xfrm>
          <a:prstGeom prst="rect">
            <a:avLst/>
          </a:prstGeom>
          <a:noFill/>
          <a:ln>
            <a:noFill/>
          </a:ln>
        </p:spPr>
      </p:pic>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II - Présentation des perceptrons</a:t>
            </a:r>
            <a:endParaRPr/>
          </a:p>
        </p:txBody>
      </p:sp>
      <p:pic>
        <p:nvPicPr>
          <p:cNvPr id="121" name="Google Shape;121;p20"/>
          <p:cNvPicPr preferRelativeResize="0"/>
          <p:nvPr/>
        </p:nvPicPr>
        <p:blipFill>
          <a:blip r:embed="rId3">
            <a:alphaModFix amt="60000"/>
          </a:blip>
          <a:stretch>
            <a:fillRect/>
          </a:stretch>
        </p:blipFill>
        <p:spPr>
          <a:xfrm>
            <a:off x="1960200" y="2571750"/>
            <a:ext cx="5044249" cy="2571750"/>
          </a:xfrm>
          <a:prstGeom prst="rect">
            <a:avLst/>
          </a:prstGeom>
          <a:noFill/>
          <a:ln>
            <a:noFill/>
          </a:ln>
        </p:spPr>
      </p:pic>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Perceptron Simple</a:t>
            </a:r>
            <a:endParaRPr/>
          </a:p>
        </p:txBody>
      </p:sp>
      <p:sp>
        <p:nvSpPr>
          <p:cNvPr id="128" name="Google Shape;128;p21"/>
          <p:cNvSpPr txBox="1"/>
          <p:nvPr>
            <p:ph idx="1" type="body"/>
          </p:nvPr>
        </p:nvSpPr>
        <p:spPr>
          <a:xfrm>
            <a:off x="311700" y="1266325"/>
            <a:ext cx="4582500" cy="33027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b="1" lang="fr"/>
              <a:t>Présentation générale</a:t>
            </a:r>
            <a:endParaRPr b="1"/>
          </a:p>
          <a:p>
            <a:pPr indent="457200" lvl="0" marL="0" rtl="0" algn="just">
              <a:spcBef>
                <a:spcPts val="1200"/>
              </a:spcBef>
              <a:spcAft>
                <a:spcPts val="1200"/>
              </a:spcAft>
              <a:buNone/>
            </a:pPr>
            <a:r>
              <a:rPr lang="fr"/>
              <a:t>Un </a:t>
            </a:r>
            <a:r>
              <a:rPr b="1" lang="fr"/>
              <a:t>perceptron simple</a:t>
            </a:r>
            <a:r>
              <a:rPr lang="fr"/>
              <a:t> est un type de réseau de neurones artificiels qui consiste en </a:t>
            </a:r>
            <a:r>
              <a:rPr b="1" lang="fr"/>
              <a:t>une seule couche</a:t>
            </a:r>
            <a:r>
              <a:rPr lang="fr"/>
              <a:t> de neurones, chacun connecté à toutes les </a:t>
            </a:r>
            <a:r>
              <a:rPr b="1" lang="fr"/>
              <a:t>entrées</a:t>
            </a:r>
            <a:r>
              <a:rPr lang="fr"/>
              <a:t> et ayant un seul neurone de </a:t>
            </a:r>
            <a:r>
              <a:rPr b="1" lang="fr"/>
              <a:t>sortie</a:t>
            </a:r>
            <a:r>
              <a:rPr lang="fr"/>
              <a:t>. Les entrées et les sorties sont généralement des valeurs binaires (0 ou 1), bien que des variantes à valeurs continues soeint également possibles. </a:t>
            </a:r>
            <a:endParaRPr b="1" i="1" sz="1575"/>
          </a:p>
        </p:txBody>
      </p:sp>
      <p:pic>
        <p:nvPicPr>
          <p:cNvPr id="129" name="Google Shape;129;p21"/>
          <p:cNvPicPr preferRelativeResize="0"/>
          <p:nvPr/>
        </p:nvPicPr>
        <p:blipFill rotWithShape="1">
          <a:blip r:embed="rId3">
            <a:alphaModFix/>
          </a:blip>
          <a:srcRect b="-62446" l="-119226" r="-5644" t="-62424"/>
          <a:stretch/>
        </p:blipFill>
        <p:spPr>
          <a:xfrm>
            <a:off x="152400" y="546808"/>
            <a:ext cx="9143999" cy="4354683"/>
          </a:xfrm>
          <a:prstGeom prst="rect">
            <a:avLst/>
          </a:prstGeom>
          <a:noFill/>
          <a:ln>
            <a:noFill/>
          </a:ln>
        </p:spPr>
      </p:pic>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1" name="Google Shape;131;p21"/>
          <p:cNvSpPr txBox="1"/>
          <p:nvPr/>
        </p:nvSpPr>
        <p:spPr>
          <a:xfrm>
            <a:off x="5567825" y="4015425"/>
            <a:ext cx="3000000" cy="5985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1200"/>
              </a:spcAft>
              <a:buNone/>
            </a:pPr>
            <a:r>
              <a:rPr b="1" i="1" lang="fr" sz="1067">
                <a:solidFill>
                  <a:schemeClr val="dk2"/>
                </a:solidFill>
                <a:latin typeface="Open Sans"/>
                <a:ea typeface="Open Sans"/>
                <a:cs typeface="Open Sans"/>
                <a:sym typeface="Open Sans"/>
              </a:rPr>
              <a:t>Tiré de :</a:t>
            </a:r>
            <a:r>
              <a:rPr b="1" i="1" lang="fr" sz="1575">
                <a:solidFill>
                  <a:schemeClr val="dk2"/>
                </a:solidFill>
                <a:latin typeface="Open Sans"/>
                <a:ea typeface="Open Sans"/>
                <a:cs typeface="Open Sans"/>
                <a:sym typeface="Open Sans"/>
              </a:rPr>
              <a:t> </a:t>
            </a:r>
            <a:r>
              <a:rPr b="1" i="1" lang="fr" sz="875" u="sng">
                <a:solidFill>
                  <a:schemeClr val="accent5"/>
                </a:solidFill>
                <a:hlinkClick r:id="rId4">
                  <a:extLst>
                    <a:ext uri="{A12FA001-AC4F-418D-AE19-62706E023703}">
                      <ahyp:hlinkClr val="tx"/>
                    </a:ext>
                  </a:extLst>
                </a:hlinkClick>
              </a:rPr>
              <a:t>L'intelligence artificielle : présentation, applications et limites - Devotics</a:t>
            </a:r>
            <a:endParaRPr b="1" i="1" sz="1575">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