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3"/>
  </p:notesMasterIdLst>
  <p:handoutMasterIdLst>
    <p:handoutMasterId r:id="rId24"/>
  </p:handoutMasterIdLst>
  <p:sldIdLst>
    <p:sldId id="256" r:id="rId5"/>
    <p:sldId id="265" r:id="rId6"/>
    <p:sldId id="289" r:id="rId7"/>
    <p:sldId id="285" r:id="rId8"/>
    <p:sldId id="290" r:id="rId9"/>
    <p:sldId id="288" r:id="rId10"/>
    <p:sldId id="291" r:id="rId11"/>
    <p:sldId id="280" r:id="rId12"/>
    <p:sldId id="276" r:id="rId13"/>
    <p:sldId id="278" r:id="rId14"/>
    <p:sldId id="277" r:id="rId15"/>
    <p:sldId id="279" r:id="rId16"/>
    <p:sldId id="281" r:id="rId17"/>
    <p:sldId id="282" r:id="rId18"/>
    <p:sldId id="283" r:id="rId19"/>
    <p:sldId id="284" r:id="rId20"/>
    <p:sldId id="286" r:id="rId21"/>
    <p:sldId id="28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008" userDrawn="1">
          <p15:clr>
            <a:srgbClr val="A4A3A4"/>
          </p15:clr>
        </p15:guide>
        <p15:guide id="3" orient="horz" pos="3792" userDrawn="1">
          <p15:clr>
            <a:srgbClr val="A4A3A4"/>
          </p15:clr>
        </p15:guide>
        <p15:guide id="4" orient="horz" pos="336" userDrawn="1">
          <p15:clr>
            <a:srgbClr val="A4A3A4"/>
          </p15:clr>
        </p15:guide>
        <p15:guide id="5" orient="horz" pos="1920" userDrawn="1">
          <p15:clr>
            <a:srgbClr val="A4A3A4"/>
          </p15:clr>
        </p15:guide>
        <p15:guide id="6" orient="horz" pos="3984" userDrawn="1">
          <p15:clr>
            <a:srgbClr val="A4A3A4"/>
          </p15:clr>
        </p15:guide>
        <p15:guide id="7" orient="horz" pos="1152" userDrawn="1">
          <p15:clr>
            <a:srgbClr val="A4A3A4"/>
          </p15:clr>
        </p15:guide>
        <p15:guide id="8" pos="2880" userDrawn="1">
          <p15:clr>
            <a:srgbClr val="A4A3A4"/>
          </p15:clr>
        </p15:guide>
        <p15:guide id="9" pos="503" userDrawn="1">
          <p15:clr>
            <a:srgbClr val="A4A3A4"/>
          </p15:clr>
        </p15:guide>
        <p15:guide id="10" pos="5257" userDrawn="1">
          <p15:clr>
            <a:srgbClr val="A4A3A4"/>
          </p15:clr>
        </p15:guide>
        <p15:guide id="11" pos="4608" userDrawn="1">
          <p15:clr>
            <a:srgbClr val="A4A3A4"/>
          </p15:clr>
        </p15:guide>
        <p15:guide id="12" pos="2448" userDrawn="1">
          <p15:clr>
            <a:srgbClr val="A4A3A4"/>
          </p15:clr>
        </p15:guide>
        <p15:guide id="13" pos="5545" userDrawn="1">
          <p15:clr>
            <a:srgbClr val="A4A3A4"/>
          </p15:clr>
        </p15:guide>
        <p15:guide id="14" pos="27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howGuides="1">
      <p:cViewPr varScale="1">
        <p:scale>
          <a:sx n="110" d="100"/>
          <a:sy n="110" d="100"/>
        </p:scale>
        <p:origin x="1614" y="84"/>
      </p:cViewPr>
      <p:guideLst>
        <p:guide orient="horz" pos="2160"/>
        <p:guide orient="horz" pos="1008"/>
        <p:guide orient="horz" pos="3792"/>
        <p:guide orient="horz" pos="336"/>
        <p:guide orient="horz" pos="1920"/>
        <p:guide orient="horz" pos="3984"/>
        <p:guide orient="horz" pos="1152"/>
        <p:guide pos="2880"/>
        <p:guide pos="503"/>
        <p:guide pos="5257"/>
        <p:guide pos="4608"/>
        <p:guide pos="2448"/>
        <p:guide pos="5545"/>
        <p:guide pos="2772"/>
      </p:guideLst>
    </p:cSldViewPr>
  </p:slideViewPr>
  <p:notesTextViewPr>
    <p:cViewPr>
      <p:scale>
        <a:sx n="1" d="1"/>
        <a:sy n="1" d="1"/>
      </p:scale>
      <p:origin x="0" y="0"/>
    </p:cViewPr>
  </p:notesTextViewPr>
  <p:notesViewPr>
    <p:cSldViewPr showGuides="1">
      <p:cViewPr varScale="1">
        <p:scale>
          <a:sx n="66" d="100"/>
          <a:sy n="66" d="100"/>
        </p:scale>
        <p:origin x="22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6/19/2017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‹Nº›</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6/19/2017</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‹Nº›</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BB98AFB-CB0D-4DFE-87B9-B4B0D0DE73CD}" type="slidenum">
              <a:rPr lang="es-ES" smtClean="0"/>
              <a:t>2</a:t>
            </a:fld>
            <a:endParaRPr lang="es-ES"/>
          </a:p>
        </p:txBody>
      </p:sp>
    </p:spTree>
    <p:extLst>
      <p:ext uri="{BB962C8B-B14F-4D97-AF65-F5344CB8AC3E}">
        <p14:creationId xmlns:p14="http://schemas.microsoft.com/office/powerpoint/2010/main" val="2119134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6BB98AFB-CB0D-4DFE-87B9-B4B0D0DE73CD}" type="slidenum">
              <a:rPr lang="es-ES" smtClean="0"/>
              <a:t>6</a:t>
            </a:fld>
            <a:endParaRPr lang="es-ES"/>
          </a:p>
        </p:txBody>
      </p:sp>
    </p:spTree>
    <p:extLst>
      <p:ext uri="{BB962C8B-B14F-4D97-AF65-F5344CB8AC3E}">
        <p14:creationId xmlns:p14="http://schemas.microsoft.com/office/powerpoint/2010/main" val="367569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9118" y="533401"/>
            <a:ext cx="3772883" cy="2514601"/>
          </a:xfrm>
        </p:spPr>
        <p:txBody>
          <a:bodyPr>
            <a:normAutofit/>
          </a:bodyPr>
          <a:lstStyle>
            <a:lvl1pPr>
              <a:defRPr sz="5400"/>
            </a:lvl1pPr>
          </a:lstStyle>
          <a:p>
            <a:r>
              <a:rPr lang="es-ES" smtClean="0"/>
              <a:t>Haga clic para modificar el estilo de título del patrón</a:t>
            </a:r>
            <a:endParaRPr/>
          </a:p>
        </p:txBody>
      </p:sp>
      <p:sp>
        <p:nvSpPr>
          <p:cNvPr id="3" name="Subtitle 2"/>
          <p:cNvSpPr>
            <a:spLocks noGrp="1"/>
          </p:cNvSpPr>
          <p:nvPr>
            <p:ph type="subTitle" idx="1"/>
          </p:nvPr>
        </p:nvSpPr>
        <p:spPr>
          <a:xfrm>
            <a:off x="799118" y="3403600"/>
            <a:ext cx="3772883"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a:p>
        </p:txBody>
      </p:sp>
      <p:sp>
        <p:nvSpPr>
          <p:cNvPr id="4" name="Date Placeholder 3"/>
          <p:cNvSpPr>
            <a:spLocks noGrp="1"/>
          </p:cNvSpPr>
          <p:nvPr>
            <p:ph type="dt" sz="half" idx="10"/>
          </p:nvPr>
        </p:nvSpPr>
        <p:spPr/>
        <p:txBody>
          <a:bodyPr/>
          <a:lstStyle/>
          <a:p>
            <a:fld id="{3E0FA9E5-6744-4841-888F-9E7CC0C2B7EC}" type="datetimeFigureOut">
              <a:rPr lang="en-US" smtClean="0"/>
              <a:t>6/19/2017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3E0FA9E5-6744-4841-888F-9E7CC0C2B7EC}" type="datetimeFigureOut">
              <a:rPr lang="en-US" smtClean="0"/>
              <a:t>6/19/2017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771" y="533400"/>
            <a:ext cx="1772112" cy="5486400"/>
          </a:xfrm>
        </p:spPr>
        <p:txBody>
          <a:bodyPr vert="eaVert"/>
          <a:lstStyle/>
          <a:p>
            <a:r>
              <a:rPr lang="es-ES" smtClean="0"/>
              <a:t>Haga clic para modificar el estilo de título del patrón</a:t>
            </a:r>
            <a:endParaRPr/>
          </a:p>
        </p:txBody>
      </p:sp>
      <p:sp>
        <p:nvSpPr>
          <p:cNvPr id="3" name="Vertical Text Placeholder 2"/>
          <p:cNvSpPr>
            <a:spLocks noGrp="1"/>
          </p:cNvSpPr>
          <p:nvPr>
            <p:ph type="body" orient="vert" idx="1"/>
          </p:nvPr>
        </p:nvSpPr>
        <p:spPr>
          <a:xfrm>
            <a:off x="799118" y="533400"/>
            <a:ext cx="5602158"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3E0FA9E5-6744-4841-888F-9E7CC0C2B7EC}" type="datetimeFigureOut">
              <a:rPr lang="en-US" smtClean="0"/>
              <a:t>6/19/2017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3E0FA9E5-6744-4841-888F-9E7CC0C2B7EC}" type="datetimeFigureOut">
              <a:rPr lang="en-US" smtClean="0"/>
              <a:t>6/19/2017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9119" y="533400"/>
            <a:ext cx="6516797" cy="2286000"/>
          </a:xfrm>
        </p:spPr>
        <p:txBody>
          <a:bodyPr anchor="b">
            <a:normAutofit/>
          </a:bodyPr>
          <a:lstStyle>
            <a:lvl1pPr algn="l">
              <a:defRPr sz="5400" b="1" cap="none" baseline="0"/>
            </a:lvl1pPr>
          </a:lstStyle>
          <a:p>
            <a:r>
              <a:rPr lang="es-ES" smtClean="0"/>
              <a:t>Haga clic para modificar el estilo de título del patrón</a:t>
            </a:r>
            <a:endParaRPr/>
          </a:p>
        </p:txBody>
      </p:sp>
      <p:sp>
        <p:nvSpPr>
          <p:cNvPr id="3" name="Text Placeholder 2"/>
          <p:cNvSpPr>
            <a:spLocks noGrp="1"/>
          </p:cNvSpPr>
          <p:nvPr>
            <p:ph type="body" idx="1"/>
          </p:nvPr>
        </p:nvSpPr>
        <p:spPr>
          <a:xfrm>
            <a:off x="799119" y="3124200"/>
            <a:ext cx="6516797"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E0FA9E5-6744-4841-888F-9E7CC0C2B7EC}" type="datetimeFigureOut">
              <a:rPr lang="en-US" smtClean="0"/>
              <a:t>6/19/2017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Content Placeholder 2"/>
          <p:cNvSpPr>
            <a:spLocks noGrp="1"/>
          </p:cNvSpPr>
          <p:nvPr>
            <p:ph sz="half" idx="1"/>
          </p:nvPr>
        </p:nvSpPr>
        <p:spPr>
          <a:xfrm>
            <a:off x="799117" y="1828800"/>
            <a:ext cx="31898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Content Placeholder 3"/>
          <p:cNvSpPr>
            <a:spLocks noGrp="1"/>
          </p:cNvSpPr>
          <p:nvPr>
            <p:ph sz="half" idx="2"/>
          </p:nvPr>
        </p:nvSpPr>
        <p:spPr>
          <a:xfrm>
            <a:off x="4099516" y="1828800"/>
            <a:ext cx="31898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5" name="Date Placeholder 4"/>
          <p:cNvSpPr>
            <a:spLocks noGrp="1"/>
          </p:cNvSpPr>
          <p:nvPr>
            <p:ph type="dt" sz="half" idx="10"/>
          </p:nvPr>
        </p:nvSpPr>
        <p:spPr/>
        <p:txBody>
          <a:bodyPr/>
          <a:lstStyle/>
          <a:p>
            <a:fld id="{3E0FA9E5-6744-4841-888F-9E7CC0C2B7EC}" type="datetimeFigureOut">
              <a:rPr lang="en-US" smtClean="0"/>
              <a:t>6/19/2017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799116" y="533400"/>
            <a:ext cx="6516799" cy="1066800"/>
          </a:xfrm>
        </p:spPr>
        <p:txBody>
          <a:bodyPr/>
          <a:lstStyle>
            <a:lvl1pPr>
              <a:defRPr/>
            </a:lvl1pPr>
          </a:lstStyle>
          <a:p>
            <a:r>
              <a:rPr lang="es-ES" smtClean="0"/>
              <a:t>Haga clic para modificar el estilo de título del patrón</a:t>
            </a:r>
            <a:endParaRPr/>
          </a:p>
        </p:txBody>
      </p:sp>
      <p:sp>
        <p:nvSpPr>
          <p:cNvPr id="3" name="Text Placeholder 2"/>
          <p:cNvSpPr>
            <a:spLocks noGrp="1"/>
          </p:cNvSpPr>
          <p:nvPr>
            <p:ph type="body" idx="1"/>
          </p:nvPr>
        </p:nvSpPr>
        <p:spPr>
          <a:xfrm>
            <a:off x="799118" y="1828800"/>
            <a:ext cx="3189801"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799118" y="2590800"/>
            <a:ext cx="3189801"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5" name="Text Placeholder 4"/>
          <p:cNvSpPr>
            <a:spLocks noGrp="1"/>
          </p:cNvSpPr>
          <p:nvPr>
            <p:ph type="body" sz="quarter" idx="3"/>
          </p:nvPr>
        </p:nvSpPr>
        <p:spPr>
          <a:xfrm>
            <a:off x="4126114" y="1828800"/>
            <a:ext cx="3189801"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126114" y="2590800"/>
            <a:ext cx="3189801"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7" name="Date Placeholder 6"/>
          <p:cNvSpPr>
            <a:spLocks noGrp="1"/>
          </p:cNvSpPr>
          <p:nvPr>
            <p:ph type="dt" sz="half" idx="10"/>
          </p:nvPr>
        </p:nvSpPr>
        <p:spPr/>
        <p:txBody>
          <a:bodyPr/>
          <a:lstStyle/>
          <a:p>
            <a:fld id="{3E0FA9E5-6744-4841-888F-9E7CC0C2B7EC}" type="datetimeFigureOut">
              <a:rPr lang="en-US" smtClean="0"/>
              <a:t>6/19/2017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Date Placeholder 2"/>
          <p:cNvSpPr>
            <a:spLocks noGrp="1"/>
          </p:cNvSpPr>
          <p:nvPr>
            <p:ph type="dt" sz="half" idx="10"/>
          </p:nvPr>
        </p:nvSpPr>
        <p:spPr/>
        <p:txBody>
          <a:bodyPr/>
          <a:lstStyle/>
          <a:p>
            <a:fld id="{3E0FA9E5-6744-4841-888F-9E7CC0C2B7EC}" type="datetimeFigureOut">
              <a:rPr lang="en-US" smtClean="0"/>
              <a:t>6/19/2017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smtClean="0"/>
              <a:t>6/19/2017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9118" y="533400"/>
            <a:ext cx="3086904" cy="1524000"/>
          </a:xfrm>
        </p:spPr>
        <p:txBody>
          <a:bodyPr anchor="b">
            <a:normAutofit/>
          </a:bodyPr>
          <a:lstStyle>
            <a:lvl1pPr algn="l">
              <a:defRPr sz="3600" b="1"/>
            </a:lvl1pPr>
          </a:lstStyle>
          <a:p>
            <a:r>
              <a:rPr lang="es-ES" smtClean="0"/>
              <a:t>Haga clic para modificar el estilo de título del patrón</a:t>
            </a:r>
            <a:endParaRPr/>
          </a:p>
        </p:txBody>
      </p:sp>
      <p:sp>
        <p:nvSpPr>
          <p:cNvPr id="3" name="Content Placeholder 2"/>
          <p:cNvSpPr>
            <a:spLocks noGrp="1"/>
          </p:cNvSpPr>
          <p:nvPr>
            <p:ph idx="1"/>
          </p:nvPr>
        </p:nvSpPr>
        <p:spPr>
          <a:xfrm>
            <a:off x="4400506" y="533400"/>
            <a:ext cx="4401696"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Text Placeholder 3"/>
          <p:cNvSpPr>
            <a:spLocks noGrp="1"/>
          </p:cNvSpPr>
          <p:nvPr>
            <p:ph type="body" sz="half" idx="2"/>
          </p:nvPr>
        </p:nvSpPr>
        <p:spPr>
          <a:xfrm>
            <a:off x="799118" y="2209800"/>
            <a:ext cx="3086904"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E0FA9E5-6744-4841-888F-9E7CC0C2B7EC}" type="datetimeFigureOut">
              <a:rPr lang="en-US" smtClean="0"/>
              <a:t>6/19/2017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9118" y="533400"/>
            <a:ext cx="3086904" cy="1524000"/>
          </a:xfrm>
        </p:spPr>
        <p:txBody>
          <a:bodyPr anchor="b">
            <a:noAutofit/>
          </a:bodyPr>
          <a:lstStyle>
            <a:lvl1pPr algn="l">
              <a:defRPr sz="3600" b="1"/>
            </a:lvl1pPr>
          </a:lstStyle>
          <a:p>
            <a:r>
              <a:rPr lang="es-ES" smtClean="0"/>
              <a:t>Haga clic para modificar el estilo de título del patrón</a:t>
            </a:r>
            <a:endParaRPr/>
          </a:p>
        </p:txBody>
      </p:sp>
      <p:sp>
        <p:nvSpPr>
          <p:cNvPr id="3" name="Picture Placeholder 2"/>
          <p:cNvSpPr>
            <a:spLocks noGrp="1"/>
          </p:cNvSpPr>
          <p:nvPr>
            <p:ph type="pic" idx="1"/>
          </p:nvPr>
        </p:nvSpPr>
        <p:spPr>
          <a:xfrm>
            <a:off x="4400505" y="533400"/>
            <a:ext cx="4336259"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a:p>
        </p:txBody>
      </p:sp>
      <p:sp>
        <p:nvSpPr>
          <p:cNvPr id="4" name="Text Placeholder 3"/>
          <p:cNvSpPr>
            <a:spLocks noGrp="1"/>
          </p:cNvSpPr>
          <p:nvPr>
            <p:ph type="body" sz="half" idx="2"/>
          </p:nvPr>
        </p:nvSpPr>
        <p:spPr>
          <a:xfrm>
            <a:off x="799118" y="2209800"/>
            <a:ext cx="3086904"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9117" y="533400"/>
            <a:ext cx="6516798" cy="1066800"/>
          </a:xfrm>
          <a:prstGeom prst="rect">
            <a:avLst/>
          </a:prstGeom>
        </p:spPr>
        <p:txBody>
          <a:bodyPr vert="horz" lIns="91440" tIns="45720" rIns="91440" bIns="45720" rtlCol="0" anchor="b">
            <a:normAutofit/>
          </a:bodyPr>
          <a:lstStyle/>
          <a:p>
            <a:r>
              <a:rPr lang="es-ES" smtClean="0"/>
              <a:t>Haga clic para modificar el estilo de título del patrón</a:t>
            </a:r>
            <a:endParaRPr/>
          </a:p>
        </p:txBody>
      </p:sp>
      <p:sp>
        <p:nvSpPr>
          <p:cNvPr id="3" name="Text Placeholder 2"/>
          <p:cNvSpPr>
            <a:spLocks noGrp="1"/>
          </p:cNvSpPr>
          <p:nvPr>
            <p:ph type="body" idx="1"/>
          </p:nvPr>
        </p:nvSpPr>
        <p:spPr>
          <a:xfrm>
            <a:off x="799117" y="1828800"/>
            <a:ext cx="6516798" cy="41910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dirty="0"/>
          </a:p>
        </p:txBody>
      </p:sp>
      <p:sp>
        <p:nvSpPr>
          <p:cNvPr id="4" name="Date Placeholder 3"/>
          <p:cNvSpPr>
            <a:spLocks noGrp="1"/>
          </p:cNvSpPr>
          <p:nvPr>
            <p:ph type="dt" sz="half" idx="2"/>
          </p:nvPr>
        </p:nvSpPr>
        <p:spPr>
          <a:xfrm>
            <a:off x="5200813" y="6155268"/>
            <a:ext cx="1028968"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E0FA9E5-6744-4841-888F-9E7CC0C2B7EC}" type="datetimeFigureOut">
              <a:rPr lang="en-US" smtClean="0"/>
              <a:pPr/>
              <a:t>6/19/2017</a:t>
            </a:fld>
            <a:endParaRPr/>
          </a:p>
        </p:txBody>
      </p:sp>
      <p:sp>
        <p:nvSpPr>
          <p:cNvPr id="5" name="Footer Placeholder 4"/>
          <p:cNvSpPr>
            <a:spLocks noGrp="1"/>
          </p:cNvSpPr>
          <p:nvPr>
            <p:ph type="ftr" sz="quarter" idx="3"/>
          </p:nvPr>
        </p:nvSpPr>
        <p:spPr>
          <a:xfrm>
            <a:off x="799118" y="6155268"/>
            <a:ext cx="4240920" cy="273049"/>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6401276" y="6155268"/>
            <a:ext cx="914639"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AEAE4A8-A6E5-453E-B946-FB774B73F48C}" type="slidenum">
              <a:rPr/>
              <a:pPr/>
              <a:t>‹Nº›</a:t>
            </a:fld>
            <a:endParaRPr/>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1560" y="317788"/>
            <a:ext cx="6408652" cy="1059162"/>
          </a:xfrm>
        </p:spPr>
        <p:txBody>
          <a:bodyPr>
            <a:noAutofit/>
          </a:bodyPr>
          <a:lstStyle/>
          <a:p>
            <a:pPr>
              <a:spcBef>
                <a:spcPts val="0"/>
              </a:spcBef>
            </a:pPr>
            <a:r>
              <a:rPr lang="es-ES" sz="4000" dirty="0">
                <a:solidFill>
                  <a:srgbClr val="00AEEF"/>
                </a:solidFill>
                <a:latin typeface="Franklin Gothic Medium"/>
              </a:rPr>
              <a:t>Diseño </a:t>
            </a:r>
            <a:r>
              <a:rPr lang="es-ES" sz="4000" dirty="0" smtClean="0">
                <a:solidFill>
                  <a:srgbClr val="00AEEF"/>
                </a:solidFill>
                <a:latin typeface="Franklin Gothic Medium"/>
              </a:rPr>
              <a:t>de </a:t>
            </a:r>
            <a:r>
              <a:rPr lang="es-ES" sz="4000" dirty="0">
                <a:solidFill>
                  <a:srgbClr val="00AEEF"/>
                </a:solidFill>
                <a:latin typeface="Franklin Gothic Medium"/>
              </a:rPr>
              <a:t>Aplicaciones Web</a:t>
            </a:r>
          </a:p>
        </p:txBody>
      </p:sp>
      <p:sp>
        <p:nvSpPr>
          <p:cNvPr id="3" name="Subtítulo 2"/>
          <p:cNvSpPr>
            <a:spLocks noGrp="1"/>
          </p:cNvSpPr>
          <p:nvPr>
            <p:ph type="subTitle" idx="1"/>
          </p:nvPr>
        </p:nvSpPr>
        <p:spPr>
          <a:xfrm>
            <a:off x="611560" y="2294963"/>
            <a:ext cx="3772883" cy="720080"/>
          </a:xfrm>
        </p:spPr>
        <p:txBody>
          <a:bodyPr>
            <a:normAutofit/>
          </a:bodyPr>
          <a:lstStyle/>
          <a:p>
            <a:r>
              <a:rPr lang="es-ES" sz="4000" b="1" dirty="0" err="1" smtClean="0"/>
              <a:t>EasyFilm</a:t>
            </a:r>
            <a:endParaRPr lang="es-ES" sz="4000" b="1" dirty="0"/>
          </a:p>
        </p:txBody>
      </p:sp>
      <p:sp>
        <p:nvSpPr>
          <p:cNvPr id="4" name="Subtítulo 2"/>
          <p:cNvSpPr txBox="1">
            <a:spLocks/>
          </p:cNvSpPr>
          <p:nvPr/>
        </p:nvSpPr>
        <p:spPr>
          <a:xfrm>
            <a:off x="611560" y="3501008"/>
            <a:ext cx="6588862" cy="252028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9pPr>
          </a:lstStyle>
          <a:p>
            <a:r>
              <a:rPr lang="es-ES" sz="2000" i="1" dirty="0" smtClean="0"/>
              <a:t>Alejandra Lugilde </a:t>
            </a:r>
            <a:r>
              <a:rPr lang="es-ES" sz="2000" i="1" dirty="0" err="1" smtClean="0"/>
              <a:t>Crende</a:t>
            </a:r>
            <a:r>
              <a:rPr lang="es-ES" sz="2000" i="1" dirty="0" smtClean="0"/>
              <a:t> </a:t>
            </a:r>
          </a:p>
          <a:p>
            <a:r>
              <a:rPr lang="es-ES" sz="2000" i="1" dirty="0" smtClean="0">
                <a:solidFill>
                  <a:schemeClr val="bg1">
                    <a:lumMod val="50000"/>
                  </a:schemeClr>
                </a:solidFill>
              </a:rPr>
              <a:t>Front – </a:t>
            </a:r>
            <a:r>
              <a:rPr lang="es-ES" sz="2000" i="1" dirty="0" err="1" smtClean="0">
                <a:solidFill>
                  <a:schemeClr val="bg1">
                    <a:lumMod val="50000"/>
                  </a:schemeClr>
                </a:solidFill>
              </a:rPr>
              <a:t>End</a:t>
            </a:r>
            <a:endParaRPr lang="es-ES" sz="2000" i="1" dirty="0" smtClean="0">
              <a:solidFill>
                <a:schemeClr val="bg1">
                  <a:lumMod val="50000"/>
                </a:schemeClr>
              </a:solidFill>
            </a:endParaRPr>
          </a:p>
          <a:p>
            <a:endParaRPr lang="es-ES" sz="2000" i="1" dirty="0" smtClean="0"/>
          </a:p>
          <a:p>
            <a:r>
              <a:rPr lang="es-ES" sz="2000" i="1" dirty="0" smtClean="0"/>
              <a:t>Jesús Pérez Melero </a:t>
            </a:r>
          </a:p>
          <a:p>
            <a:r>
              <a:rPr lang="es-ES" sz="2000" i="1" dirty="0" smtClean="0">
                <a:solidFill>
                  <a:schemeClr val="bg1">
                    <a:lumMod val="50000"/>
                  </a:schemeClr>
                </a:solidFill>
              </a:rPr>
              <a:t>Back – </a:t>
            </a:r>
            <a:r>
              <a:rPr lang="es-ES" sz="2000" i="1" dirty="0" err="1" smtClean="0">
                <a:solidFill>
                  <a:schemeClr val="bg1">
                    <a:lumMod val="50000"/>
                  </a:schemeClr>
                </a:solidFill>
              </a:rPr>
              <a:t>End</a:t>
            </a:r>
            <a:r>
              <a:rPr lang="es-ES" sz="2000" i="1" dirty="0" smtClean="0">
                <a:solidFill>
                  <a:schemeClr val="bg1">
                    <a:lumMod val="50000"/>
                  </a:schemeClr>
                </a:solidFill>
              </a:rPr>
              <a:t>, </a:t>
            </a:r>
            <a:r>
              <a:rPr lang="es-ES" sz="2000" i="1" dirty="0" smtClean="0">
                <a:solidFill>
                  <a:schemeClr val="bg1">
                    <a:lumMod val="50000"/>
                  </a:schemeClr>
                </a:solidFill>
              </a:rPr>
              <a:t>D</a:t>
            </a:r>
            <a:r>
              <a:rPr lang="es-ES" sz="2000" i="1" dirty="0" smtClean="0">
                <a:solidFill>
                  <a:schemeClr val="bg1">
                    <a:lumMod val="50000"/>
                  </a:schemeClr>
                </a:solidFill>
              </a:rPr>
              <a:t>espliegue</a:t>
            </a:r>
          </a:p>
          <a:p>
            <a:endParaRPr lang="es-ES" sz="2000" i="1" dirty="0">
              <a:solidFill>
                <a:schemeClr val="bg1">
                  <a:lumMod val="50000"/>
                </a:schemeClr>
              </a:solidFill>
            </a:endParaRPr>
          </a:p>
          <a:p>
            <a:r>
              <a:rPr lang="es-ES" b="1" dirty="0">
                <a:solidFill>
                  <a:srgbClr val="00AEEF"/>
                </a:solidFill>
                <a:latin typeface="Franklin Gothic Medium"/>
                <a:ea typeface="+mj-ea"/>
                <a:cs typeface="+mj-cs"/>
              </a:rPr>
              <a:t>Grupo 11</a:t>
            </a:r>
            <a:endParaRPr lang="es-ES" b="1" dirty="0">
              <a:solidFill>
                <a:srgbClr val="00AEEF"/>
              </a:solidFill>
              <a:latin typeface="Franklin Gothic Medium"/>
              <a:ea typeface="+mj-ea"/>
              <a:cs typeface="+mj-cs"/>
            </a:endParaRPr>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9117" y="533400"/>
            <a:ext cx="6516798" cy="231304"/>
          </a:xfrm>
        </p:spPr>
        <p:txBody>
          <a:bodyPr>
            <a:normAutofit fontScale="90000"/>
          </a:bodyPr>
          <a:lstStyle/>
          <a:p>
            <a:r>
              <a:rPr lang="es-ES" dirty="0" err="1" smtClean="0"/>
              <a:t>Package</a:t>
            </a:r>
            <a:r>
              <a:rPr lang="es-ES" dirty="0" smtClean="0"/>
              <a:t> </a:t>
            </a:r>
            <a:r>
              <a:rPr lang="es-ES" dirty="0" err="1" smtClean="0"/>
              <a:t>Repository</a:t>
            </a:r>
            <a:endParaRPr lang="es-ES" dirty="0"/>
          </a:p>
        </p:txBody>
      </p:sp>
      <p:pic>
        <p:nvPicPr>
          <p:cNvPr id="4" name="Imagen 3"/>
          <p:cNvPicPr>
            <a:picLocks noChangeAspect="1"/>
          </p:cNvPicPr>
          <p:nvPr/>
        </p:nvPicPr>
        <p:blipFill rotWithShape="1">
          <a:blip r:embed="rId2" cstate="print">
            <a:extLst>
              <a:ext uri="{28A0092B-C50C-407E-A947-70E740481C1C}">
                <a14:useLocalDpi xmlns:a14="http://schemas.microsoft.com/office/drawing/2010/main" val="0"/>
              </a:ext>
            </a:extLst>
          </a:blip>
          <a:srcRect t="2973" b="6353"/>
          <a:stretch/>
        </p:blipFill>
        <p:spPr>
          <a:xfrm>
            <a:off x="1393220" y="764704"/>
            <a:ext cx="5328592" cy="5417402"/>
          </a:xfrm>
          <a:prstGeom prst="rect">
            <a:avLst/>
          </a:prstGeom>
        </p:spPr>
      </p:pic>
    </p:spTree>
    <p:extLst>
      <p:ext uri="{BB962C8B-B14F-4D97-AF65-F5344CB8AC3E}">
        <p14:creationId xmlns:p14="http://schemas.microsoft.com/office/powerpoint/2010/main" val="3451356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9117" y="533400"/>
            <a:ext cx="6516798" cy="87288"/>
          </a:xfrm>
        </p:spPr>
        <p:txBody>
          <a:bodyPr>
            <a:normAutofit fontScale="90000"/>
          </a:bodyPr>
          <a:lstStyle/>
          <a:p>
            <a:r>
              <a:rPr lang="es-ES" dirty="0" err="1" smtClean="0"/>
              <a:t>Package</a:t>
            </a:r>
            <a:r>
              <a:rPr lang="es-ES" dirty="0" smtClean="0"/>
              <a:t> </a:t>
            </a:r>
            <a:r>
              <a:rPr lang="es-ES" dirty="0" err="1" smtClean="0"/>
              <a:t>Rest</a:t>
            </a:r>
            <a:endParaRPr lang="es-ES" dirty="0"/>
          </a:p>
        </p:txBody>
      </p:sp>
      <p:pic>
        <p:nvPicPr>
          <p:cNvPr id="4" name="Imagen 3"/>
          <p:cNvPicPr>
            <a:picLocks noChangeAspect="1"/>
          </p:cNvPicPr>
          <p:nvPr/>
        </p:nvPicPr>
        <p:blipFill rotWithShape="1">
          <a:blip r:embed="rId2" cstate="print">
            <a:extLst>
              <a:ext uri="{28A0092B-C50C-407E-A947-70E740481C1C}">
                <a14:useLocalDpi xmlns:a14="http://schemas.microsoft.com/office/drawing/2010/main" val="0"/>
              </a:ext>
            </a:extLst>
          </a:blip>
          <a:srcRect l="2338" t="2108" b="3389"/>
          <a:stretch/>
        </p:blipFill>
        <p:spPr>
          <a:xfrm>
            <a:off x="827584" y="548680"/>
            <a:ext cx="7200800" cy="6204386"/>
          </a:xfrm>
          <a:prstGeom prst="rect">
            <a:avLst/>
          </a:prstGeom>
        </p:spPr>
      </p:pic>
    </p:spTree>
    <p:extLst>
      <p:ext uri="{BB962C8B-B14F-4D97-AF65-F5344CB8AC3E}">
        <p14:creationId xmlns:p14="http://schemas.microsoft.com/office/powerpoint/2010/main" val="16476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9117" y="533400"/>
            <a:ext cx="6516798" cy="231304"/>
          </a:xfrm>
        </p:spPr>
        <p:txBody>
          <a:bodyPr>
            <a:normAutofit fontScale="90000"/>
          </a:bodyPr>
          <a:lstStyle/>
          <a:p>
            <a:r>
              <a:rPr lang="es-ES" dirty="0" err="1" smtClean="0"/>
              <a:t>Package</a:t>
            </a:r>
            <a:r>
              <a:rPr lang="es-ES" dirty="0" smtClean="0"/>
              <a:t> Security</a:t>
            </a:r>
            <a:endParaRPr lang="es-ES" dirty="0"/>
          </a:p>
        </p:txBody>
      </p:sp>
      <p:pic>
        <p:nvPicPr>
          <p:cNvPr id="4" name="Imagen 3"/>
          <p:cNvPicPr>
            <a:picLocks noChangeAspect="1"/>
          </p:cNvPicPr>
          <p:nvPr/>
        </p:nvPicPr>
        <p:blipFill rotWithShape="1">
          <a:blip r:embed="rId2" cstate="print">
            <a:extLst>
              <a:ext uri="{28A0092B-C50C-407E-A947-70E740481C1C}">
                <a14:useLocalDpi xmlns:a14="http://schemas.microsoft.com/office/drawing/2010/main" val="0"/>
              </a:ext>
            </a:extLst>
          </a:blip>
          <a:srcRect b="8292"/>
          <a:stretch/>
        </p:blipFill>
        <p:spPr>
          <a:xfrm>
            <a:off x="1619672" y="1484784"/>
            <a:ext cx="5922535" cy="3528392"/>
          </a:xfrm>
          <a:prstGeom prst="rect">
            <a:avLst/>
          </a:prstGeom>
        </p:spPr>
      </p:pic>
    </p:spTree>
    <p:extLst>
      <p:ext uri="{BB962C8B-B14F-4D97-AF65-F5344CB8AC3E}">
        <p14:creationId xmlns:p14="http://schemas.microsoft.com/office/powerpoint/2010/main" val="84569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Despliegue</a:t>
            </a:r>
            <a:endParaRPr lang="es-ES" dirty="0"/>
          </a:p>
        </p:txBody>
      </p:sp>
      <p:sp>
        <p:nvSpPr>
          <p:cNvPr id="3" name="Marcador de contenido 2"/>
          <p:cNvSpPr>
            <a:spLocks noGrp="1"/>
          </p:cNvSpPr>
          <p:nvPr>
            <p:ph idx="1"/>
          </p:nvPr>
        </p:nvSpPr>
        <p:spPr>
          <a:xfrm>
            <a:off x="799117" y="1828800"/>
            <a:ext cx="6516798" cy="439316"/>
          </a:xfrm>
        </p:spPr>
        <p:txBody>
          <a:bodyPr/>
          <a:lstStyle/>
          <a:p>
            <a:r>
              <a:rPr lang="es-ES" dirty="0" smtClean="0"/>
              <a:t>Solución centralizada usando un Shell Script</a:t>
            </a:r>
          </a:p>
          <a:p>
            <a:endParaRPr lang="es-ES" dirty="0"/>
          </a:p>
        </p:txBody>
      </p:sp>
      <p:pic>
        <p:nvPicPr>
          <p:cNvPr id="4" name="Imagen 3"/>
          <p:cNvPicPr>
            <a:picLocks noChangeAspect="1"/>
          </p:cNvPicPr>
          <p:nvPr/>
        </p:nvPicPr>
        <p:blipFill rotWithShape="1">
          <a:blip r:embed="rId2"/>
          <a:srcRect l="59587" t="7315" r="15566" b="60486"/>
          <a:stretch/>
        </p:blipFill>
        <p:spPr>
          <a:xfrm>
            <a:off x="169084" y="2268116"/>
            <a:ext cx="8808302" cy="3751684"/>
          </a:xfrm>
          <a:prstGeom prst="rect">
            <a:avLst/>
          </a:prstGeom>
        </p:spPr>
      </p:pic>
    </p:spTree>
    <p:extLst>
      <p:ext uri="{BB962C8B-B14F-4D97-AF65-F5344CB8AC3E}">
        <p14:creationId xmlns:p14="http://schemas.microsoft.com/office/powerpoint/2010/main" val="80271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Demo</a:t>
            </a:r>
            <a:endParaRPr lang="es-ES" dirty="0"/>
          </a:p>
        </p:txBody>
      </p:sp>
      <p:pic>
        <p:nvPicPr>
          <p:cNvPr id="1026" name="Picture 2" descr="Resultado de imagen de hands 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974" y="2420888"/>
            <a:ext cx="42862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13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Dificultades</a:t>
            </a:r>
            <a:endParaRPr lang="es-ES" dirty="0"/>
          </a:p>
        </p:txBody>
      </p:sp>
      <p:sp>
        <p:nvSpPr>
          <p:cNvPr id="3" name="Marcador de contenido 2"/>
          <p:cNvSpPr>
            <a:spLocks noGrp="1"/>
          </p:cNvSpPr>
          <p:nvPr>
            <p:ph idx="1"/>
          </p:nvPr>
        </p:nvSpPr>
        <p:spPr/>
        <p:txBody>
          <a:bodyPr/>
          <a:lstStyle/>
          <a:p>
            <a:r>
              <a:rPr lang="es-ES" dirty="0" smtClean="0"/>
              <a:t>Gestión del </a:t>
            </a:r>
            <a:r>
              <a:rPr lang="es-ES" b="1" dirty="0" smtClean="0"/>
              <a:t>tiempo</a:t>
            </a:r>
            <a:r>
              <a:rPr lang="es-ES" dirty="0" smtClean="0"/>
              <a:t>.</a:t>
            </a:r>
          </a:p>
          <a:p>
            <a:r>
              <a:rPr lang="es-ES" b="1" dirty="0" smtClean="0"/>
              <a:t>Inexperiencia</a:t>
            </a:r>
            <a:r>
              <a:rPr lang="es-ES" dirty="0" smtClean="0"/>
              <a:t> previa.</a:t>
            </a:r>
          </a:p>
          <a:p>
            <a:r>
              <a:rPr lang="es-ES" dirty="0" err="1" smtClean="0"/>
              <a:t>Realizaci</a:t>
            </a:r>
            <a:r>
              <a:rPr lang="en-US" dirty="0" err="1" smtClean="0"/>
              <a:t>ón</a:t>
            </a:r>
            <a:r>
              <a:rPr lang="en-US" dirty="0" smtClean="0"/>
              <a:t> de un d</a:t>
            </a:r>
            <a:r>
              <a:rPr lang="es-ES" dirty="0" err="1" smtClean="0"/>
              <a:t>ise</a:t>
            </a:r>
            <a:r>
              <a:rPr lang="en-US" dirty="0" err="1" smtClean="0"/>
              <a:t>ño</a:t>
            </a:r>
            <a:r>
              <a:rPr lang="en-US" dirty="0" smtClean="0"/>
              <a:t> </a:t>
            </a:r>
            <a:r>
              <a:rPr lang="en-US" b="1" dirty="0" smtClean="0"/>
              <a:t>responsive</a:t>
            </a:r>
            <a:r>
              <a:rPr lang="en-US" dirty="0" smtClean="0"/>
              <a:t>.</a:t>
            </a:r>
          </a:p>
          <a:p>
            <a:r>
              <a:rPr lang="en-US" dirty="0" err="1" smtClean="0"/>
              <a:t>Cambios</a:t>
            </a:r>
            <a:r>
              <a:rPr lang="en-US" dirty="0" smtClean="0"/>
              <a:t> de </a:t>
            </a:r>
            <a:r>
              <a:rPr lang="en-US" b="1" dirty="0" err="1" smtClean="0"/>
              <a:t>enfoque</a:t>
            </a:r>
            <a:r>
              <a:rPr lang="en-US" dirty="0" smtClean="0"/>
              <a:t> </a:t>
            </a:r>
            <a:r>
              <a:rPr lang="en-US" dirty="0" err="1" smtClean="0"/>
              <a:t>sobre</a:t>
            </a:r>
            <a:r>
              <a:rPr lang="en-US" dirty="0" smtClean="0"/>
              <a:t> la </a:t>
            </a:r>
            <a:r>
              <a:rPr lang="en-US" dirty="0" err="1" smtClean="0"/>
              <a:t>aplicación</a:t>
            </a:r>
            <a:r>
              <a:rPr lang="en-US" dirty="0" smtClean="0"/>
              <a:t>.</a:t>
            </a:r>
          </a:p>
          <a:p>
            <a:r>
              <a:rPr lang="en-US" dirty="0" err="1" smtClean="0"/>
              <a:t>Despliegue</a:t>
            </a:r>
            <a:r>
              <a:rPr lang="en-US" dirty="0" smtClean="0"/>
              <a:t>.</a:t>
            </a:r>
            <a:endParaRPr lang="es-ES" dirty="0"/>
          </a:p>
        </p:txBody>
      </p:sp>
      <p:pic>
        <p:nvPicPr>
          <p:cNvPr id="5" name="Picture 4"/>
          <p:cNvPicPr>
            <a:picLocks noChangeAspect="1"/>
          </p:cNvPicPr>
          <p:nvPr/>
        </p:nvPicPr>
        <p:blipFill>
          <a:blip r:embed="rId2"/>
          <a:stretch>
            <a:fillRect/>
          </a:stretch>
        </p:blipFill>
        <p:spPr>
          <a:xfrm>
            <a:off x="5121448" y="4077072"/>
            <a:ext cx="2367157" cy="2780928"/>
          </a:xfrm>
          <a:prstGeom prst="rect">
            <a:avLst/>
          </a:prstGeom>
        </p:spPr>
      </p:pic>
    </p:spTree>
    <p:extLst>
      <p:ext uri="{BB962C8B-B14F-4D97-AF65-F5344CB8AC3E}">
        <p14:creationId xmlns:p14="http://schemas.microsoft.com/office/powerpoint/2010/main" val="4044696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Conclusiones</a:t>
            </a:r>
            <a:endParaRPr lang="es-ES" dirty="0"/>
          </a:p>
        </p:txBody>
      </p:sp>
      <p:sp>
        <p:nvSpPr>
          <p:cNvPr id="3" name="Marcador de contenido 2"/>
          <p:cNvSpPr>
            <a:spLocks noGrp="1"/>
          </p:cNvSpPr>
          <p:nvPr>
            <p:ph idx="1"/>
          </p:nvPr>
        </p:nvSpPr>
        <p:spPr/>
        <p:txBody>
          <a:bodyPr/>
          <a:lstStyle/>
          <a:p>
            <a:r>
              <a:rPr lang="es-ES" b="1" dirty="0" err="1" smtClean="0"/>
              <a:t>Bootstrap</a:t>
            </a:r>
            <a:r>
              <a:rPr lang="es-ES" b="1" dirty="0" smtClean="0"/>
              <a:t> es un excelente </a:t>
            </a:r>
            <a:r>
              <a:rPr lang="es-ES" b="1" dirty="0" err="1" smtClean="0"/>
              <a:t>framework</a:t>
            </a:r>
            <a:r>
              <a:rPr lang="es-ES" b="1" dirty="0" smtClean="0"/>
              <a:t> </a:t>
            </a:r>
            <a:r>
              <a:rPr lang="es-ES" dirty="0" smtClean="0"/>
              <a:t>que ahorra mucho tiempo a los desarrolladores en el ámbito gráfico.</a:t>
            </a:r>
          </a:p>
          <a:p>
            <a:r>
              <a:rPr lang="es-ES" b="1" dirty="0" smtClean="0"/>
              <a:t>Spring Framework es realmente flexible</a:t>
            </a:r>
            <a:r>
              <a:rPr lang="es-ES" dirty="0" smtClean="0"/>
              <a:t>, facilitando gracias a Hibernate el acceso a datos y al usar </a:t>
            </a:r>
            <a:r>
              <a:rPr lang="es-ES" dirty="0" err="1" smtClean="0"/>
              <a:t>Maven</a:t>
            </a:r>
            <a:r>
              <a:rPr lang="es-ES" dirty="0" smtClean="0"/>
              <a:t> el empaquetamiento es realmente sencillo.</a:t>
            </a:r>
          </a:p>
          <a:p>
            <a:r>
              <a:rPr lang="es-ES" b="1" dirty="0" err="1" smtClean="0"/>
              <a:t>Vagrant</a:t>
            </a:r>
            <a:r>
              <a:rPr lang="es-ES" b="1" dirty="0" smtClean="0"/>
              <a:t> ha demostrado ser de gran utilidad</a:t>
            </a:r>
            <a:r>
              <a:rPr lang="es-ES" dirty="0" smtClean="0"/>
              <a:t>, aunque no se ha podido profundizar en el uso de esta herramienta.</a:t>
            </a:r>
          </a:p>
          <a:p>
            <a:endParaRPr lang="es-ES" dirty="0"/>
          </a:p>
        </p:txBody>
      </p:sp>
    </p:spTree>
    <p:extLst>
      <p:ext uri="{BB962C8B-B14F-4D97-AF65-F5344CB8AC3E}">
        <p14:creationId xmlns:p14="http://schemas.microsoft.com/office/powerpoint/2010/main" val="3326762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Bibliografía</a:t>
            </a:r>
            <a:endParaRPr lang="es-ES" dirty="0"/>
          </a:p>
        </p:txBody>
      </p:sp>
      <p:sp>
        <p:nvSpPr>
          <p:cNvPr id="3" name="Marcador de contenido 2"/>
          <p:cNvSpPr>
            <a:spLocks noGrp="1"/>
          </p:cNvSpPr>
          <p:nvPr>
            <p:ph idx="1"/>
          </p:nvPr>
        </p:nvSpPr>
        <p:spPr/>
        <p:txBody>
          <a:bodyPr/>
          <a:lstStyle/>
          <a:p>
            <a:r>
              <a:rPr lang="en-US" b="1" dirty="0"/>
              <a:t>JavaScript and JQuery: Interactive Front-End Web </a:t>
            </a:r>
            <a:r>
              <a:rPr lang="en-US" b="1" dirty="0" smtClean="0"/>
              <a:t>Development, </a:t>
            </a:r>
            <a:r>
              <a:rPr lang="en-US" b="1" i="1" dirty="0" smtClean="0">
                <a:solidFill>
                  <a:schemeClr val="bg1">
                    <a:lumMod val="65000"/>
                  </a:schemeClr>
                </a:solidFill>
              </a:rPr>
              <a:t>Jon </a:t>
            </a:r>
            <a:r>
              <a:rPr lang="en-US" b="1" i="1" dirty="0" err="1" smtClean="0">
                <a:solidFill>
                  <a:schemeClr val="bg1">
                    <a:lumMod val="65000"/>
                  </a:schemeClr>
                </a:solidFill>
              </a:rPr>
              <a:t>Duckett</a:t>
            </a:r>
            <a:r>
              <a:rPr lang="en-US" b="1" i="1" dirty="0" smtClean="0">
                <a:solidFill>
                  <a:schemeClr val="bg1">
                    <a:lumMod val="65000"/>
                  </a:schemeClr>
                </a:solidFill>
              </a:rPr>
              <a:t>, 2014</a:t>
            </a:r>
          </a:p>
          <a:p>
            <a:endParaRPr lang="en-US" b="1" dirty="0">
              <a:solidFill>
                <a:schemeClr val="bg1">
                  <a:lumMod val="65000"/>
                </a:schemeClr>
              </a:solidFill>
            </a:endParaRPr>
          </a:p>
          <a:p>
            <a:r>
              <a:rPr lang="es-ES" b="1" dirty="0"/>
              <a:t>Spring in </a:t>
            </a:r>
            <a:r>
              <a:rPr lang="es-ES" b="1" dirty="0" err="1" smtClean="0"/>
              <a:t>Action</a:t>
            </a:r>
            <a:r>
              <a:rPr lang="es-ES" b="1" dirty="0" smtClean="0"/>
              <a:t>, </a:t>
            </a:r>
            <a:r>
              <a:rPr lang="es-ES" b="1" i="1" dirty="0" smtClean="0">
                <a:solidFill>
                  <a:schemeClr val="bg1">
                    <a:lumMod val="65000"/>
                  </a:schemeClr>
                </a:solidFill>
              </a:rPr>
              <a:t>Craig </a:t>
            </a:r>
            <a:r>
              <a:rPr lang="es-ES" b="1" i="1" dirty="0" err="1" smtClean="0">
                <a:solidFill>
                  <a:schemeClr val="bg1">
                    <a:lumMod val="65000"/>
                  </a:schemeClr>
                </a:solidFill>
              </a:rPr>
              <a:t>Walls</a:t>
            </a:r>
            <a:r>
              <a:rPr lang="es-ES" b="1" i="1" dirty="0" smtClean="0">
                <a:solidFill>
                  <a:schemeClr val="bg1">
                    <a:lumMod val="65000"/>
                  </a:schemeClr>
                </a:solidFill>
              </a:rPr>
              <a:t>, 2014</a:t>
            </a:r>
          </a:p>
          <a:p>
            <a:endParaRPr lang="es-ES" b="1" i="1" dirty="0">
              <a:solidFill>
                <a:schemeClr val="bg1">
                  <a:lumMod val="65000"/>
                </a:schemeClr>
              </a:solidFill>
            </a:endParaRPr>
          </a:p>
          <a:p>
            <a:r>
              <a:rPr lang="es-ES" b="1" dirty="0"/>
              <a:t>Java </a:t>
            </a:r>
            <a:r>
              <a:rPr lang="es-ES" b="1" dirty="0" err="1"/>
              <a:t>Persistence</a:t>
            </a:r>
            <a:r>
              <a:rPr lang="es-ES" b="1" dirty="0"/>
              <a:t> </a:t>
            </a:r>
            <a:r>
              <a:rPr lang="es-ES" b="1" dirty="0" err="1"/>
              <a:t>with</a:t>
            </a:r>
            <a:r>
              <a:rPr lang="es-ES" b="1" dirty="0"/>
              <a:t> </a:t>
            </a:r>
            <a:r>
              <a:rPr lang="es-ES" b="1" dirty="0" smtClean="0"/>
              <a:t>Hibernate, </a:t>
            </a:r>
            <a:r>
              <a:rPr lang="es-ES" b="1" i="1" dirty="0" smtClean="0">
                <a:solidFill>
                  <a:schemeClr val="bg1">
                    <a:lumMod val="65000"/>
                  </a:schemeClr>
                </a:solidFill>
              </a:rPr>
              <a:t>Christian Bauer, 2015</a:t>
            </a:r>
            <a:endParaRPr lang="es-ES" b="1" i="1" dirty="0">
              <a:solidFill>
                <a:schemeClr val="bg1">
                  <a:lumMod val="65000"/>
                </a:schemeClr>
              </a:solidFill>
            </a:endParaRPr>
          </a:p>
          <a:p>
            <a:endParaRPr lang="es-ES" dirty="0"/>
          </a:p>
        </p:txBody>
      </p:sp>
    </p:spTree>
    <p:extLst>
      <p:ext uri="{BB962C8B-B14F-4D97-AF65-F5344CB8AC3E}">
        <p14:creationId xmlns:p14="http://schemas.microsoft.com/office/powerpoint/2010/main" val="325258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07704" y="2492896"/>
            <a:ext cx="4925011" cy="1066800"/>
          </a:xfrm>
        </p:spPr>
        <p:txBody>
          <a:bodyPr>
            <a:normAutofit fontScale="90000"/>
          </a:bodyPr>
          <a:lstStyle/>
          <a:p>
            <a:r>
              <a:rPr lang="es-ES" sz="6600" dirty="0" smtClean="0"/>
              <a:t>¿ Preguntas ?</a:t>
            </a:r>
            <a:endParaRPr lang="es-ES" sz="6600" dirty="0"/>
          </a:p>
        </p:txBody>
      </p:sp>
    </p:spTree>
    <p:extLst>
      <p:ext uri="{BB962C8B-B14F-4D97-AF65-F5344CB8AC3E}">
        <p14:creationId xmlns:p14="http://schemas.microsoft.com/office/powerpoint/2010/main" val="1832169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spcBef>
                <a:spcPts val="0"/>
              </a:spcBef>
            </a:pPr>
            <a:r>
              <a:rPr lang="es-ES" dirty="0" smtClean="0">
                <a:solidFill>
                  <a:srgbClr val="00AEEF"/>
                </a:solidFill>
                <a:latin typeface="Franklin Gothic Medium"/>
              </a:rPr>
              <a:t>Temas a tratar</a:t>
            </a:r>
            <a:endParaRPr lang="es-ES" dirty="0">
              <a:solidFill>
                <a:srgbClr val="00AEEF"/>
              </a:solidFill>
              <a:latin typeface="Franklin Gothic Medium"/>
            </a:endParaRPr>
          </a:p>
        </p:txBody>
      </p:sp>
      <p:sp>
        <p:nvSpPr>
          <p:cNvPr id="14" name="Marcador de posición de contenido 13"/>
          <p:cNvSpPr>
            <a:spLocks noGrp="1"/>
          </p:cNvSpPr>
          <p:nvPr>
            <p:ph idx="1"/>
          </p:nvPr>
        </p:nvSpPr>
        <p:spPr/>
        <p:txBody>
          <a:bodyPr>
            <a:normAutofit/>
          </a:bodyPr>
          <a:lstStyle/>
          <a:p>
            <a:r>
              <a:rPr lang="es-ES" b="1" dirty="0" smtClean="0"/>
              <a:t>Front – </a:t>
            </a:r>
            <a:r>
              <a:rPr lang="es-ES" b="1" dirty="0" err="1" smtClean="0"/>
              <a:t>End</a:t>
            </a:r>
            <a:r>
              <a:rPr lang="es-ES" b="1" dirty="0" smtClean="0"/>
              <a:t> de la aplicación</a:t>
            </a:r>
          </a:p>
          <a:p>
            <a:pPr lvl="1"/>
            <a:r>
              <a:rPr lang="es-ES" i="1" dirty="0" smtClean="0"/>
              <a:t>Descripción del Front-</a:t>
            </a:r>
            <a:r>
              <a:rPr lang="es-ES" i="1" dirty="0" err="1" smtClean="0"/>
              <a:t>End</a:t>
            </a:r>
            <a:endParaRPr lang="es-ES" i="1" dirty="0" smtClean="0"/>
          </a:p>
          <a:p>
            <a:r>
              <a:rPr lang="es-ES" b="1" dirty="0" smtClean="0"/>
              <a:t>Back – </a:t>
            </a:r>
            <a:r>
              <a:rPr lang="es-ES" b="1" dirty="0" err="1" smtClean="0"/>
              <a:t>End</a:t>
            </a:r>
            <a:r>
              <a:rPr lang="es-ES" b="1" dirty="0" smtClean="0"/>
              <a:t> de la aplicación</a:t>
            </a:r>
          </a:p>
          <a:p>
            <a:pPr lvl="1"/>
            <a:r>
              <a:rPr lang="es-ES" i="1" dirty="0" smtClean="0"/>
              <a:t>Componentes y paquetes</a:t>
            </a:r>
            <a:endParaRPr lang="es-ES" i="1" dirty="0"/>
          </a:p>
          <a:p>
            <a:r>
              <a:rPr lang="es-ES" b="1" dirty="0" smtClean="0"/>
              <a:t>Despliegue</a:t>
            </a:r>
          </a:p>
          <a:p>
            <a:r>
              <a:rPr lang="es-ES" b="1" dirty="0" smtClean="0"/>
              <a:t>Demo</a:t>
            </a:r>
          </a:p>
          <a:p>
            <a:r>
              <a:rPr lang="es-ES" b="1" dirty="0" smtClean="0"/>
              <a:t>Dificultades encontradas</a:t>
            </a:r>
          </a:p>
          <a:p>
            <a:r>
              <a:rPr lang="es-ES" b="1" dirty="0" smtClean="0"/>
              <a:t>Conclusiones</a:t>
            </a:r>
          </a:p>
          <a:p>
            <a:r>
              <a:rPr lang="es-ES" b="1" dirty="0" smtClean="0"/>
              <a:t>Bibliografía</a:t>
            </a:r>
            <a:endParaRPr lang="es-ES" b="1" dirty="0"/>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Descripción del Front - </a:t>
            </a:r>
            <a:r>
              <a:rPr lang="es-ES" dirty="0" err="1" smtClean="0"/>
              <a:t>End</a:t>
            </a:r>
            <a:endParaRPr lang="es-ES" dirty="0"/>
          </a:p>
        </p:txBody>
      </p:sp>
      <p:sp>
        <p:nvSpPr>
          <p:cNvPr id="3" name="Marcador de contenido 2"/>
          <p:cNvSpPr>
            <a:spLocks noGrp="1"/>
          </p:cNvSpPr>
          <p:nvPr>
            <p:ph idx="1"/>
          </p:nvPr>
        </p:nvSpPr>
        <p:spPr/>
        <p:txBody>
          <a:bodyPr/>
          <a:lstStyle/>
          <a:p>
            <a:r>
              <a:rPr lang="es-ES" dirty="0" smtClean="0"/>
              <a:t>Se han usado un total de 13 </a:t>
            </a:r>
            <a:r>
              <a:rPr lang="es-ES" dirty="0" err="1" smtClean="0"/>
              <a:t>templates</a:t>
            </a:r>
            <a:r>
              <a:rPr lang="es-ES" dirty="0" smtClean="0"/>
              <a:t>:</a:t>
            </a:r>
          </a:p>
          <a:p>
            <a:pPr lvl="1"/>
            <a:r>
              <a:rPr lang="es-ES" b="1" dirty="0" smtClean="0">
                <a:solidFill>
                  <a:schemeClr val="tx1"/>
                </a:solidFill>
              </a:rPr>
              <a:t>Ocho </a:t>
            </a:r>
            <a:r>
              <a:rPr lang="es-ES" dirty="0" smtClean="0"/>
              <a:t>para operaciones de </a:t>
            </a:r>
            <a:r>
              <a:rPr lang="es-ES" dirty="0" err="1" smtClean="0"/>
              <a:t>administraci</a:t>
            </a:r>
            <a:r>
              <a:rPr lang="en-US" dirty="0" err="1" smtClean="0"/>
              <a:t>ón</a:t>
            </a:r>
            <a:r>
              <a:rPr lang="en-US" dirty="0" smtClean="0"/>
              <a:t>.</a:t>
            </a:r>
          </a:p>
          <a:p>
            <a:pPr marL="365760" lvl="1" indent="0">
              <a:buNone/>
            </a:pPr>
            <a:endParaRPr lang="en-US" dirty="0" smtClean="0"/>
          </a:p>
          <a:p>
            <a:pPr lvl="1"/>
            <a:r>
              <a:rPr lang="en-US" b="1" dirty="0" smtClean="0">
                <a:solidFill>
                  <a:schemeClr val="tx1"/>
                </a:solidFill>
              </a:rPr>
              <a:t>Cinco </a:t>
            </a:r>
            <a:r>
              <a:rPr lang="en-US" dirty="0" err="1" smtClean="0"/>
              <a:t>dedicados</a:t>
            </a:r>
            <a:r>
              <a:rPr lang="en-US" dirty="0" smtClean="0"/>
              <a:t> a </a:t>
            </a:r>
            <a:r>
              <a:rPr lang="en-US" dirty="0" err="1" smtClean="0"/>
              <a:t>navegación</a:t>
            </a:r>
            <a:r>
              <a:rPr lang="en-US" dirty="0" smtClean="0"/>
              <a:t> de </a:t>
            </a:r>
            <a:r>
              <a:rPr lang="en-US" dirty="0" err="1" smtClean="0"/>
              <a:t>usuario</a:t>
            </a:r>
            <a:r>
              <a:rPr lang="en-US" dirty="0" smtClean="0"/>
              <a:t> </a:t>
            </a:r>
            <a:r>
              <a:rPr lang="en-US" dirty="0" err="1" smtClean="0"/>
              <a:t>por</a:t>
            </a:r>
            <a:r>
              <a:rPr lang="en-US" dirty="0" smtClean="0"/>
              <a:t> </a:t>
            </a:r>
            <a:r>
              <a:rPr lang="en-US" dirty="0" err="1" smtClean="0"/>
              <a:t>películas</a:t>
            </a:r>
            <a:r>
              <a:rPr lang="en-US" dirty="0" smtClean="0"/>
              <a:t>, </a:t>
            </a:r>
            <a:r>
              <a:rPr lang="en-US" dirty="0" err="1" smtClean="0"/>
              <a:t>incluyendo</a:t>
            </a:r>
            <a:r>
              <a:rPr lang="en-US" dirty="0" smtClean="0"/>
              <a:t>:</a:t>
            </a:r>
          </a:p>
          <a:p>
            <a:pPr lvl="2"/>
            <a:r>
              <a:rPr lang="en-US" dirty="0" err="1" smtClean="0"/>
              <a:t>Inicio</a:t>
            </a:r>
            <a:endParaRPr lang="en-US" dirty="0" smtClean="0"/>
          </a:p>
          <a:p>
            <a:pPr lvl="2"/>
            <a:r>
              <a:rPr lang="en-US" dirty="0" err="1" smtClean="0"/>
              <a:t>Búsqueda</a:t>
            </a:r>
            <a:endParaRPr lang="en-US" dirty="0" smtClean="0"/>
          </a:p>
          <a:p>
            <a:pPr lvl="2"/>
            <a:r>
              <a:rPr lang="en-US" dirty="0" err="1" smtClean="0"/>
              <a:t>Visualización</a:t>
            </a:r>
            <a:r>
              <a:rPr lang="en-US" dirty="0" smtClean="0"/>
              <a:t> individual</a:t>
            </a:r>
          </a:p>
          <a:p>
            <a:pPr lvl="2"/>
            <a:r>
              <a:rPr lang="en-US" dirty="0" err="1" smtClean="0"/>
              <a:t>Favoritos</a:t>
            </a:r>
            <a:endParaRPr lang="en-US" dirty="0" smtClean="0"/>
          </a:p>
          <a:p>
            <a:pPr marL="594360" lvl="2" indent="0">
              <a:buNone/>
            </a:pPr>
            <a:endParaRPr lang="es-ES" dirty="0"/>
          </a:p>
          <a:p>
            <a:pPr lvl="1"/>
            <a:r>
              <a:rPr lang="es-ES" b="1" dirty="0" smtClean="0">
                <a:solidFill>
                  <a:schemeClr val="tx1"/>
                </a:solidFill>
              </a:rPr>
              <a:t>Uno</a:t>
            </a:r>
            <a:r>
              <a:rPr lang="es-ES" b="1" dirty="0" smtClean="0"/>
              <a:t> </a:t>
            </a:r>
            <a:r>
              <a:rPr lang="es-ES" dirty="0" smtClean="0"/>
              <a:t>para el </a:t>
            </a:r>
            <a:r>
              <a:rPr lang="es-ES" dirty="0" err="1" smtClean="0"/>
              <a:t>login</a:t>
            </a:r>
            <a:r>
              <a:rPr lang="es-ES" dirty="0" smtClean="0"/>
              <a:t>.</a:t>
            </a:r>
            <a:endParaRPr lang="en-US"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4293096"/>
            <a:ext cx="2608290" cy="1872208"/>
          </a:xfrm>
          <a:prstGeom prst="rect">
            <a:avLst/>
          </a:prstGeom>
        </p:spPr>
      </p:pic>
    </p:spTree>
    <p:extLst>
      <p:ext uri="{BB962C8B-B14F-4D97-AF65-F5344CB8AC3E}">
        <p14:creationId xmlns:p14="http://schemas.microsoft.com/office/powerpoint/2010/main" val="826795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Front </a:t>
            </a:r>
            <a:r>
              <a:rPr lang="mr-IN" dirty="0" smtClean="0"/>
              <a:t>–</a:t>
            </a:r>
            <a:r>
              <a:rPr lang="es-ES" dirty="0" smtClean="0"/>
              <a:t> </a:t>
            </a:r>
            <a:r>
              <a:rPr lang="es-ES" dirty="0" err="1" smtClean="0"/>
              <a:t>End</a:t>
            </a:r>
            <a:r>
              <a:rPr lang="es-ES" dirty="0"/>
              <a:t> </a:t>
            </a:r>
            <a:r>
              <a:rPr lang="es-ES" dirty="0" smtClean="0"/>
              <a:t>(II)</a:t>
            </a:r>
            <a:endParaRPr lang="es-ES" dirty="0"/>
          </a:p>
        </p:txBody>
      </p:sp>
      <p:sp>
        <p:nvSpPr>
          <p:cNvPr id="3" name="Marcador de contenido 2"/>
          <p:cNvSpPr>
            <a:spLocks noGrp="1"/>
          </p:cNvSpPr>
          <p:nvPr>
            <p:ph idx="1"/>
          </p:nvPr>
        </p:nvSpPr>
        <p:spPr/>
        <p:txBody>
          <a:bodyPr/>
          <a:lstStyle/>
          <a:p>
            <a:endParaRPr lang="es-ES" b="1" dirty="0" smtClean="0">
              <a:solidFill>
                <a:schemeClr val="tx1"/>
              </a:solidFill>
            </a:endParaRPr>
          </a:p>
          <a:p>
            <a:r>
              <a:rPr lang="es-ES" b="1" dirty="0" smtClean="0"/>
              <a:t>HTML &amp; CSS</a:t>
            </a:r>
          </a:p>
          <a:p>
            <a:r>
              <a:rPr lang="es-ES" b="1" dirty="0" err="1" smtClean="0"/>
              <a:t>Bootstrap</a:t>
            </a:r>
            <a:endParaRPr lang="es-ES" b="1" dirty="0" smtClean="0"/>
          </a:p>
          <a:p>
            <a:r>
              <a:rPr lang="es-ES" b="1" dirty="0" err="1" smtClean="0"/>
              <a:t>JQuery</a:t>
            </a:r>
            <a:endParaRPr lang="es-ES" b="1" dirty="0" smtClean="0"/>
          </a:p>
          <a:p>
            <a:r>
              <a:rPr lang="es-ES" b="1" dirty="0" err="1" smtClean="0"/>
              <a:t>Thymeleaf</a:t>
            </a:r>
            <a:endParaRPr lang="es-ES" b="1" dirty="0" smtClean="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6651" y="3429000"/>
            <a:ext cx="710865" cy="71086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8240" y="4509120"/>
            <a:ext cx="864096" cy="86409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2718" y="2204132"/>
            <a:ext cx="1776338" cy="97412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78240" y="1881083"/>
            <a:ext cx="528956" cy="528956"/>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9344" y="1878514"/>
            <a:ext cx="531525" cy="531525"/>
          </a:xfrm>
          <a:prstGeom prst="rect">
            <a:avLst/>
          </a:prstGeom>
        </p:spPr>
      </p:pic>
    </p:spTree>
    <p:extLst>
      <p:ext uri="{BB962C8B-B14F-4D97-AF65-F5344CB8AC3E}">
        <p14:creationId xmlns:p14="http://schemas.microsoft.com/office/powerpoint/2010/main" val="261810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Front </a:t>
            </a:r>
            <a:r>
              <a:rPr lang="mr-IN" dirty="0" smtClean="0"/>
              <a:t>–</a:t>
            </a:r>
            <a:r>
              <a:rPr lang="es-ES" dirty="0" smtClean="0"/>
              <a:t> </a:t>
            </a:r>
            <a:r>
              <a:rPr lang="es-ES" dirty="0" err="1" smtClean="0"/>
              <a:t>End</a:t>
            </a:r>
            <a:r>
              <a:rPr lang="es-ES" dirty="0" smtClean="0"/>
              <a:t> (III)</a:t>
            </a:r>
            <a:endParaRPr lang="es-ES" dirty="0"/>
          </a:p>
        </p:txBody>
      </p:sp>
      <p:sp>
        <p:nvSpPr>
          <p:cNvPr id="11" name="Marcador de contenido 2"/>
          <p:cNvSpPr txBox="1">
            <a:spLocks/>
          </p:cNvSpPr>
          <p:nvPr/>
        </p:nvSpPr>
        <p:spPr>
          <a:xfrm>
            <a:off x="644466" y="2101744"/>
            <a:ext cx="3040331" cy="550911"/>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r>
              <a:rPr lang="es-ES" smtClean="0"/>
              <a:t>Aplicaci</a:t>
            </a:r>
            <a:r>
              <a:rPr lang="en-US" dirty="0" err="1" smtClean="0"/>
              <a:t>ón</a:t>
            </a:r>
            <a:r>
              <a:rPr lang="en-US" dirty="0" smtClean="0"/>
              <a:t> </a:t>
            </a:r>
            <a:r>
              <a:rPr lang="en-US" b="1" dirty="0" smtClean="0"/>
              <a:t>responsive</a:t>
            </a:r>
            <a:endParaRPr lang="es-ES" dirty="0" smtClean="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0112" y="3077452"/>
            <a:ext cx="2641030" cy="264103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2852936"/>
            <a:ext cx="3878739" cy="3090063"/>
          </a:xfrm>
          <a:prstGeom prst="rect">
            <a:avLst/>
          </a:prstGeom>
        </p:spPr>
      </p:pic>
      <p:sp>
        <p:nvSpPr>
          <p:cNvPr id="16" name="Left-Right Arrow 15"/>
          <p:cNvSpPr/>
          <p:nvPr/>
        </p:nvSpPr>
        <p:spPr>
          <a:xfrm>
            <a:off x="5004048" y="4219671"/>
            <a:ext cx="706418" cy="356592"/>
          </a:xfrm>
          <a:prstGeom prst="lef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754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9117" y="533400"/>
            <a:ext cx="6516798" cy="735360"/>
          </a:xfrm>
        </p:spPr>
        <p:txBody>
          <a:bodyPr/>
          <a:lstStyle/>
          <a:p>
            <a:r>
              <a:rPr lang="es-ES" dirty="0" smtClean="0"/>
              <a:t>Arquitectura de la aplicación</a:t>
            </a:r>
            <a:endParaRPr lang="es-ES" dirty="0"/>
          </a:p>
        </p:txBody>
      </p:sp>
      <p:sp>
        <p:nvSpPr>
          <p:cNvPr id="4" name="CuadroTexto 3"/>
          <p:cNvSpPr txBox="1"/>
          <p:nvPr/>
        </p:nvSpPr>
        <p:spPr>
          <a:xfrm>
            <a:off x="520873" y="1850864"/>
            <a:ext cx="1944216" cy="369332"/>
          </a:xfrm>
          <a:prstGeom prst="rect">
            <a:avLst/>
          </a:prstGeom>
          <a:solidFill>
            <a:schemeClr val="accent5">
              <a:lumMod val="60000"/>
              <a:lumOff val="40000"/>
            </a:schemeClr>
          </a:solidFill>
          <a:ln>
            <a:solidFill>
              <a:schemeClr val="tx1"/>
            </a:solidFill>
          </a:ln>
        </p:spPr>
        <p:txBody>
          <a:bodyPr wrap="square" rtlCol="0">
            <a:spAutoFit/>
          </a:bodyPr>
          <a:lstStyle/>
          <a:p>
            <a:r>
              <a:rPr lang="es-ES" dirty="0" err="1" smtClean="0"/>
              <a:t>AdminController</a:t>
            </a:r>
            <a:endParaRPr lang="es-ES" dirty="0"/>
          </a:p>
        </p:txBody>
      </p:sp>
      <p:sp>
        <p:nvSpPr>
          <p:cNvPr id="5" name="CuadroTexto 4"/>
          <p:cNvSpPr txBox="1"/>
          <p:nvPr/>
        </p:nvSpPr>
        <p:spPr>
          <a:xfrm>
            <a:off x="482440" y="3752813"/>
            <a:ext cx="1944216" cy="369332"/>
          </a:xfrm>
          <a:prstGeom prst="rect">
            <a:avLst/>
          </a:prstGeom>
          <a:solidFill>
            <a:schemeClr val="accent5">
              <a:lumMod val="60000"/>
              <a:lumOff val="40000"/>
            </a:schemeClr>
          </a:solidFill>
          <a:ln>
            <a:solidFill>
              <a:schemeClr val="tx1"/>
            </a:solidFill>
          </a:ln>
        </p:spPr>
        <p:txBody>
          <a:bodyPr wrap="square" rtlCol="0">
            <a:spAutoFit/>
          </a:bodyPr>
          <a:lstStyle/>
          <a:p>
            <a:r>
              <a:rPr lang="es-ES" dirty="0" err="1" smtClean="0"/>
              <a:t>HomeController</a:t>
            </a:r>
            <a:endParaRPr lang="es-ES" dirty="0"/>
          </a:p>
        </p:txBody>
      </p:sp>
      <p:sp>
        <p:nvSpPr>
          <p:cNvPr id="6" name="CuadroTexto 5"/>
          <p:cNvSpPr txBox="1"/>
          <p:nvPr/>
        </p:nvSpPr>
        <p:spPr>
          <a:xfrm>
            <a:off x="513977" y="5229200"/>
            <a:ext cx="1944216" cy="369332"/>
          </a:xfrm>
          <a:prstGeom prst="rect">
            <a:avLst/>
          </a:prstGeom>
          <a:solidFill>
            <a:schemeClr val="accent5">
              <a:lumMod val="60000"/>
              <a:lumOff val="40000"/>
            </a:schemeClr>
          </a:solidFill>
          <a:ln>
            <a:solidFill>
              <a:schemeClr val="tx1"/>
            </a:solidFill>
          </a:ln>
        </p:spPr>
        <p:txBody>
          <a:bodyPr wrap="square" rtlCol="0">
            <a:spAutoFit/>
          </a:bodyPr>
          <a:lstStyle/>
          <a:p>
            <a:r>
              <a:rPr lang="es-ES" dirty="0" err="1" smtClean="0"/>
              <a:t>MovieController</a:t>
            </a:r>
            <a:endParaRPr lang="es-ES" dirty="0"/>
          </a:p>
        </p:txBody>
      </p:sp>
      <p:sp>
        <p:nvSpPr>
          <p:cNvPr id="7" name="CuadroTexto 6"/>
          <p:cNvSpPr txBox="1"/>
          <p:nvPr/>
        </p:nvSpPr>
        <p:spPr>
          <a:xfrm>
            <a:off x="3152714" y="3068960"/>
            <a:ext cx="1944216" cy="369332"/>
          </a:xfrm>
          <a:prstGeom prst="rect">
            <a:avLst/>
          </a:prstGeom>
          <a:solidFill>
            <a:schemeClr val="accent3">
              <a:lumMod val="40000"/>
              <a:lumOff val="60000"/>
            </a:schemeClr>
          </a:solidFill>
          <a:ln>
            <a:solidFill>
              <a:schemeClr val="tx1"/>
            </a:solidFill>
          </a:ln>
        </p:spPr>
        <p:txBody>
          <a:bodyPr wrap="square" rtlCol="0">
            <a:spAutoFit/>
          </a:bodyPr>
          <a:lstStyle/>
          <a:p>
            <a:r>
              <a:rPr lang="es-ES" dirty="0" smtClean="0"/>
              <a:t>Servicio Usuarios</a:t>
            </a:r>
            <a:endParaRPr lang="es-ES" dirty="0"/>
          </a:p>
        </p:txBody>
      </p:sp>
      <p:sp>
        <p:nvSpPr>
          <p:cNvPr id="8" name="CuadroTexto 7"/>
          <p:cNvSpPr txBox="1"/>
          <p:nvPr/>
        </p:nvSpPr>
        <p:spPr>
          <a:xfrm>
            <a:off x="3136726" y="5229200"/>
            <a:ext cx="1944216" cy="369332"/>
          </a:xfrm>
          <a:prstGeom prst="rect">
            <a:avLst/>
          </a:prstGeom>
          <a:solidFill>
            <a:schemeClr val="accent3">
              <a:lumMod val="40000"/>
              <a:lumOff val="60000"/>
            </a:schemeClr>
          </a:solidFill>
          <a:ln>
            <a:solidFill>
              <a:schemeClr val="tx1"/>
            </a:solidFill>
          </a:ln>
        </p:spPr>
        <p:txBody>
          <a:bodyPr wrap="square" rtlCol="0">
            <a:spAutoFit/>
          </a:bodyPr>
          <a:lstStyle/>
          <a:p>
            <a:r>
              <a:rPr lang="es-ES" dirty="0" smtClean="0"/>
              <a:t>Servicio Películas</a:t>
            </a:r>
            <a:endParaRPr lang="es-ES" dirty="0"/>
          </a:p>
        </p:txBody>
      </p:sp>
      <p:sp>
        <p:nvSpPr>
          <p:cNvPr id="9" name="CuadroTexto 8"/>
          <p:cNvSpPr txBox="1"/>
          <p:nvPr/>
        </p:nvSpPr>
        <p:spPr>
          <a:xfrm>
            <a:off x="6156176" y="1850864"/>
            <a:ext cx="2454587" cy="369332"/>
          </a:xfrm>
          <a:prstGeom prst="rect">
            <a:avLst/>
          </a:prstGeom>
          <a:solidFill>
            <a:schemeClr val="accent2"/>
          </a:solidFill>
          <a:ln>
            <a:solidFill>
              <a:schemeClr val="tx1"/>
            </a:solidFill>
          </a:ln>
        </p:spPr>
        <p:txBody>
          <a:bodyPr wrap="square" rtlCol="0">
            <a:spAutoFit/>
          </a:bodyPr>
          <a:lstStyle/>
          <a:p>
            <a:r>
              <a:rPr lang="es-ES" dirty="0" smtClean="0"/>
              <a:t>Repositorio Usuarios</a:t>
            </a:r>
            <a:endParaRPr lang="es-ES" dirty="0"/>
          </a:p>
        </p:txBody>
      </p:sp>
      <p:sp>
        <p:nvSpPr>
          <p:cNvPr id="10" name="CuadroTexto 9"/>
          <p:cNvSpPr txBox="1"/>
          <p:nvPr/>
        </p:nvSpPr>
        <p:spPr>
          <a:xfrm>
            <a:off x="6221869" y="5229200"/>
            <a:ext cx="2454587" cy="369332"/>
          </a:xfrm>
          <a:prstGeom prst="rect">
            <a:avLst/>
          </a:prstGeom>
          <a:solidFill>
            <a:schemeClr val="accent2"/>
          </a:solidFill>
          <a:ln>
            <a:solidFill>
              <a:schemeClr val="tx1"/>
            </a:solidFill>
          </a:ln>
        </p:spPr>
        <p:txBody>
          <a:bodyPr wrap="square" rtlCol="0">
            <a:spAutoFit/>
          </a:bodyPr>
          <a:lstStyle/>
          <a:p>
            <a:r>
              <a:rPr lang="es-ES" dirty="0" smtClean="0"/>
              <a:t>Repositorio Películas</a:t>
            </a:r>
            <a:endParaRPr lang="es-ES" dirty="0"/>
          </a:p>
        </p:txBody>
      </p:sp>
      <p:sp>
        <p:nvSpPr>
          <p:cNvPr id="11" name="CuadroTexto 10"/>
          <p:cNvSpPr txBox="1"/>
          <p:nvPr/>
        </p:nvSpPr>
        <p:spPr>
          <a:xfrm>
            <a:off x="6185768" y="3604960"/>
            <a:ext cx="2454587" cy="369332"/>
          </a:xfrm>
          <a:prstGeom prst="rect">
            <a:avLst/>
          </a:prstGeom>
          <a:solidFill>
            <a:schemeClr val="accent2"/>
          </a:solidFill>
          <a:ln>
            <a:solidFill>
              <a:schemeClr val="tx1"/>
            </a:solidFill>
          </a:ln>
        </p:spPr>
        <p:txBody>
          <a:bodyPr wrap="square" rtlCol="0">
            <a:spAutoFit/>
          </a:bodyPr>
          <a:lstStyle/>
          <a:p>
            <a:r>
              <a:rPr lang="es-ES" dirty="0" smtClean="0"/>
              <a:t>Repositorio Opiniones </a:t>
            </a:r>
            <a:endParaRPr lang="es-ES" dirty="0"/>
          </a:p>
        </p:txBody>
      </p:sp>
      <p:cxnSp>
        <p:nvCxnSpPr>
          <p:cNvPr id="13" name="Conector recto 12"/>
          <p:cNvCxnSpPr/>
          <p:nvPr/>
        </p:nvCxnSpPr>
        <p:spPr>
          <a:xfrm>
            <a:off x="2771800" y="1583281"/>
            <a:ext cx="0" cy="465403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5364088" y="1583281"/>
            <a:ext cx="0" cy="465403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4" idx="3"/>
          </p:cNvCxnSpPr>
          <p:nvPr/>
        </p:nvCxnSpPr>
        <p:spPr>
          <a:xfrm>
            <a:off x="2465089" y="2035530"/>
            <a:ext cx="1098799" cy="10334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a:stCxn id="6" idx="3"/>
            <a:endCxn id="8" idx="1"/>
          </p:cNvCxnSpPr>
          <p:nvPr/>
        </p:nvCxnSpPr>
        <p:spPr>
          <a:xfrm>
            <a:off x="2458193" y="5413866"/>
            <a:ext cx="6785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a:stCxn id="7" idx="3"/>
          </p:cNvCxnSpPr>
          <p:nvPr/>
        </p:nvCxnSpPr>
        <p:spPr>
          <a:xfrm flipV="1">
            <a:off x="5096930" y="2127864"/>
            <a:ext cx="1059246" cy="11257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a:stCxn id="7" idx="3"/>
            <a:endCxn id="11" idx="1"/>
          </p:cNvCxnSpPr>
          <p:nvPr/>
        </p:nvCxnSpPr>
        <p:spPr>
          <a:xfrm>
            <a:off x="5096930" y="3253626"/>
            <a:ext cx="1088838" cy="536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a:stCxn id="8" idx="3"/>
          </p:cNvCxnSpPr>
          <p:nvPr/>
        </p:nvCxnSpPr>
        <p:spPr>
          <a:xfrm flipV="1">
            <a:off x="5080942" y="4011104"/>
            <a:ext cx="1219250" cy="14027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a:stCxn id="8" idx="3"/>
            <a:endCxn id="10" idx="1"/>
          </p:cNvCxnSpPr>
          <p:nvPr/>
        </p:nvCxnSpPr>
        <p:spPr>
          <a:xfrm>
            <a:off x="5080942" y="5413866"/>
            <a:ext cx="114092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p:cNvCxnSpPr>
            <a:stCxn id="5" idx="3"/>
          </p:cNvCxnSpPr>
          <p:nvPr/>
        </p:nvCxnSpPr>
        <p:spPr>
          <a:xfrm flipV="1">
            <a:off x="2426656" y="3438292"/>
            <a:ext cx="1129550" cy="4991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a:stCxn id="7" idx="3"/>
          </p:cNvCxnSpPr>
          <p:nvPr/>
        </p:nvCxnSpPr>
        <p:spPr>
          <a:xfrm>
            <a:off x="5096930" y="3253626"/>
            <a:ext cx="1419286" cy="19755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6" name="Tabla 65"/>
          <p:cNvGraphicFramePr>
            <a:graphicFrameLocks noGrp="1"/>
          </p:cNvGraphicFramePr>
          <p:nvPr>
            <p:extLst>
              <p:ext uri="{D42A27DB-BD31-4B8C-83A1-F6EECF244321}">
                <p14:modId xmlns:p14="http://schemas.microsoft.com/office/powerpoint/2010/main" val="3803844581"/>
              </p:ext>
            </p:extLst>
          </p:nvPr>
        </p:nvGraphicFramePr>
        <p:xfrm>
          <a:off x="0" y="6262630"/>
          <a:ext cx="9144000" cy="370840"/>
        </p:xfrm>
        <a:graphic>
          <a:graphicData uri="http://schemas.openxmlformats.org/drawingml/2006/table">
            <a:tbl>
              <a:tblPr firstRow="1" bandRow="1">
                <a:tableStyleId>{073A0DAA-6AF3-43AB-8588-CEC1D06C72B9}</a:tableStyleId>
              </a:tblPr>
              <a:tblGrid>
                <a:gridCol w="2715539"/>
                <a:gridCol w="3127360"/>
                <a:gridCol w="3301101"/>
              </a:tblGrid>
              <a:tr h="370840">
                <a:tc>
                  <a:txBody>
                    <a:bodyPr/>
                    <a:lstStyle/>
                    <a:p>
                      <a:pPr algn="ctr"/>
                      <a:r>
                        <a:rPr lang="es-ES" dirty="0" smtClean="0"/>
                        <a:t>Controladores</a:t>
                      </a:r>
                      <a:endParaRPr lang="es-E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s-ES" dirty="0" smtClean="0"/>
                        <a:t>Servicios</a:t>
                      </a:r>
                      <a:endParaRPr lang="es-E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s-ES" dirty="0" smtClean="0"/>
                        <a:t>Repositorios   </a:t>
                      </a:r>
                      <a:endParaRPr lang="es-E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8845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9117" y="533400"/>
            <a:ext cx="6516798" cy="303312"/>
          </a:xfrm>
        </p:spPr>
        <p:txBody>
          <a:bodyPr>
            <a:normAutofit fontScale="90000"/>
          </a:bodyPr>
          <a:lstStyle/>
          <a:p>
            <a:r>
              <a:rPr lang="es-ES" dirty="0" smtClean="0"/>
              <a:t>Base de Datos</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829766"/>
            <a:ext cx="5947107" cy="5911602"/>
          </a:xfrm>
          <a:prstGeom prst="rect">
            <a:avLst/>
          </a:prstGeom>
        </p:spPr>
      </p:pic>
    </p:spTree>
    <p:extLst>
      <p:ext uri="{BB962C8B-B14F-4D97-AF65-F5344CB8AC3E}">
        <p14:creationId xmlns:p14="http://schemas.microsoft.com/office/powerpoint/2010/main" val="10364208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55576" y="286394"/>
            <a:ext cx="6516798" cy="375320"/>
          </a:xfrm>
        </p:spPr>
        <p:txBody>
          <a:bodyPr>
            <a:normAutofit fontScale="90000"/>
          </a:bodyPr>
          <a:lstStyle/>
          <a:p>
            <a:r>
              <a:rPr lang="es-ES" dirty="0" err="1" smtClean="0"/>
              <a:t>Package</a:t>
            </a:r>
            <a:r>
              <a:rPr lang="es-ES" dirty="0" smtClean="0"/>
              <a:t> </a:t>
            </a:r>
            <a:r>
              <a:rPr lang="es-ES" dirty="0" err="1" smtClean="0"/>
              <a:t>Controller</a:t>
            </a:r>
            <a:endParaRPr lang="es-ES" dirty="0"/>
          </a:p>
        </p:txBody>
      </p:sp>
      <p:pic>
        <p:nvPicPr>
          <p:cNvPr id="4" name="Imagen 3"/>
          <p:cNvPicPr>
            <a:picLocks noChangeAspect="1"/>
          </p:cNvPicPr>
          <p:nvPr/>
        </p:nvPicPr>
        <p:blipFill rotWithShape="1">
          <a:blip r:embed="rId2" cstate="print">
            <a:extLst>
              <a:ext uri="{28A0092B-C50C-407E-A947-70E740481C1C}">
                <a14:useLocalDpi xmlns:a14="http://schemas.microsoft.com/office/drawing/2010/main" val="0"/>
              </a:ext>
            </a:extLst>
          </a:blip>
          <a:srcRect l="1014" t="1701" r="1014" b="2750"/>
          <a:stretch/>
        </p:blipFill>
        <p:spPr>
          <a:xfrm>
            <a:off x="758207" y="627055"/>
            <a:ext cx="7344816" cy="6076166"/>
          </a:xfrm>
          <a:prstGeom prst="rect">
            <a:avLst/>
          </a:prstGeom>
        </p:spPr>
      </p:pic>
    </p:spTree>
    <p:extLst>
      <p:ext uri="{BB962C8B-B14F-4D97-AF65-F5344CB8AC3E}">
        <p14:creationId xmlns:p14="http://schemas.microsoft.com/office/powerpoint/2010/main" val="389521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9117" y="533400"/>
            <a:ext cx="6516798" cy="87288"/>
          </a:xfrm>
        </p:spPr>
        <p:txBody>
          <a:bodyPr>
            <a:normAutofit fontScale="90000"/>
          </a:bodyPr>
          <a:lstStyle/>
          <a:p>
            <a:r>
              <a:rPr lang="es-ES" dirty="0" err="1" smtClean="0"/>
              <a:t>Package</a:t>
            </a:r>
            <a:r>
              <a:rPr lang="es-ES" dirty="0" smtClean="0"/>
              <a:t> </a:t>
            </a:r>
            <a:r>
              <a:rPr lang="es-ES" dirty="0" err="1" smtClean="0"/>
              <a:t>Model</a:t>
            </a:r>
            <a:endParaRPr lang="es-ES" dirty="0"/>
          </a:p>
        </p:txBody>
      </p:sp>
      <p:pic>
        <p:nvPicPr>
          <p:cNvPr id="4" name="Imagen 3"/>
          <p:cNvPicPr>
            <a:picLocks noChangeAspect="1"/>
          </p:cNvPicPr>
          <p:nvPr/>
        </p:nvPicPr>
        <p:blipFill rotWithShape="1">
          <a:blip r:embed="rId2" cstate="print">
            <a:extLst>
              <a:ext uri="{28A0092B-C50C-407E-A947-70E740481C1C}">
                <a14:useLocalDpi xmlns:a14="http://schemas.microsoft.com/office/drawing/2010/main" val="0"/>
              </a:ext>
            </a:extLst>
          </a:blip>
          <a:srcRect r="2345" b="3065"/>
          <a:stretch/>
        </p:blipFill>
        <p:spPr>
          <a:xfrm>
            <a:off x="799117" y="533401"/>
            <a:ext cx="5933123" cy="5919936"/>
          </a:xfrm>
          <a:prstGeom prst="rect">
            <a:avLst/>
          </a:prstGeom>
        </p:spPr>
      </p:pic>
    </p:spTree>
    <p:extLst>
      <p:ext uri="{BB962C8B-B14F-4D97-AF65-F5344CB8AC3E}">
        <p14:creationId xmlns:p14="http://schemas.microsoft.com/office/powerpoint/2010/main" val="393536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2958f784-0ef9-4616-b22d-512a8cad1f0d">Decisions in business are not black and white. There are gray areas, too, just like in this template's design with a grid of office windows in the background. The bright blue text and colorful accents  contrast to draw attention to your content, as the sample list, chart, tables, and smartart show. This presentation is in widescreen (16X9) format. 
</APDescription>
    <AssetExpire xmlns="2958f784-0ef9-4616-b22d-512a8cad1f0d">2029-01-01T08:00:00+00:00</AssetExpire>
    <CampaignTagsTaxHTField0 xmlns="2958f784-0ef9-4616-b22d-512a8cad1f0d">
      <Terms xmlns="http://schemas.microsoft.com/office/infopath/2007/PartnerControls"/>
    </CampaignTagsTaxHTField0>
    <IntlLangReviewDate xmlns="2958f784-0ef9-4616-b22d-512a8cad1f0d" xsi:nil="true"/>
    <TPFriendlyName xmlns="2958f784-0ef9-4616-b22d-512a8cad1f0d" xsi:nil="true"/>
    <IntlLangReview xmlns="2958f784-0ef9-4616-b22d-512a8cad1f0d">false</IntlLangReview>
    <LocLastLocAttemptVersionLookup xmlns="2958f784-0ef9-4616-b22d-512a8cad1f0d">835478</LocLastLocAttemptVersionLookup>
    <PolicheckWords xmlns="2958f784-0ef9-4616-b22d-512a8cad1f0d" xsi:nil="true"/>
    <SubmitterId xmlns="2958f784-0ef9-4616-b22d-512a8cad1f0d" xsi:nil="true"/>
    <AcquiredFrom xmlns="2958f784-0ef9-4616-b22d-512a8cad1f0d">Internal MS</AcquiredFrom>
    <EditorialStatus xmlns="2958f784-0ef9-4616-b22d-512a8cad1f0d">Complete</EditorialStatus>
    <Markets xmlns="2958f784-0ef9-4616-b22d-512a8cad1f0d"/>
    <OriginAsset xmlns="2958f784-0ef9-4616-b22d-512a8cad1f0d" xsi:nil="true"/>
    <AssetStart xmlns="2958f784-0ef9-4616-b22d-512a8cad1f0d">2012-05-11T02:03:00+00:00</AssetStart>
    <FriendlyTitle xmlns="2958f784-0ef9-4616-b22d-512a8cad1f0d" xsi:nil="true"/>
    <MarketSpecific xmlns="2958f784-0ef9-4616-b22d-512a8cad1f0d">false</MarketSpecific>
    <TPNamespace xmlns="2958f784-0ef9-4616-b22d-512a8cad1f0d" xsi:nil="true"/>
    <PublishStatusLookup xmlns="2958f784-0ef9-4616-b22d-512a8cad1f0d">
      <Value>664597</Value>
    </PublishStatusLookup>
    <APAuthor xmlns="2958f784-0ef9-4616-b22d-512a8cad1f0d">
      <UserInfo>
        <DisplayName>REDMOND\v-vaddu</DisplayName>
        <AccountId>2567</AccountId>
        <AccountType/>
      </UserInfo>
    </APAuthor>
    <TPCommandLine xmlns="2958f784-0ef9-4616-b22d-512a8cad1f0d" xsi:nil="true"/>
    <IntlLangReviewer xmlns="2958f784-0ef9-4616-b22d-512a8cad1f0d" xsi:nil="true"/>
    <OpenTemplate xmlns="2958f784-0ef9-4616-b22d-512a8cad1f0d">true</OpenTemplate>
    <CSXSubmissionDate xmlns="2958f784-0ef9-4616-b22d-512a8cad1f0d" xsi:nil="true"/>
    <TaxCatchAll xmlns="2958f784-0ef9-4616-b22d-512a8cad1f0d"/>
    <Manager xmlns="2958f784-0ef9-4616-b22d-512a8cad1f0d" xsi:nil="true"/>
    <NumericId xmlns="2958f784-0ef9-4616-b22d-512a8cad1f0d" xsi:nil="true"/>
    <ParentAssetId xmlns="2958f784-0ef9-4616-b22d-512a8cad1f0d" xsi:nil="true"/>
    <OriginalSourceMarket xmlns="2958f784-0ef9-4616-b22d-512a8cad1f0d">english</OriginalSourceMarket>
    <ApprovalStatus xmlns="2958f784-0ef9-4616-b22d-512a8cad1f0d">InProgress</ApprovalStatus>
    <TPComponent xmlns="2958f784-0ef9-4616-b22d-512a8cad1f0d" xsi:nil="true"/>
    <EditorialTags xmlns="2958f784-0ef9-4616-b22d-512a8cad1f0d" xsi:nil="true"/>
    <TPExecutable xmlns="2958f784-0ef9-4616-b22d-512a8cad1f0d" xsi:nil="true"/>
    <TPLaunchHelpLink xmlns="2958f784-0ef9-4616-b22d-512a8cad1f0d" xsi:nil="true"/>
    <LocComments xmlns="2958f784-0ef9-4616-b22d-512a8cad1f0d" xsi:nil="true"/>
    <LocRecommendedHandoff xmlns="2958f784-0ef9-4616-b22d-512a8cad1f0d" xsi:nil="true"/>
    <SourceTitle xmlns="2958f784-0ef9-4616-b22d-512a8cad1f0d" xsi:nil="true"/>
    <CSXUpdate xmlns="2958f784-0ef9-4616-b22d-512a8cad1f0d">false</CSXUpdate>
    <IntlLocPriority xmlns="2958f784-0ef9-4616-b22d-512a8cad1f0d" xsi:nil="true"/>
    <UAProjectedTotalWords xmlns="2958f784-0ef9-4616-b22d-512a8cad1f0d" xsi:nil="true"/>
    <AssetType xmlns="2958f784-0ef9-4616-b22d-512a8cad1f0d">TP</AssetType>
    <MachineTranslated xmlns="2958f784-0ef9-4616-b22d-512a8cad1f0d">false</MachineTranslated>
    <OutputCachingOn xmlns="2958f784-0ef9-4616-b22d-512a8cad1f0d">false</OutputCachingOn>
    <TemplateStatus xmlns="2958f784-0ef9-4616-b22d-512a8cad1f0d">Complete</TemplateStatus>
    <IsSearchable xmlns="2958f784-0ef9-4616-b22d-512a8cad1f0d">true</IsSearchable>
    <ContentItem xmlns="2958f784-0ef9-4616-b22d-512a8cad1f0d" xsi:nil="true"/>
    <HandoffToMSDN xmlns="2958f784-0ef9-4616-b22d-512a8cad1f0d" xsi:nil="true"/>
    <ShowIn xmlns="2958f784-0ef9-4616-b22d-512a8cad1f0d">Show everywhere</ShowIn>
    <ThumbnailAssetId xmlns="2958f784-0ef9-4616-b22d-512a8cad1f0d" xsi:nil="true"/>
    <UALocComments xmlns="2958f784-0ef9-4616-b22d-512a8cad1f0d" xsi:nil="true"/>
    <UALocRecommendation xmlns="2958f784-0ef9-4616-b22d-512a8cad1f0d">Localize</UALocRecommendation>
    <LastModifiedDateTime xmlns="2958f784-0ef9-4616-b22d-512a8cad1f0d" xsi:nil="true"/>
    <LegacyData xmlns="2958f784-0ef9-4616-b22d-512a8cad1f0d" xsi:nil="true"/>
    <LocManualTestRequired xmlns="2958f784-0ef9-4616-b22d-512a8cad1f0d">false</LocManualTestRequired>
    <ClipArtFilename xmlns="2958f784-0ef9-4616-b22d-512a8cad1f0d" xsi:nil="true"/>
    <TPApplication xmlns="2958f784-0ef9-4616-b22d-512a8cad1f0d" xsi:nil="true"/>
    <CSXHash xmlns="2958f784-0ef9-4616-b22d-512a8cad1f0d" xsi:nil="true"/>
    <DirectSourceMarket xmlns="2958f784-0ef9-4616-b22d-512a8cad1f0d">english</DirectSourceMarket>
    <PrimaryImageGen xmlns="2958f784-0ef9-4616-b22d-512a8cad1f0d">true</PrimaryImageGen>
    <PlannedPubDate xmlns="2958f784-0ef9-4616-b22d-512a8cad1f0d" xsi:nil="true"/>
    <CSXSubmissionMarket xmlns="2958f784-0ef9-4616-b22d-512a8cad1f0d" xsi:nil="true"/>
    <Downloads xmlns="2958f784-0ef9-4616-b22d-512a8cad1f0d">0</Downloads>
    <ArtSampleDocs xmlns="2958f784-0ef9-4616-b22d-512a8cad1f0d" xsi:nil="true"/>
    <TrustLevel xmlns="2958f784-0ef9-4616-b22d-512a8cad1f0d">1 Microsoft Managed Content</TrustLevel>
    <BlockPublish xmlns="2958f784-0ef9-4616-b22d-512a8cad1f0d">false</BlockPublish>
    <TPLaunchHelpLinkType xmlns="2958f784-0ef9-4616-b22d-512a8cad1f0d">Template</TPLaunchHelpLinkType>
    <LocalizationTagsTaxHTField0 xmlns="2958f784-0ef9-4616-b22d-512a8cad1f0d">
      <Terms xmlns="http://schemas.microsoft.com/office/infopath/2007/PartnerControls"/>
    </LocalizationTagsTaxHTField0>
    <BusinessGroup xmlns="2958f784-0ef9-4616-b22d-512a8cad1f0d" xsi:nil="true"/>
    <Providers xmlns="2958f784-0ef9-4616-b22d-512a8cad1f0d" xsi:nil="true"/>
    <TemplateTemplateType xmlns="2958f784-0ef9-4616-b22d-512a8cad1f0d">PowerPoint Presentation Template</TemplateTemplateType>
    <TimesCloned xmlns="2958f784-0ef9-4616-b22d-512a8cad1f0d" xsi:nil="true"/>
    <TPAppVersion xmlns="2958f784-0ef9-4616-b22d-512a8cad1f0d" xsi:nil="true"/>
    <VoteCount xmlns="2958f784-0ef9-4616-b22d-512a8cad1f0d" xsi:nil="true"/>
    <AverageRating xmlns="2958f784-0ef9-4616-b22d-512a8cad1f0d" xsi:nil="true"/>
    <FeatureTagsTaxHTField0 xmlns="2958f784-0ef9-4616-b22d-512a8cad1f0d">
      <Terms xmlns="http://schemas.microsoft.com/office/infopath/2007/PartnerControls"/>
    </FeatureTagsTaxHTField0>
    <Provider xmlns="2958f784-0ef9-4616-b22d-512a8cad1f0d" xsi:nil="true"/>
    <UACurrentWords xmlns="2958f784-0ef9-4616-b22d-512a8cad1f0d" xsi:nil="true"/>
    <AssetId xmlns="2958f784-0ef9-4616-b22d-512a8cad1f0d">TP102895241</AssetId>
    <TPClientViewer xmlns="2958f784-0ef9-4616-b22d-512a8cad1f0d" xsi:nil="true"/>
    <DSATActionTaken xmlns="2958f784-0ef9-4616-b22d-512a8cad1f0d" xsi:nil="true"/>
    <APEditor xmlns="2958f784-0ef9-4616-b22d-512a8cad1f0d">
      <UserInfo>
        <DisplayName/>
        <AccountId xsi:nil="true"/>
        <AccountType/>
      </UserInfo>
    </APEditor>
    <TPInstallLocation xmlns="2958f784-0ef9-4616-b22d-512a8cad1f0d" xsi:nil="true"/>
    <OOCacheId xmlns="2958f784-0ef9-4616-b22d-512a8cad1f0d" xsi:nil="true"/>
    <IsDeleted xmlns="2958f784-0ef9-4616-b22d-512a8cad1f0d">false</IsDeleted>
    <PublishTargets xmlns="2958f784-0ef9-4616-b22d-512a8cad1f0d">OfficeOnlineVNext</PublishTargets>
    <ApprovalLog xmlns="2958f784-0ef9-4616-b22d-512a8cad1f0d" xsi:nil="true"/>
    <BugNumber xmlns="2958f784-0ef9-4616-b22d-512a8cad1f0d" xsi:nil="true"/>
    <CrawlForDependencies xmlns="2958f784-0ef9-4616-b22d-512a8cad1f0d">false</CrawlForDependencies>
    <InternalTagsTaxHTField0 xmlns="2958f784-0ef9-4616-b22d-512a8cad1f0d">
      <Terms xmlns="http://schemas.microsoft.com/office/infopath/2007/PartnerControls"/>
    </InternalTagsTaxHTField0>
    <LastHandOff xmlns="2958f784-0ef9-4616-b22d-512a8cad1f0d" xsi:nil="true"/>
    <Milestone xmlns="2958f784-0ef9-4616-b22d-512a8cad1f0d" xsi:nil="true"/>
    <OriginalRelease xmlns="2958f784-0ef9-4616-b22d-512a8cad1f0d">15</OriginalRelease>
    <RecommendationsModifier xmlns="2958f784-0ef9-4616-b22d-512a8cad1f0d" xsi:nil="true"/>
    <ScenarioTagsTaxHTField0 xmlns="2958f784-0ef9-4616-b22d-512a8cad1f0d">
      <Terms xmlns="http://schemas.microsoft.com/office/infopath/2007/PartnerControls"/>
    </ScenarioTagsTaxHTField0>
    <UANotes xmlns="2958f784-0ef9-4616-b22d-512a8cad1f0d" xsi:nil="true"/>
    <Description0 xmlns="fb5acd76-e9f3-4601-9d69-91f53ab96ae6" xsi:nil="true"/>
    <Component xmlns="fb5acd76-e9f3-4601-9d69-91f53ab96ae6" xsi:nil="true"/>
    <LocMarketGroupTiers2 xmlns="2958f784-0ef9-4616-b22d-512a8cad1f0d"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DE95A0C693CEB341887D38A4A2B58B45040072C752107C5A7B47AA91A1EE638E6F1F" ma:contentTypeVersion="55" ma:contentTypeDescription="Create a new document." ma:contentTypeScope="" ma:versionID="3c98c83416931a21d43ed007fda5e4dd">
  <xsd:schema xmlns:xsd="http://www.w3.org/2001/XMLSchema" xmlns:xs="http://www.w3.org/2001/XMLSchema" xmlns:p="http://schemas.microsoft.com/office/2006/metadata/properties" xmlns:ns2="2958f784-0ef9-4616-b22d-512a8cad1f0d" xmlns:ns3="fb5acd76-e9f3-4601-9d69-91f53ab96ae6" targetNamespace="http://schemas.microsoft.com/office/2006/metadata/properties" ma:root="true" ma:fieldsID="938018c4f46d99993d20879d4e9ddff8" ns2:_="" ns3:_="">
    <xsd:import namespace="2958f784-0ef9-4616-b22d-512a8cad1f0d"/>
    <xsd:import namespace="fb5acd76-e9f3-4601-9d69-91f53ab96ae6"/>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58f784-0ef9-4616-b22d-512a8cad1f0d"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ca69c71e-a029-4733-aca1-cabc27411b08}"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D80075B-F8CE-48D6-9BD2-D195F7E115A9}" ma:internalName="CSXSubmissionMarket" ma:readOnly="false" ma:showField="MarketName" ma:web="2958f784-0ef9-4616-b22d-512a8cad1f0d">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9327d1a0-1a14-4b12-a74c-0f320f972977}"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1F044C38-11A0-4051-9DF8-A3AFA85E16DC}" ma:internalName="InProjectListLookup" ma:readOnly="true" ma:showField="InProjectLis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3b364bcb-a06e-4da1-8475-f5243c3236b2}"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1F044C38-11A0-4051-9DF8-A3AFA85E16DC}" ma:internalName="LastCompleteVersionLookup" ma:readOnly="true" ma:showField="LastComplete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1F044C38-11A0-4051-9DF8-A3AFA85E16DC}" ma:internalName="LastPreviewErrorLookup" ma:readOnly="true" ma:showField="LastPreviewError"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1F044C38-11A0-4051-9DF8-A3AFA85E16DC}" ma:internalName="LastPreviewResultLookup" ma:readOnly="true" ma:showField="LastPreviewResul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1F044C38-11A0-4051-9DF8-A3AFA85E16DC}" ma:internalName="LastPreviewAttemptDateLookup" ma:readOnly="true" ma:showField="LastPreviewAttemptDat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1F044C38-11A0-4051-9DF8-A3AFA85E16DC}" ma:internalName="LastPreviewedByLookup" ma:readOnly="true" ma:showField="LastPreviewedBy"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1F044C38-11A0-4051-9DF8-A3AFA85E16DC}" ma:internalName="LastPreviewTimeLookup" ma:readOnly="true" ma:showField="LastPreviewTi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1F044C38-11A0-4051-9DF8-A3AFA85E16DC}" ma:internalName="LastPreviewVersionLookup" ma:readOnly="true" ma:showField="LastPreview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1F044C38-11A0-4051-9DF8-A3AFA85E16DC}" ma:internalName="LastPublishErrorLookup" ma:readOnly="true" ma:showField="LastPublishError"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1F044C38-11A0-4051-9DF8-A3AFA85E16DC}" ma:internalName="LastPublishResultLookup" ma:readOnly="true" ma:showField="LastPublishResul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1F044C38-11A0-4051-9DF8-A3AFA85E16DC}" ma:internalName="LastPublishAttemptDateLookup" ma:readOnly="true" ma:showField="LastPublishAttemptDat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1F044C38-11A0-4051-9DF8-A3AFA85E16DC}" ma:internalName="LastPublishedByLookup" ma:readOnly="true" ma:showField="LastPublishedBy"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1F044C38-11A0-4051-9DF8-A3AFA85E16DC}" ma:internalName="LastPublishTimeLookup" ma:readOnly="true" ma:showField="LastPublishTi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1F044C38-11A0-4051-9DF8-A3AFA85E16DC}" ma:internalName="LastPublishVersionLookup" ma:readOnly="true" ma:showField="LastPublish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AC64899A-88C0-4725-BCFC-902FA402DE74}" ma:internalName="LocLastLocAttemptVersionLookup" ma:readOnly="false" ma:showField="LastLocAttemptVersion" ma:web="2958f784-0ef9-4616-b22d-512a8cad1f0d">
      <xsd:simpleType>
        <xsd:restriction base="dms:Lookup"/>
      </xsd:simpleType>
    </xsd:element>
    <xsd:element name="LocLastLocAttemptVersionTypeLookup" ma:index="72" nillable="true" ma:displayName="Loc Last Loc Attempt Version Type" ma:default="" ma:list="{AC64899A-88C0-4725-BCFC-902FA402DE74}" ma:internalName="LocLastLocAttemptVersionTypeLookup" ma:readOnly="true" ma:showField="LastLocAttemptVersionType" ma:web="2958f784-0ef9-4616-b22d-512a8cad1f0d">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AC64899A-88C0-4725-BCFC-902FA402DE74}" ma:internalName="LocNewPublishedVersionLookup" ma:readOnly="true" ma:showField="NewPublishedVersion" ma:web="2958f784-0ef9-4616-b22d-512a8cad1f0d">
      <xsd:simpleType>
        <xsd:restriction base="dms:Lookup"/>
      </xsd:simpleType>
    </xsd:element>
    <xsd:element name="LocOverallHandbackStatusLookup" ma:index="76" nillable="true" ma:displayName="Loc Overall Handback Status" ma:default="" ma:list="{AC64899A-88C0-4725-BCFC-902FA402DE74}" ma:internalName="LocOverallHandbackStatusLookup" ma:readOnly="true" ma:showField="OverallHandbackStatus" ma:web="2958f784-0ef9-4616-b22d-512a8cad1f0d">
      <xsd:simpleType>
        <xsd:restriction base="dms:Lookup"/>
      </xsd:simpleType>
    </xsd:element>
    <xsd:element name="LocOverallLocStatusLookup" ma:index="77" nillable="true" ma:displayName="Loc Overall Localize Status" ma:default="" ma:list="{AC64899A-88C0-4725-BCFC-902FA402DE74}" ma:internalName="LocOverallLocStatusLookup" ma:readOnly="true" ma:showField="OverallLocStatus" ma:web="2958f784-0ef9-4616-b22d-512a8cad1f0d">
      <xsd:simpleType>
        <xsd:restriction base="dms:Lookup"/>
      </xsd:simpleType>
    </xsd:element>
    <xsd:element name="LocOverallPreviewStatusLookup" ma:index="78" nillable="true" ma:displayName="Loc Overall Preview Status" ma:default="" ma:list="{AC64899A-88C0-4725-BCFC-902FA402DE74}" ma:internalName="LocOverallPreviewStatusLookup" ma:readOnly="true" ma:showField="OverallPreviewStatus" ma:web="2958f784-0ef9-4616-b22d-512a8cad1f0d">
      <xsd:simpleType>
        <xsd:restriction base="dms:Lookup"/>
      </xsd:simpleType>
    </xsd:element>
    <xsd:element name="LocOverallPublishStatusLookup" ma:index="79" nillable="true" ma:displayName="Loc Overall Publish Status" ma:default="" ma:list="{AC64899A-88C0-4725-BCFC-902FA402DE74}" ma:internalName="LocOverallPublishStatusLookup" ma:readOnly="true" ma:showField="OverallPublishStatus" ma:web="2958f784-0ef9-4616-b22d-512a8cad1f0d">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AC64899A-88C0-4725-BCFC-902FA402DE74}" ma:internalName="LocProcessedForHandoffsLookup" ma:readOnly="true" ma:showField="ProcessedForHandoffs" ma:web="2958f784-0ef9-4616-b22d-512a8cad1f0d">
      <xsd:simpleType>
        <xsd:restriction base="dms:Lookup"/>
      </xsd:simpleType>
    </xsd:element>
    <xsd:element name="LocProcessedForMarketsLookup" ma:index="82" nillable="true" ma:displayName="Loc Processed For Markets" ma:default="" ma:list="{AC64899A-88C0-4725-BCFC-902FA402DE74}" ma:internalName="LocProcessedForMarketsLookup" ma:readOnly="true" ma:showField="ProcessedForMarkets" ma:web="2958f784-0ef9-4616-b22d-512a8cad1f0d">
      <xsd:simpleType>
        <xsd:restriction base="dms:Lookup"/>
      </xsd:simpleType>
    </xsd:element>
    <xsd:element name="LocPublishedDependentAssetsLookup" ma:index="83" nillable="true" ma:displayName="Loc Published Dependent Assets" ma:default="" ma:list="{AC64899A-88C0-4725-BCFC-902FA402DE74}" ma:internalName="LocPublishedDependentAssetsLookup" ma:readOnly="true" ma:showField="PublishedDependentAssets" ma:web="2958f784-0ef9-4616-b22d-512a8cad1f0d">
      <xsd:simpleType>
        <xsd:restriction base="dms:Lookup"/>
      </xsd:simpleType>
    </xsd:element>
    <xsd:element name="LocPublishedLinkedAssetsLookup" ma:index="84" nillable="true" ma:displayName="Loc Published Linked Assets" ma:default="" ma:list="{AC64899A-88C0-4725-BCFC-902FA402DE74}" ma:internalName="LocPublishedLinkedAssetsLookup" ma:readOnly="true" ma:showField="PublishedLinkedAssets" ma:web="2958f784-0ef9-4616-b22d-512a8cad1f0d">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251ee2d3-c117-4524-b3f1-1010c3cab2a3}"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D80075B-F8CE-48D6-9BD2-D195F7E115A9}" ma:internalName="Markets" ma:readOnly="false" ma:showField="MarketNa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1F044C38-11A0-4051-9DF8-A3AFA85E16DC}" ma:internalName="NumOfRatingsLookup" ma:readOnly="true" ma:showField="NumOfRatings"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1F044C38-11A0-4051-9DF8-A3AFA85E16DC}" ma:internalName="PublishStatusLookup" ma:readOnly="false" ma:showField="PublishStatus"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54e2ea7-8c43-4b3c-9db4-bd71f7cfe4f4}"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33f01220-6030-4880-975f-b9ea0de09f53}" ma:internalName="TaxCatchAll" ma:showField="CatchAllData"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33f01220-6030-4880-975f-b9ea0de09f53}" ma:internalName="TaxCatchAllLabel" ma:readOnly="true" ma:showField="CatchAllDataLabel"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5acd76-e9f3-4601-9d69-91f53ab96ae6"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5F5358-D174-472F-A3D1-C1F5B703B1EC}">
  <ds:schemaRefs>
    <ds:schemaRef ds:uri="http://schemas.microsoft.com/office/infopath/2007/PartnerControls"/>
    <ds:schemaRef ds:uri="http://purl.org/dc/elements/1.1/"/>
    <ds:schemaRef ds:uri="http://schemas.microsoft.com/office/2006/metadata/properties"/>
    <ds:schemaRef ds:uri="fb5acd76-e9f3-4601-9d69-91f53ab96ae6"/>
    <ds:schemaRef ds:uri="http://purl.org/dc/terms/"/>
    <ds:schemaRef ds:uri="2958f784-0ef9-4616-b22d-512a8cad1f0d"/>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1D182A0E-7F17-4A86-A7C5-8846F54E438A}">
  <ds:schemaRefs>
    <ds:schemaRef ds:uri="http://schemas.microsoft.com/sharepoint/v3/contenttype/forms"/>
  </ds:schemaRefs>
</ds:datastoreItem>
</file>

<file path=customXml/itemProps3.xml><?xml version="1.0" encoding="utf-8"?>
<ds:datastoreItem xmlns:ds="http://schemas.openxmlformats.org/officeDocument/2006/customXml" ds:itemID="{8DF0D094-7856-4689-BF97-F4E7FCA705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58f784-0ef9-4616-b22d-512a8cad1f0d"/>
    <ds:schemaRef ds:uri="fb5acd76-e9f3-4601-9d69-91f53ab96a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tf02895266</Template>
  <TotalTime>0</TotalTime>
  <Words>277</Words>
  <Application>Microsoft Office PowerPoint</Application>
  <PresentationFormat>Presentación en pantalla (4:3)</PresentationFormat>
  <Paragraphs>78</Paragraphs>
  <Slides>18</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Franklin Gothic Medium</vt:lpstr>
      <vt:lpstr>Mangal</vt:lpstr>
      <vt:lpstr>Business Contrast 16x9</vt:lpstr>
      <vt:lpstr>Diseño de Aplicaciones Web</vt:lpstr>
      <vt:lpstr>Temas a tratar</vt:lpstr>
      <vt:lpstr>Descripción del Front - End</vt:lpstr>
      <vt:lpstr>Front – End (II)</vt:lpstr>
      <vt:lpstr>Front – End (III)</vt:lpstr>
      <vt:lpstr>Arquitectura de la aplicación</vt:lpstr>
      <vt:lpstr>Base de Datos</vt:lpstr>
      <vt:lpstr>Package Controller</vt:lpstr>
      <vt:lpstr>Package Model</vt:lpstr>
      <vt:lpstr>Package Repository</vt:lpstr>
      <vt:lpstr>Package Rest</vt:lpstr>
      <vt:lpstr>Package Security</vt:lpstr>
      <vt:lpstr>Despliegue</vt:lpstr>
      <vt:lpstr>Demo</vt:lpstr>
      <vt:lpstr>Dificultades</vt:lpstr>
      <vt:lpstr>Conclusiones</vt:lpstr>
      <vt:lpstr>Bibliografía</vt:lpstr>
      <vt:lpstr>¿ Preguntas ?</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2017-06-18T15:40:32Z</dcterms:created>
  <dcterms:modified xsi:type="dcterms:W3CDTF">2017-06-19T08:34:41Z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0x010100DE95A0C693CEB341887D38A4A2B58B45040072C752107C5A7B47AA91A1EE638E6F1F</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