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7" r:id="rId8"/>
    <p:sldId id="262" r:id="rId9"/>
    <p:sldId id="269" r:id="rId10"/>
    <p:sldId id="270" r:id="rId11"/>
    <p:sldId id="268" r:id="rId12"/>
    <p:sldId id="263" r:id="rId13"/>
    <p:sldId id="264"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0"/>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E60F479E-0AFC-4334-B6DC-E6F593A75839}" type="datetimeFigureOut">
              <a:rPr lang="en-US" smtClean="0"/>
              <a:t>6/21/2018</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5675E7FA-E77A-4A62-97E0-82637708408E}"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6854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236088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38599345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144443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75E7FA-E77A-4A62-97E0-82637708408E}"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1994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63554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258210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1884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184738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3821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F479E-0AFC-4334-B6DC-E6F593A75839}" type="datetimeFigureOut">
              <a:rPr lang="en-US" smtClean="0"/>
              <a:t>6/21/2018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75E7FA-E77A-4A62-97E0-82637708408E}" type="slidenum">
              <a:rPr lang="en-US" smtClean="0"/>
              <a:t>‹#›</a:t>
            </a:fld>
            <a:endParaRPr lang="en-US" dirty="0"/>
          </a:p>
        </p:txBody>
      </p:sp>
    </p:spTree>
    <p:extLst>
      <p:ext uri="{BB962C8B-B14F-4D97-AF65-F5344CB8AC3E}">
        <p14:creationId xmlns:p14="http://schemas.microsoft.com/office/powerpoint/2010/main" val="3473697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0F479E-0AFC-4334-B6DC-E6F593A75839}" type="datetimeFigureOut">
              <a:rPr lang="en-US" smtClean="0"/>
              <a:t>6/21/2018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675E7FA-E77A-4A62-97E0-82637708408E}" type="slidenum">
              <a:rPr lang="en-US" smtClean="0"/>
              <a:t>‹#›</a:t>
            </a:fld>
            <a:endParaRPr lang="en-US" dirty="0"/>
          </a:p>
        </p:txBody>
      </p:sp>
    </p:spTree>
    <p:extLst>
      <p:ext uri="{BB962C8B-B14F-4D97-AF65-F5344CB8AC3E}">
        <p14:creationId xmlns:p14="http://schemas.microsoft.com/office/powerpoint/2010/main" val="4395027"/>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e4352jida.github.io/phase1/"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utdallas.edu/~maryellen.oltman/" TargetMode="External"/><Relationship Id="rId2" Type="http://schemas.openxmlformats.org/officeDocument/2006/relationships/hyperlink" Target="http://utdallas.edu/~chung/CS4352/syllabus.ht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4352jida.github.io/"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KWIC Software System</a:t>
            </a:r>
          </a:p>
        </p:txBody>
      </p:sp>
      <p:sp>
        <p:nvSpPr>
          <p:cNvPr id="3" name="Subtitle 2"/>
          <p:cNvSpPr>
            <a:spLocks noGrp="1"/>
          </p:cNvSpPr>
          <p:nvPr>
            <p:ph type="subTitle" idx="1"/>
          </p:nvPr>
        </p:nvSpPr>
        <p:spPr>
          <a:xfrm>
            <a:off x="1709530" y="3808456"/>
            <a:ext cx="8767860" cy="1565253"/>
          </a:xfrm>
        </p:spPr>
        <p:txBody>
          <a:bodyPr>
            <a:normAutofit fontScale="92500" lnSpcReduction="10000"/>
          </a:bodyPr>
          <a:lstStyle/>
          <a:p>
            <a:r>
              <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rPr>
              <a:t>By: Team JIDA</a:t>
            </a:r>
          </a:p>
          <a:p>
            <a:r>
              <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rPr>
              <a:t>CS 4352.0U1</a:t>
            </a:r>
          </a:p>
          <a:p>
            <a:r>
              <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Project Phase 1</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980" y="3941537"/>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6977" y="3941536"/>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3666898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574" t="18271" r="1979" b="33362"/>
          <a:stretch/>
        </p:blipFill>
        <p:spPr>
          <a:xfrm>
            <a:off x="497768" y="2640169"/>
            <a:ext cx="11165984" cy="16356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itle 1"/>
          <p:cNvSpPr>
            <a:spLocks noGrp="1"/>
          </p:cNvSpPr>
          <p:nvPr>
            <p:ph type="title"/>
          </p:nvPr>
        </p:nvSpPr>
        <p:spPr/>
        <p:txBody>
          <a:bodyPr>
            <a:normAutofit/>
          </a:bodyPr>
          <a:lstStyle/>
          <a:p>
            <a:r>
              <a:rPr 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63500">
                    <a:schemeClr val="accent5">
                      <a:satMod val="175000"/>
                      <a:alpha val="40000"/>
                    </a:schemeClr>
                  </a:glow>
                  <a:outerShdw blurRad="50800" dist="38100" dir="18900000" algn="bl" rotWithShape="0">
                    <a:prstClr val="black">
                      <a:alpha val="40000"/>
                    </a:prstClr>
                  </a:outerShdw>
                </a:effectLst>
              </a:rPr>
              <a:t>Trade-off Analysis</a:t>
            </a:r>
          </a:p>
        </p:txBody>
      </p:sp>
    </p:spTree>
    <p:extLst>
      <p:ext uri="{BB962C8B-B14F-4D97-AF65-F5344CB8AC3E}">
        <p14:creationId xmlns:p14="http://schemas.microsoft.com/office/powerpoint/2010/main" val="307796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334850"/>
            <a:ext cx="10515600" cy="901521"/>
          </a:xfrm>
        </p:spPr>
        <p:txBody>
          <a:bodyPr>
            <a:normAutofit/>
          </a:bodyPr>
          <a:lstStyle/>
          <a:p>
            <a:r>
              <a:rPr lang="en-US" sz="5400" b="1" dirty="0">
                <a:ln w="22225">
                  <a:solidFill>
                    <a:schemeClr val="accent2"/>
                  </a:solidFill>
                  <a:prstDash val="solid"/>
                </a:ln>
                <a:solidFill>
                  <a:schemeClr val="accent2">
                    <a:lumMod val="40000"/>
                    <a:lumOff val="60000"/>
                  </a:schemeClr>
                </a:solidFill>
              </a:rPr>
              <a:t>UML Class Diagram - KWIC</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734" b="1618"/>
          <a:stretch/>
        </p:blipFill>
        <p:spPr>
          <a:xfrm>
            <a:off x="1232675" y="1236371"/>
            <a:ext cx="9056947" cy="53576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9042965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1"/>
            <a:ext cx="10515600" cy="1325563"/>
          </a:xfrm>
        </p:spPr>
        <p:txBody>
          <a:bodyPr>
            <a:normAutofit/>
            <a:scene3d>
              <a:camera prst="obliqueTopRight"/>
              <a:lightRig rig="threePt" dir="t"/>
            </a:scene3d>
            <a:sp3d extrusionH="57150">
              <a:bevelT w="38100" h="38100"/>
            </a:sp3d>
          </a:bodyPr>
          <a:lstStyle/>
          <a:p>
            <a:r>
              <a:rPr lang="en-US" sz="5400" b="1" dirty="0">
                <a:ln w="0"/>
                <a:solidFill>
                  <a:schemeClr val="tx1"/>
                </a:solidFill>
                <a:effectLst>
                  <a:outerShdw blurRad="38100" dist="19050" dir="2700000" algn="tl" rotWithShape="0">
                    <a:schemeClr val="dk1">
                      <a:alpha val="40000"/>
                    </a:schemeClr>
                  </a:outerShdw>
                </a:effectLst>
              </a:rPr>
              <a:t>KWIC System Implementation</a:t>
            </a:r>
          </a:p>
        </p:txBody>
      </p:sp>
      <p:sp>
        <p:nvSpPr>
          <p:cNvPr id="3" name="Content Placeholder 2"/>
          <p:cNvSpPr>
            <a:spLocks noGrp="1"/>
          </p:cNvSpPr>
          <p:nvPr>
            <p:ph sz="half" idx="1"/>
          </p:nvPr>
        </p:nvSpPr>
        <p:spPr>
          <a:xfrm>
            <a:off x="838200" y="1427136"/>
            <a:ext cx="4351987" cy="4749827"/>
          </a:xfrm>
        </p:spPr>
        <p:txBody>
          <a:bodyPr>
            <a:noAutofit/>
          </a:bodyPr>
          <a:lstStyle/>
          <a:p>
            <a:r>
              <a:rPr lang="en-US" sz="2800" dirty="0"/>
              <a:t>Java applet on group website</a:t>
            </a:r>
          </a:p>
          <a:p>
            <a:pPr lvl="1"/>
            <a:r>
              <a:rPr lang="en-US" sz="2800" dirty="0"/>
              <a:t>Requires internet access</a:t>
            </a:r>
          </a:p>
          <a:p>
            <a:r>
              <a:rPr lang="en-US" sz="2800" dirty="0"/>
              <a:t>Implementation / Prototype</a:t>
            </a:r>
          </a:p>
          <a:p>
            <a:pPr lvl="1"/>
            <a:r>
              <a:rPr lang="en-US" sz="2800" dirty="0">
                <a:hlinkClick r:id="rId2"/>
              </a:rPr>
              <a:t>https://se4352jida.github.io/phase1/</a:t>
            </a:r>
            <a:endParaRPr lang="en-US" sz="2800" dirty="0"/>
          </a:p>
          <a:p>
            <a:pPr lvl="1"/>
            <a:r>
              <a:rPr lang="en-US" sz="2800" dirty="0"/>
              <a:t>Example line: </a:t>
            </a:r>
            <a:r>
              <a:rPr lang="en-US" sz="2800" i="1" dirty="0"/>
              <a:t>I want to circular shift this query</a:t>
            </a:r>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74247" y="1427136"/>
            <a:ext cx="5795493" cy="504300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00940652"/>
      </p:ext>
    </p:extLst>
  </p:cSld>
  <p:clrMapOvr>
    <a:masterClrMapping/>
  </p:clrMapOvr>
  <mc:AlternateContent xmlns:mc="http://schemas.openxmlformats.org/markup-compatibility/2006" xmlns:p14="http://schemas.microsoft.com/office/powerpoint/2010/main">
    <mc:Choice Requires="p14">
      <p:transition spd="med">
        <p14:window dir="ver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64901"/>
            <a:ext cx="9875520" cy="1129049"/>
          </a:xfrm>
        </p:spPr>
        <p:txBody>
          <a:bodyPr>
            <a:normAutofit/>
          </a:bodyPr>
          <a:lstStyle/>
          <a:p>
            <a:r>
              <a:rPr lang="en-US" sz="6000" b="1" dirty="0">
                <a:ln w="22225">
                  <a:solidFill>
                    <a:schemeClr val="accent2"/>
                  </a:solidFill>
                  <a:prstDash val="solid"/>
                </a:ln>
                <a:solidFill>
                  <a:schemeClr val="accent2">
                    <a:lumMod val="40000"/>
                    <a:lumOff val="60000"/>
                  </a:schemeClr>
                </a:solidFill>
                <a:effectLst>
                  <a:glow rad="139700">
                    <a:schemeClr val="accent3">
                      <a:satMod val="175000"/>
                      <a:alpha val="40000"/>
                    </a:schemeClr>
                  </a:glow>
                </a:effectLst>
              </a:rPr>
              <a:t>Better then the rest</a:t>
            </a:r>
          </a:p>
        </p:txBody>
      </p:sp>
      <p:sp>
        <p:nvSpPr>
          <p:cNvPr id="3" name="Content Placeholder 2"/>
          <p:cNvSpPr>
            <a:spLocks noGrp="1"/>
          </p:cNvSpPr>
          <p:nvPr>
            <p:ph idx="1"/>
          </p:nvPr>
        </p:nvSpPr>
        <p:spPr>
          <a:xfrm>
            <a:off x="1143000" y="1352282"/>
            <a:ext cx="6829023" cy="5100033"/>
          </a:xfrm>
        </p:spPr>
        <p:txBody>
          <a:bodyPr>
            <a:normAutofit/>
          </a:bodyPr>
          <a:lstStyle/>
          <a:p>
            <a:r>
              <a:rPr lang="en-US" sz="2800" dirty="0"/>
              <a:t>Our team is superior due to </a:t>
            </a:r>
          </a:p>
          <a:p>
            <a:pPr marL="45720" indent="0">
              <a:spcBef>
                <a:spcPts val="0"/>
              </a:spcBef>
              <a:buNone/>
            </a:pPr>
            <a:r>
              <a:rPr lang="en-US" sz="2800" dirty="0"/>
              <a:t>   our prototype being:</a:t>
            </a:r>
          </a:p>
          <a:p>
            <a:pPr lvl="1"/>
            <a:r>
              <a:rPr lang="en-US" sz="2800" dirty="0"/>
              <a:t>Simple</a:t>
            </a:r>
          </a:p>
          <a:p>
            <a:pPr lvl="1"/>
            <a:r>
              <a:rPr lang="en-US" sz="2800" dirty="0"/>
              <a:t>Efficient </a:t>
            </a:r>
          </a:p>
          <a:p>
            <a:pPr lvl="1"/>
            <a:r>
              <a:rPr lang="en-US" sz="2800" dirty="0"/>
              <a:t>Easy-to-understand</a:t>
            </a:r>
          </a:p>
          <a:p>
            <a:pPr lvl="1"/>
            <a:r>
              <a:rPr lang="en-US" sz="2800" dirty="0"/>
              <a:t>Continuous improvement </a:t>
            </a:r>
          </a:p>
          <a:p>
            <a:pPr marL="274320" lvl="1" indent="0">
              <a:buNone/>
            </a:pPr>
            <a:r>
              <a:rPr lang="en-US" sz="2800" dirty="0"/>
              <a:t>throughout project  </a:t>
            </a:r>
          </a:p>
          <a:p>
            <a:r>
              <a:rPr lang="en-US" sz="2800" dirty="0"/>
              <a:t>Comprehensive documentation on architecture and requirements</a:t>
            </a:r>
          </a:p>
          <a:p>
            <a:pPr lvl="1"/>
            <a:r>
              <a:rPr lang="en-US" sz="2800" dirty="0"/>
              <a:t>Reflects some of the thoroughness of the final design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0147" y="1493950"/>
            <a:ext cx="4893972" cy="36704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8251185"/>
      </p:ext>
    </p:extLst>
  </p:cSld>
  <p:clrMapOvr>
    <a:masterClrMapping/>
  </p:clrMapOvr>
  <p:transition>
    <p:comb/>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sp3d extrusionH="57150">
              <a:bevelT w="38100" h="38100" prst="angle"/>
            </a:sp3d>
          </a:bodyPr>
          <a:lstStyle/>
          <a:p>
            <a:r>
              <a:rPr lang="en-US"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endParaRPr lang="en-US" sz="6600" dirty="0"/>
          </a:p>
        </p:txBody>
      </p:sp>
      <p:sp>
        <p:nvSpPr>
          <p:cNvPr id="3" name="Content Placeholder 2"/>
          <p:cNvSpPr>
            <a:spLocks noGrp="1"/>
          </p:cNvSpPr>
          <p:nvPr>
            <p:ph idx="1"/>
          </p:nvPr>
        </p:nvSpPr>
        <p:spPr/>
        <p:txBody>
          <a:bodyPr/>
          <a:lstStyle/>
          <a:p>
            <a:r>
              <a:rPr lang="en-US" dirty="0"/>
              <a:t>Software Architectural Design CS/SE 4352 Website</a:t>
            </a:r>
          </a:p>
          <a:p>
            <a:pPr lvl="1"/>
            <a:r>
              <a:rPr lang="en-US" dirty="0">
                <a:hlinkClick r:id="rId2"/>
              </a:rPr>
              <a:t>http://utdallas.edu/~chung/CS4352/syllabus.htm</a:t>
            </a:r>
            <a:endParaRPr lang="en-US" dirty="0"/>
          </a:p>
          <a:p>
            <a:r>
              <a:rPr lang="en-US" dirty="0"/>
              <a:t>Former Project Samples listed on Dr. Chung’s website</a:t>
            </a:r>
          </a:p>
          <a:p>
            <a:pPr lvl="1"/>
            <a:r>
              <a:rPr lang="en-US" dirty="0">
                <a:hlinkClick r:id="rId3"/>
              </a:rPr>
              <a:t>http://www.utdallas.edu/~maryellen.oltman/</a:t>
            </a:r>
            <a:endParaRPr lang="en-US" dirty="0"/>
          </a:p>
          <a:p>
            <a:pPr lvl="1"/>
            <a:endParaRPr lang="en-US" dirty="0"/>
          </a:p>
        </p:txBody>
      </p:sp>
    </p:spTree>
    <p:extLst>
      <p:ext uri="{BB962C8B-B14F-4D97-AF65-F5344CB8AC3E}">
        <p14:creationId xmlns:p14="http://schemas.microsoft.com/office/powerpoint/2010/main" val="31234118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4270" y="1227048"/>
            <a:ext cx="5100034" cy="5100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p:cNvSpPr>
            <a:spLocks noGrp="1"/>
          </p:cNvSpPr>
          <p:nvPr>
            <p:ph type="title"/>
          </p:nvPr>
        </p:nvSpPr>
        <p:spPr>
          <a:xfrm>
            <a:off x="741823" y="291183"/>
            <a:ext cx="9875520" cy="1244958"/>
          </a:xfrm>
        </p:spPr>
        <p:txBody>
          <a:bodyPr>
            <a:normAutofit/>
          </a:bodyPr>
          <a:lstStyle/>
          <a:p>
            <a:r>
              <a:rPr lang="en-US" sz="6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reflection blurRad="6350" stA="55000" endA="300" endPos="45500" dir="5400000" sy="-100000" algn="bl" rotWithShape="0"/>
                </a:effectLst>
              </a:rPr>
              <a:t>Questions?</a:t>
            </a:r>
          </a:p>
        </p:txBody>
      </p:sp>
    </p:spTree>
    <p:extLst>
      <p:ext uri="{BB962C8B-B14F-4D97-AF65-F5344CB8AC3E}">
        <p14:creationId xmlns:p14="http://schemas.microsoft.com/office/powerpoint/2010/main" val="237951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646604" y="431913"/>
            <a:ext cx="5157787" cy="823912"/>
          </a:xfrm>
        </p:spPr>
        <p:txBody>
          <a:bodyPr>
            <a:normAutofit/>
          </a:bodyPr>
          <a:lstStyle/>
          <a:p>
            <a:r>
              <a:rPr lang="en-US" sz="4000" dirty="0">
                <a:ln w="9525">
                  <a:solidFill>
                    <a:schemeClr val="bg1"/>
                  </a:solidFill>
                  <a:prstDash val="solid"/>
                </a:ln>
                <a:effectLst>
                  <a:outerShdw blurRad="12700" dist="38100" dir="2700000" algn="tl" rotWithShape="0">
                    <a:schemeClr val="bg1">
                      <a:lumMod val="50000"/>
                    </a:schemeClr>
                  </a:outerShdw>
                </a:effectLst>
              </a:rPr>
              <a:t>JIDA – Team Members</a:t>
            </a:r>
          </a:p>
        </p:txBody>
      </p:sp>
      <p:sp>
        <p:nvSpPr>
          <p:cNvPr id="3" name="Content Placeholder 2"/>
          <p:cNvSpPr>
            <a:spLocks noGrp="1"/>
          </p:cNvSpPr>
          <p:nvPr>
            <p:ph sz="half" idx="2"/>
          </p:nvPr>
        </p:nvSpPr>
        <p:spPr>
          <a:xfrm>
            <a:off x="646604" y="1545465"/>
            <a:ext cx="5157787" cy="4644198"/>
          </a:xfrm>
        </p:spPr>
        <p:txBody>
          <a:bodyPr/>
          <a:lstStyle/>
          <a:p>
            <a:r>
              <a:rPr lang="en-US" dirty="0"/>
              <a:t>James Lussier - Team Leader</a:t>
            </a:r>
          </a:p>
          <a:p>
            <a:r>
              <a:rPr lang="en-US" dirty="0"/>
              <a:t>Irfa Mustafa</a:t>
            </a:r>
          </a:p>
          <a:p>
            <a:r>
              <a:rPr lang="en-US" dirty="0"/>
              <a:t>Drew Cannedy</a:t>
            </a:r>
          </a:p>
          <a:p>
            <a:r>
              <a:rPr lang="en-US" dirty="0"/>
              <a:t>Andre Cordero</a:t>
            </a:r>
          </a:p>
          <a:p>
            <a:endParaRPr lang="en-US" dirty="0"/>
          </a:p>
          <a:p>
            <a:r>
              <a:rPr lang="en-US" dirty="0"/>
              <a:t>Team Website:</a:t>
            </a:r>
          </a:p>
          <a:p>
            <a:pPr lvl="1"/>
            <a:r>
              <a:rPr lang="en-US" u="sng" dirty="0">
                <a:hlinkClick r:id="rId2"/>
              </a:rPr>
              <a:t>http://se4352jida.github.io/</a:t>
            </a:r>
            <a:endParaRPr lang="en-US" dirty="0"/>
          </a:p>
          <a:p>
            <a:endParaRPr lang="en-US" dirty="0"/>
          </a:p>
        </p:txBody>
      </p:sp>
      <p:sp>
        <p:nvSpPr>
          <p:cNvPr id="9" name="Text Placeholder 8"/>
          <p:cNvSpPr>
            <a:spLocks noGrp="1"/>
          </p:cNvSpPr>
          <p:nvPr>
            <p:ph type="body" sz="quarter" idx="3"/>
          </p:nvPr>
        </p:nvSpPr>
        <p:spPr>
          <a:xfrm>
            <a:off x="6751750" y="431913"/>
            <a:ext cx="2366493" cy="823912"/>
          </a:xfrm>
        </p:spPr>
        <p:txBody>
          <a:bodyPr>
            <a:normAutofit/>
          </a:bodyPr>
          <a:lstStyle/>
          <a:p>
            <a:r>
              <a:rPr lang="en-US" sz="4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Outline</a:t>
            </a:r>
          </a:p>
        </p:txBody>
      </p:sp>
      <p:sp>
        <p:nvSpPr>
          <p:cNvPr id="10" name="Content Placeholder 9"/>
          <p:cNvSpPr>
            <a:spLocks noGrp="1"/>
          </p:cNvSpPr>
          <p:nvPr>
            <p:ph sz="quarter" idx="4"/>
          </p:nvPr>
        </p:nvSpPr>
        <p:spPr>
          <a:xfrm>
            <a:off x="6751750" y="1532586"/>
            <a:ext cx="4027868" cy="4644198"/>
          </a:xfrm>
        </p:spPr>
        <p:txBody>
          <a:bodyPr>
            <a:normAutofit fontScale="77500" lnSpcReduction="20000"/>
          </a:bodyPr>
          <a:lstStyle/>
          <a:p>
            <a:r>
              <a:rPr lang="en-US" dirty="0"/>
              <a:t>Problem Statement</a:t>
            </a:r>
          </a:p>
          <a:p>
            <a:r>
              <a:rPr lang="en-US" dirty="0"/>
              <a:t>Purpose of this project</a:t>
            </a:r>
          </a:p>
          <a:p>
            <a:r>
              <a:rPr lang="en-US" dirty="0"/>
              <a:t>Requirement Specifications</a:t>
            </a:r>
          </a:p>
          <a:p>
            <a:pPr lvl="1"/>
            <a:r>
              <a:rPr lang="en-US" dirty="0"/>
              <a:t>Functional Requirements</a:t>
            </a:r>
          </a:p>
          <a:p>
            <a:pPr lvl="1"/>
            <a:r>
              <a:rPr lang="en-US" dirty="0"/>
              <a:t>Non-Functional Requirements</a:t>
            </a:r>
          </a:p>
          <a:p>
            <a:pPr lvl="1"/>
            <a:r>
              <a:rPr lang="en-US" dirty="0"/>
              <a:t>Traceability Matrix</a:t>
            </a:r>
          </a:p>
          <a:p>
            <a:r>
              <a:rPr lang="en-US" dirty="0"/>
              <a:t>Architectural Design</a:t>
            </a:r>
          </a:p>
          <a:p>
            <a:pPr lvl="1"/>
            <a:r>
              <a:rPr lang="en-US" dirty="0"/>
              <a:t>Abstract Data Type</a:t>
            </a:r>
          </a:p>
          <a:p>
            <a:pPr lvl="1"/>
            <a:r>
              <a:rPr lang="en-US" dirty="0"/>
              <a:t>Implicit Invocation</a:t>
            </a:r>
          </a:p>
          <a:p>
            <a:pPr lvl="1"/>
            <a:r>
              <a:rPr lang="en-US" dirty="0"/>
              <a:t>Trade-Off Analysis</a:t>
            </a:r>
          </a:p>
          <a:p>
            <a:r>
              <a:rPr lang="en-US" dirty="0"/>
              <a:t>UML Class Diagram</a:t>
            </a:r>
          </a:p>
          <a:p>
            <a:r>
              <a:rPr lang="en-US" dirty="0"/>
              <a:t>Implementation/Prototype</a:t>
            </a:r>
          </a:p>
          <a:p>
            <a:r>
              <a:rPr lang="en-US" dirty="0"/>
              <a:t>Why we are better</a:t>
            </a:r>
          </a:p>
          <a:p>
            <a:r>
              <a:rPr lang="en-US" dirty="0"/>
              <a:t>References</a:t>
            </a:r>
          </a:p>
          <a:p>
            <a:r>
              <a:rPr lang="en-US" dirty="0"/>
              <a:t>Questions?</a:t>
            </a:r>
          </a:p>
        </p:txBody>
      </p:sp>
    </p:spTree>
    <p:extLst>
      <p:ext uri="{BB962C8B-B14F-4D97-AF65-F5344CB8AC3E}">
        <p14:creationId xmlns:p14="http://schemas.microsoft.com/office/powerpoint/2010/main" val="166932107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916" y="360608"/>
            <a:ext cx="9875520" cy="965916"/>
          </a:xfrm>
        </p:spPr>
        <p:txBody>
          <a:bodyPr>
            <a:normAutofit/>
          </a:bodyPr>
          <a:lstStyle/>
          <a:p>
            <a:r>
              <a:rPr lang="en-US" sz="4800" b="1" dirty="0">
                <a:ln w="0"/>
                <a:solidFill>
                  <a:schemeClr val="tx1"/>
                </a:solidFill>
                <a:effectLst>
                  <a:glow rad="101600">
                    <a:schemeClr val="accent2">
                      <a:satMod val="175000"/>
                      <a:alpha val="40000"/>
                    </a:schemeClr>
                  </a:glow>
                  <a:outerShdw blurRad="38100" dist="19050" dir="2700000" algn="tl" rotWithShape="0">
                    <a:schemeClr val="dk1">
                      <a:alpha val="40000"/>
                    </a:schemeClr>
                  </a:outerShdw>
                </a:effectLst>
              </a:rPr>
              <a:t>Problem Statement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0387883"/>
              </p:ext>
            </p:extLst>
          </p:nvPr>
        </p:nvGraphicFramePr>
        <p:xfrm>
          <a:off x="965916" y="1468192"/>
          <a:ext cx="9762185" cy="4623516"/>
        </p:xfrm>
        <a:graphic>
          <a:graphicData uri="http://schemas.openxmlformats.org/drawingml/2006/table">
            <a:tbl>
              <a:tblPr firstRow="1" bandRow="1"/>
              <a:tblGrid>
                <a:gridCol w="3168202">
                  <a:extLst>
                    <a:ext uri="{9D8B030D-6E8A-4147-A177-3AD203B41FA5}">
                      <a16:colId xmlns:a16="http://schemas.microsoft.com/office/drawing/2014/main" val="20000"/>
                    </a:ext>
                  </a:extLst>
                </a:gridCol>
                <a:gridCol w="6593983">
                  <a:extLst>
                    <a:ext uri="{9D8B030D-6E8A-4147-A177-3AD203B41FA5}">
                      <a16:colId xmlns:a16="http://schemas.microsoft.com/office/drawing/2014/main" val="20001"/>
                    </a:ext>
                  </a:extLst>
                </a:gridCol>
              </a:tblGrid>
              <a:tr h="1260959">
                <a:tc>
                  <a:txBody>
                    <a:bodyPr/>
                    <a:lstStyle/>
                    <a:p>
                      <a:pPr marL="0" marR="0" lvl="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problem of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0000"/>
                    </a:solidFill>
                  </a:tcPr>
                </a:tc>
                <a:tc>
                  <a:txBody>
                    <a:bodyPr/>
                    <a:lstStyle/>
                    <a:p>
                      <a:pPr marL="0" marR="0">
                        <a:lnSpc>
                          <a:spcPct val="107000"/>
                        </a:lnSpc>
                        <a:spcBef>
                          <a:spcPts val="0"/>
                        </a:spcBef>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Not having an efficient indexing method that will list out the results of a search in sorted order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0319">
                <a:tc>
                  <a:txBody>
                    <a:bodyPr/>
                    <a:lstStyle/>
                    <a:p>
                      <a:pPr marL="0" marR="0" lvl="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affects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0000"/>
                    </a:solidFill>
                  </a:tcPr>
                </a:tc>
                <a:tc>
                  <a:txBody>
                    <a:bodyPr/>
                    <a:lstStyle/>
                    <a:p>
                      <a:pPr marL="0" marR="0">
                        <a:lnSpc>
                          <a:spcPct val="107000"/>
                        </a:lnSpc>
                        <a:spcBef>
                          <a:spcPts val="0"/>
                        </a:spcBef>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the users who need search for specific titles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40640">
                <a:tc>
                  <a:txBody>
                    <a:bodyPr/>
                    <a:lstStyle/>
                    <a:p>
                      <a:pPr marL="0" marR="0" lvl="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impact of which 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0000"/>
                    </a:solidFill>
                  </a:tcPr>
                </a:tc>
                <a:tc>
                  <a:txBody>
                    <a:bodyPr/>
                    <a:lstStyle/>
                    <a:p>
                      <a:pPr marL="0" marR="0">
                        <a:lnSpc>
                          <a:spcPct val="107000"/>
                        </a:lnSpc>
                        <a:spcBef>
                          <a:spcPts val="0"/>
                        </a:spcBef>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The unsorted search result that takes a long time to look through to find the desired title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01598">
                <a:tc>
                  <a:txBody>
                    <a:bodyPr/>
                    <a:lstStyle/>
                    <a:p>
                      <a:pPr marL="0" marR="0" lvl="0">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 successful solution will be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0000"/>
                    </a:solidFill>
                  </a:tcPr>
                </a:tc>
                <a:tc>
                  <a:txBody>
                    <a:bodyPr/>
                    <a:lstStyle/>
                    <a:p>
                      <a:pPr marL="0" marR="0">
                        <a:lnSpc>
                          <a:spcPct val="107000"/>
                        </a:lnSpc>
                        <a:spcBef>
                          <a:spcPts val="0"/>
                        </a:spcBef>
                        <a:spcAft>
                          <a:spcPts val="800"/>
                        </a:spcAft>
                        <a:tabLst>
                          <a:tab pos="457200" algn="l"/>
                        </a:tabLs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The KWIC index system that takes in an ordered set of lines from the user, performs the circular shift on those lines, then orders the shifted lines alphabetically, and outputs the sorted result.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8851236"/>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599"/>
            <a:ext cx="9875520" cy="910107"/>
          </a:xfrm>
        </p:spPr>
        <p:txBody>
          <a:bodyPr>
            <a:normAutofit fontScale="90000"/>
          </a:bodyPr>
          <a:lstStyle/>
          <a:p>
            <a:r>
              <a:rPr lang="en-US" sz="6000" b="1" dirty="0">
                <a:ln w="6600">
                  <a:solidFill>
                    <a:schemeClr val="accent2"/>
                  </a:solidFill>
                  <a:prstDash val="solid"/>
                </a:ln>
                <a:effectLst>
                  <a:outerShdw dist="38100" dir="2700000" algn="tl" rotWithShape="0">
                    <a:schemeClr val="accent2"/>
                  </a:outerShdw>
                </a:effectLst>
              </a:rPr>
              <a:t>Purpose</a:t>
            </a:r>
          </a:p>
        </p:txBody>
      </p:sp>
      <p:sp>
        <p:nvSpPr>
          <p:cNvPr id="3" name="Content Placeholder 2"/>
          <p:cNvSpPr>
            <a:spLocks noGrp="1"/>
          </p:cNvSpPr>
          <p:nvPr>
            <p:ph idx="1"/>
          </p:nvPr>
        </p:nvSpPr>
        <p:spPr>
          <a:xfrm>
            <a:off x="1143001" y="1519707"/>
            <a:ext cx="5412346" cy="4932608"/>
          </a:xfrm>
        </p:spPr>
        <p:txBody>
          <a:bodyPr>
            <a:noAutofit/>
          </a:bodyPr>
          <a:lstStyle/>
          <a:p>
            <a:r>
              <a:rPr lang="en-US" sz="2500" dirty="0"/>
              <a:t>The purpose of this project is to: </a:t>
            </a:r>
          </a:p>
          <a:p>
            <a:pPr lvl="1"/>
            <a:r>
              <a:rPr lang="en-US" sz="2500" dirty="0"/>
              <a:t>build a system, known as KWIC (Keyword in Context), that can be used for indexing</a:t>
            </a:r>
          </a:p>
          <a:p>
            <a:pPr lvl="1"/>
            <a:r>
              <a:rPr lang="en-US" sz="2500" dirty="0"/>
              <a:t>build KWIC using java applet</a:t>
            </a:r>
          </a:p>
          <a:p>
            <a:pPr lvl="1"/>
            <a:r>
              <a:rPr lang="en-US" sz="2500" dirty="0"/>
              <a:t>implement the system on the group website</a:t>
            </a:r>
          </a:p>
          <a:p>
            <a:pPr lvl="2"/>
            <a:r>
              <a:rPr lang="en-US" sz="2500" dirty="0"/>
              <a:t>Will be accessible on team’s website</a:t>
            </a:r>
          </a:p>
          <a:p>
            <a:pPr lvl="1"/>
            <a:r>
              <a:rPr lang="en-US" sz="2500" dirty="0"/>
              <a:t>make use of Object-Oriented architectural style in the development of the KWIC system</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950" r="12694"/>
          <a:stretch/>
        </p:blipFill>
        <p:spPr>
          <a:xfrm>
            <a:off x="6649041" y="1519706"/>
            <a:ext cx="5111388" cy="41770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5962930"/>
      </p:ext>
    </p:extLst>
  </p:cSld>
  <p:clrMapOvr>
    <a:masterClrMapping/>
  </p:clrMapOvr>
  <p:transition>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967" y="442174"/>
            <a:ext cx="9875520" cy="948744"/>
          </a:xfrm>
        </p:spPr>
        <p:txBody>
          <a:bodyPr>
            <a:normAutofit/>
          </a:bodyPr>
          <a:lstStyle/>
          <a:p>
            <a:r>
              <a:rPr lang="en-US" sz="6000" b="1" dirty="0">
                <a:ln w="13462">
                  <a:solidFill>
                    <a:schemeClr val="bg1"/>
                  </a:solidFill>
                  <a:prstDash val="solid"/>
                </a:ln>
                <a:solidFill>
                  <a:schemeClr val="tx1">
                    <a:lumMod val="85000"/>
                    <a:lumOff val="15000"/>
                  </a:schemeClr>
                </a:solidFill>
                <a:effectLst>
                  <a:outerShdw blurRad="50800" dist="38100" dir="18900000" algn="bl" rotWithShape="0">
                    <a:prstClr val="black">
                      <a:alpha val="40000"/>
                    </a:prstClr>
                  </a:outerShdw>
                </a:effectLst>
              </a:rPr>
              <a:t>Functional Requirements</a:t>
            </a:r>
          </a:p>
        </p:txBody>
      </p:sp>
      <p:sp>
        <p:nvSpPr>
          <p:cNvPr id="3" name="Content Placeholder 2"/>
          <p:cNvSpPr>
            <a:spLocks noGrp="1"/>
          </p:cNvSpPr>
          <p:nvPr>
            <p:ph idx="1"/>
          </p:nvPr>
        </p:nvSpPr>
        <p:spPr>
          <a:xfrm>
            <a:off x="617616" y="1287887"/>
            <a:ext cx="9872871" cy="5254581"/>
          </a:xfrm>
        </p:spPr>
        <p:txBody>
          <a:bodyPr>
            <a:noAutofit/>
          </a:bodyPr>
          <a:lstStyle/>
          <a:p>
            <a:pPr lvl="0"/>
            <a:r>
              <a:rPr lang="en-US" dirty="0"/>
              <a:t>FR 1.0 - The KWIC system shall have an input section for the user</a:t>
            </a:r>
          </a:p>
          <a:p>
            <a:pPr lvl="0"/>
            <a:r>
              <a:rPr lang="en-US" dirty="0"/>
              <a:t>FR 2.0 - The KWIC system shall accept an ordered set of lines </a:t>
            </a:r>
          </a:p>
          <a:p>
            <a:pPr lvl="1"/>
            <a:r>
              <a:rPr lang="en-US" sz="2200" dirty="0"/>
              <a:t>FR 2.1 - Each line is an ordered set of words</a:t>
            </a:r>
          </a:p>
          <a:p>
            <a:pPr lvl="1"/>
            <a:r>
              <a:rPr lang="en-US" sz="2200" dirty="0"/>
              <a:t>FR 2.2 - Each word is an ordered set of characters</a:t>
            </a:r>
          </a:p>
          <a:p>
            <a:pPr lvl="0"/>
            <a:r>
              <a:rPr lang="en-US" dirty="0"/>
              <a:t>FR 3.0 - The KWIC system shall circularly shift each line</a:t>
            </a:r>
          </a:p>
          <a:p>
            <a:pPr lvl="1"/>
            <a:r>
              <a:rPr lang="en-US" sz="2200" dirty="0"/>
              <a:t>FR 3.1 - The KWIC system shall remove the first word from the beginning of the line</a:t>
            </a:r>
          </a:p>
          <a:p>
            <a:pPr lvl="1"/>
            <a:r>
              <a:rPr lang="en-US" sz="2200" dirty="0"/>
              <a:t>FR 3.2- The KWIC system shall append the first word to the end of the line</a:t>
            </a:r>
          </a:p>
          <a:p>
            <a:pPr lvl="0"/>
            <a:r>
              <a:rPr lang="en-US" dirty="0"/>
              <a:t>FR 4.0 - The KWIC system shall sort the circularly shifted lines in alphabetical order</a:t>
            </a:r>
          </a:p>
          <a:p>
            <a:pPr lvl="0"/>
            <a:r>
              <a:rPr lang="en-US" dirty="0"/>
              <a:t>FR 5.0 - The KWIC system shall display the output of all the circularly shifted lines that have been alphabetized onto the screen. </a:t>
            </a:r>
          </a:p>
          <a:p>
            <a:r>
              <a:rPr lang="en-US" dirty="0"/>
              <a:t>FR 6.0 – The KWIC system shall require an active internet connection to perform its task</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979" t="14627" r="50847" b="28391"/>
          <a:stretch/>
        </p:blipFill>
        <p:spPr>
          <a:xfrm>
            <a:off x="8577328" y="1133341"/>
            <a:ext cx="2876136" cy="20949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72355479"/>
      </p:ext>
    </p:extLst>
  </p:cSld>
  <p:clrMapOvr>
    <a:masterClrMapping/>
  </p:clrMapOvr>
  <mc:AlternateContent xmlns:mc="http://schemas.openxmlformats.org/markup-compatibility/2006" xmlns:p15="http://schemas.microsoft.com/office/powerpoint/2012/main">
    <mc:Choice Requires="p15">
      <p:transition spd="med">
        <p15:prstTrans prst="pageCurlDoubl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197" y="300507"/>
            <a:ext cx="9875520" cy="807076"/>
          </a:xfrm>
        </p:spPr>
        <p:txBody>
          <a:bodyPr>
            <a:normAutofit fontScale="90000"/>
          </a:bodyPr>
          <a:lstStyle/>
          <a:p>
            <a:r>
              <a:rPr lang="en-US" sz="5400" b="1" dirty="0">
                <a:ln w="13462">
                  <a:solidFill>
                    <a:schemeClr val="bg1"/>
                  </a:solidFill>
                  <a:prstDash val="solid"/>
                </a:ln>
                <a:solidFill>
                  <a:schemeClr val="tx1">
                    <a:lumMod val="85000"/>
                    <a:lumOff val="15000"/>
                  </a:schemeClr>
                </a:solidFill>
                <a:effectLst>
                  <a:outerShdw blurRad="50800" dist="38100" dir="18900000" algn="bl" rotWithShape="0">
                    <a:prstClr val="black">
                      <a:alpha val="40000"/>
                    </a:prstClr>
                  </a:outerShdw>
                </a:effectLst>
              </a:rPr>
              <a:t>Non-Functional Requirements</a:t>
            </a:r>
          </a:p>
        </p:txBody>
      </p:sp>
      <p:sp>
        <p:nvSpPr>
          <p:cNvPr id="3" name="Content Placeholder 2"/>
          <p:cNvSpPr>
            <a:spLocks noGrp="1"/>
          </p:cNvSpPr>
          <p:nvPr>
            <p:ph idx="1"/>
          </p:nvPr>
        </p:nvSpPr>
        <p:spPr>
          <a:xfrm>
            <a:off x="310165" y="1107583"/>
            <a:ext cx="11546983" cy="5396248"/>
          </a:xfrm>
        </p:spPr>
        <p:txBody>
          <a:bodyPr>
            <a:noAutofit/>
          </a:bodyPr>
          <a:lstStyle/>
          <a:p>
            <a:pPr lvl="0"/>
            <a:r>
              <a:rPr lang="en-US" sz="2000" dirty="0"/>
              <a:t>NFR 1.0 - The KWIC system shall be user-friendly</a:t>
            </a:r>
          </a:p>
          <a:p>
            <a:pPr lvl="1"/>
            <a:r>
              <a:rPr lang="en-US" dirty="0"/>
              <a:t>NFR 1.1 - The KWIC system shall have icons that are easy to use</a:t>
            </a:r>
          </a:p>
          <a:p>
            <a:pPr lvl="0"/>
            <a:r>
              <a:rPr lang="en-US" sz="2000" dirty="0"/>
              <a:t>NFR 2.0 - The KWIC system shall be easily understandable</a:t>
            </a:r>
          </a:p>
          <a:p>
            <a:pPr lvl="1"/>
            <a:r>
              <a:rPr lang="en-US" dirty="0"/>
              <a:t>NFR 2.1 - The KWIC system shall be useable by different kinds of users (i.e. kids, elders, etc.)</a:t>
            </a:r>
          </a:p>
          <a:p>
            <a:pPr lvl="0"/>
            <a:r>
              <a:rPr lang="en-US" sz="2000" dirty="0"/>
              <a:t>NFR 3.0 - The KWIC system shall be portable</a:t>
            </a:r>
          </a:p>
          <a:p>
            <a:pPr lvl="1"/>
            <a:r>
              <a:rPr lang="en-US" dirty="0"/>
              <a:t>NFR 3.1 - The KWIC system shall work from any device that has access to the internet</a:t>
            </a:r>
          </a:p>
          <a:p>
            <a:pPr lvl="0"/>
            <a:r>
              <a:rPr lang="en-US" sz="2000" dirty="0"/>
              <a:t>NFR 4.0 - The KWIC system shall be reusable</a:t>
            </a:r>
          </a:p>
          <a:p>
            <a:pPr lvl="1"/>
            <a:r>
              <a:rPr lang="en-US" dirty="0"/>
              <a:t>NFR 4.1 - The KWIC system shall be easy to change and reuse in the future</a:t>
            </a:r>
          </a:p>
          <a:p>
            <a:pPr lvl="0"/>
            <a:r>
              <a:rPr lang="en-US" sz="2000" dirty="0"/>
              <a:t>NFR 5.0 - The KWIC system shall have a good performance</a:t>
            </a:r>
          </a:p>
          <a:p>
            <a:pPr lvl="1"/>
            <a:r>
              <a:rPr lang="en-US" dirty="0"/>
              <a:t>NFR 5.1 - The KWIC system shall display the output within a few seconds</a:t>
            </a:r>
          </a:p>
          <a:p>
            <a:pPr lvl="0"/>
            <a:r>
              <a:rPr lang="en-US" sz="2000" dirty="0"/>
              <a:t>NFR 6.0 - The KWIC system shall be very accurate</a:t>
            </a:r>
          </a:p>
          <a:p>
            <a:pPr lvl="1"/>
            <a:r>
              <a:rPr lang="en-US" dirty="0"/>
              <a:t>NFR 6.1 - The KWIC system shall sort the circularly shifted lines in alphabetical order with an accuracy of more than 98 percent</a:t>
            </a:r>
          </a:p>
          <a:p>
            <a:pPr lvl="1"/>
            <a:r>
              <a:rPr lang="en-US" dirty="0"/>
              <a:t>NFR 6.2 - The KWIC system shall display the alphabetized lines from the performance of the circular shift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538" t="3365" r="9609" b="3872"/>
          <a:stretch/>
        </p:blipFill>
        <p:spPr>
          <a:xfrm>
            <a:off x="8937938" y="400246"/>
            <a:ext cx="2801535" cy="177926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67721032"/>
      </p:ext>
    </p:extLst>
  </p:cSld>
  <p:clrMapOvr>
    <a:masterClrMapping/>
  </p:clrMapOvr>
  <p:transition>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412124"/>
            <a:ext cx="9875520" cy="858376"/>
          </a:xfrm>
        </p:spPr>
        <p:txBody>
          <a:bodyPr>
            <a:normAutofit/>
          </a:bodyPr>
          <a:lstStyle/>
          <a:p>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Traceability Matrix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6565125"/>
              </p:ext>
            </p:extLst>
          </p:nvPr>
        </p:nvGraphicFramePr>
        <p:xfrm>
          <a:off x="643945" y="1270501"/>
          <a:ext cx="10881360" cy="5181813"/>
        </p:xfrm>
        <a:graphic>
          <a:graphicData uri="http://schemas.openxmlformats.org/drawingml/2006/table">
            <a:tbl>
              <a:tblPr>
                <a:tableStyleId>{284E427A-3D55-4303-BF80-6455036E1DE7}</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gridCol w="1554480">
                  <a:extLst>
                    <a:ext uri="{9D8B030D-6E8A-4147-A177-3AD203B41FA5}">
                      <a16:colId xmlns:a16="http://schemas.microsoft.com/office/drawing/2014/main" val="20005"/>
                    </a:ext>
                  </a:extLst>
                </a:gridCol>
                <a:gridCol w="1554480">
                  <a:extLst>
                    <a:ext uri="{9D8B030D-6E8A-4147-A177-3AD203B41FA5}">
                      <a16:colId xmlns:a16="http://schemas.microsoft.com/office/drawing/2014/main" val="20006"/>
                    </a:ext>
                  </a:extLst>
                </a:gridCol>
              </a:tblGrid>
              <a:tr h="740259">
                <a:tc>
                  <a:txBody>
                    <a:bodyPr/>
                    <a:lstStyle/>
                    <a:p>
                      <a:endParaRPr lang="en-US" sz="2400" b="1" dirty="0">
                        <a:solidFill>
                          <a:schemeClr val="bg1"/>
                        </a:solidFill>
                        <a:effectLst/>
                        <a:latin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1.0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2.0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3.0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4.0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5.0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NFR 6.0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0"/>
                  </a:ext>
                </a:extLst>
              </a:tr>
              <a:tr h="740259">
                <a:tc>
                  <a:txBody>
                    <a:bodyPr/>
                    <a:lstStyle/>
                    <a:p>
                      <a:pPr marL="0" marR="0" algn="ctr">
                        <a:lnSpc>
                          <a:spcPct val="107000"/>
                        </a:lnSpc>
                        <a:spcBef>
                          <a:spcPts val="0"/>
                        </a:spcBef>
                        <a:spcAft>
                          <a:spcPts val="0"/>
                        </a:spcAft>
                      </a:pPr>
                      <a:r>
                        <a:rPr lang="en-US" sz="2800" b="1" dirty="0">
                          <a:solidFill>
                            <a:schemeClr val="bg1"/>
                          </a:solidFill>
                          <a:effectLst/>
                        </a:rPr>
                        <a:t>FR 1.0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1"/>
                  </a:ext>
                </a:extLst>
              </a:tr>
              <a:tr h="740259">
                <a:tc>
                  <a:txBody>
                    <a:bodyPr/>
                    <a:lstStyle/>
                    <a:p>
                      <a:pPr marL="0" marR="0" algn="ctr">
                        <a:lnSpc>
                          <a:spcPct val="107000"/>
                        </a:lnSpc>
                        <a:spcBef>
                          <a:spcPts val="0"/>
                        </a:spcBef>
                        <a:spcAft>
                          <a:spcPts val="0"/>
                        </a:spcAft>
                      </a:pPr>
                      <a:r>
                        <a:rPr lang="en-US" sz="2800" b="1" dirty="0">
                          <a:solidFill>
                            <a:schemeClr val="bg1"/>
                          </a:solidFill>
                          <a:effectLst/>
                        </a:rPr>
                        <a:t>FR 2.0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2"/>
                  </a:ext>
                </a:extLst>
              </a:tr>
              <a:tr h="740259">
                <a:tc>
                  <a:txBody>
                    <a:bodyPr/>
                    <a:lstStyle/>
                    <a:p>
                      <a:pPr marL="0" marR="0" algn="ctr">
                        <a:lnSpc>
                          <a:spcPct val="107000"/>
                        </a:lnSpc>
                        <a:spcBef>
                          <a:spcPts val="0"/>
                        </a:spcBef>
                        <a:spcAft>
                          <a:spcPts val="0"/>
                        </a:spcAft>
                      </a:pPr>
                      <a:r>
                        <a:rPr lang="en-US" sz="2800" b="1" dirty="0">
                          <a:solidFill>
                            <a:schemeClr val="bg1"/>
                          </a:solidFill>
                          <a:effectLst/>
                        </a:rPr>
                        <a:t>FR 3.0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3"/>
                  </a:ext>
                </a:extLst>
              </a:tr>
              <a:tr h="740259">
                <a:tc>
                  <a:txBody>
                    <a:bodyPr/>
                    <a:lstStyle/>
                    <a:p>
                      <a:pPr marL="0" marR="0" algn="ctr">
                        <a:lnSpc>
                          <a:spcPct val="107000"/>
                        </a:lnSpc>
                        <a:spcBef>
                          <a:spcPts val="0"/>
                        </a:spcBef>
                        <a:spcAft>
                          <a:spcPts val="0"/>
                        </a:spcAft>
                      </a:pPr>
                      <a:r>
                        <a:rPr lang="en-US" sz="2800" b="1" dirty="0">
                          <a:solidFill>
                            <a:schemeClr val="bg1"/>
                          </a:solidFill>
                          <a:effectLst/>
                        </a:rPr>
                        <a:t>FR 4.0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4"/>
                  </a:ext>
                </a:extLst>
              </a:tr>
              <a:tr h="740259">
                <a:tc>
                  <a:txBody>
                    <a:bodyPr/>
                    <a:lstStyle/>
                    <a:p>
                      <a:pPr marL="0" marR="0" algn="ctr">
                        <a:lnSpc>
                          <a:spcPct val="107000"/>
                        </a:lnSpc>
                        <a:spcBef>
                          <a:spcPts val="0"/>
                        </a:spcBef>
                        <a:spcAft>
                          <a:spcPts val="0"/>
                        </a:spcAft>
                      </a:pPr>
                      <a:r>
                        <a:rPr lang="en-US" sz="2800" b="1" dirty="0">
                          <a:solidFill>
                            <a:schemeClr val="bg1"/>
                          </a:solidFill>
                          <a:effectLst/>
                        </a:rPr>
                        <a:t>FR 5.0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5"/>
                  </a:ext>
                </a:extLst>
              </a:tr>
              <a:tr h="740259">
                <a:tc>
                  <a:txBody>
                    <a:bodyPr/>
                    <a:lstStyle/>
                    <a:p>
                      <a:pPr marL="0" marR="0" algn="ctr">
                        <a:lnSpc>
                          <a:spcPct val="107000"/>
                        </a:lnSpc>
                        <a:spcBef>
                          <a:spcPts val="0"/>
                        </a:spcBef>
                        <a:spcAft>
                          <a:spcPts val="0"/>
                        </a:spcAft>
                      </a:pPr>
                      <a:r>
                        <a:rPr lang="en-US" sz="2800" b="1" dirty="0">
                          <a:solidFill>
                            <a:schemeClr val="bg1"/>
                          </a:solidFill>
                          <a:effectLst/>
                        </a:rPr>
                        <a:t>FR 6.0</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X</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tc>
                  <a:txBody>
                    <a:bodyPr/>
                    <a:lstStyle/>
                    <a:p>
                      <a:pPr marL="0" marR="0" algn="ctr">
                        <a:lnSpc>
                          <a:spcPct val="107000"/>
                        </a:lnSpc>
                        <a:spcBef>
                          <a:spcPts val="0"/>
                        </a:spcBef>
                        <a:spcAft>
                          <a:spcPts val="0"/>
                        </a:spcAft>
                      </a:pPr>
                      <a:r>
                        <a:rPr lang="en-US" sz="2800" b="1" dirty="0">
                          <a:solidFill>
                            <a:schemeClr val="bg1"/>
                          </a:solidFill>
                          <a:effectLst/>
                        </a:rPr>
                        <a:t> </a:t>
                      </a:r>
                      <a:endPar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cell3D prstMaterial="dkEdge">
                      <a:bevel prst="coolSlant"/>
                      <a:lightRig rig="flood" dir="t"/>
                    </a:cell3D>
                    <a:solidFill>
                      <a:schemeClr val="accent1">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1202607"/>
      </p:ext>
    </p:extLst>
  </p:cSld>
  <p:clrMapOvr>
    <a:masterClrMapping/>
  </p:clrMapOvr>
  <mc:AlternateContent xmlns:mc="http://schemas.openxmlformats.org/markup-compatibility/2006" xmlns:p15="http://schemas.microsoft.com/office/powerpoint/2012/main">
    <mc:Choice Requires="p15">
      <p:transition spd="med">
        <p15:prstTrans prst="fallOver"/>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38896"/>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sz="6000" b="1" dirty="0">
                <a:ln/>
                <a:solidFill>
                  <a:schemeClr val="accent3"/>
                </a:solidFill>
                <a:effectLst>
                  <a:reflection blurRad="6350" stA="60000" endA="900" endPos="58000" dir="5400000" sy="-100000" algn="bl" rotWithShape="0"/>
                </a:effectLst>
              </a:rPr>
              <a:t>Architectural Design – ADT</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769" t="6458" r="4869" b="13181"/>
          <a:stretch/>
        </p:blipFill>
        <p:spPr>
          <a:xfrm>
            <a:off x="1214478" y="1841679"/>
            <a:ext cx="9888828" cy="45977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19671955"/>
      </p:ext>
    </p:extLst>
  </p:cSld>
  <p:clrMapOvr>
    <a:masterClrMapping/>
  </p:clrMapOvr>
  <mc:AlternateContent xmlns:mc="http://schemas.openxmlformats.org/markup-compatibility/2006" xmlns:p14="http://schemas.microsoft.com/office/powerpoint/2010/main">
    <mc:Choice Requires="p14">
      <p:transition spd="med">
        <p14:rippl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999" y="1965960"/>
            <a:ext cx="11195521" cy="4061353"/>
          </a:xfrm>
          <a:prstGeom prst="rect">
            <a:avLst/>
          </a:prstGeom>
          <a:ln w="88900" cap="sq" cmpd="thickThin">
            <a:solidFill>
              <a:srgbClr val="000000"/>
            </a:solidFill>
            <a:prstDash val="solid"/>
            <a:miter lim="800000"/>
          </a:ln>
          <a:effectLst>
            <a:innerShdw blurRad="76200">
              <a:srgbClr val="000000"/>
            </a:innerShdw>
          </a:effectLst>
        </p:spPr>
      </p:pic>
      <p:sp>
        <p:nvSpPr>
          <p:cNvPr id="4" name="Title 1"/>
          <p:cNvSpPr>
            <a:spLocks noGrp="1"/>
          </p:cNvSpPr>
          <p:nvPr>
            <p:ph type="title"/>
          </p:nvPr>
        </p:nvSpPr>
        <p:spPr/>
        <p:txBody>
          <a:bodyPr>
            <a:norm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Design 2– Implicit Invocation</a:t>
            </a:r>
          </a:p>
        </p:txBody>
      </p:sp>
    </p:spTree>
    <p:extLst>
      <p:ext uri="{BB962C8B-B14F-4D97-AF65-F5344CB8AC3E}">
        <p14:creationId xmlns:p14="http://schemas.microsoft.com/office/powerpoint/2010/main" val="3153053505"/>
      </p:ext>
    </p:extLst>
  </p:cSld>
  <p:clrMapOvr>
    <a:masterClrMapping/>
  </p:clrMapOvr>
</p:sld>
</file>

<file path=ppt/theme/theme1.xml><?xml version="1.0" encoding="utf-8"?>
<a:theme xmlns:a="http://schemas.openxmlformats.org/drawingml/2006/main" name="Basi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0</TotalTime>
  <Words>741</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Corbel</vt:lpstr>
      <vt:lpstr>Times New Roman</vt:lpstr>
      <vt:lpstr>Basis</vt:lpstr>
      <vt:lpstr>KWIC Software System</vt:lpstr>
      <vt:lpstr>PowerPoint Presentation</vt:lpstr>
      <vt:lpstr>Problem Statement</vt:lpstr>
      <vt:lpstr>Purpose</vt:lpstr>
      <vt:lpstr>Functional Requirements</vt:lpstr>
      <vt:lpstr>Non-Functional Requirements</vt:lpstr>
      <vt:lpstr>Traceability Matrix</vt:lpstr>
      <vt:lpstr>Architectural Design – ADT</vt:lpstr>
      <vt:lpstr>Design 2– Implicit Invocation</vt:lpstr>
      <vt:lpstr>Trade-off Analysis</vt:lpstr>
      <vt:lpstr>UML Class Diagram - KWIC</vt:lpstr>
      <vt:lpstr>KWIC System Implementation</vt:lpstr>
      <vt:lpstr>Better then the rest</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KWIC Software System</dc:title>
  <dc:creator>Mustafa, Irfa</dc:creator>
  <cp:lastModifiedBy>Cannedy, Drew Chandler</cp:lastModifiedBy>
  <cp:revision>66</cp:revision>
  <dcterms:created xsi:type="dcterms:W3CDTF">2018-06-12T15:35:38Z</dcterms:created>
  <dcterms:modified xsi:type="dcterms:W3CDTF">2018-06-21T17:45:45Z</dcterms:modified>
</cp:coreProperties>
</file>