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81AEF1-E359-4A8C-ABE0-20C7EAEC64D0}">
  <a:tblStyle styleId="{8E81AEF1-E359-4A8C-ABE0-20C7EAEC64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56e1abf12_0_2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56e1abf12_0_2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56e1abf12_0_3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56e1abf12_0_3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6e1abf12_0_3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56e1abf12_0_3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56e1abf12_0_3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56e1abf12_0_3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489f4e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489f4e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00675" y="1640425"/>
            <a:ext cx="716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eorgia"/>
                <a:ea typeface="Georgia"/>
                <a:cs typeface="Georgia"/>
                <a:sym typeface="Georgia"/>
              </a:rPr>
              <a:t>Credit One Data Analysis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07625" y="2340900"/>
            <a:ext cx="474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Summary of Process and Initial Findings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2080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221900" y="1722875"/>
            <a:ext cx="69168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Better understanding of how much credit to offer a customer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Determine at the very least if a </a:t>
            </a:r>
            <a:r>
              <a:rPr lang="en" sz="1800"/>
              <a:t>customer</a:t>
            </a:r>
            <a:r>
              <a:rPr lang="en" sz="1800"/>
              <a:t> should be approved for credit or not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744575"/>
            <a:ext cx="8520600" cy="36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BADIR Method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214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using the BADIR framework </a:t>
            </a:r>
            <a:r>
              <a:rPr lang="en"/>
              <a:t>since</a:t>
            </a:r>
            <a:r>
              <a:rPr lang="en"/>
              <a:t> not only focuses on the insights we gain from the data but also how that could possibly impact the business. </a:t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6254516" y="2111168"/>
            <a:ext cx="2604522" cy="2460300"/>
            <a:chOff x="6254516" y="1318143"/>
            <a:chExt cx="2604522" cy="2460300"/>
          </a:xfrm>
        </p:grpSpPr>
        <p:sp>
          <p:nvSpPr>
            <p:cNvPr id="69" name="Google Shape;69;p15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E945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0E945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15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Recommendations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Effectively present findings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4761418" y="2111168"/>
            <a:ext cx="2604522" cy="2460300"/>
            <a:chOff x="4761418" y="1318143"/>
            <a:chExt cx="2604522" cy="2460300"/>
          </a:xfrm>
        </p:grpSpPr>
        <p:sp>
          <p:nvSpPr>
            <p:cNvPr id="74" name="Google Shape;74;p15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C8148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C814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5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Insights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What was shown in the data? Were the hypotheses able to be proven or disproven? Rank findings of quantified impact.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3269751" y="2111168"/>
            <a:ext cx="2604522" cy="2460300"/>
            <a:chOff x="3269751" y="1318143"/>
            <a:chExt cx="2604522" cy="2460300"/>
          </a:xfrm>
        </p:grpSpPr>
        <p:sp>
          <p:nvSpPr>
            <p:cNvPr id="79" name="Google Shape;79;p15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B774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B77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 rot="-2700000">
              <a:off x="3803593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Determine how to clean and validate the data provided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1776626" y="2111168"/>
            <a:ext cx="2604522" cy="2460300"/>
            <a:chOff x="1776626" y="1318143"/>
            <a:chExt cx="2604522" cy="2460300"/>
          </a:xfrm>
        </p:grpSpPr>
        <p:grpSp>
          <p:nvGrpSpPr>
            <p:cNvPr id="84" name="Google Shape;84;p15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85" name="Google Shape;85;p15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B7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Analysis Plan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7" name="Google Shape;87;p15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Determine </a:t>
                </a: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Methodologies</a:t>
                </a: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 to be used. What hypotheses are going to be tested. 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8" name="Google Shape;88;p15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284959" y="2111168"/>
            <a:ext cx="2604522" cy="2460300"/>
            <a:chOff x="284959" y="1318143"/>
            <a:chExt cx="2604522" cy="2460300"/>
          </a:xfrm>
        </p:grpSpPr>
        <p:sp>
          <p:nvSpPr>
            <p:cNvPr id="90" name="Google Shape;90;p15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8563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8563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Business Question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 rot="-2700000">
              <a:off x="818801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How much credit to allow someone and if someone should be approved or not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ctrTitle"/>
          </p:nvPr>
        </p:nvSpPr>
        <p:spPr>
          <a:xfrm>
            <a:off x="311700" y="744575"/>
            <a:ext cx="8520600" cy="5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80"/>
              <a:t>Data Management</a:t>
            </a:r>
            <a:endParaRPr sz="4280"/>
          </a:p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311700" y="1532400"/>
            <a:ext cx="85206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10"/>
              <a:t>No one besides myself and members of the Blackwell team that have specific need, will have access to the data provided</a:t>
            </a:r>
            <a:endParaRPr sz="12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10"/>
              <a:t>Data was provided in the form of a CSV file</a:t>
            </a:r>
            <a:endParaRPr sz="12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10"/>
              <a:t>No known issues with the data at this time</a:t>
            </a:r>
            <a:endParaRPr sz="12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7"/>
          <p:cNvGraphicFramePr/>
          <p:nvPr/>
        </p:nvGraphicFramePr>
        <p:xfrm>
          <a:off x="330725" y="73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{8E81AEF1-E359-4A8C-ABE0-20C7EAEC64D0}</a:tableStyleId>
              </a:tblPr>
              <a:tblGrid>
                <a:gridCol w="1552475"/>
                <a:gridCol w="2476675"/>
              </a:tblGrid>
              <a:tr h="45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Limit_bal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Amount of the given credit, includes both the individual consumer credit and his/her family (supplementary) credit.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Sex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Gender (1 = male; 2 = female)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Education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 = graduate school; 2 = university; 3 = high school; 4  = others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Marriage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Marital status (1 = married; 2 = single; 3 = divorce; 0=others)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Age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Age in Year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Pay_0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Repayment status September 2005 (scale for all pay -2: No consumption; -1: Paid in full; 0: The use of revolving credit; 1 = payment delay for one month; 2 = payment delay for two months; . . .; 8 = payment delay for eight months; 9 = payment delay for nine months and above)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Pay_2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Repayment status August 2005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Pay_3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Repayment status July 2005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Pay_4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Repayment status June 2005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Pay_5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Repayment status May 2005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Pay_6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Repayment status April 2005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2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Default Payment Next Month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 client's behavior; 0= not default, 1 = default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Google Shape;105;p17"/>
          <p:cNvGraphicFramePr/>
          <p:nvPr/>
        </p:nvGraphicFramePr>
        <p:xfrm>
          <a:off x="4572000" y="734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{8E81AEF1-E359-4A8C-ABE0-20C7EAEC64D0}</a:tableStyleId>
              </a:tblPr>
              <a:tblGrid>
                <a:gridCol w="1069175"/>
                <a:gridCol w="2959975"/>
              </a:tblGrid>
              <a:tr h="29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Bill_Amt1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Billed </a:t>
                      </a:r>
                      <a:r>
                        <a:rPr lang="en" sz="600"/>
                        <a:t>amount September 2005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Bill_Amt2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Billed amount August 2005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Bill_Amt3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Billed amount July 2005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Bill_Amt4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Billed amount June 2005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Bill_Amt5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Billed amount May 2005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Bill_Amt6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Billed amount April 2005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Pay_Amt1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Amount paid in September 2005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Pay_Amt2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Amount paid in August 2005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Pay_Amt3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Amount paid in July 2005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Pay_Amy4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Amount paid in June 2005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Pay_Amt5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Amount paid in May 2005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4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Pay_Amt6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Amount paid in April 2005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7"/>
          <p:cNvSpPr txBox="1"/>
          <p:nvPr/>
        </p:nvSpPr>
        <p:spPr>
          <a:xfrm>
            <a:off x="863950" y="221000"/>
            <a:ext cx="782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Data Description</a:t>
            </a:r>
            <a:endParaRPr b="1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ctrTitle"/>
          </p:nvPr>
        </p:nvSpPr>
        <p:spPr>
          <a:xfrm>
            <a:off x="311700" y="744575"/>
            <a:ext cx="82080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1221900" y="1722875"/>
            <a:ext cx="69168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Based off of an </a:t>
            </a:r>
            <a:r>
              <a:rPr lang="en" sz="1800"/>
              <a:t>initial glance of the data well in pre-processing, there appears to be a correlation between the bill amounts of May and June as well as the payment amounts for those same months.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