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sldIdLst>
    <p:sldId id="292" r:id="rId3"/>
    <p:sldId id="294" r:id="rId4"/>
    <p:sldId id="293" r:id="rId5"/>
    <p:sldId id="302" r:id="rId6"/>
    <p:sldId id="303" r:id="rId7"/>
    <p:sldId id="296" r:id="rId8"/>
    <p:sldId id="297" r:id="rId9"/>
    <p:sldId id="304" r:id="rId10"/>
    <p:sldId id="299" r:id="rId11"/>
    <p:sldId id="288" r:id="rId12"/>
    <p:sldId id="289" r:id="rId13"/>
    <p:sldId id="290" r:id="rId14"/>
    <p:sldId id="291" r:id="rId15"/>
    <p:sldId id="282" r:id="rId16"/>
    <p:sldId id="283" r:id="rId17"/>
    <p:sldId id="284" r:id="rId18"/>
    <p:sldId id="285" r:id="rId19"/>
    <p:sldId id="286" r:id="rId20"/>
    <p:sldId id="287" r:id="rId21"/>
    <p:sldId id="300" r:id="rId22"/>
    <p:sldId id="301" r:id="rId23"/>
    <p:sldId id="30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017"/>
    <a:srgbClr val="FFF579"/>
    <a:srgbClr val="0A2D14"/>
    <a:srgbClr val="72B98A"/>
    <a:srgbClr val="327145"/>
    <a:srgbClr val="193D25"/>
    <a:srgbClr val="E9F1EC"/>
    <a:srgbClr val="458E5A"/>
    <a:srgbClr val="1D5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102" y="3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ownloads\&#51088;&#47308;(&#51648;&#50669;&#50640;%20&#46384;&#47480;%20&#54869;&#47456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확률 순위</a:t>
            </a:r>
          </a:p>
        </c:rich>
      </c:tx>
      <c:layout>
        <c:manualLayout>
          <c:xMode val="edge"/>
          <c:yMode val="edge"/>
          <c:x val="0.20459052270913597"/>
          <c:y val="2.408810404240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'[자료(지역에 따른 확률).xlsx]chart'!$F$24</c:f>
              <c:strCache>
                <c:ptCount val="1"/>
                <c:pt idx="0">
                  <c:v>확률</c:v>
                </c:pt>
              </c:strCache>
            </c:strRef>
          </c:tx>
          <c:spPr>
            <a:solidFill>
              <a:srgbClr val="72B98A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F5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3-4F16-B4CB-7D4D1FF028E7}"/>
              </c:ext>
            </c:extLst>
          </c:dPt>
          <c:cat>
            <c:strRef>
              <c:f>'[자료(지역에 따른 확률).xlsx]chart'!$C$25:$C$41</c:f>
              <c:strCache>
                <c:ptCount val="17"/>
                <c:pt idx="0">
                  <c:v>세종</c:v>
                </c:pt>
                <c:pt idx="1">
                  <c:v>전북</c:v>
                </c:pt>
                <c:pt idx="2">
                  <c:v>인천</c:v>
                </c:pt>
                <c:pt idx="3">
                  <c:v>충북</c:v>
                </c:pt>
                <c:pt idx="4">
                  <c:v>부산</c:v>
                </c:pt>
                <c:pt idx="5">
                  <c:v>경기</c:v>
                </c:pt>
                <c:pt idx="6">
                  <c:v>충남</c:v>
                </c:pt>
                <c:pt idx="7">
                  <c:v>대구</c:v>
                </c:pt>
                <c:pt idx="8">
                  <c:v>서울</c:v>
                </c:pt>
                <c:pt idx="9">
                  <c:v>광주</c:v>
                </c:pt>
                <c:pt idx="10">
                  <c:v>경북</c:v>
                </c:pt>
                <c:pt idx="11">
                  <c:v>경남</c:v>
                </c:pt>
                <c:pt idx="12">
                  <c:v>강원</c:v>
                </c:pt>
                <c:pt idx="13">
                  <c:v>대전</c:v>
                </c:pt>
                <c:pt idx="14">
                  <c:v>전남</c:v>
                </c:pt>
                <c:pt idx="15">
                  <c:v>울산</c:v>
                </c:pt>
                <c:pt idx="16">
                  <c:v>제주</c:v>
                </c:pt>
              </c:strCache>
            </c:strRef>
          </c:cat>
          <c:val>
            <c:numRef>
              <c:f>'[자료(지역에 따른 확률).xlsx]chart'!$F$25:$F$41</c:f>
              <c:numCache>
                <c:formatCode>0.00%</c:formatCode>
                <c:ptCount val="17"/>
                <c:pt idx="0">
                  <c:v>3.2258064516129031E-2</c:v>
                </c:pt>
                <c:pt idx="1">
                  <c:v>2.5000000000000001E-2</c:v>
                </c:pt>
                <c:pt idx="2">
                  <c:v>2.2842639593908629E-2</c:v>
                </c:pt>
                <c:pt idx="3">
                  <c:v>2.1834061135371178E-2</c:v>
                </c:pt>
                <c:pt idx="4">
                  <c:v>2.0224719101123594E-2</c:v>
                </c:pt>
                <c:pt idx="5">
                  <c:v>1.8889524899828276E-2</c:v>
                </c:pt>
                <c:pt idx="6">
                  <c:v>1.69971671388102E-2</c:v>
                </c:pt>
                <c:pt idx="7">
                  <c:v>1.5479876160990712E-2</c:v>
                </c:pt>
                <c:pt idx="8">
                  <c:v>1.488095238095238E-2</c:v>
                </c:pt>
                <c:pt idx="9">
                  <c:v>1.4150943396226415E-2</c:v>
                </c:pt>
                <c:pt idx="10">
                  <c:v>1.2084592145015106E-2</c:v>
                </c:pt>
                <c:pt idx="11">
                  <c:v>8.385744234800839E-3</c:v>
                </c:pt>
                <c:pt idx="12">
                  <c:v>4.6948356807511738E-3</c:v>
                </c:pt>
                <c:pt idx="13">
                  <c:v>4.6296296296296294E-3</c:v>
                </c:pt>
                <c:pt idx="14">
                  <c:v>3.0211480362537764E-3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F16-B4CB-7D4D1FF0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709808"/>
        <c:axId val="637708144"/>
      </c:barChart>
      <c:catAx>
        <c:axId val="6377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37708144"/>
        <c:crosses val="autoZero"/>
        <c:auto val="1"/>
        <c:lblAlgn val="ctr"/>
        <c:lblOffset val="100"/>
        <c:noMultiLvlLbl val="0"/>
      </c:catAx>
      <c:valAx>
        <c:axId val="63770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3770980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 cap="rnd" cmpd="sng" algn="ctr">
      <a:solidFill>
        <a:schemeClr val="tx1"/>
      </a:solidFill>
      <a:round/>
    </a:ln>
    <a:effectLst/>
  </c:spPr>
  <c:txPr>
    <a:bodyPr/>
    <a:lstStyle/>
    <a:p>
      <a:pPr>
        <a:defRPr sz="2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7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7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0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1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8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7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59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8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6.png"/><Relationship Id="rId3" Type="http://schemas.openxmlformats.org/officeDocument/2006/relationships/image" Target="../media/image23.png"/><Relationship Id="rId7" Type="http://schemas.openxmlformats.org/officeDocument/2006/relationships/image" Target="../media/image56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85.png"/><Relationship Id="rId5" Type="http://schemas.openxmlformats.org/officeDocument/2006/relationships/image" Target="../media/image61.png"/><Relationship Id="rId15" Type="http://schemas.openxmlformats.org/officeDocument/2006/relationships/image" Target="../media/image88.png"/><Relationship Id="rId10" Type="http://schemas.openxmlformats.org/officeDocument/2006/relationships/image" Target="../media/image76.png"/><Relationship Id="rId4" Type="http://schemas.openxmlformats.org/officeDocument/2006/relationships/image" Target="../media/image83.png"/><Relationship Id="rId9" Type="http://schemas.openxmlformats.org/officeDocument/2006/relationships/image" Target="../media/image65.png"/><Relationship Id="rId1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6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3.png"/><Relationship Id="rId7" Type="http://schemas.openxmlformats.org/officeDocument/2006/relationships/image" Target="../media/image9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25.png"/><Relationship Id="rId10" Type="http://schemas.openxmlformats.org/officeDocument/2006/relationships/image" Target="../media/image58.png"/><Relationship Id="rId4" Type="http://schemas.openxmlformats.org/officeDocument/2006/relationships/image" Target="../media/image24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" Type="http://schemas.openxmlformats.org/officeDocument/2006/relationships/image" Target="../media/image23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53.png"/><Relationship Id="rId23" Type="http://schemas.openxmlformats.org/officeDocument/2006/relationships/image" Target="../media/image79.png"/><Relationship Id="rId10" Type="http://schemas.openxmlformats.org/officeDocument/2006/relationships/image" Target="../media/image67.png"/><Relationship Id="rId19" Type="http://schemas.openxmlformats.org/officeDocument/2006/relationships/image" Target="../media/image7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openxmlformats.org/officeDocument/2006/relationships/image" Target="../media/image67.png"/><Relationship Id="rId12" Type="http://schemas.openxmlformats.org/officeDocument/2006/relationships/image" Target="../media/image7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72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61.png"/><Relationship Id="rId12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6.png"/><Relationship Id="rId5" Type="http://schemas.openxmlformats.org/officeDocument/2006/relationships/image" Target="../media/image68.png"/><Relationship Id="rId10" Type="http://schemas.openxmlformats.org/officeDocument/2006/relationships/image" Target="../media/image65.png"/><Relationship Id="rId4" Type="http://schemas.openxmlformats.org/officeDocument/2006/relationships/image" Target="../media/image67.png"/><Relationship Id="rId9" Type="http://schemas.openxmlformats.org/officeDocument/2006/relationships/image" Target="../media/image64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64273" y="-864952"/>
            <a:ext cx="11979558" cy="11729904"/>
            <a:chOff x="3264273" y="-864952"/>
            <a:chExt cx="11979558" cy="117299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9920000">
              <a:off x="3264273" y="-864952"/>
              <a:ext cx="11979558" cy="117299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1422" y="3058365"/>
            <a:ext cx="10333333" cy="8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1244" y="5697395"/>
            <a:ext cx="3210954" cy="496755"/>
            <a:chOff x="3421244" y="5697395"/>
            <a:chExt cx="3210954" cy="4967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3421244" y="5697395"/>
              <a:ext cx="3210954" cy="496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3208" y="5136752"/>
            <a:ext cx="1897958" cy="515019"/>
            <a:chOff x="6583208" y="5136752"/>
            <a:chExt cx="1897958" cy="5150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6583208" y="5136752"/>
              <a:ext cx="1897958" cy="5150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77603" y="3175774"/>
            <a:ext cx="10666667" cy="82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9972" y="5802784"/>
            <a:ext cx="3043485" cy="492620"/>
            <a:chOff x="11819972" y="5802784"/>
            <a:chExt cx="3043485" cy="4926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1819972" y="5802784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05323" y="5740762"/>
            <a:ext cx="3043485" cy="492620"/>
            <a:chOff x="14305323" y="5740762"/>
            <a:chExt cx="3043485" cy="4926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4305323" y="5740762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9550" y="4502934"/>
            <a:ext cx="3786904" cy="3088220"/>
            <a:chOff x="7519550" y="4502934"/>
            <a:chExt cx="3786904" cy="308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1080000">
              <a:off x="7519550" y="4502934"/>
              <a:ext cx="3786904" cy="30882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710138" y="1026462"/>
            <a:ext cx="11714286" cy="59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22053" y="2479706"/>
            <a:ext cx="1385490" cy="402692"/>
            <a:chOff x="6922053" y="2479706"/>
            <a:chExt cx="1385490" cy="4026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6922053" y="2479706"/>
              <a:ext cx="1385490" cy="402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8296" y="2895831"/>
            <a:ext cx="2314204" cy="402692"/>
            <a:chOff x="8298296" y="2895831"/>
            <a:chExt cx="2314204" cy="4026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8298296" y="2895831"/>
              <a:ext cx="2314204" cy="402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62265" y="2266918"/>
            <a:ext cx="1056379" cy="402692"/>
            <a:chOff x="10762265" y="2266918"/>
            <a:chExt cx="1056379" cy="4026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0762265" y="2266918"/>
              <a:ext cx="1056379" cy="4026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23292" y="2891105"/>
            <a:ext cx="2304752" cy="402692"/>
            <a:chOff x="12023292" y="2891105"/>
            <a:chExt cx="2304752" cy="4026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5400000">
              <a:off x="12023292" y="2891105"/>
              <a:ext cx="2304752" cy="4026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52545" y="2017096"/>
            <a:ext cx="555025" cy="826803"/>
            <a:chOff x="4852545" y="2017096"/>
            <a:chExt cx="555025" cy="8268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58573" y="8095413"/>
            <a:ext cx="662468" cy="986856"/>
            <a:chOff x="13758573" y="8095413"/>
            <a:chExt cx="662468" cy="98685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3758573" y="8095413"/>
              <a:ext cx="662468" cy="9868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30292" y="2430498"/>
            <a:ext cx="668057" cy="995182"/>
            <a:chOff x="4230292" y="2430498"/>
            <a:chExt cx="668057" cy="99518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4230292" y="2430498"/>
              <a:ext cx="668057" cy="995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59909" y="1261872"/>
            <a:ext cx="1105200" cy="1452870"/>
            <a:chOff x="13459909" y="1261872"/>
            <a:chExt cx="1105200" cy="145287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538477" y="1314621"/>
              <a:ext cx="948063" cy="1347374"/>
              <a:chOff x="13538477" y="1314621"/>
              <a:chExt cx="948063" cy="134737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 rot="420000">
                <a:off x="13538477" y="1314621"/>
                <a:ext cx="948063" cy="134737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333127" y="2053210"/>
              <a:ext cx="1085578" cy="238432"/>
              <a:chOff x="13333127" y="2053210"/>
              <a:chExt cx="1085578" cy="23843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 rotWithShape="1">
              <a:blip r:embed="rId19"/>
              <a:stretch>
                <a:fillRect/>
              </a:stretch>
            </p:blipFill>
            <p:spPr>
              <a:xfrm rot="3900000">
                <a:off x="13333127" y="2053210"/>
                <a:ext cx="1085578" cy="238432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3863809" y="7980573"/>
            <a:ext cx="847251" cy="1204102"/>
            <a:chOff x="3863809" y="7980573"/>
            <a:chExt cx="847251" cy="12041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2540000">
              <a:off x="3863809" y="7980573"/>
              <a:ext cx="847251" cy="12041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54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166463" y="265999"/>
            <a:ext cx="2740536" cy="921030"/>
            <a:chOff x="14961905" y="517771"/>
            <a:chExt cx="2609524" cy="72695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4961905" y="517771"/>
              <a:ext cx="2609524" cy="72695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17360" y="7932263"/>
            <a:ext cx="7492163" cy="1252082"/>
            <a:chOff x="5917360" y="7932263"/>
            <a:chExt cx="7492163" cy="12520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5917360" y="7932263"/>
              <a:ext cx="7492163" cy="1252082"/>
            </a:xfrm>
            <a:prstGeom prst="rect">
              <a:avLst/>
            </a:prstGeom>
          </p:spPr>
        </p:pic>
      </p:grpSp>
      <p:sp>
        <p:nvSpPr>
          <p:cNvPr id="1023" name="TextBox 1022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5166462" y="398876"/>
            <a:ext cx="274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193D2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r>
              <a:rPr lang="ko-KR" altLang="en-US" sz="3600" b="1" dirty="0" smtClean="0">
                <a:solidFill>
                  <a:srgbClr val="193D2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로레일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LoRail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b="1" dirty="0">
              <a:solidFill>
                <a:srgbClr val="193D2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004556" y="8263235"/>
            <a:ext cx="717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미래를 분석하기 위해서는 과거를 알아야 한다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2828" y="2004063"/>
            <a:ext cx="8001000" cy="148884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8152" y="47362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구현 소스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966840" y="1927767"/>
            <a:ext cx="5523308" cy="12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en-US" altLang="ko-KR" sz="60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60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 조  </a:t>
            </a:r>
            <a:endParaRPr lang="en-US" altLang="ko-KR" sz="6000" b="1" dirty="0" smtClean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1002"/>
          <p:cNvGrpSpPr/>
          <p:nvPr/>
        </p:nvGrpSpPr>
        <p:grpSpPr>
          <a:xfrm>
            <a:off x="2376659" y="4963453"/>
            <a:ext cx="4600869" cy="3742857"/>
            <a:chOff x="2209524" y="5361905"/>
            <a:chExt cx="4600869" cy="3742857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524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25" name="그룹 1005"/>
          <p:cNvGrpSpPr/>
          <p:nvPr/>
        </p:nvGrpSpPr>
        <p:grpSpPr>
          <a:xfrm>
            <a:off x="4092670" y="4533900"/>
            <a:ext cx="1168847" cy="1168847"/>
            <a:chOff x="3925535" y="4932352"/>
            <a:chExt cx="1168847" cy="1168847"/>
          </a:xfrm>
        </p:grpSpPr>
        <p:pic>
          <p:nvPicPr>
            <p:cNvPr id="26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4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6349" y="4663938"/>
            <a:ext cx="1428571" cy="12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785" y="6239196"/>
            <a:ext cx="2160000" cy="488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293" y="57684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그룹 1013"/>
          <p:cNvGrpSpPr/>
          <p:nvPr/>
        </p:nvGrpSpPr>
        <p:grpSpPr>
          <a:xfrm>
            <a:off x="2357316" y="6808074"/>
            <a:ext cx="4609524" cy="154002"/>
            <a:chOff x="2209524" y="7414484"/>
            <a:chExt cx="4609524" cy="154002"/>
          </a:xfrm>
        </p:grpSpPr>
        <p:pic>
          <p:nvPicPr>
            <p:cNvPr id="29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524" y="7414484"/>
              <a:ext cx="4609524" cy="15400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55866" y="7078244"/>
            <a:ext cx="3744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선언</a:t>
            </a:r>
            <a:endParaRPr lang="en-US" altLang="ko-KR" sz="28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ko-KR" altLang="en-US" sz="28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난수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5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</a:t>
            </a: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</a:t>
            </a:r>
          </a:p>
        </p:txBody>
      </p:sp>
      <p:grpSp>
        <p:nvGrpSpPr>
          <p:cNvPr id="30" name="그룹 1006"/>
          <p:cNvGrpSpPr/>
          <p:nvPr/>
        </p:nvGrpSpPr>
        <p:grpSpPr>
          <a:xfrm>
            <a:off x="7609558" y="4963453"/>
            <a:ext cx="4600869" cy="3742857"/>
            <a:chOff x="7442423" y="5361905"/>
            <a:chExt cx="4600869" cy="3742857"/>
          </a:xfrm>
        </p:grpSpPr>
        <p:pic>
          <p:nvPicPr>
            <p:cNvPr id="32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423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33" name="그룹 1007"/>
          <p:cNvGrpSpPr/>
          <p:nvPr/>
        </p:nvGrpSpPr>
        <p:grpSpPr>
          <a:xfrm>
            <a:off x="9325569" y="4533900"/>
            <a:ext cx="1168847" cy="1168847"/>
            <a:chOff x="9158434" y="4932352"/>
            <a:chExt cx="1168847" cy="1168847"/>
          </a:xfrm>
        </p:grpSpPr>
        <p:pic>
          <p:nvPicPr>
            <p:cNvPr id="34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3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9248" y="4663938"/>
            <a:ext cx="1476190" cy="1266667"/>
          </a:xfrm>
          <a:prstGeom prst="rect">
            <a:avLst/>
          </a:prstGeom>
        </p:spPr>
      </p:pic>
      <p:grpSp>
        <p:nvGrpSpPr>
          <p:cNvPr id="36" name="그룹 1014"/>
          <p:cNvGrpSpPr/>
          <p:nvPr/>
        </p:nvGrpSpPr>
        <p:grpSpPr>
          <a:xfrm>
            <a:off x="7605230" y="6834881"/>
            <a:ext cx="4609524" cy="154002"/>
            <a:chOff x="7438095" y="7414484"/>
            <a:chExt cx="4609524" cy="154002"/>
          </a:xfrm>
        </p:grpSpPr>
        <p:pic>
          <p:nvPicPr>
            <p:cNvPr id="37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8095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992" y="6134505"/>
            <a:ext cx="2160000" cy="4881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158677" y="570274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렬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5549" y="7311349"/>
            <a:ext cx="375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버블 정렬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오름차순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1" name="그룹 1008"/>
          <p:cNvGrpSpPr/>
          <p:nvPr/>
        </p:nvGrpSpPr>
        <p:grpSpPr>
          <a:xfrm>
            <a:off x="12785314" y="4963453"/>
            <a:ext cx="4600869" cy="3742857"/>
            <a:chOff x="12618179" y="5361905"/>
            <a:chExt cx="4600869" cy="3742857"/>
          </a:xfrm>
        </p:grpSpPr>
        <p:pic>
          <p:nvPicPr>
            <p:cNvPr id="42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179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501325" y="4533900"/>
            <a:ext cx="1168847" cy="1168847"/>
            <a:chOff x="14334190" y="4932352"/>
            <a:chExt cx="1168847" cy="1168847"/>
          </a:xfrm>
        </p:grpSpPr>
        <p:pic>
          <p:nvPicPr>
            <p:cNvPr id="44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05004" y="4663938"/>
            <a:ext cx="1476190" cy="1266667"/>
          </a:xfrm>
          <a:prstGeom prst="rect">
            <a:avLst/>
          </a:prstGeom>
        </p:spPr>
      </p:pic>
      <p:grpSp>
        <p:nvGrpSpPr>
          <p:cNvPr id="46" name="그룹 1015"/>
          <p:cNvGrpSpPr/>
          <p:nvPr/>
        </p:nvGrpSpPr>
        <p:grpSpPr>
          <a:xfrm>
            <a:off x="12842456" y="6834881"/>
            <a:ext cx="4609524" cy="154002"/>
            <a:chOff x="12657100" y="7414484"/>
            <a:chExt cx="4609524" cy="154002"/>
          </a:xfrm>
        </p:grpSpPr>
        <p:pic>
          <p:nvPicPr>
            <p:cNvPr id="47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57100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7218" y="6248193"/>
            <a:ext cx="2160000" cy="4881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256948" y="581668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88401" y="7043105"/>
            <a:ext cx="3909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확률 점수화 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(100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 기준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1" name="그룹 1009"/>
          <p:cNvGrpSpPr/>
          <p:nvPr/>
        </p:nvGrpSpPr>
        <p:grpSpPr>
          <a:xfrm>
            <a:off x="4571106" y="1258174"/>
            <a:ext cx="1042520" cy="736168"/>
            <a:chOff x="3333822" y="1480039"/>
            <a:chExt cx="1042520" cy="736168"/>
          </a:xfrm>
        </p:grpSpPr>
        <p:grpSp>
          <p:nvGrpSpPr>
            <p:cNvPr id="52" name="그룹 1010"/>
            <p:cNvGrpSpPr/>
            <p:nvPr/>
          </p:nvGrpSpPr>
          <p:grpSpPr>
            <a:xfrm>
              <a:off x="3488212" y="1340399"/>
              <a:ext cx="704299" cy="1000940"/>
              <a:chOff x="3488212" y="1340399"/>
              <a:chExt cx="704299" cy="1000940"/>
            </a:xfrm>
          </p:grpSpPr>
          <p:pic>
            <p:nvPicPr>
              <p:cNvPr id="55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140000">
                <a:off x="3488212" y="1340399"/>
                <a:ext cx="704299" cy="1000940"/>
              </a:xfrm>
              <a:prstGeom prst="rect">
                <a:avLst/>
              </a:prstGeom>
            </p:spPr>
          </p:pic>
        </p:grpSp>
        <p:grpSp>
          <p:nvGrpSpPr>
            <p:cNvPr id="53" name="그룹 1011"/>
            <p:cNvGrpSpPr/>
            <p:nvPr/>
          </p:nvGrpSpPr>
          <p:grpSpPr>
            <a:xfrm>
              <a:off x="3586703" y="1833754"/>
              <a:ext cx="806456" cy="177127"/>
              <a:chOff x="3586703" y="1833754"/>
              <a:chExt cx="806456" cy="177127"/>
            </a:xfrm>
          </p:grpSpPr>
          <p:pic>
            <p:nvPicPr>
              <p:cNvPr id="54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9620000">
                <a:off x="3586703" y="1833754"/>
                <a:ext cx="806456" cy="177127"/>
              </a:xfrm>
              <a:prstGeom prst="rect">
                <a:avLst/>
              </a:prstGeom>
            </p:spPr>
          </p:pic>
        </p:grpSp>
      </p:grpSp>
      <p:grpSp>
        <p:nvGrpSpPr>
          <p:cNvPr id="56" name="그룹 1021"/>
          <p:cNvGrpSpPr/>
          <p:nvPr/>
        </p:nvGrpSpPr>
        <p:grpSpPr>
          <a:xfrm>
            <a:off x="13977156" y="1158637"/>
            <a:ext cx="805644" cy="860335"/>
            <a:chOff x="14766069" y="2335679"/>
            <a:chExt cx="524169" cy="698609"/>
          </a:xfrm>
        </p:grpSpPr>
        <p:pic>
          <p:nvPicPr>
            <p:cNvPr id="57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5900000">
              <a:off x="14766069" y="2335679"/>
              <a:ext cx="524169" cy="698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2525270" y="1253960"/>
            <a:ext cx="10302469" cy="8609003"/>
            <a:chOff x="1295400" y="1521060"/>
            <a:chExt cx="10302469" cy="8609003"/>
          </a:xfrm>
        </p:grpSpPr>
        <p:sp>
          <p:nvSpPr>
            <p:cNvPr id="4" name="직사각형 3"/>
            <p:cNvSpPr/>
            <p:nvPr/>
          </p:nvSpPr>
          <p:spPr>
            <a:xfrm>
              <a:off x="1295400" y="1521060"/>
              <a:ext cx="10302469" cy="8575440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1497" y="1666208"/>
              <a:ext cx="10060652" cy="846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smtClean="0">
                  <a:solidFill>
                    <a:srgbClr val="704E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main</a:t>
              </a:r>
              <a:r>
                <a:rPr lang="en-US" altLang="ko-KR" sz="3200" dirty="0" smtClean="0">
                  <a:solidFill>
                    <a:srgbClr val="B8050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{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temp = 0;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rtemp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smtClean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5*6 30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숫자를 담을 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차원 배열을 생성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lottary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[5][6];</a:t>
              </a:r>
            </a:p>
            <a:p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smtClean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구성 변수들 선언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count;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numCount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odd;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even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랜덤 </a:t>
              </a:r>
              <a:r>
                <a:rPr lang="ko-KR" altLang="en-US" sz="3200" dirty="0" err="1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난수를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위한 시간 함수 사용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srand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((</a:t>
              </a:r>
              <a:r>
                <a:rPr lang="en-US" altLang="ko-KR" sz="3200" dirty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unsigned 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)time(</a:t>
              </a:r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NULL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));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. . . . .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}</a:t>
              </a:r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5270" y="1781660"/>
            <a:ext cx="15081842" cy="6542809"/>
            <a:chOff x="1981200" y="2430665"/>
            <a:chExt cx="15081842" cy="654280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b="594"/>
            <a:stretch/>
          </p:blipFill>
          <p:spPr>
            <a:xfrm>
              <a:off x="1981200" y="2430665"/>
              <a:ext cx="15081842" cy="654280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TextBox 12"/>
            <p:cNvSpPr txBox="1"/>
            <p:nvPr/>
          </p:nvSpPr>
          <p:spPr>
            <a:xfrm>
              <a:off x="8712645" y="5081892"/>
              <a:ext cx="579874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21823" y="5936235"/>
              <a:ext cx="574739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21823" y="6812216"/>
              <a:ext cx="578002" cy="584775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08533" y="1252674"/>
            <a:ext cx="13665614" cy="8779245"/>
            <a:chOff x="2330189" y="12995764"/>
            <a:chExt cx="13665614" cy="87792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0189" y="12995764"/>
              <a:ext cx="13665614" cy="8779245"/>
            </a:xfrm>
            <a:prstGeom prst="rect">
              <a:avLst/>
            </a:prstGeom>
            <a:ln w="25400">
              <a:solidFill>
                <a:schemeClr val="dk1"/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3247285" y="13225126"/>
              <a:ext cx="5798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  <a:endParaRPr lang="ko-KR" altLang="en-US" sz="32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365609" y="2937487"/>
            <a:ext cx="15151461" cy="6139447"/>
            <a:chOff x="5078212" y="13658158"/>
            <a:chExt cx="14475907" cy="48442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8212" y="13697020"/>
              <a:ext cx="14475907" cy="4805363"/>
            </a:xfrm>
            <a:prstGeom prst="rect">
              <a:avLst/>
            </a:prstGeom>
            <a:ln w="25400" cap="rnd">
              <a:solidFill>
                <a:schemeClr val="dk1"/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6024816" y="13658158"/>
              <a:ext cx="574739" cy="46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  <a:endParaRPr lang="ko-KR" altLang="en-US" sz="32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2078" y="15432574"/>
              <a:ext cx="578002" cy="46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  <a:endParaRPr lang="ko-KR" altLang="en-US" sz="32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53" y="2476500"/>
            <a:ext cx="13445047" cy="5725391"/>
          </a:xfrm>
          <a:prstGeom prst="rect">
            <a:avLst/>
          </a:prstGeom>
          <a:ln w="25400" cap="rnd">
            <a:solidFill>
              <a:schemeClr val="dk1"/>
            </a:solidFill>
          </a:ln>
        </p:spPr>
      </p:pic>
      <p:grpSp>
        <p:nvGrpSpPr>
          <p:cNvPr id="27" name="그룹 1007"/>
          <p:cNvGrpSpPr/>
          <p:nvPr/>
        </p:nvGrpSpPr>
        <p:grpSpPr>
          <a:xfrm>
            <a:off x="1445777" y="208795"/>
            <a:ext cx="1168847" cy="1168847"/>
            <a:chOff x="9158434" y="4932352"/>
            <a:chExt cx="1168847" cy="1168847"/>
          </a:xfrm>
        </p:grpSpPr>
        <p:pic>
          <p:nvPicPr>
            <p:cNvPr id="28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9" name="Object 4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9456" y="338833"/>
            <a:ext cx="1476190" cy="1266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18753" y="34521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렬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7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9" name="그룹 1009"/>
          <p:cNvGrpSpPr/>
          <p:nvPr/>
        </p:nvGrpSpPr>
        <p:grpSpPr>
          <a:xfrm>
            <a:off x="1477642" y="239404"/>
            <a:ext cx="1168847" cy="1168847"/>
            <a:chOff x="14334190" y="4932352"/>
            <a:chExt cx="1168847" cy="1168847"/>
          </a:xfrm>
        </p:grpSpPr>
        <p:pic>
          <p:nvPicPr>
            <p:cNvPr id="2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1321" y="369442"/>
            <a:ext cx="1476190" cy="12666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12072" y="36944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99" y="1902069"/>
            <a:ext cx="16069519" cy="69752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27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9254" y="1281601"/>
            <a:ext cx="7639104" cy="1260839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18204213">
            <a:off x="16205317" y="896334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229" y="1702936"/>
            <a:ext cx="4900971" cy="3463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8596703" y="1405766"/>
            <a:ext cx="761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 분석</a:t>
            </a:r>
            <a:endParaRPr lang="en-US" altLang="ko-KR" sz="32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2309" y="491475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034720" y="3121354"/>
            <a:ext cx="6528880" cy="2722276"/>
            <a:chOff x="7034720" y="3131228"/>
            <a:chExt cx="3733800" cy="1576892"/>
          </a:xfrm>
        </p:grpSpPr>
        <p:sp>
          <p:nvSpPr>
            <p:cNvPr id="11" name="TextBox 10"/>
            <p:cNvSpPr txBox="1"/>
            <p:nvPr/>
          </p:nvSpPr>
          <p:spPr>
            <a:xfrm>
              <a:off x="7034720" y="3584950"/>
              <a:ext cx="3733800" cy="112317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지역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대한민국 특별시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광역시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도 </a:t>
              </a:r>
              <a:endPara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최근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(937~946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확률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지점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100%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추천 기준치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전국 당첨 확률의 평균</a:t>
              </a:r>
              <a:endPara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34721" y="3131228"/>
              <a:ext cx="3733799" cy="453721"/>
            </a:xfrm>
            <a:prstGeom prst="rect">
              <a:avLst/>
            </a:prstGeom>
            <a:solidFill>
              <a:srgbClr val="72B98A"/>
            </a:solidFill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</a:t>
              </a:r>
              <a:r>
                <a:rPr lang="ko-KR" altLang="en-US" sz="2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기준</a:t>
              </a:r>
              <a:endPara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74741"/>
              </p:ext>
            </p:extLst>
          </p:nvPr>
        </p:nvGraphicFramePr>
        <p:xfrm>
          <a:off x="1521761" y="1669320"/>
          <a:ext cx="5031440" cy="6903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288">
                  <a:extLst>
                    <a:ext uri="{9D8B030D-6E8A-4147-A177-3AD203B41FA5}">
                      <a16:colId xmlns:a16="http://schemas.microsoft.com/office/drawing/2014/main" val="578814870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74539584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529686258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11477593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1108014862"/>
                    </a:ext>
                  </a:extLst>
                </a:gridCol>
              </a:tblGrid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전체지점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추천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8238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108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983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293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44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4681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6333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0560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432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06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9115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21116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1317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731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9239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9936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340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65261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700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60829"/>
              </p:ext>
            </p:extLst>
          </p:nvPr>
        </p:nvGraphicFramePr>
        <p:xfrm>
          <a:off x="1494052" y="1669320"/>
          <a:ext cx="5333999" cy="84471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7081">
                  <a:extLst>
                    <a:ext uri="{9D8B030D-6E8A-4147-A177-3AD203B41FA5}">
                      <a16:colId xmlns:a16="http://schemas.microsoft.com/office/drawing/2014/main" val="3246457451"/>
                    </a:ext>
                  </a:extLst>
                </a:gridCol>
                <a:gridCol w="1266284">
                  <a:extLst>
                    <a:ext uri="{9D8B030D-6E8A-4147-A177-3AD203B41FA5}">
                      <a16:colId xmlns:a16="http://schemas.microsoft.com/office/drawing/2014/main" val="3578856151"/>
                    </a:ext>
                  </a:extLst>
                </a:gridCol>
                <a:gridCol w="624590">
                  <a:extLst>
                    <a:ext uri="{9D8B030D-6E8A-4147-A177-3AD203B41FA5}">
                      <a16:colId xmlns:a16="http://schemas.microsoft.com/office/drawing/2014/main" val="343982942"/>
                    </a:ext>
                  </a:extLst>
                </a:gridCol>
                <a:gridCol w="1338409">
                  <a:extLst>
                    <a:ext uri="{9D8B030D-6E8A-4147-A177-3AD203B41FA5}">
                      <a16:colId xmlns:a16="http://schemas.microsoft.com/office/drawing/2014/main" val="3293903808"/>
                    </a:ext>
                  </a:extLst>
                </a:gridCol>
                <a:gridCol w="1427635">
                  <a:extLst>
                    <a:ext uri="{9D8B030D-6E8A-4147-A177-3AD203B41FA5}">
                      <a16:colId xmlns:a16="http://schemas.microsoft.com/office/drawing/2014/main" val="2942237901"/>
                    </a:ext>
                  </a:extLst>
                </a:gridCol>
              </a:tblGrid>
              <a:tr h="57828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최근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회간 지역별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</a:t>
                      </a:r>
                      <a:r>
                        <a:rPr lang="ko-KR" alt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 확률 순위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0908"/>
                  </a:ext>
                </a:extLst>
              </a:tr>
              <a:tr h="5707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 지점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0629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8998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25616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42460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9769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61921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77375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44513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47777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2098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7270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0520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92662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08445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84167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72353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04116"/>
                  </a:ext>
                </a:extLst>
              </a:tr>
              <a:tr h="37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0789"/>
                  </a:ext>
                </a:extLst>
              </a:tr>
              <a:tr h="851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91771"/>
                  </a:ext>
                </a:extLst>
              </a:tr>
            </a:tbl>
          </a:graphicData>
        </a:graphic>
      </p:graphicFrame>
      <p:grpSp>
        <p:nvGrpSpPr>
          <p:cNvPr id="22" name="그룹 1004"/>
          <p:cNvGrpSpPr/>
          <p:nvPr/>
        </p:nvGrpSpPr>
        <p:grpSpPr>
          <a:xfrm>
            <a:off x="1515135" y="5120907"/>
            <a:ext cx="714303" cy="642591"/>
            <a:chOff x="9380800" y="7151299"/>
            <a:chExt cx="714303" cy="642591"/>
          </a:xfrm>
        </p:grpSpPr>
        <p:pic>
          <p:nvPicPr>
            <p:cNvPr id="24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800" y="7151299"/>
              <a:ext cx="714303" cy="642591"/>
            </a:xfrm>
            <a:prstGeom prst="rect">
              <a:avLst/>
            </a:prstGeom>
          </p:spPr>
        </p:pic>
      </p:grpSp>
      <p:graphicFrame>
        <p:nvGraphicFramePr>
          <p:cNvPr id="45" name="차트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572905"/>
              </p:ext>
            </p:extLst>
          </p:nvPr>
        </p:nvGraphicFramePr>
        <p:xfrm>
          <a:off x="7030545" y="3065225"/>
          <a:ext cx="11001013" cy="527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2102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7602" y="473660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25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040" y="2552995"/>
            <a:ext cx="5352511" cy="5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12410669" y="2981595"/>
            <a:ext cx="1207908" cy="99900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1955590" y="4205511"/>
            <a:ext cx="1747189" cy="132348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315419" y="6550127"/>
            <a:ext cx="1043479" cy="427047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1837540" y="4013598"/>
            <a:ext cx="1752351" cy="6295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794118" y="2519930"/>
            <a:ext cx="102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32901" y="5614083"/>
            <a:ext cx="177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11714859" y="3376125"/>
            <a:ext cx="1987921" cy="63747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35663" y="3088845"/>
            <a:ext cx="150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58898" y="6977174"/>
            <a:ext cx="19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 휴게소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4689" y="3821895"/>
            <a:ext cx="148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4770560" y="5555615"/>
            <a:ext cx="1443461" cy="7543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214021" y="5177835"/>
            <a:ext cx="19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1741771" y="4216718"/>
            <a:ext cx="1639089" cy="621982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71436" y="4672127"/>
            <a:ext cx="156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79606"/>
              </p:ext>
            </p:extLst>
          </p:nvPr>
        </p:nvGraphicFramePr>
        <p:xfrm>
          <a:off x="1182211" y="1790812"/>
          <a:ext cx="9023456" cy="8065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356">
                  <a:extLst>
                    <a:ext uri="{9D8B030D-6E8A-4147-A177-3AD203B41FA5}">
                      <a16:colId xmlns:a16="http://schemas.microsoft.com/office/drawing/2014/main" val="87534424"/>
                    </a:ext>
                  </a:extLst>
                </a:gridCol>
                <a:gridCol w="2034906">
                  <a:extLst>
                    <a:ext uri="{9D8B030D-6E8A-4147-A177-3AD203B41FA5}">
                      <a16:colId xmlns:a16="http://schemas.microsoft.com/office/drawing/2014/main" val="49993170"/>
                    </a:ext>
                  </a:extLst>
                </a:gridCol>
                <a:gridCol w="1017452">
                  <a:extLst>
                    <a:ext uri="{9D8B030D-6E8A-4147-A177-3AD203B41FA5}">
                      <a16:colId xmlns:a16="http://schemas.microsoft.com/office/drawing/2014/main" val="156195017"/>
                    </a:ext>
                  </a:extLst>
                </a:gridCol>
                <a:gridCol w="5117742">
                  <a:extLst>
                    <a:ext uri="{9D8B030D-6E8A-4147-A177-3AD203B41FA5}">
                      <a16:colId xmlns:a16="http://schemas.microsoft.com/office/drawing/2014/main" val="111398176"/>
                    </a:ext>
                  </a:extLst>
                </a:gridCol>
              </a:tblGrid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지점 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 횟수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3390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노원구 상계동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666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단지 종합상가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8116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부일카서비스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동구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범일동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830-195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96063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쿨복권방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본리동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1-10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679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로또휴게실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용인시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기흥구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하갈동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8212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세진전자통신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1094-4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6142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목화휴게소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용현면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주문리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7077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로또명당인주점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 아산시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인주면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신성리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188-8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58190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GS25(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양산문성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양산시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웅상읍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평산리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1790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뉴빅마트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기장군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정관면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방곡리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9864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잠실매점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송파구 신천동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7-18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0392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버스판매소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영등포구 영등포동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441-10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2243"/>
                  </a:ext>
                </a:extLst>
              </a:tr>
              <a:tr h="4748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인터넷 복권판매사이트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서초구 서초동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1449-6 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동행복권본사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805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종로구 종로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평창빌딩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710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행운복권방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소흘읍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송우리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127-6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북마산복권전문점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마산시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상남동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8630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묵동식품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묵동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238-11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2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라이프마트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 중구 항동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58-985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34808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갈렙분식한식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망우동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490-13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082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복권명당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서부점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송현동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195-2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5617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올인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allin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화성시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향남면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장짐리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273-3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11654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518043" y="8094860"/>
            <a:ext cx="7425449" cy="1792549"/>
            <a:chOff x="10518043" y="8094860"/>
            <a:chExt cx="7425449" cy="1792549"/>
          </a:xfrm>
        </p:grpSpPr>
        <p:sp>
          <p:nvSpPr>
            <p:cNvPr id="42" name="TextBox 41"/>
            <p:cNvSpPr txBox="1"/>
            <p:nvPr/>
          </p:nvSpPr>
          <p:spPr>
            <a:xfrm>
              <a:off x="10518043" y="8548581"/>
              <a:ext cx="7425449" cy="1338828"/>
            </a:xfrm>
            <a:prstGeom prst="rect">
              <a:avLst/>
            </a:prstGeom>
            <a:solidFill>
              <a:schemeClr val="bg1"/>
            </a:solidFill>
            <a:ln w="34925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(262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현재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당첨된 횟수가 많은 지점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곳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946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최근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데이터와 중복된 곳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선별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서울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경기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대구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경남에 있는 지점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518043" y="8094860"/>
              <a:ext cx="7425449" cy="453721"/>
            </a:xfrm>
            <a:prstGeom prst="rect">
              <a:avLst/>
            </a:prstGeom>
            <a:solidFill>
              <a:srgbClr val="72B98A"/>
            </a:solidFill>
            <a:ln w="349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</a:t>
              </a:r>
              <a:r>
                <a:rPr lang="ko-KR" altLang="en-US" sz="2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기준</a:t>
              </a:r>
              <a:endPara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279734" y="579776"/>
            <a:ext cx="7619998" cy="1122842"/>
            <a:chOff x="10612632" y="178057"/>
            <a:chExt cx="7619998" cy="1122842"/>
          </a:xfrm>
        </p:grpSpPr>
        <p:grpSp>
          <p:nvGrpSpPr>
            <p:cNvPr id="49" name="그룹 1001"/>
            <p:cNvGrpSpPr/>
            <p:nvPr/>
          </p:nvGrpSpPr>
          <p:grpSpPr>
            <a:xfrm>
              <a:off x="10850941" y="178057"/>
              <a:ext cx="7360859" cy="1122842"/>
              <a:chOff x="5619048" y="7441519"/>
              <a:chExt cx="8055297" cy="1108380"/>
            </a:xfrm>
          </p:grpSpPr>
          <p:pic>
            <p:nvPicPr>
              <p:cNvPr id="52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19048" y="7441519"/>
                <a:ext cx="8055297" cy="1108380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 flipH="1">
              <a:off x="10612632" y="183251"/>
              <a:ext cx="761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 확률 높은 전국의 지점 소개</a:t>
              </a:r>
              <a:endPara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1" name="그룹 1006"/>
          <p:cNvGrpSpPr/>
          <p:nvPr/>
        </p:nvGrpSpPr>
        <p:grpSpPr>
          <a:xfrm>
            <a:off x="14179856" y="4993178"/>
            <a:ext cx="1058186" cy="1200309"/>
            <a:chOff x="3179618" y="3737279"/>
            <a:chExt cx="1600995" cy="1546524"/>
          </a:xfrm>
        </p:grpSpPr>
        <p:pic>
          <p:nvPicPr>
            <p:cNvPr id="41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5025" y="502733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130" y="1929616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518611" y="2099552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8420" y="123974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서울특별시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1" b="90596" l="2178" r="963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4650" y="2768790"/>
            <a:ext cx="9878340" cy="6628320"/>
          </a:xfrm>
          <a:prstGeom prst="rect">
            <a:avLst/>
          </a:prstGeom>
          <a:solidFill>
            <a:srgbClr val="72B98A"/>
          </a:solidFill>
          <a:ln>
            <a:solidFill>
              <a:srgbClr val="0C3017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10407563" y="2697661"/>
            <a:ext cx="2290788" cy="4579439"/>
            <a:chOff x="6627984" y="1107595"/>
            <a:chExt cx="1527192" cy="3052959"/>
          </a:xfrm>
        </p:grpSpPr>
        <p:cxnSp>
          <p:nvCxnSpPr>
            <p:cNvPr id="5" name="직선 화살표 연결선 4"/>
            <p:cNvCxnSpPr>
              <a:endCxn id="16" idx="1"/>
            </p:cNvCxnSpPr>
            <p:nvPr/>
          </p:nvCxnSpPr>
          <p:spPr>
            <a:xfrm flipV="1">
              <a:off x="6627984" y="1107595"/>
              <a:ext cx="1389962" cy="90437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878359" y="2627270"/>
              <a:ext cx="1139587" cy="19860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008068" y="3912530"/>
              <a:ext cx="1147108" cy="24802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9" name="위쪽 화살표 28"/>
          <p:cNvSpPr/>
          <p:nvPr/>
        </p:nvSpPr>
        <p:spPr>
          <a:xfrm rot="7033483">
            <a:off x="3404066" y="3804649"/>
            <a:ext cx="482493" cy="1836043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72672" y="2959762"/>
            <a:ext cx="5575333" cy="830997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노원구 상계동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666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주공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단지 종합상가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3326" y="2374987"/>
            <a:ext cx="1304474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60357" y="4526231"/>
            <a:ext cx="191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  <a:endParaRPr lang="ko-KR" altLang="en-US" sz="3200" b="1" dirty="0">
              <a:solidFill>
                <a:srgbClr val="0A2D1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62488" y="6945149"/>
            <a:ext cx="221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  <a:endParaRPr lang="ko-KR" altLang="en-US" sz="3200" b="1" dirty="0">
              <a:solidFill>
                <a:srgbClr val="0A2D1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35669" y="7576062"/>
            <a:ext cx="4473894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송파구 신천동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7-18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86399" y="5126338"/>
            <a:ext cx="4125861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중랑구 묵동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238-11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62 -0.16697 L -5.55556E-7 -6.17284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83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20" grpId="0" animBg="1"/>
      <p:bldP spid="16" grpId="0"/>
      <p:bldP spid="21" grpId="0"/>
      <p:bldP spid="23" grpId="0"/>
      <p:bldP spid="25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0230" y="173942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66800" y="2019300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4212" l="2110" r="953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4587" y="2354270"/>
            <a:ext cx="6772275" cy="7158038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2216214" y="3804396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  <a:endParaRPr lang="ko-KR" altLang="en-US" sz="27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16214" y="4528811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용인시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기흥구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하갈동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171-1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743802" y="4661753"/>
            <a:ext cx="4067198" cy="24927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310325" y="7308227"/>
            <a:ext cx="4500675" cy="3069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38650" y="7054311"/>
            <a:ext cx="249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44400" y="7609448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 화성시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향남면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장짐리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273-3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77" y="44413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7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044399" y="1277404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경기도</a:t>
            </a:r>
            <a:endParaRPr lang="ko-KR" altLang="en-US" sz="66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위쪽 화살표 28"/>
          <p:cNvSpPr/>
          <p:nvPr/>
        </p:nvSpPr>
        <p:spPr>
          <a:xfrm rot="6121990">
            <a:off x="3866476" y="3460878"/>
            <a:ext cx="482493" cy="2868225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9 -0.18056 L -2.08333E-6 2.4691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1" y="90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5" grpId="0"/>
      <p:bldP spid="24" grpId="0"/>
      <p:bldP spid="26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012"/>
          <p:cNvGrpSpPr/>
          <p:nvPr/>
        </p:nvGrpSpPr>
        <p:grpSpPr>
          <a:xfrm flipV="1">
            <a:off x="13718936" y="4726978"/>
            <a:ext cx="3578464" cy="273378"/>
            <a:chOff x="4476190" y="3941545"/>
            <a:chExt cx="10456839" cy="367803"/>
          </a:xfrm>
        </p:grpSpPr>
        <p:pic>
          <p:nvPicPr>
            <p:cNvPr id="31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01930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1012"/>
          <p:cNvGrpSpPr/>
          <p:nvPr/>
        </p:nvGrpSpPr>
        <p:grpSpPr>
          <a:xfrm flipV="1">
            <a:off x="13491713" y="4076477"/>
            <a:ext cx="3578464" cy="273378"/>
            <a:chOff x="4476190" y="3941545"/>
            <a:chExt cx="10456839" cy="367803"/>
          </a:xfrm>
        </p:grpSpPr>
        <p:pic>
          <p:nvPicPr>
            <p:cNvPr id="34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3699493" y="4528811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 달서구 송현동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195-2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0" b="92060" l="3263" r="946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8486" y="2526951"/>
            <a:ext cx="7443788" cy="7558088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cxnSp>
        <p:nvCxnSpPr>
          <p:cNvPr id="19" name="직선 화살표 연결선 18"/>
          <p:cNvCxnSpPr>
            <a:endCxn id="23" idx="1"/>
          </p:cNvCxnSpPr>
          <p:nvPr/>
        </p:nvCxnSpPr>
        <p:spPr>
          <a:xfrm flipV="1">
            <a:off x="9276438" y="4076477"/>
            <a:ext cx="3829964" cy="16458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4219" y="1868740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위쪽 화살표 28"/>
          <p:cNvSpPr/>
          <p:nvPr/>
        </p:nvSpPr>
        <p:spPr>
          <a:xfrm rot="4644122">
            <a:off x="5616927" y="5609424"/>
            <a:ext cx="402942" cy="1749129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2077" y="573862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1363" y="1314742"/>
            <a:ext cx="4429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대구광역시</a:t>
            </a:r>
            <a:endParaRPr lang="ko-KR" altLang="en-US" sz="66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1006"/>
          <p:cNvGrpSpPr/>
          <p:nvPr/>
        </p:nvGrpSpPr>
        <p:grpSpPr>
          <a:xfrm>
            <a:off x="8618110" y="5107343"/>
            <a:ext cx="1058186" cy="1200309"/>
            <a:chOff x="3179618" y="3737279"/>
            <a:chExt cx="1600995" cy="1546524"/>
          </a:xfrm>
        </p:grpSpPr>
        <p:pic>
          <p:nvPicPr>
            <p:cNvPr id="36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3106400" y="3799478"/>
            <a:ext cx="34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 </a:t>
            </a:r>
            <a:r>
              <a:rPr lang="en-US" altLang="ko-KR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8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04 0.04444 L 2.08333E-6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 animBg="1"/>
      <p:bldP spid="29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162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9" b="100000" l="0" r="100000">
                        <a14:foregroundMark x1="19521" y1="80828" x2="19521" y2="80828"/>
                        <a14:foregroundMark x1="26370" y1="77996" x2="26370" y2="77996"/>
                        <a14:foregroundMark x1="39384" y1="80828" x2="39384" y2="80828"/>
                        <a14:foregroundMark x1="58219" y1="77996" x2="58219" y2="77996"/>
                        <a14:foregroundMark x1="57021" y1="71242" x2="57021" y2="71242"/>
                        <a14:foregroundMark x1="63699" y1="68845" x2="63699" y2="68845"/>
                        <a14:backgroundMark x1="50856" y1="64706" x2="50856" y2="64706"/>
                        <a14:backgroundMark x1="72260" y1="60784" x2="72260" y2="6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719" y="2432452"/>
            <a:ext cx="8343900" cy="6557963"/>
          </a:xfrm>
          <a:prstGeom prst="rect">
            <a:avLst/>
          </a:prstGeom>
          <a:solidFill>
            <a:srgbClr val="72B98A"/>
          </a:solidFill>
          <a:ln>
            <a:solidFill>
              <a:srgbClr val="0A2D1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76982" y="1963162"/>
            <a:ext cx="5250657" cy="8047005"/>
          </a:xfrm>
          <a:prstGeom prst="rect">
            <a:avLst/>
          </a:prstGeom>
          <a:solidFill>
            <a:srgbClr val="E9F1E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266292" y="6481267"/>
            <a:ext cx="485832" cy="11768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위쪽 화살표 28"/>
          <p:cNvSpPr/>
          <p:nvPr/>
        </p:nvSpPr>
        <p:spPr>
          <a:xfrm rot="3546118">
            <a:off x="6335883" y="4949633"/>
            <a:ext cx="580128" cy="306326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1328" y="427594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3925" y="1038581"/>
            <a:ext cx="361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경상남도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09208" y="7891962"/>
            <a:ext cx="308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C30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목화휴게소</a:t>
            </a:r>
            <a:endParaRPr lang="ko-KR" altLang="en-US" sz="2700" b="1" dirty="0">
              <a:solidFill>
                <a:srgbClr val="0C301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7965" y="8528750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사천시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용현면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21497 L -1.66667E-6 2.5925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07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89772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7585" y="1389154"/>
            <a:ext cx="15143777" cy="7413294"/>
            <a:chOff x="2337585" y="1389154"/>
            <a:chExt cx="15143777" cy="7413294"/>
          </a:xfrm>
        </p:grpSpPr>
        <p:grpSp>
          <p:nvGrpSpPr>
            <p:cNvPr id="1005" name="그룹 1005"/>
            <p:cNvGrpSpPr/>
            <p:nvPr/>
          </p:nvGrpSpPr>
          <p:grpSpPr>
            <a:xfrm rot="709777">
              <a:off x="13014710" y="2963136"/>
              <a:ext cx="495272" cy="753752"/>
              <a:chOff x="14977267" y="6561554"/>
              <a:chExt cx="495272" cy="75375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857422" y="6782356"/>
                <a:ext cx="582698" cy="162134"/>
                <a:chOff x="14857422" y="6782356"/>
                <a:chExt cx="582698" cy="162134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6540000">
                  <a:off x="14857422" y="6782356"/>
                  <a:ext cx="582698" cy="162134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4906625" y="6858858"/>
                <a:ext cx="738194" cy="162134"/>
                <a:chOff x="14906625" y="6858858"/>
                <a:chExt cx="738194" cy="16213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6540000">
                  <a:off x="14906625" y="6858858"/>
                  <a:ext cx="738194" cy="1621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6239" y="1964237"/>
              <a:ext cx="6248400" cy="13716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 flipH="1">
              <a:off x="6190440" y="2223964"/>
              <a:ext cx="761999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dirty="0" err="1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로레일</a:t>
              </a:r>
              <a:r>
                <a:rPr lang="ko-KR" altLang="en-US" sz="3600" b="1" dirty="0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600" b="1" dirty="0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</a:t>
              </a:r>
              <a:r>
                <a:rPr lang="en-US" altLang="ko-KR" sz="3600" b="1" dirty="0" err="1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LoRail</a:t>
              </a:r>
              <a:r>
                <a:rPr lang="en-US" altLang="ko-KR" sz="3600" b="1" dirty="0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)</a:t>
              </a:r>
              <a:r>
                <a:rPr lang="ko-KR" altLang="en-US" sz="3600" b="1" dirty="0" smtClean="0">
                  <a:ln w="25400" cap="rnd">
                    <a:solidFill>
                      <a:srgbClr val="193D25"/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직원 구성원</a:t>
              </a:r>
              <a:endParaRPr lang="ko-KR" altLang="en-US" sz="3600" b="1" dirty="0">
                <a:ln w="25400" cap="rnd">
                  <a:solidFill>
                    <a:srgbClr val="193D25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7585" y="3990302"/>
              <a:ext cx="15143777" cy="36884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2603" y="3309287"/>
              <a:ext cx="3886200" cy="72613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4253" y="2191685"/>
              <a:ext cx="2090711" cy="2096600"/>
            </a:xfrm>
            <a:prstGeom prst="rect">
              <a:avLst/>
            </a:prstGeom>
            <a:noFill/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0400" y="7247322"/>
              <a:ext cx="1543581" cy="155166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42894" y="7247322"/>
              <a:ext cx="1542422" cy="15485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99338" y="7253930"/>
              <a:ext cx="1542422" cy="15485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632985" y="7250466"/>
              <a:ext cx="1542422" cy="154851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30561" y="7247322"/>
              <a:ext cx="1542422" cy="154851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5829" y="4765619"/>
              <a:ext cx="2445370" cy="133583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45165" y="4788603"/>
              <a:ext cx="2383137" cy="1341581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967001" y="5012235"/>
              <a:ext cx="18897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ln w="28575">
                    <a:solidFill>
                      <a:srgbClr val="193D25"/>
                    </a:solidFill>
                  </a:ln>
                  <a:solidFill>
                    <a:srgbClr val="FFF5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김민성</a:t>
              </a:r>
              <a:endParaRPr lang="ko-KR" altLang="en-US" sz="4400" b="1" dirty="0">
                <a:ln w="28575">
                  <a:solidFill>
                    <a:srgbClr val="193D25"/>
                  </a:solidFill>
                </a:ln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58681" y="4796100"/>
              <a:ext cx="2383743" cy="134123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691836" y="5012235"/>
              <a:ext cx="18897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ln w="28575">
                    <a:solidFill>
                      <a:srgbClr val="193D25"/>
                    </a:solidFill>
                  </a:ln>
                  <a:solidFill>
                    <a:srgbClr val="72B98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신용원</a:t>
              </a:r>
              <a:endParaRPr lang="ko-KR" altLang="en-US" sz="4400" b="1" dirty="0">
                <a:ln w="28575">
                  <a:solidFill>
                    <a:srgbClr val="193D2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98665" y="5035355"/>
              <a:ext cx="18897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ln w="28575">
                    <a:solidFill>
                      <a:srgbClr val="193D25"/>
                    </a:solidFill>
                  </a:ln>
                  <a:solidFill>
                    <a:srgbClr val="FFF5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안준모</a:t>
              </a:r>
              <a:endParaRPr lang="ko-KR" altLang="en-US" sz="4400" b="1" dirty="0">
                <a:ln w="28575">
                  <a:solidFill>
                    <a:srgbClr val="193D25"/>
                  </a:solidFill>
                </a:ln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330795" y="4783808"/>
              <a:ext cx="2383743" cy="134123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1577769" y="5012235"/>
              <a:ext cx="18897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ln w="28575">
                    <a:solidFill>
                      <a:srgbClr val="193D25"/>
                    </a:solidFill>
                  </a:ln>
                  <a:solidFill>
                    <a:srgbClr val="72B98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이기정</a:t>
              </a:r>
              <a:endParaRPr lang="ko-KR" altLang="en-US" sz="4400" b="1" dirty="0">
                <a:ln w="28575">
                  <a:solidFill>
                    <a:srgbClr val="193D2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426341" y="4783808"/>
              <a:ext cx="2383743" cy="134123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4673315" y="5035355"/>
              <a:ext cx="18897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ln w="28575">
                    <a:solidFill>
                      <a:srgbClr val="193D25"/>
                    </a:solidFill>
                  </a:ln>
                  <a:solidFill>
                    <a:srgbClr val="FFF5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한이진</a:t>
              </a:r>
              <a:endParaRPr lang="ko-KR" altLang="en-US" sz="4400" b="1" dirty="0">
                <a:ln w="28575">
                  <a:solidFill>
                    <a:srgbClr val="193D25"/>
                  </a:solidFill>
                </a:ln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2461" y="1389154"/>
              <a:ext cx="1491407" cy="1494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66800" y="1409700"/>
            <a:ext cx="15597527" cy="6749142"/>
          </a:xfrm>
          <a:prstGeom prst="roundRect">
            <a:avLst>
              <a:gd name="adj" fmla="val 6667"/>
            </a:avLst>
          </a:prstGeom>
          <a:solidFill>
            <a:srgbClr val="193D25"/>
          </a:solidFill>
          <a:ln w="57150">
            <a:solidFill>
              <a:srgbClr val="72B98A"/>
            </a:solidFill>
          </a:ln>
          <a:effectLst>
            <a:outerShdw blurRad="3175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05325" y="2337027"/>
            <a:ext cx="14120474" cy="4894488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74357" y="3579358"/>
            <a:ext cx="11957112" cy="24213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4200" b="1" dirty="0">
                <a:solidFill>
                  <a:srgbClr val="353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끝까지 들어 주셔서 감사합니다</a:t>
            </a:r>
            <a:r>
              <a:rPr lang="en-US" altLang="ko-KR" sz="4200" b="1" dirty="0">
                <a:solidFill>
                  <a:srgbClr val="353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4200" b="1" dirty="0">
              <a:solidFill>
                <a:srgbClr val="35384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074357" y="3586279"/>
            <a:ext cx="11957112" cy="2421392"/>
          </a:xfrm>
          <a:custGeom>
            <a:avLst/>
            <a:gdLst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667643 w 7971408"/>
              <a:gd name="connsiteY3" fmla="*/ 1173741 h 1614261"/>
              <a:gd name="connsiteX4" fmla="*/ 360105 w 7971408"/>
              <a:gd name="connsiteY4" fmla="*/ 1326559 h 1614261"/>
              <a:gd name="connsiteX5" fmla="*/ 613745 w 7971408"/>
              <a:gd name="connsiteY5" fmla="*/ 1288328 h 1614261"/>
              <a:gd name="connsiteX6" fmla="*/ 433791 w 7971408"/>
              <a:gd name="connsiteY6" fmla="*/ 1381303 h 1614261"/>
              <a:gd name="connsiteX7" fmla="*/ 1726241 w 7971408"/>
              <a:gd name="connsiteY7" fmla="*/ 1187960 h 1614261"/>
              <a:gd name="connsiteX8" fmla="*/ 1439309 w 7971408"/>
              <a:gd name="connsiteY8" fmla="*/ 1336206 h 1614261"/>
              <a:gd name="connsiteX9" fmla="*/ 1529785 w 7971408"/>
              <a:gd name="connsiteY9" fmla="*/ 1322672 h 1614261"/>
              <a:gd name="connsiteX10" fmla="*/ 1375553 w 7971408"/>
              <a:gd name="connsiteY10" fmla="*/ 1412056 h 1614261"/>
              <a:gd name="connsiteX11" fmla="*/ 1944980 w 7971408"/>
              <a:gd name="connsiteY11" fmla="*/ 1288498 h 1614261"/>
              <a:gd name="connsiteX12" fmla="*/ 2503744 w 7971408"/>
              <a:gd name="connsiteY12" fmla="*/ 1201951 h 1614261"/>
              <a:gd name="connsiteX13" fmla="*/ 1792301 w 7971408"/>
              <a:gd name="connsiteY13" fmla="*/ 1614261 h 1614261"/>
              <a:gd name="connsiteX14" fmla="*/ 0 w 7971408"/>
              <a:gd name="connsiteY14" fmla="*/ 1614261 h 1614261"/>
              <a:gd name="connsiteX15" fmla="*/ 0 w 7971408"/>
              <a:gd name="connsiteY15" fmla="*/ 1274374 h 1614261"/>
              <a:gd name="connsiteX16" fmla="*/ 399797 w 7971408"/>
              <a:gd name="connsiteY16" fmla="*/ 852284 h 1614261"/>
              <a:gd name="connsiteX17" fmla="*/ 0 w 7971408"/>
              <a:gd name="connsiteY17" fmla="*/ 1050945 h 1614261"/>
              <a:gd name="connsiteX18" fmla="*/ 0 w 7971408"/>
              <a:gd name="connsiteY18" fmla="*/ 912545 h 1614261"/>
              <a:gd name="connsiteX19" fmla="*/ 4881103 w 7971408"/>
              <a:gd name="connsiteY19" fmla="*/ 744655 h 1614261"/>
              <a:gd name="connsiteX20" fmla="*/ 4837702 w 7971408"/>
              <a:gd name="connsiteY20" fmla="*/ 769142 h 1614261"/>
              <a:gd name="connsiteX21" fmla="*/ 4804964 w 7971408"/>
              <a:gd name="connsiteY21" fmla="*/ 761088 h 1614261"/>
              <a:gd name="connsiteX22" fmla="*/ 5403244 w 7971408"/>
              <a:gd name="connsiteY22" fmla="*/ 0 h 1614261"/>
              <a:gd name="connsiteX23" fmla="*/ 7971408 w 7971408"/>
              <a:gd name="connsiteY23" fmla="*/ 0 h 1614261"/>
              <a:gd name="connsiteX24" fmla="*/ 7971408 w 7971408"/>
              <a:gd name="connsiteY24" fmla="*/ 1614261 h 1614261"/>
              <a:gd name="connsiteX25" fmla="*/ 2935901 w 7971408"/>
              <a:gd name="connsiteY25" fmla="*/ 1614261 h 1614261"/>
              <a:gd name="connsiteX26" fmla="*/ 4118817 w 7971408"/>
              <a:gd name="connsiteY26" fmla="*/ 1358958 h 1614261"/>
              <a:gd name="connsiteX27" fmla="*/ 3724902 w 7971408"/>
              <a:gd name="connsiteY27" fmla="*/ 1581214 h 1614261"/>
              <a:gd name="connsiteX28" fmla="*/ 6056376 w 7971408"/>
              <a:gd name="connsiteY28" fmla="*/ 1065378 h 1614261"/>
              <a:gd name="connsiteX29" fmla="*/ 4803881 w 7971408"/>
              <a:gd name="connsiteY29" fmla="*/ 1095163 h 1614261"/>
              <a:gd name="connsiteX30" fmla="*/ 4646670 w 7971408"/>
              <a:gd name="connsiteY30" fmla="*/ 1056484 h 1614261"/>
              <a:gd name="connsiteX31" fmla="*/ 4772740 w 7971408"/>
              <a:gd name="connsiteY31" fmla="*/ 982355 h 1614261"/>
              <a:gd name="connsiteX32" fmla="*/ 5842298 w 7971408"/>
              <a:gd name="connsiteY32" fmla="*/ 745717 h 1614261"/>
              <a:gd name="connsiteX33" fmla="*/ 5444146 w 7971408"/>
              <a:gd name="connsiteY33" fmla="*/ 755186 h 1614261"/>
              <a:gd name="connsiteX34" fmla="*/ 6818662 w 7971408"/>
              <a:gd name="connsiteY34" fmla="*/ 451075 h 1614261"/>
              <a:gd name="connsiteX35" fmla="*/ 5333776 w 7971408"/>
              <a:gd name="connsiteY35" fmla="*/ 486387 h 1614261"/>
              <a:gd name="connsiteX36" fmla="*/ 5535026 w 7971408"/>
              <a:gd name="connsiteY36" fmla="*/ 368052 h 1614261"/>
              <a:gd name="connsiteX37" fmla="*/ 6604583 w 7971408"/>
              <a:gd name="connsiteY37" fmla="*/ 131414 h 1614261"/>
              <a:gd name="connsiteX38" fmla="*/ 5119698 w 7971408"/>
              <a:gd name="connsiteY38" fmla="*/ 166726 h 1614261"/>
              <a:gd name="connsiteX39" fmla="*/ 4480974 w 7971408"/>
              <a:gd name="connsiteY39" fmla="*/ 0 h 1614261"/>
              <a:gd name="connsiteX40" fmla="*/ 5251710 w 7971408"/>
              <a:gd name="connsiteY40" fmla="*/ 0 h 1614261"/>
              <a:gd name="connsiteX41" fmla="*/ 4281213 w 7971408"/>
              <a:gd name="connsiteY41" fmla="*/ 110870 h 1614261"/>
              <a:gd name="connsiteX42" fmla="*/ 2790975 w 7971408"/>
              <a:gd name="connsiteY42" fmla="*/ 0 h 1614261"/>
              <a:gd name="connsiteX43" fmla="*/ 3514363 w 7971408"/>
              <a:gd name="connsiteY43" fmla="*/ 0 h 1614261"/>
              <a:gd name="connsiteX44" fmla="*/ 3108532 w 7971408"/>
              <a:gd name="connsiteY44" fmla="*/ 235196 h 1614261"/>
              <a:gd name="connsiteX45" fmla="*/ 2782846 w 7971408"/>
              <a:gd name="connsiteY45" fmla="*/ 185551 h 1614261"/>
              <a:gd name="connsiteX46" fmla="*/ 3142202 w 7971408"/>
              <a:gd name="connsiteY46" fmla="*/ 96974 h 1614261"/>
              <a:gd name="connsiteX47" fmla="*/ 0 w 7971408"/>
              <a:gd name="connsiteY47" fmla="*/ 0 h 1614261"/>
              <a:gd name="connsiteX48" fmla="*/ 1612463 w 7971408"/>
              <a:gd name="connsiteY48" fmla="*/ 0 h 1614261"/>
              <a:gd name="connsiteX49" fmla="*/ 534390 w 7971408"/>
              <a:gd name="connsiteY49" fmla="*/ 287049 h 1614261"/>
              <a:gd name="connsiteX50" fmla="*/ 661430 w 7971408"/>
              <a:gd name="connsiteY50" fmla="*/ 293578 h 1614261"/>
              <a:gd name="connsiteX51" fmla="*/ 0 w 7971408"/>
              <a:gd name="connsiteY51" fmla="*/ 622246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4772740 w 7971408"/>
              <a:gd name="connsiteY35" fmla="*/ 982355 h 1614261"/>
              <a:gd name="connsiteX36" fmla="*/ 5842298 w 7971408"/>
              <a:gd name="connsiteY36" fmla="*/ 7457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5842298 w 7971408"/>
              <a:gd name="connsiteY36" fmla="*/ 7457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5167948 w 7971408"/>
              <a:gd name="connsiteY33" fmla="*/ 12729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5167948 w 7971408"/>
              <a:gd name="connsiteY33" fmla="*/ 1272963 h 1614261"/>
              <a:gd name="connsiteX34" fmla="*/ 5705004 w 7971408"/>
              <a:gd name="connsiteY34" fmla="*/ 108188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5705004 w 7971408"/>
              <a:gd name="connsiteY34" fmla="*/ 108188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994393 w 7971408"/>
              <a:gd name="connsiteY37" fmla="*/ 65866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97484 w 7971408"/>
              <a:gd name="connsiteY34" fmla="*/ 90662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6818 w 7971408"/>
              <a:gd name="connsiteY33" fmla="*/ 985308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6818 w 7971408"/>
              <a:gd name="connsiteY33" fmla="*/ 985308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42845 w 7971408"/>
              <a:gd name="connsiteY36" fmla="*/ 736192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971408" h="1614261">
                <a:moveTo>
                  <a:pt x="3121585" y="1399304"/>
                </a:moveTo>
                <a:lnTo>
                  <a:pt x="2763761" y="1614261"/>
                </a:lnTo>
                <a:lnTo>
                  <a:pt x="2130936" y="1614261"/>
                </a:lnTo>
                <a:lnTo>
                  <a:pt x="3121585" y="1399304"/>
                </a:lnTo>
                <a:close/>
                <a:moveTo>
                  <a:pt x="667643" y="1173741"/>
                </a:moveTo>
                <a:lnTo>
                  <a:pt x="360105" y="1326559"/>
                </a:lnTo>
                <a:lnTo>
                  <a:pt x="613745" y="1288328"/>
                </a:lnTo>
                <a:lnTo>
                  <a:pt x="433791" y="1381303"/>
                </a:lnTo>
                <a:lnTo>
                  <a:pt x="1726241" y="1187960"/>
                </a:lnTo>
                <a:lnTo>
                  <a:pt x="1439309" y="1336206"/>
                </a:lnTo>
                <a:lnTo>
                  <a:pt x="1529785" y="1322672"/>
                </a:lnTo>
                <a:lnTo>
                  <a:pt x="1375553" y="1412056"/>
                </a:lnTo>
                <a:lnTo>
                  <a:pt x="1944980" y="1288498"/>
                </a:lnTo>
                <a:lnTo>
                  <a:pt x="2503744" y="1201951"/>
                </a:lnTo>
                <a:lnTo>
                  <a:pt x="1792301" y="1614261"/>
                </a:lnTo>
                <a:lnTo>
                  <a:pt x="0" y="1614261"/>
                </a:lnTo>
                <a:lnTo>
                  <a:pt x="0" y="1274374"/>
                </a:lnTo>
                <a:lnTo>
                  <a:pt x="667643" y="1173741"/>
                </a:lnTo>
                <a:close/>
                <a:moveTo>
                  <a:pt x="399797" y="852284"/>
                </a:moveTo>
                <a:lnTo>
                  <a:pt x="0" y="1050945"/>
                </a:lnTo>
                <a:lnTo>
                  <a:pt x="0" y="912545"/>
                </a:lnTo>
                <a:lnTo>
                  <a:pt x="399797" y="852284"/>
                </a:lnTo>
                <a:close/>
                <a:moveTo>
                  <a:pt x="4881103" y="744655"/>
                </a:moveTo>
                <a:lnTo>
                  <a:pt x="4837702" y="769142"/>
                </a:lnTo>
                <a:lnTo>
                  <a:pt x="4804964" y="761088"/>
                </a:lnTo>
                <a:lnTo>
                  <a:pt x="4881103" y="744655"/>
                </a:lnTo>
                <a:close/>
                <a:moveTo>
                  <a:pt x="5403244" y="0"/>
                </a:moveTo>
                <a:lnTo>
                  <a:pt x="7971408" y="0"/>
                </a:lnTo>
                <a:lnTo>
                  <a:pt x="7971408" y="1614261"/>
                </a:lnTo>
                <a:lnTo>
                  <a:pt x="2935901" y="1614261"/>
                </a:lnTo>
                <a:lnTo>
                  <a:pt x="4118817" y="1358958"/>
                </a:lnTo>
                <a:lnTo>
                  <a:pt x="3724902" y="1581214"/>
                </a:lnTo>
                <a:lnTo>
                  <a:pt x="6056376" y="1065378"/>
                </a:lnTo>
                <a:lnTo>
                  <a:pt x="6286818" y="985308"/>
                </a:lnTo>
                <a:lnTo>
                  <a:pt x="6497484" y="906625"/>
                </a:lnTo>
                <a:lnTo>
                  <a:pt x="6731927" y="795242"/>
                </a:lnTo>
                <a:lnTo>
                  <a:pt x="6842845" y="736192"/>
                </a:lnTo>
                <a:lnTo>
                  <a:pt x="6994393" y="658666"/>
                </a:lnTo>
                <a:lnTo>
                  <a:pt x="7435882" y="412975"/>
                </a:lnTo>
                <a:lnTo>
                  <a:pt x="5333776" y="486387"/>
                </a:lnTo>
                <a:lnTo>
                  <a:pt x="5535026" y="368052"/>
                </a:lnTo>
                <a:lnTo>
                  <a:pt x="6604583" y="131414"/>
                </a:lnTo>
                <a:lnTo>
                  <a:pt x="5119698" y="166726"/>
                </a:lnTo>
                <a:lnTo>
                  <a:pt x="5403244" y="0"/>
                </a:lnTo>
                <a:close/>
                <a:moveTo>
                  <a:pt x="4480974" y="0"/>
                </a:moveTo>
                <a:lnTo>
                  <a:pt x="5251710" y="0"/>
                </a:lnTo>
                <a:lnTo>
                  <a:pt x="4281213" y="110870"/>
                </a:lnTo>
                <a:lnTo>
                  <a:pt x="4480974" y="0"/>
                </a:lnTo>
                <a:close/>
                <a:moveTo>
                  <a:pt x="2790975" y="0"/>
                </a:moveTo>
                <a:lnTo>
                  <a:pt x="3514363" y="0"/>
                </a:lnTo>
                <a:lnTo>
                  <a:pt x="3108532" y="235196"/>
                </a:lnTo>
                <a:lnTo>
                  <a:pt x="2782846" y="185551"/>
                </a:lnTo>
                <a:lnTo>
                  <a:pt x="3142202" y="96974"/>
                </a:lnTo>
                <a:lnTo>
                  <a:pt x="2790975" y="0"/>
                </a:lnTo>
                <a:close/>
                <a:moveTo>
                  <a:pt x="0" y="0"/>
                </a:moveTo>
                <a:lnTo>
                  <a:pt x="1612463" y="0"/>
                </a:lnTo>
                <a:lnTo>
                  <a:pt x="534390" y="287049"/>
                </a:lnTo>
                <a:lnTo>
                  <a:pt x="661430" y="293578"/>
                </a:lnTo>
                <a:lnTo>
                  <a:pt x="0" y="622246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4779" y="3589545"/>
            <a:ext cx="11957112" cy="2421392"/>
          </a:xfrm>
          <a:prstGeom prst="rect">
            <a:avLst/>
          </a:pr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6600" b="1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행운을 빕니다</a:t>
            </a:r>
            <a:endParaRPr lang="ko-KR" altLang="en-US" sz="66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6925" y="1670108"/>
            <a:ext cx="6062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latinLnBrk="1"/>
            <a:r>
              <a:rPr lang="ko-KR" altLang="en-US" sz="2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이번주 로또는 </a:t>
            </a:r>
            <a:r>
              <a:rPr lang="en-US" altLang="ko-KR" sz="2800" b="1" dirty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948</a:t>
            </a:r>
            <a:r>
              <a:rPr lang="ko-KR" altLang="en-US" sz="2800" b="1" dirty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</a:t>
            </a:r>
            <a:r>
              <a:rPr lang="ko-KR" altLang="en-US" sz="2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구매 하셨나요</a:t>
            </a:r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550785" y="7305157"/>
            <a:ext cx="46763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71600" latinLnBrk="1"/>
            <a:r>
              <a:rPr lang="en-US" altLang="ko-KR" sz="2400" b="1" dirty="0" err="1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LoRail</a:t>
            </a:r>
            <a:endParaRPr lang="en-US" altLang="ko-KR" sz="2400" b="1" dirty="0">
              <a:solidFill>
                <a:srgbClr val="FFF57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 defTabSz="1371600" latinLnBrk="1"/>
            <a:r>
              <a:rPr lang="ko-KR" altLang="en-US" b="1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김민성</a:t>
            </a:r>
            <a:r>
              <a:rPr lang="en-US" altLang="ko-KR" sz="2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신용원</a:t>
            </a:r>
            <a:r>
              <a:rPr lang="en-US" altLang="ko-KR" sz="2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안준모</a:t>
            </a:r>
            <a:r>
              <a:rPr lang="en-US" altLang="ko-KR" sz="2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이기정</a:t>
            </a:r>
            <a:r>
              <a:rPr lang="en-US" altLang="ko-KR" sz="2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한이진</a:t>
            </a:r>
            <a:endParaRPr lang="ko-KR" altLang="en-US" sz="1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defTabSz="1371600" latinLnBrk="1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33967" y="2744778"/>
            <a:ext cx="3129362" cy="4110978"/>
            <a:chOff x="3921423" y="2586888"/>
            <a:chExt cx="2086241" cy="2740652"/>
          </a:xfrm>
        </p:grpSpPr>
        <p:grpSp>
          <p:nvGrpSpPr>
            <p:cNvPr id="8" name="그룹 7"/>
            <p:cNvGrpSpPr/>
            <p:nvPr/>
          </p:nvGrpSpPr>
          <p:grpSpPr>
            <a:xfrm>
              <a:off x="4422478" y="2586888"/>
              <a:ext cx="1585186" cy="443212"/>
              <a:chOff x="4422478" y="2586888"/>
              <a:chExt cx="1585186" cy="443212"/>
            </a:xfrm>
          </p:grpSpPr>
          <p:sp>
            <p:nvSpPr>
              <p:cNvPr id="29" name="달 28"/>
              <p:cNvSpPr/>
              <p:nvPr/>
            </p:nvSpPr>
            <p:spPr>
              <a:xfrm rot="6488313">
                <a:off x="5440320" y="2638754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달 29"/>
              <p:cNvSpPr/>
              <p:nvPr/>
            </p:nvSpPr>
            <p:spPr>
              <a:xfrm rot="6488313">
                <a:off x="5244877" y="283731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3" name="달 32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달 33"/>
              <p:cNvSpPr/>
              <p:nvPr/>
            </p:nvSpPr>
            <p:spPr>
              <a:xfrm rot="6488313" flipH="1">
                <a:off x="4793302" y="2910186"/>
                <a:ext cx="45719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5" name="달 34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6" name="달 35"/>
              <p:cNvSpPr/>
              <p:nvPr/>
            </p:nvSpPr>
            <p:spPr>
              <a:xfrm rot="6488313" flipH="1">
                <a:off x="4446056" y="2902776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7" name="달 36"/>
              <p:cNvSpPr/>
              <p:nvPr/>
            </p:nvSpPr>
            <p:spPr>
              <a:xfrm rot="5600629" flipH="1">
                <a:off x="5854054" y="2686245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달 38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달 39"/>
              <p:cNvSpPr/>
              <p:nvPr/>
            </p:nvSpPr>
            <p:spPr>
              <a:xfrm rot="6488313">
                <a:off x="5735396" y="2591282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달 41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921423" y="4919882"/>
              <a:ext cx="1807453" cy="407658"/>
              <a:chOff x="4293917" y="2586888"/>
              <a:chExt cx="1807453" cy="407658"/>
            </a:xfrm>
          </p:grpSpPr>
          <p:sp>
            <p:nvSpPr>
              <p:cNvPr id="44" name="달 43"/>
              <p:cNvSpPr/>
              <p:nvPr/>
            </p:nvSpPr>
            <p:spPr>
              <a:xfrm rot="5400000">
                <a:off x="5679294" y="2669917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달 44"/>
              <p:cNvSpPr/>
              <p:nvPr/>
            </p:nvSpPr>
            <p:spPr>
              <a:xfrm rot="6488313">
                <a:off x="5175454" y="272310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달 45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7" name="달 46"/>
              <p:cNvSpPr/>
              <p:nvPr/>
            </p:nvSpPr>
            <p:spPr>
              <a:xfrm rot="6488313">
                <a:off x="4359960" y="2577051"/>
                <a:ext cx="62024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8" name="달 47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9" name="달 48"/>
              <p:cNvSpPr/>
              <p:nvPr/>
            </p:nvSpPr>
            <p:spPr>
              <a:xfrm rot="6488313" flipH="1">
                <a:off x="4540251" y="280625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0" name="달 49"/>
              <p:cNvSpPr/>
              <p:nvPr/>
            </p:nvSpPr>
            <p:spPr>
              <a:xfrm rot="5600629" flipH="1">
                <a:off x="5947760" y="2582203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1" name="달 50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2" name="달 51"/>
              <p:cNvSpPr/>
              <p:nvPr/>
            </p:nvSpPr>
            <p:spPr>
              <a:xfrm rot="6488313">
                <a:off x="5416369" y="2592618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달 52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692012" y="2453736"/>
            <a:ext cx="10977237" cy="17336640"/>
            <a:chOff x="8360758" y="2141059"/>
            <a:chExt cx="7318158" cy="11557760"/>
          </a:xfrm>
        </p:grpSpPr>
        <p:sp>
          <p:nvSpPr>
            <p:cNvPr id="26" name="자유형 25"/>
            <p:cNvSpPr/>
            <p:nvPr/>
          </p:nvSpPr>
          <p:spPr>
            <a:xfrm rot="19800000" flipH="1">
              <a:off x="11608291" y="6545769"/>
              <a:ext cx="3644105" cy="7153050"/>
            </a:xfrm>
            <a:custGeom>
              <a:avLst/>
              <a:gdLst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1314414 w 1641795"/>
                <a:gd name="connsiteY4" fmla="*/ 0 h 3222696"/>
                <a:gd name="connsiteX5" fmla="*/ 1322977 w 1641795"/>
                <a:gd name="connsiteY5" fmla="*/ 6345 h 3222696"/>
                <a:gd name="connsiteX6" fmla="*/ 1641795 w 1641795"/>
                <a:gd name="connsiteY6" fmla="*/ 890976 h 3222696"/>
                <a:gd name="connsiteX7" fmla="*/ 1467384 w 1641795"/>
                <a:gd name="connsiteY7" fmla="*/ 1688090 h 3222696"/>
                <a:gd name="connsiteX8" fmla="*/ 1440082 w 1641795"/>
                <a:gd name="connsiteY8" fmla="*/ 1721463 h 3222696"/>
                <a:gd name="connsiteX9" fmla="*/ 1394146 w 1641795"/>
                <a:gd name="connsiteY9" fmla="*/ 1822521 h 3222696"/>
                <a:gd name="connsiteX10" fmla="*/ 1346521 w 1641795"/>
                <a:gd name="connsiteY10" fmla="*/ 1936821 h 3222696"/>
                <a:gd name="connsiteX11" fmla="*/ 1060771 w 1641795"/>
                <a:gd name="connsiteY11" fmla="*/ 3222696 h 3222696"/>
                <a:gd name="connsiteX12" fmla="*/ 696373 w 1641795"/>
                <a:gd name="connsiteY12" fmla="*/ 3222696 h 3222696"/>
                <a:gd name="connsiteX13" fmla="*/ 1214822 w 1641795"/>
                <a:gd name="connsiteY13" fmla="*/ 1802011 h 3222696"/>
                <a:gd name="connsiteX14" fmla="*/ 1300528 w 1641795"/>
                <a:gd name="connsiteY14" fmla="*/ 1694513 h 3222696"/>
                <a:gd name="connsiteX15" fmla="*/ 1534872 w 1641795"/>
                <a:gd name="connsiteY15" fmla="*/ 834465 h 3222696"/>
                <a:gd name="connsiteX16" fmla="*/ 1398228 w 1641795"/>
                <a:gd name="connsiteY16" fmla="*/ 154425 h 3222696"/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0 w 1641795"/>
                <a:gd name="connsiteY4" fmla="*/ 1314768 h 3222696"/>
                <a:gd name="connsiteX5" fmla="*/ 1314414 w 1641795"/>
                <a:gd name="connsiteY5" fmla="*/ 0 h 3222696"/>
                <a:gd name="connsiteX6" fmla="*/ 1322977 w 1641795"/>
                <a:gd name="connsiteY6" fmla="*/ 6345 h 3222696"/>
                <a:gd name="connsiteX7" fmla="*/ 1641795 w 1641795"/>
                <a:gd name="connsiteY7" fmla="*/ 890976 h 3222696"/>
                <a:gd name="connsiteX8" fmla="*/ 1467384 w 1641795"/>
                <a:gd name="connsiteY8" fmla="*/ 1688090 h 3222696"/>
                <a:gd name="connsiteX9" fmla="*/ 1440082 w 1641795"/>
                <a:gd name="connsiteY9" fmla="*/ 1721463 h 3222696"/>
                <a:gd name="connsiteX10" fmla="*/ 1394146 w 1641795"/>
                <a:gd name="connsiteY10" fmla="*/ 1822521 h 3222696"/>
                <a:gd name="connsiteX11" fmla="*/ 1346521 w 1641795"/>
                <a:gd name="connsiteY11" fmla="*/ 1936821 h 3222696"/>
                <a:gd name="connsiteX12" fmla="*/ 1060771 w 1641795"/>
                <a:gd name="connsiteY12" fmla="*/ 3222696 h 3222696"/>
                <a:gd name="connsiteX13" fmla="*/ 810673 w 1641795"/>
                <a:gd name="connsiteY13" fmla="*/ 3222696 h 3222696"/>
                <a:gd name="connsiteX14" fmla="*/ 1214822 w 1641795"/>
                <a:gd name="connsiteY14" fmla="*/ 1802011 h 3222696"/>
                <a:gd name="connsiteX15" fmla="*/ 1300528 w 1641795"/>
                <a:gd name="connsiteY15" fmla="*/ 1694513 h 3222696"/>
                <a:gd name="connsiteX16" fmla="*/ 1534872 w 1641795"/>
                <a:gd name="connsiteY16" fmla="*/ 834465 h 3222696"/>
                <a:gd name="connsiteX17" fmla="*/ 1398228 w 1641795"/>
                <a:gd name="connsiteY17" fmla="*/ 154425 h 3222696"/>
                <a:gd name="connsiteX18" fmla="*/ 1314414 w 1641795"/>
                <a:gd name="connsiteY18" fmla="*/ 0 h 32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1795" h="3222696">
                  <a:moveTo>
                    <a:pt x="0" y="1314768"/>
                  </a:moveTo>
                  <a:lnTo>
                    <a:pt x="14481" y="1355326"/>
                  </a:lnTo>
                  <a:lnTo>
                    <a:pt x="4645" y="1366111"/>
                  </a:lnTo>
                  <a:lnTo>
                    <a:pt x="640" y="1335140"/>
                  </a:lnTo>
                  <a:cubicBezTo>
                    <a:pt x="427" y="1328349"/>
                    <a:pt x="213" y="1321559"/>
                    <a:pt x="0" y="1314768"/>
                  </a:cubicBezTo>
                  <a:close/>
                  <a:moveTo>
                    <a:pt x="1314414" y="0"/>
                  </a:moveTo>
                  <a:lnTo>
                    <a:pt x="1322977" y="6345"/>
                  </a:lnTo>
                  <a:cubicBezTo>
                    <a:pt x="1532034" y="200395"/>
                    <a:pt x="1641795" y="513534"/>
                    <a:pt x="1641795" y="890976"/>
                  </a:cubicBezTo>
                  <a:cubicBezTo>
                    <a:pt x="1640009" y="1184240"/>
                    <a:pt x="1616625" y="1478326"/>
                    <a:pt x="1467384" y="1688090"/>
                  </a:cubicBezTo>
                  <a:lnTo>
                    <a:pt x="1440082" y="1721463"/>
                  </a:lnTo>
                  <a:lnTo>
                    <a:pt x="1394146" y="1822521"/>
                  </a:lnTo>
                  <a:lnTo>
                    <a:pt x="1346521" y="1936821"/>
                  </a:lnTo>
                  <a:lnTo>
                    <a:pt x="1060771" y="3222696"/>
                  </a:lnTo>
                  <a:lnTo>
                    <a:pt x="810673" y="3222696"/>
                  </a:lnTo>
                  <a:lnTo>
                    <a:pt x="1214822" y="1802011"/>
                  </a:lnTo>
                  <a:lnTo>
                    <a:pt x="1300528" y="1694513"/>
                  </a:lnTo>
                  <a:cubicBezTo>
                    <a:pt x="1445318" y="1474408"/>
                    <a:pt x="1534872" y="1170335"/>
                    <a:pt x="1534872" y="834465"/>
                  </a:cubicBezTo>
                  <a:cubicBezTo>
                    <a:pt x="1534872" y="582563"/>
                    <a:pt x="1484498" y="348547"/>
                    <a:pt x="1398228" y="154425"/>
                  </a:cubicBezTo>
                  <a:lnTo>
                    <a:pt x="1314414" y="0"/>
                  </a:lnTo>
                  <a:close/>
                </a:path>
              </a:pathLst>
            </a:custGeom>
            <a:solidFill>
              <a:srgbClr val="F8C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 latinLnBrk="1"/>
              <a:endParaRPr lang="ko-KR" altLang="en-US" sz="270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360758" y="2141059"/>
              <a:ext cx="7318158" cy="11447060"/>
              <a:chOff x="8360758" y="2141059"/>
              <a:chExt cx="7318158" cy="11447060"/>
            </a:xfrm>
          </p:grpSpPr>
          <p:sp>
            <p:nvSpPr>
              <p:cNvPr id="20" name="자유형 19"/>
              <p:cNvSpPr/>
              <p:nvPr/>
            </p:nvSpPr>
            <p:spPr>
              <a:xfrm rot="19800000" flipH="1">
                <a:off x="11347727" y="2871365"/>
                <a:ext cx="3143522" cy="7754935"/>
              </a:xfrm>
              <a:custGeom>
                <a:avLst/>
                <a:gdLst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75553 w 1455330"/>
                  <a:gd name="connsiteY0" fmla="*/ 428 h 3371571"/>
                  <a:gd name="connsiteX1" fmla="*/ 664073 w 1455330"/>
                  <a:gd name="connsiteY1" fmla="*/ 229028 h 3371571"/>
                  <a:gd name="connsiteX2" fmla="*/ 305933 w 1455330"/>
                  <a:gd name="connsiteY2" fmla="*/ 800528 h 3371571"/>
                  <a:gd name="connsiteX3" fmla="*/ 54473 w 1455330"/>
                  <a:gd name="connsiteY3" fmla="*/ 1349168 h 3371571"/>
                  <a:gd name="connsiteX4" fmla="*/ 31613 w 1455330"/>
                  <a:gd name="connsiteY4" fmla="*/ 1593008 h 3371571"/>
                  <a:gd name="connsiteX5" fmla="*/ 420233 w 1455330"/>
                  <a:gd name="connsiteY5" fmla="*/ 2537888 h 3371571"/>
                  <a:gd name="connsiteX6" fmla="*/ 625973 w 1455330"/>
                  <a:gd name="connsiteY6" fmla="*/ 3368468 h 3371571"/>
                  <a:gd name="connsiteX7" fmla="*/ 1387973 w 1455330"/>
                  <a:gd name="connsiteY7" fmla="*/ 2233088 h 3371571"/>
                  <a:gd name="connsiteX8" fmla="*/ 991733 w 1455330"/>
                  <a:gd name="connsiteY8" fmla="*/ 1463468 h 3371571"/>
                  <a:gd name="connsiteX9" fmla="*/ 1144133 w 1455330"/>
                  <a:gd name="connsiteY9" fmla="*/ 1151048 h 3371571"/>
                  <a:gd name="connsiteX10" fmla="*/ 1365113 w 1455330"/>
                  <a:gd name="connsiteY10" fmla="*/ 571928 h 3371571"/>
                  <a:gd name="connsiteX11" fmla="*/ 1441313 w 1455330"/>
                  <a:gd name="connsiteY11" fmla="*/ 183308 h 3371571"/>
                  <a:gd name="connsiteX12" fmla="*/ 1075553 w 1455330"/>
                  <a:gd name="connsiteY12" fmla="*/ 428 h 3371571"/>
                  <a:gd name="connsiteX0" fmla="*/ 1070531 w 1450308"/>
                  <a:gd name="connsiteY0" fmla="*/ 428 h 3372571"/>
                  <a:gd name="connsiteX1" fmla="*/ 659051 w 1450308"/>
                  <a:gd name="connsiteY1" fmla="*/ 229028 h 3372571"/>
                  <a:gd name="connsiteX2" fmla="*/ 300911 w 1450308"/>
                  <a:gd name="connsiteY2" fmla="*/ 800528 h 3372571"/>
                  <a:gd name="connsiteX3" fmla="*/ 49451 w 1450308"/>
                  <a:gd name="connsiteY3" fmla="*/ 1349168 h 3372571"/>
                  <a:gd name="connsiteX4" fmla="*/ 26591 w 1450308"/>
                  <a:gd name="connsiteY4" fmla="*/ 1593008 h 3372571"/>
                  <a:gd name="connsiteX5" fmla="*/ 346631 w 1450308"/>
                  <a:gd name="connsiteY5" fmla="*/ 2575988 h 3372571"/>
                  <a:gd name="connsiteX6" fmla="*/ 620951 w 1450308"/>
                  <a:gd name="connsiteY6" fmla="*/ 3368468 h 3372571"/>
                  <a:gd name="connsiteX7" fmla="*/ 1382951 w 1450308"/>
                  <a:gd name="connsiteY7" fmla="*/ 2233088 h 3372571"/>
                  <a:gd name="connsiteX8" fmla="*/ 986711 w 1450308"/>
                  <a:gd name="connsiteY8" fmla="*/ 1463468 h 3372571"/>
                  <a:gd name="connsiteX9" fmla="*/ 1139111 w 1450308"/>
                  <a:gd name="connsiteY9" fmla="*/ 1151048 h 3372571"/>
                  <a:gd name="connsiteX10" fmla="*/ 1360091 w 1450308"/>
                  <a:gd name="connsiteY10" fmla="*/ 571928 h 3372571"/>
                  <a:gd name="connsiteX11" fmla="*/ 1436291 w 1450308"/>
                  <a:gd name="connsiteY11" fmla="*/ 183308 h 3372571"/>
                  <a:gd name="connsiteX12" fmla="*/ 1070531 w 1450308"/>
                  <a:gd name="connsiteY12" fmla="*/ 428 h 3372571"/>
                  <a:gd name="connsiteX0" fmla="*/ 1070531 w 1450308"/>
                  <a:gd name="connsiteY0" fmla="*/ 428 h 3402885"/>
                  <a:gd name="connsiteX1" fmla="*/ 659051 w 1450308"/>
                  <a:gd name="connsiteY1" fmla="*/ 229028 h 3402885"/>
                  <a:gd name="connsiteX2" fmla="*/ 300911 w 1450308"/>
                  <a:gd name="connsiteY2" fmla="*/ 800528 h 3402885"/>
                  <a:gd name="connsiteX3" fmla="*/ 49451 w 1450308"/>
                  <a:gd name="connsiteY3" fmla="*/ 1349168 h 3402885"/>
                  <a:gd name="connsiteX4" fmla="*/ 26591 w 1450308"/>
                  <a:gd name="connsiteY4" fmla="*/ 1593008 h 3402885"/>
                  <a:gd name="connsiteX5" fmla="*/ 346631 w 1450308"/>
                  <a:gd name="connsiteY5" fmla="*/ 2575988 h 3402885"/>
                  <a:gd name="connsiteX6" fmla="*/ 712391 w 1450308"/>
                  <a:gd name="connsiteY6" fmla="*/ 3398948 h 3402885"/>
                  <a:gd name="connsiteX7" fmla="*/ 1382951 w 1450308"/>
                  <a:gd name="connsiteY7" fmla="*/ 2233088 h 3402885"/>
                  <a:gd name="connsiteX8" fmla="*/ 986711 w 1450308"/>
                  <a:gd name="connsiteY8" fmla="*/ 1463468 h 3402885"/>
                  <a:gd name="connsiteX9" fmla="*/ 1139111 w 1450308"/>
                  <a:gd name="connsiteY9" fmla="*/ 1151048 h 3402885"/>
                  <a:gd name="connsiteX10" fmla="*/ 1360091 w 1450308"/>
                  <a:gd name="connsiteY10" fmla="*/ 571928 h 3402885"/>
                  <a:gd name="connsiteX11" fmla="*/ 1436291 w 1450308"/>
                  <a:gd name="connsiteY11" fmla="*/ 183308 h 3402885"/>
                  <a:gd name="connsiteX12" fmla="*/ 1070531 w 1450308"/>
                  <a:gd name="connsiteY12" fmla="*/ 428 h 3402885"/>
                  <a:gd name="connsiteX0" fmla="*/ 1070531 w 1450308"/>
                  <a:gd name="connsiteY0" fmla="*/ 428 h 3387726"/>
                  <a:gd name="connsiteX1" fmla="*/ 659051 w 1450308"/>
                  <a:gd name="connsiteY1" fmla="*/ 229028 h 3387726"/>
                  <a:gd name="connsiteX2" fmla="*/ 300911 w 1450308"/>
                  <a:gd name="connsiteY2" fmla="*/ 800528 h 3387726"/>
                  <a:gd name="connsiteX3" fmla="*/ 49451 w 1450308"/>
                  <a:gd name="connsiteY3" fmla="*/ 1349168 h 3387726"/>
                  <a:gd name="connsiteX4" fmla="*/ 26591 w 1450308"/>
                  <a:gd name="connsiteY4" fmla="*/ 1593008 h 3387726"/>
                  <a:gd name="connsiteX5" fmla="*/ 346631 w 1450308"/>
                  <a:gd name="connsiteY5" fmla="*/ 2575988 h 3387726"/>
                  <a:gd name="connsiteX6" fmla="*/ 826691 w 1450308"/>
                  <a:gd name="connsiteY6" fmla="*/ 3383708 h 3387726"/>
                  <a:gd name="connsiteX7" fmla="*/ 1382951 w 1450308"/>
                  <a:gd name="connsiteY7" fmla="*/ 2233088 h 3387726"/>
                  <a:gd name="connsiteX8" fmla="*/ 986711 w 1450308"/>
                  <a:gd name="connsiteY8" fmla="*/ 1463468 h 3387726"/>
                  <a:gd name="connsiteX9" fmla="*/ 1139111 w 1450308"/>
                  <a:gd name="connsiteY9" fmla="*/ 1151048 h 3387726"/>
                  <a:gd name="connsiteX10" fmla="*/ 1360091 w 1450308"/>
                  <a:gd name="connsiteY10" fmla="*/ 571928 h 3387726"/>
                  <a:gd name="connsiteX11" fmla="*/ 1436291 w 1450308"/>
                  <a:gd name="connsiteY11" fmla="*/ 183308 h 3387726"/>
                  <a:gd name="connsiteX12" fmla="*/ 1070531 w 1450308"/>
                  <a:gd name="connsiteY12" fmla="*/ 428 h 3387726"/>
                  <a:gd name="connsiteX0" fmla="*/ 1070531 w 1450308"/>
                  <a:gd name="connsiteY0" fmla="*/ 428 h 3493897"/>
                  <a:gd name="connsiteX1" fmla="*/ 659051 w 1450308"/>
                  <a:gd name="connsiteY1" fmla="*/ 229028 h 3493897"/>
                  <a:gd name="connsiteX2" fmla="*/ 300911 w 1450308"/>
                  <a:gd name="connsiteY2" fmla="*/ 800528 h 3493897"/>
                  <a:gd name="connsiteX3" fmla="*/ 49451 w 1450308"/>
                  <a:gd name="connsiteY3" fmla="*/ 1349168 h 3493897"/>
                  <a:gd name="connsiteX4" fmla="*/ 26591 w 1450308"/>
                  <a:gd name="connsiteY4" fmla="*/ 1593008 h 3493897"/>
                  <a:gd name="connsiteX5" fmla="*/ 346631 w 1450308"/>
                  <a:gd name="connsiteY5" fmla="*/ 2575988 h 3493897"/>
                  <a:gd name="connsiteX6" fmla="*/ 788591 w 1450308"/>
                  <a:gd name="connsiteY6" fmla="*/ 3490388 h 3493897"/>
                  <a:gd name="connsiteX7" fmla="*/ 1382951 w 1450308"/>
                  <a:gd name="connsiteY7" fmla="*/ 2233088 h 3493897"/>
                  <a:gd name="connsiteX8" fmla="*/ 986711 w 1450308"/>
                  <a:gd name="connsiteY8" fmla="*/ 1463468 h 3493897"/>
                  <a:gd name="connsiteX9" fmla="*/ 1139111 w 1450308"/>
                  <a:gd name="connsiteY9" fmla="*/ 1151048 h 3493897"/>
                  <a:gd name="connsiteX10" fmla="*/ 1360091 w 1450308"/>
                  <a:gd name="connsiteY10" fmla="*/ 571928 h 3493897"/>
                  <a:gd name="connsiteX11" fmla="*/ 1436291 w 1450308"/>
                  <a:gd name="connsiteY11" fmla="*/ 183308 h 3493897"/>
                  <a:gd name="connsiteX12" fmla="*/ 1070531 w 1450308"/>
                  <a:gd name="connsiteY12" fmla="*/ 428 h 3493897"/>
                  <a:gd name="connsiteX0" fmla="*/ 1060861 w 1440638"/>
                  <a:gd name="connsiteY0" fmla="*/ 428 h 3493897"/>
                  <a:gd name="connsiteX1" fmla="*/ 649381 w 1440638"/>
                  <a:gd name="connsiteY1" fmla="*/ 229028 h 3493897"/>
                  <a:gd name="connsiteX2" fmla="*/ 291241 w 1440638"/>
                  <a:gd name="connsiteY2" fmla="*/ 800528 h 3493897"/>
                  <a:gd name="connsiteX3" fmla="*/ 70261 w 1440638"/>
                  <a:gd name="connsiteY3" fmla="*/ 1265348 h 3493897"/>
                  <a:gd name="connsiteX4" fmla="*/ 16921 w 1440638"/>
                  <a:gd name="connsiteY4" fmla="*/ 1593008 h 3493897"/>
                  <a:gd name="connsiteX5" fmla="*/ 336961 w 1440638"/>
                  <a:gd name="connsiteY5" fmla="*/ 2575988 h 3493897"/>
                  <a:gd name="connsiteX6" fmla="*/ 778921 w 1440638"/>
                  <a:gd name="connsiteY6" fmla="*/ 3490388 h 3493897"/>
                  <a:gd name="connsiteX7" fmla="*/ 1373281 w 1440638"/>
                  <a:gd name="connsiteY7" fmla="*/ 2233088 h 3493897"/>
                  <a:gd name="connsiteX8" fmla="*/ 977041 w 1440638"/>
                  <a:gd name="connsiteY8" fmla="*/ 1463468 h 3493897"/>
                  <a:gd name="connsiteX9" fmla="*/ 1129441 w 1440638"/>
                  <a:gd name="connsiteY9" fmla="*/ 1151048 h 3493897"/>
                  <a:gd name="connsiteX10" fmla="*/ 1350421 w 1440638"/>
                  <a:gd name="connsiteY10" fmla="*/ 571928 h 3493897"/>
                  <a:gd name="connsiteX11" fmla="*/ 1426621 w 1440638"/>
                  <a:gd name="connsiteY11" fmla="*/ 183308 h 3493897"/>
                  <a:gd name="connsiteX12" fmla="*/ 1060861 w 1440638"/>
                  <a:gd name="connsiteY12" fmla="*/ 428 h 3493897"/>
                  <a:gd name="connsiteX0" fmla="*/ 1065115 w 1444892"/>
                  <a:gd name="connsiteY0" fmla="*/ 428 h 3493897"/>
                  <a:gd name="connsiteX1" fmla="*/ 653635 w 1444892"/>
                  <a:gd name="connsiteY1" fmla="*/ 229028 h 3493897"/>
                  <a:gd name="connsiteX2" fmla="*/ 295495 w 1444892"/>
                  <a:gd name="connsiteY2" fmla="*/ 800528 h 3493897"/>
                  <a:gd name="connsiteX3" fmla="*/ 74515 w 1444892"/>
                  <a:gd name="connsiteY3" fmla="*/ 1265348 h 3493897"/>
                  <a:gd name="connsiteX4" fmla="*/ 21175 w 1444892"/>
                  <a:gd name="connsiteY4" fmla="*/ 1593008 h 3493897"/>
                  <a:gd name="connsiteX5" fmla="*/ 341215 w 1444892"/>
                  <a:gd name="connsiteY5" fmla="*/ 2575988 h 3493897"/>
                  <a:gd name="connsiteX6" fmla="*/ 783175 w 1444892"/>
                  <a:gd name="connsiteY6" fmla="*/ 3490388 h 3493897"/>
                  <a:gd name="connsiteX7" fmla="*/ 1377535 w 1444892"/>
                  <a:gd name="connsiteY7" fmla="*/ 2233088 h 3493897"/>
                  <a:gd name="connsiteX8" fmla="*/ 981295 w 1444892"/>
                  <a:gd name="connsiteY8" fmla="*/ 1463468 h 3493897"/>
                  <a:gd name="connsiteX9" fmla="*/ 1133695 w 1444892"/>
                  <a:gd name="connsiteY9" fmla="*/ 1151048 h 3493897"/>
                  <a:gd name="connsiteX10" fmla="*/ 1354675 w 1444892"/>
                  <a:gd name="connsiteY10" fmla="*/ 571928 h 3493897"/>
                  <a:gd name="connsiteX11" fmla="*/ 1430875 w 1444892"/>
                  <a:gd name="connsiteY11" fmla="*/ 183308 h 3493897"/>
                  <a:gd name="connsiteX12" fmla="*/ 1065115 w 1444892"/>
                  <a:gd name="connsiteY12" fmla="*/ 428 h 3493897"/>
                  <a:gd name="connsiteX0" fmla="*/ 1036488 w 1416265"/>
                  <a:gd name="connsiteY0" fmla="*/ 428 h 3493866"/>
                  <a:gd name="connsiteX1" fmla="*/ 625008 w 1416265"/>
                  <a:gd name="connsiteY1" fmla="*/ 229028 h 3493866"/>
                  <a:gd name="connsiteX2" fmla="*/ 266868 w 1416265"/>
                  <a:gd name="connsiteY2" fmla="*/ 800528 h 3493866"/>
                  <a:gd name="connsiteX3" fmla="*/ 45888 w 1416265"/>
                  <a:gd name="connsiteY3" fmla="*/ 1265348 h 3493866"/>
                  <a:gd name="connsiteX4" fmla="*/ 23028 w 1416265"/>
                  <a:gd name="connsiteY4" fmla="*/ 1631108 h 3493866"/>
                  <a:gd name="connsiteX5" fmla="*/ 312588 w 1416265"/>
                  <a:gd name="connsiteY5" fmla="*/ 2575988 h 3493866"/>
                  <a:gd name="connsiteX6" fmla="*/ 754548 w 1416265"/>
                  <a:gd name="connsiteY6" fmla="*/ 3490388 h 3493866"/>
                  <a:gd name="connsiteX7" fmla="*/ 1348908 w 1416265"/>
                  <a:gd name="connsiteY7" fmla="*/ 2233088 h 3493866"/>
                  <a:gd name="connsiteX8" fmla="*/ 952668 w 1416265"/>
                  <a:gd name="connsiteY8" fmla="*/ 1463468 h 3493866"/>
                  <a:gd name="connsiteX9" fmla="*/ 1105068 w 1416265"/>
                  <a:gd name="connsiteY9" fmla="*/ 1151048 h 3493866"/>
                  <a:gd name="connsiteX10" fmla="*/ 1326048 w 1416265"/>
                  <a:gd name="connsiteY10" fmla="*/ 571928 h 3493866"/>
                  <a:gd name="connsiteX11" fmla="*/ 1402248 w 1416265"/>
                  <a:gd name="connsiteY11" fmla="*/ 183308 h 3493866"/>
                  <a:gd name="connsiteX12" fmla="*/ 1036488 w 1416265"/>
                  <a:gd name="connsiteY12" fmla="*/ 428 h 349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6265" h="3493866">
                    <a:moveTo>
                      <a:pt x="1036488" y="428"/>
                    </a:moveTo>
                    <a:cubicBezTo>
                      <a:pt x="906948" y="8048"/>
                      <a:pt x="753278" y="95678"/>
                      <a:pt x="625008" y="229028"/>
                    </a:cubicBezTo>
                    <a:cubicBezTo>
                      <a:pt x="496738" y="362378"/>
                      <a:pt x="363388" y="627808"/>
                      <a:pt x="266868" y="800528"/>
                    </a:cubicBezTo>
                    <a:cubicBezTo>
                      <a:pt x="170348" y="973248"/>
                      <a:pt x="86528" y="1126918"/>
                      <a:pt x="45888" y="1265348"/>
                    </a:cubicBezTo>
                    <a:cubicBezTo>
                      <a:pt x="5248" y="1403778"/>
                      <a:pt x="-21422" y="1412668"/>
                      <a:pt x="23028" y="1631108"/>
                    </a:cubicBezTo>
                    <a:cubicBezTo>
                      <a:pt x="67478" y="1849548"/>
                      <a:pt x="190668" y="2266108"/>
                      <a:pt x="312588" y="2575988"/>
                    </a:cubicBezTo>
                    <a:cubicBezTo>
                      <a:pt x="434508" y="2885868"/>
                      <a:pt x="581828" y="3547538"/>
                      <a:pt x="754548" y="3490388"/>
                    </a:cubicBezTo>
                    <a:cubicBezTo>
                      <a:pt x="927268" y="3433238"/>
                      <a:pt x="1315888" y="2570908"/>
                      <a:pt x="1348908" y="2233088"/>
                    </a:cubicBezTo>
                    <a:cubicBezTo>
                      <a:pt x="1381928" y="1895268"/>
                      <a:pt x="993308" y="1643808"/>
                      <a:pt x="952668" y="1463468"/>
                    </a:cubicBezTo>
                    <a:cubicBezTo>
                      <a:pt x="912028" y="1283128"/>
                      <a:pt x="1042838" y="1299638"/>
                      <a:pt x="1105068" y="1151048"/>
                    </a:cubicBezTo>
                    <a:cubicBezTo>
                      <a:pt x="1167298" y="1002458"/>
                      <a:pt x="1276518" y="733218"/>
                      <a:pt x="1326048" y="571928"/>
                    </a:cubicBezTo>
                    <a:cubicBezTo>
                      <a:pt x="1375578" y="410638"/>
                      <a:pt x="1446698" y="278558"/>
                      <a:pt x="1402248" y="183308"/>
                    </a:cubicBezTo>
                    <a:cubicBezTo>
                      <a:pt x="1357798" y="88058"/>
                      <a:pt x="1166028" y="-7192"/>
                      <a:pt x="1036488" y="428"/>
                    </a:cubicBezTo>
                    <a:close/>
                  </a:path>
                </a:pathLst>
              </a:custGeom>
              <a:solidFill>
                <a:srgbClr val="F9C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 rot="20560696">
                <a:off x="8360758" y="2813106"/>
                <a:ext cx="2227636" cy="2227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1371600" latinLnBrk="1"/>
                <a:r>
                  <a:rPr lang="en-US" altLang="ko-KR" sz="8800" dirty="0">
                    <a:solidFill>
                      <a:srgbClr val="E7E6E6">
                        <a:lumMod val="75000"/>
                      </a:srgb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500</a:t>
                </a:r>
                <a:endParaRPr lang="ko-KR" altLang="en-US" sz="8800" dirty="0">
                  <a:solidFill>
                    <a:srgbClr val="E7E6E6">
                      <a:lumMod val="7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9800000" flipH="1">
                <a:off x="11036550" y="4763666"/>
                <a:ext cx="1679864" cy="2721940"/>
              </a:xfrm>
              <a:custGeom>
                <a:avLst/>
                <a:gdLst>
                  <a:gd name="connsiteX0" fmla="*/ 458211 w 756837"/>
                  <a:gd name="connsiteY0" fmla="*/ 480 h 1226328"/>
                  <a:gd name="connsiteX1" fmla="*/ 318511 w 756837"/>
                  <a:gd name="connsiteY1" fmla="*/ 203680 h 1226328"/>
                  <a:gd name="connsiteX2" fmla="*/ 166111 w 756837"/>
                  <a:gd name="connsiteY2" fmla="*/ 489430 h 1226328"/>
                  <a:gd name="connsiteX3" fmla="*/ 39111 w 756837"/>
                  <a:gd name="connsiteY3" fmla="*/ 711680 h 1226328"/>
                  <a:gd name="connsiteX4" fmla="*/ 1011 w 756837"/>
                  <a:gd name="connsiteY4" fmla="*/ 940280 h 1226328"/>
                  <a:gd name="connsiteX5" fmla="*/ 70861 w 756837"/>
                  <a:gd name="connsiteY5" fmla="*/ 1162530 h 1226328"/>
                  <a:gd name="connsiteX6" fmla="*/ 350261 w 756837"/>
                  <a:gd name="connsiteY6" fmla="*/ 1200630 h 1226328"/>
                  <a:gd name="connsiteX7" fmla="*/ 655061 w 756837"/>
                  <a:gd name="connsiteY7" fmla="*/ 813280 h 1226328"/>
                  <a:gd name="connsiteX8" fmla="*/ 756661 w 756837"/>
                  <a:gd name="connsiteY8" fmla="*/ 502130 h 1226328"/>
                  <a:gd name="connsiteX9" fmla="*/ 674111 w 756837"/>
                  <a:gd name="connsiteY9" fmla="*/ 159230 h 1226328"/>
                  <a:gd name="connsiteX10" fmla="*/ 458211 w 756837"/>
                  <a:gd name="connsiteY10" fmla="*/ 480 h 122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837" h="1226328">
                    <a:moveTo>
                      <a:pt x="458211" y="480"/>
                    </a:moveTo>
                    <a:cubicBezTo>
                      <a:pt x="398944" y="7888"/>
                      <a:pt x="367194" y="122188"/>
                      <a:pt x="318511" y="203680"/>
                    </a:cubicBezTo>
                    <a:cubicBezTo>
                      <a:pt x="269828" y="285172"/>
                      <a:pt x="212678" y="404763"/>
                      <a:pt x="166111" y="489430"/>
                    </a:cubicBezTo>
                    <a:cubicBezTo>
                      <a:pt x="119544" y="574097"/>
                      <a:pt x="66628" y="636538"/>
                      <a:pt x="39111" y="711680"/>
                    </a:cubicBezTo>
                    <a:cubicBezTo>
                      <a:pt x="11594" y="786822"/>
                      <a:pt x="-4281" y="865138"/>
                      <a:pt x="1011" y="940280"/>
                    </a:cubicBezTo>
                    <a:cubicBezTo>
                      <a:pt x="6303" y="1015422"/>
                      <a:pt x="12653" y="1119138"/>
                      <a:pt x="70861" y="1162530"/>
                    </a:cubicBezTo>
                    <a:cubicBezTo>
                      <a:pt x="129069" y="1205922"/>
                      <a:pt x="252894" y="1258838"/>
                      <a:pt x="350261" y="1200630"/>
                    </a:cubicBezTo>
                    <a:cubicBezTo>
                      <a:pt x="447628" y="1142422"/>
                      <a:pt x="587328" y="929697"/>
                      <a:pt x="655061" y="813280"/>
                    </a:cubicBezTo>
                    <a:cubicBezTo>
                      <a:pt x="722794" y="696863"/>
                      <a:pt x="753486" y="611138"/>
                      <a:pt x="756661" y="502130"/>
                    </a:cubicBezTo>
                    <a:cubicBezTo>
                      <a:pt x="759836" y="393122"/>
                      <a:pt x="719619" y="246013"/>
                      <a:pt x="674111" y="159230"/>
                    </a:cubicBezTo>
                    <a:cubicBezTo>
                      <a:pt x="628603" y="72447"/>
                      <a:pt x="517478" y="-6928"/>
                      <a:pt x="458211" y="480"/>
                    </a:cubicBezTo>
                    <a:close/>
                  </a:path>
                </a:pathLst>
              </a:custGeom>
              <a:solidFill>
                <a:srgbClr val="F3B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19800000" flipH="1">
                <a:off x="10414670" y="2141059"/>
                <a:ext cx="5264246" cy="11447060"/>
              </a:xfrm>
              <a:custGeom>
                <a:avLst/>
                <a:gdLst>
                  <a:gd name="connsiteX0" fmla="*/ 2094796 w 3491672"/>
                  <a:gd name="connsiteY0" fmla="*/ 84397 h 7592612"/>
                  <a:gd name="connsiteX1" fmla="*/ 1876921 w 3491672"/>
                  <a:gd name="connsiteY1" fmla="*/ 494171 h 7592612"/>
                  <a:gd name="connsiteX2" fmla="*/ 1787677 w 3491672"/>
                  <a:gd name="connsiteY2" fmla="*/ 2697470 h 7592612"/>
                  <a:gd name="connsiteX3" fmla="*/ 1786162 w 3491672"/>
                  <a:gd name="connsiteY3" fmla="*/ 2707933 h 7592612"/>
                  <a:gd name="connsiteX4" fmla="*/ 1726231 w 3491672"/>
                  <a:gd name="connsiteY4" fmla="*/ 2753960 h 7592612"/>
                  <a:gd name="connsiteX5" fmla="*/ 1065730 w 3491672"/>
                  <a:gd name="connsiteY5" fmla="*/ 4501057 h 7592612"/>
                  <a:gd name="connsiteX6" fmla="*/ 1110537 w 3491672"/>
                  <a:gd name="connsiteY6" fmla="*/ 5084324 h 7592612"/>
                  <a:gd name="connsiteX7" fmla="*/ 1129679 w 3491672"/>
                  <a:gd name="connsiteY7" fmla="*/ 5161602 h 7592612"/>
                  <a:gd name="connsiteX8" fmla="*/ 1121822 w 3491672"/>
                  <a:gd name="connsiteY8" fmla="*/ 5208740 h 7592612"/>
                  <a:gd name="connsiteX9" fmla="*/ 0 w 3491672"/>
                  <a:gd name="connsiteY9" fmla="*/ 7592612 h 7592612"/>
                  <a:gd name="connsiteX10" fmla="*/ 2636283 w 3491672"/>
                  <a:gd name="connsiteY10" fmla="*/ 7592612 h 7592612"/>
                  <a:gd name="connsiteX11" fmla="*/ 3056966 w 3491672"/>
                  <a:gd name="connsiteY11" fmla="*/ 5699537 h 7592612"/>
                  <a:gd name="connsiteX12" fmla="*/ 3127080 w 3491672"/>
                  <a:gd name="connsiteY12" fmla="*/ 5531264 h 7592612"/>
                  <a:gd name="connsiteX13" fmla="*/ 3194706 w 3491672"/>
                  <a:gd name="connsiteY13" fmla="*/ 5382488 h 7592612"/>
                  <a:gd name="connsiteX14" fmla="*/ 3234902 w 3491672"/>
                  <a:gd name="connsiteY14" fmla="*/ 5333353 h 7592612"/>
                  <a:gd name="connsiteX15" fmla="*/ 3491672 w 3491672"/>
                  <a:gd name="connsiteY15" fmla="*/ 4159836 h 7592612"/>
                  <a:gd name="connsiteX16" fmla="*/ 3022305 w 3491672"/>
                  <a:gd name="connsiteY16" fmla="*/ 2857476 h 7592612"/>
                  <a:gd name="connsiteX17" fmla="*/ 2993011 w 3491672"/>
                  <a:gd name="connsiteY17" fmla="*/ 2833132 h 7592612"/>
                  <a:gd name="connsiteX18" fmla="*/ 2984863 w 3491672"/>
                  <a:gd name="connsiteY18" fmla="*/ 2792299 h 7592612"/>
                  <a:gd name="connsiteX19" fmla="*/ 2865261 w 3491672"/>
                  <a:gd name="connsiteY19" fmla="*/ 494171 h 7592612"/>
                  <a:gd name="connsiteX20" fmla="*/ 2371091 w 3491672"/>
                  <a:gd name="connsiteY20" fmla="*/ 0 h 7592612"/>
                  <a:gd name="connsiteX21" fmla="*/ 2094796 w 3491672"/>
                  <a:gd name="connsiteY21" fmla="*/ 84397 h 759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1672" h="7592612">
                    <a:moveTo>
                      <a:pt x="2094796" y="84397"/>
                    </a:moveTo>
                    <a:cubicBezTo>
                      <a:pt x="1963346" y="173203"/>
                      <a:pt x="1876921" y="323594"/>
                      <a:pt x="1876921" y="494171"/>
                    </a:cubicBezTo>
                    <a:cubicBezTo>
                      <a:pt x="1876921" y="1204894"/>
                      <a:pt x="1876922" y="1980036"/>
                      <a:pt x="1787677" y="2697470"/>
                    </a:cubicBezTo>
                    <a:lnTo>
                      <a:pt x="1786162" y="2707933"/>
                    </a:lnTo>
                    <a:lnTo>
                      <a:pt x="1726231" y="2753960"/>
                    </a:lnTo>
                    <a:cubicBezTo>
                      <a:pt x="1310253" y="3112115"/>
                      <a:pt x="1065730" y="3868980"/>
                      <a:pt x="1065730" y="4501057"/>
                    </a:cubicBezTo>
                    <a:cubicBezTo>
                      <a:pt x="1065730" y="4723327"/>
                      <a:pt x="1076978" y="4918179"/>
                      <a:pt x="1110537" y="5084324"/>
                    </a:cubicBezTo>
                    <a:lnTo>
                      <a:pt x="1129679" y="5161602"/>
                    </a:lnTo>
                    <a:lnTo>
                      <a:pt x="1121822" y="5208740"/>
                    </a:lnTo>
                    <a:lnTo>
                      <a:pt x="0" y="7592612"/>
                    </a:lnTo>
                    <a:lnTo>
                      <a:pt x="2636283" y="7592612"/>
                    </a:lnTo>
                    <a:lnTo>
                      <a:pt x="3056966" y="5699537"/>
                    </a:lnTo>
                    <a:lnTo>
                      <a:pt x="3127080" y="5531264"/>
                    </a:lnTo>
                    <a:lnTo>
                      <a:pt x="3194706" y="5382488"/>
                    </a:lnTo>
                    <a:lnTo>
                      <a:pt x="3234902" y="5333353"/>
                    </a:lnTo>
                    <a:cubicBezTo>
                      <a:pt x="3454616" y="5024537"/>
                      <a:pt x="3489043" y="4591581"/>
                      <a:pt x="3491672" y="4159836"/>
                    </a:cubicBezTo>
                    <a:cubicBezTo>
                      <a:pt x="3491672" y="3604163"/>
                      <a:pt x="3330081" y="3143157"/>
                      <a:pt x="3022305" y="2857476"/>
                    </a:cubicBezTo>
                    <a:lnTo>
                      <a:pt x="2993011" y="2833132"/>
                    </a:lnTo>
                    <a:lnTo>
                      <a:pt x="2984863" y="2792299"/>
                    </a:lnTo>
                    <a:cubicBezTo>
                      <a:pt x="2795559" y="1782843"/>
                      <a:pt x="2882789" y="1270998"/>
                      <a:pt x="2865261" y="494171"/>
                    </a:cubicBezTo>
                    <a:cubicBezTo>
                      <a:pt x="2865261" y="221248"/>
                      <a:pt x="2644014" y="1"/>
                      <a:pt x="2371091" y="0"/>
                    </a:cubicBezTo>
                    <a:cubicBezTo>
                      <a:pt x="2268745" y="1"/>
                      <a:pt x="2173666" y="31114"/>
                      <a:pt x="2094796" y="84397"/>
                    </a:cubicBezTo>
                    <a:close/>
                  </a:path>
                </a:pathLst>
              </a:custGeom>
              <a:solidFill>
                <a:srgbClr val="FFD3AE"/>
              </a:solidFill>
              <a:ln>
                <a:noFill/>
              </a:ln>
              <a:effectLst>
                <a:outerShdw blurRad="2286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5" name="순서도: 지연 1"/>
              <p:cNvSpPr/>
              <p:nvPr/>
            </p:nvSpPr>
            <p:spPr>
              <a:xfrm rot="3600000" flipH="1">
                <a:off x="9150202" y="3559800"/>
                <a:ext cx="1273953" cy="1054308"/>
              </a:xfrm>
              <a:custGeom>
                <a:avLst/>
                <a:gdLst>
                  <a:gd name="connsiteX0" fmla="*/ 0 w 431800"/>
                  <a:gd name="connsiteY0" fmla="*/ 0 h 475002"/>
                  <a:gd name="connsiteX1" fmla="*/ 215900 w 431800"/>
                  <a:gd name="connsiteY1" fmla="*/ 0 h 475002"/>
                  <a:gd name="connsiteX2" fmla="*/ 431800 w 431800"/>
                  <a:gd name="connsiteY2" fmla="*/ 237501 h 475002"/>
                  <a:gd name="connsiteX3" fmla="*/ 215900 w 431800"/>
                  <a:gd name="connsiteY3" fmla="*/ 475002 h 475002"/>
                  <a:gd name="connsiteX4" fmla="*/ 0 w 431800"/>
                  <a:gd name="connsiteY4" fmla="*/ 475002 h 475002"/>
                  <a:gd name="connsiteX5" fmla="*/ 0 w 431800"/>
                  <a:gd name="connsiteY5" fmla="*/ 0 h 475002"/>
                  <a:gd name="connsiteX0" fmla="*/ 101600 w 533400"/>
                  <a:gd name="connsiteY0" fmla="*/ 0 h 475002"/>
                  <a:gd name="connsiteX1" fmla="*/ 317500 w 533400"/>
                  <a:gd name="connsiteY1" fmla="*/ 0 h 475002"/>
                  <a:gd name="connsiteX2" fmla="*/ 533400 w 533400"/>
                  <a:gd name="connsiteY2" fmla="*/ 237501 h 475002"/>
                  <a:gd name="connsiteX3" fmla="*/ 317500 w 533400"/>
                  <a:gd name="connsiteY3" fmla="*/ 475002 h 475002"/>
                  <a:gd name="connsiteX4" fmla="*/ 101600 w 533400"/>
                  <a:gd name="connsiteY4" fmla="*/ 475002 h 475002"/>
                  <a:gd name="connsiteX5" fmla="*/ 101600 w 533400"/>
                  <a:gd name="connsiteY5" fmla="*/ 0 h 475002"/>
                  <a:gd name="connsiteX0" fmla="*/ 133961 w 565761"/>
                  <a:gd name="connsiteY0" fmla="*/ 0 h 475002"/>
                  <a:gd name="connsiteX1" fmla="*/ 349861 w 565761"/>
                  <a:gd name="connsiteY1" fmla="*/ 0 h 475002"/>
                  <a:gd name="connsiteX2" fmla="*/ 565761 w 565761"/>
                  <a:gd name="connsiteY2" fmla="*/ 237501 h 475002"/>
                  <a:gd name="connsiteX3" fmla="*/ 349861 w 565761"/>
                  <a:gd name="connsiteY3" fmla="*/ 475002 h 475002"/>
                  <a:gd name="connsiteX4" fmla="*/ 133961 w 565761"/>
                  <a:gd name="connsiteY4" fmla="*/ 475002 h 475002"/>
                  <a:gd name="connsiteX5" fmla="*/ 133961 w 565761"/>
                  <a:gd name="connsiteY5" fmla="*/ 0 h 475002"/>
                  <a:gd name="connsiteX0" fmla="*/ 142160 w 573960"/>
                  <a:gd name="connsiteY0" fmla="*/ 0 h 475002"/>
                  <a:gd name="connsiteX1" fmla="*/ 358060 w 573960"/>
                  <a:gd name="connsiteY1" fmla="*/ 0 h 475002"/>
                  <a:gd name="connsiteX2" fmla="*/ 573960 w 573960"/>
                  <a:gd name="connsiteY2" fmla="*/ 237501 h 475002"/>
                  <a:gd name="connsiteX3" fmla="*/ 358060 w 573960"/>
                  <a:gd name="connsiteY3" fmla="*/ 475002 h 475002"/>
                  <a:gd name="connsiteX4" fmla="*/ 142160 w 573960"/>
                  <a:gd name="connsiteY4" fmla="*/ 475002 h 475002"/>
                  <a:gd name="connsiteX5" fmla="*/ 142160 w 573960"/>
                  <a:gd name="connsiteY5" fmla="*/ 0 h 47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960" h="475002">
                    <a:moveTo>
                      <a:pt x="142160" y="0"/>
                    </a:moveTo>
                    <a:lnTo>
                      <a:pt x="358060" y="0"/>
                    </a:lnTo>
                    <a:cubicBezTo>
                      <a:pt x="477298" y="0"/>
                      <a:pt x="573960" y="106333"/>
                      <a:pt x="573960" y="237501"/>
                    </a:cubicBezTo>
                    <a:cubicBezTo>
                      <a:pt x="573960" y="368669"/>
                      <a:pt x="477298" y="475002"/>
                      <a:pt x="358060" y="475002"/>
                    </a:cubicBezTo>
                    <a:lnTo>
                      <a:pt x="142160" y="475002"/>
                    </a:lnTo>
                    <a:cubicBezTo>
                      <a:pt x="-3891" y="361121"/>
                      <a:pt x="-86440" y="202784"/>
                      <a:pt x="142160" y="0"/>
                    </a:cubicBezTo>
                    <a:close/>
                  </a:path>
                </a:pathLst>
              </a:custGeom>
              <a:solidFill>
                <a:srgbClr val="FFEF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 rot="19800000">
                <a:off x="9365213" y="3938790"/>
                <a:ext cx="1422175" cy="1422175"/>
              </a:xfrm>
              <a:prstGeom prst="arc">
                <a:avLst>
                  <a:gd name="adj1" fmla="val 2973133"/>
                  <a:gd name="adj2" fmla="val 7977511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 rot="19800000">
                <a:off x="9309986" y="3847340"/>
                <a:ext cx="1422175" cy="1422175"/>
              </a:xfrm>
              <a:prstGeom prst="arc">
                <a:avLst>
                  <a:gd name="adj1" fmla="val 3444712"/>
                  <a:gd name="adj2" fmla="val 7543277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0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59 -1.48148E-6 L -0.09045 0.11559 L -0.04618 -1.48148E-6 L 0.00104 0.11559 L 0.0487 -1.48148E-6 L 0.09297 0.11559 L 0.14054 -1.48148E-6 L 0.18489 0.11559 L 0.23229 -1.48148E-6 L 0.2796 0.11559 L 0.32413 -1.48148E-6 L 0.37161 0.11559 L 0.4158 -1.48148E-6 L 0.46345 0.11559 L 0.51068 -1.48148E-6 L 0.55495 0.11559 L 0.60278 -1.48148E-6 " pathEditMode="relative" rAng="0" ptsTypes="AAAAAAAAAAAAAAAAA">
                                      <p:cBhvr>
                                        <p:cTn id="6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4" y="57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 rot="5400844">
            <a:off x="-3181317" y="6467770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503989" y="2639416"/>
            <a:ext cx="8839200" cy="397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900" b="1" dirty="0" smtClean="0">
                <a:ln w="50800" cap="rnd">
                  <a:solidFill>
                    <a:srgbClr val="72B98A"/>
                  </a:solidFill>
                </a:ln>
                <a:solidFill>
                  <a:srgbClr val="193D2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r>
              <a:rPr lang="ko-KR" altLang="en-US" sz="19900" b="1" dirty="0" smtClean="0">
                <a:ln w="50800" cap="rnd">
                  <a:solidFill>
                    <a:srgbClr val="72B98A"/>
                  </a:solidFill>
                </a:ln>
                <a:solidFill>
                  <a:srgbClr val="193D2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19900" b="1" dirty="0" smtClean="0">
              <a:ln w="50800" cap="rnd">
                <a:solidFill>
                  <a:srgbClr val="72B98A"/>
                </a:solidFill>
              </a:ln>
              <a:solidFill>
                <a:srgbClr val="193D2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1001"/>
          <p:cNvGrpSpPr/>
          <p:nvPr/>
        </p:nvGrpSpPr>
        <p:grpSpPr>
          <a:xfrm rot="20936008" flipH="1">
            <a:off x="11918461" y="2273311"/>
            <a:ext cx="2057400" cy="2112966"/>
            <a:chOff x="2369442" y="1915639"/>
            <a:chExt cx="1779353" cy="1768770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3660000">
              <a:off x="2369442" y="1915639"/>
              <a:ext cx="1779353" cy="1768770"/>
            </a:xfrm>
            <a:prstGeom prst="rect">
              <a:avLst/>
            </a:prstGeom>
          </p:spPr>
        </p:pic>
      </p:grpSp>
      <p:grpSp>
        <p:nvGrpSpPr>
          <p:cNvPr id="11" name="그룹 1009"/>
          <p:cNvGrpSpPr/>
          <p:nvPr/>
        </p:nvGrpSpPr>
        <p:grpSpPr>
          <a:xfrm rot="15034229">
            <a:off x="12313218" y="6156977"/>
            <a:ext cx="907592" cy="1230347"/>
            <a:chOff x="2767788" y="6195311"/>
            <a:chExt cx="1063370" cy="1511246"/>
          </a:xfrm>
        </p:grpSpPr>
        <p:pic>
          <p:nvPicPr>
            <p:cNvPr id="12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60000">
              <a:off x="2767788" y="6195311"/>
              <a:ext cx="1063370" cy="1511246"/>
            </a:xfrm>
            <a:prstGeom prst="rect">
              <a:avLst/>
            </a:prstGeom>
          </p:spPr>
        </p:pic>
      </p:grpSp>
      <p:grpSp>
        <p:nvGrpSpPr>
          <p:cNvPr id="13" name="그룹 1006"/>
          <p:cNvGrpSpPr/>
          <p:nvPr/>
        </p:nvGrpSpPr>
        <p:grpSpPr>
          <a:xfrm rot="15212331">
            <a:off x="4497087" y="2320145"/>
            <a:ext cx="1209525" cy="1860000"/>
            <a:chOff x="13233787" y="4680094"/>
            <a:chExt cx="1629293" cy="1788609"/>
          </a:xfrm>
        </p:grpSpPr>
        <p:grpSp>
          <p:nvGrpSpPr>
            <p:cNvPr id="14" name="그룹 1007"/>
            <p:cNvGrpSpPr/>
            <p:nvPr/>
          </p:nvGrpSpPr>
          <p:grpSpPr>
            <a:xfrm>
              <a:off x="13531729" y="4840065"/>
              <a:ext cx="1033410" cy="1468668"/>
              <a:chOff x="13531729" y="4840065"/>
              <a:chExt cx="1033410" cy="1468668"/>
            </a:xfrm>
          </p:grpSpPr>
          <p:pic>
            <p:nvPicPr>
              <p:cNvPr id="17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800000">
                <a:off x="13531729" y="4840065"/>
                <a:ext cx="1033410" cy="1468668"/>
              </a:xfrm>
              <a:prstGeom prst="rect">
                <a:avLst/>
              </a:prstGeom>
            </p:spPr>
          </p:pic>
        </p:grpSp>
        <p:grpSp>
          <p:nvGrpSpPr>
            <p:cNvPr id="15" name="그룹 1008"/>
            <p:cNvGrpSpPr/>
            <p:nvPr/>
          </p:nvGrpSpPr>
          <p:grpSpPr>
            <a:xfrm>
              <a:off x="13241312" y="5571014"/>
              <a:ext cx="1183304" cy="259897"/>
              <a:chOff x="13241312" y="5571014"/>
              <a:chExt cx="1183304" cy="259897"/>
            </a:xfrm>
          </p:grpSpPr>
          <p:pic>
            <p:nvPicPr>
              <p:cNvPr id="16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280000">
                <a:off x="13241312" y="5571014"/>
                <a:ext cx="1183304" cy="259897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 rot="531487">
            <a:off x="12671139" y="2516672"/>
            <a:ext cx="590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31750">
                  <a:solidFill>
                    <a:schemeClr val="tx1"/>
                  </a:solidFill>
                </a:ln>
                <a:solidFill>
                  <a:srgbClr val="FFF57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6600" b="1" dirty="0">
              <a:ln w="31750">
                <a:solidFill>
                  <a:schemeClr val="tx1"/>
                </a:solidFill>
              </a:ln>
              <a:solidFill>
                <a:srgbClr val="FFF57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135610">
            <a:off x="13202268" y="2720195"/>
            <a:ext cx="633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31750">
                  <a:solidFill>
                    <a:schemeClr val="tx1"/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6600" b="1" dirty="0">
              <a:ln w="31750">
                <a:solidFill>
                  <a:schemeClr val="tx1"/>
                </a:solidFill>
              </a:ln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0" y="91059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</a:t>
            </a:r>
            <a:r>
              <a:rPr lang="en-US" altLang="ko-KR" sz="20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당첨확률을 높이기 위해 분석하여 설계한 코딩입니다</a:t>
            </a:r>
            <a:r>
              <a:rPr lang="en-US" altLang="ko-KR" sz="20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r"/>
            <a:r>
              <a:rPr lang="ko-KR" altLang="en-US" sz="20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코딩은 확정적인 당첨번호를 추천해드림이 아님을 밝히는 바입니다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73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 rot="5400844">
            <a:off x="-3181317" y="6467770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-1524000" y="-190500"/>
            <a:ext cx="8839200" cy="196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b="1" dirty="0" smtClean="0">
                <a:ln w="50800" cap="rnd">
                  <a:solidFill>
                    <a:srgbClr val="72B98A"/>
                  </a:solidFill>
                </a:ln>
                <a:solidFill>
                  <a:srgbClr val="193D2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참고자료</a:t>
            </a:r>
            <a:endParaRPr lang="en-US" altLang="ko-KR" sz="19900" b="1" dirty="0" smtClean="0">
              <a:ln w="50800" cap="rnd">
                <a:solidFill>
                  <a:srgbClr val="72B98A"/>
                </a:solidFill>
              </a:ln>
              <a:solidFill>
                <a:srgbClr val="193D2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0" y="91059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rgbClr val="72B98A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로또</a:t>
            </a:r>
            <a:r>
              <a:rPr lang="en-US" altLang="ko-KR" sz="2000" dirty="0" smtClean="0">
                <a:solidFill>
                  <a:srgbClr val="72B98A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000" dirty="0" smtClean="0">
                <a:solidFill>
                  <a:srgbClr val="72B98A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당첨확률을 높이기 위해 분석하여 설계한 코딩입니다</a:t>
            </a:r>
            <a:r>
              <a:rPr lang="en-US" altLang="ko-KR" sz="2000" dirty="0" smtClean="0">
                <a:solidFill>
                  <a:srgbClr val="72B98A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pPr algn="r"/>
            <a:r>
              <a:rPr lang="ko-KR" altLang="en-US" sz="2000" dirty="0" smtClean="0">
                <a:solidFill>
                  <a:srgbClr val="72B98A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본 코딩은 확정적인 당첨번호를 추천해드림이 아님을 밝히는 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69306" y="3110201"/>
            <a:ext cx="147209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리치 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http://www.lottorich.co.kr/ (2021-01-21)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동행 복권 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https://dhlottery.co.kr/ (2021-01-21)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위키백과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3600" b="1" dirty="0" err="1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확률론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https://ko.wikipedia.org/wiki/</a:t>
            </a:r>
            <a:r>
              <a:rPr lang="ko-KR" altLang="en-US" sz="3200" b="1" dirty="0" err="1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확률론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(2021-01-21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나눔 로또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6/45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 추첨의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 작위성에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관한 몇 가지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검정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한국자료분석학회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2015, vol.17, no.4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b="1" dirty="0" err="1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문명상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endParaRPr lang="ko-KR" altLang="en-US" sz="3200" b="1" dirty="0">
              <a:ln>
                <a:solidFill>
                  <a:srgbClr val="327145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0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0017" y="3654193"/>
            <a:ext cx="13621172" cy="5873167"/>
            <a:chOff x="2113982" y="4571429"/>
            <a:chExt cx="15162209" cy="46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113982" y="4571429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3600" y="3072118"/>
            <a:ext cx="7041472" cy="1108380"/>
            <a:chOff x="6158528" y="4106946"/>
            <a:chExt cx="7041472" cy="1108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58528" y="4106946"/>
              <a:ext cx="7041472" cy="1108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0370" y="12354"/>
            <a:ext cx="10171429" cy="46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509447">
            <a:off x="6411288" y="2162845"/>
            <a:ext cx="719543" cy="1022605"/>
            <a:chOff x="6374809" y="2840973"/>
            <a:chExt cx="719543" cy="10226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2720000">
              <a:off x="6374809" y="2840973"/>
              <a:ext cx="719543" cy="1022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91002" y="2330241"/>
            <a:ext cx="664344" cy="764654"/>
            <a:chOff x="11925591" y="3008690"/>
            <a:chExt cx="664344" cy="76465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878498" y="3214212"/>
              <a:ext cx="609853" cy="169690"/>
              <a:chOff x="11878498" y="3214212"/>
              <a:chExt cx="609853" cy="1696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7740000">
                <a:off x="11878498" y="3214212"/>
                <a:ext cx="609853" cy="1696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894596" y="3334894"/>
              <a:ext cx="772595" cy="169690"/>
              <a:chOff x="11894596" y="3334894"/>
              <a:chExt cx="772595" cy="1696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 rot="7740000">
                <a:off x="11894596" y="3334894"/>
                <a:ext cx="772595" cy="1696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632739" y="187542"/>
            <a:ext cx="524617" cy="781505"/>
            <a:chOff x="7185310" y="417161"/>
            <a:chExt cx="524617" cy="7815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185310" y="417161"/>
              <a:ext cx="524617" cy="781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74830" y="46213"/>
            <a:ext cx="510167" cy="759980"/>
            <a:chOff x="11528251" y="613020"/>
            <a:chExt cx="510167" cy="7599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528251" y="613020"/>
              <a:ext cx="510167" cy="75998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680800" y="3217390"/>
            <a:ext cx="6028571" cy="8666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23759" y="4417524"/>
            <a:ext cx="975391" cy="975391"/>
            <a:chOff x="3728472" y="5759483"/>
            <a:chExt cx="975391" cy="9753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3728472" y="5759483"/>
              <a:ext cx="975391" cy="9753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79953" y="5728242"/>
            <a:ext cx="975391" cy="975391"/>
            <a:chOff x="3728472" y="6965064"/>
            <a:chExt cx="975391" cy="9753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3728472" y="6965064"/>
              <a:ext cx="975391" cy="9753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93536" y="4944661"/>
            <a:ext cx="4571429" cy="377383"/>
            <a:chOff x="7447619" y="6252728"/>
            <a:chExt cx="4571429" cy="37738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447619" y="6252728"/>
              <a:ext cx="4571429" cy="3773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43600" y="5993573"/>
            <a:ext cx="5221036" cy="377383"/>
            <a:chOff x="10169440" y="7449070"/>
            <a:chExt cx="5221036" cy="37738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169440" y="7449070"/>
              <a:ext cx="5221036" cy="3773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09190" y="946140"/>
            <a:ext cx="288615" cy="429940"/>
            <a:chOff x="6776656" y="1198666"/>
            <a:chExt cx="288615" cy="42994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6776656" y="1198666"/>
              <a:ext cx="288615" cy="4299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155346" y="684472"/>
            <a:ext cx="318639" cy="474666"/>
            <a:chOff x="12038418" y="1252410"/>
            <a:chExt cx="318639" cy="47466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2038418" y="1252410"/>
              <a:ext cx="318639" cy="47466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8558" y="6969189"/>
            <a:ext cx="975445" cy="9754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6702" y="8143071"/>
            <a:ext cx="975445" cy="9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3015" y="7011065"/>
            <a:ext cx="86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34925">
                  <a:noFill/>
                </a:ln>
                <a:solidFill>
                  <a:schemeClr val="bg1"/>
                </a:solidFill>
              </a:rPr>
              <a:t>03</a:t>
            </a:r>
            <a:endParaRPr lang="ko-KR" altLang="en-US" sz="4800" b="1" dirty="0">
              <a:ln w="349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7080" y="5800440"/>
            <a:ext cx="86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34925">
                  <a:noFill/>
                </a:ln>
                <a:solidFill>
                  <a:schemeClr val="bg1"/>
                </a:solidFill>
              </a:rPr>
              <a:t>02</a:t>
            </a:r>
            <a:endParaRPr lang="ko-KR" altLang="en-US" sz="4800" b="1" dirty="0">
              <a:ln w="349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370" y="4498842"/>
            <a:ext cx="86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34925">
                  <a:noFill/>
                </a:ln>
                <a:solidFill>
                  <a:schemeClr val="bg1"/>
                </a:solidFill>
              </a:rPr>
              <a:t>01</a:t>
            </a:r>
            <a:endParaRPr lang="ko-KR" altLang="en-US" sz="4800" b="1" dirty="0">
              <a:ln w="349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1731" y="8222127"/>
            <a:ext cx="86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34925">
                  <a:noFill/>
                </a:ln>
                <a:solidFill>
                  <a:schemeClr val="bg1"/>
                </a:solidFill>
              </a:rPr>
              <a:t>04</a:t>
            </a:r>
            <a:endParaRPr lang="ko-KR" altLang="en-US" sz="4800" b="1" dirty="0">
              <a:ln w="3492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668" y="5784392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시스템 구조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4668" y="4585676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인생역전 열차는</a:t>
            </a:r>
            <a:r>
              <a:rPr lang="en-US" altLang="ko-KR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54627" y="7429690"/>
            <a:ext cx="5218628" cy="37798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044668" y="7029391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알고리즘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09190" y="8674689"/>
            <a:ext cx="6222011" cy="4506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920877" y="8320746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370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0622" y="1305763"/>
            <a:ext cx="8572609" cy="180381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709777">
            <a:off x="14029811" y="2813532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478556" y="1169028"/>
            <a:ext cx="493002" cy="734409"/>
            <a:chOff x="1985174" y="2201889"/>
            <a:chExt cx="493002" cy="734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5174" y="2201889"/>
              <a:ext cx="493002" cy="734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13315" y="1821104"/>
            <a:ext cx="299436" cy="446060"/>
            <a:chOff x="7394101" y="3619832"/>
            <a:chExt cx="299436" cy="4460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4101" y="3619832"/>
              <a:ext cx="299436" cy="4460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19" y="2383608"/>
            <a:ext cx="4312957" cy="381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6045911" y="1291461"/>
            <a:ext cx="76199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미래를 분석하기 위해서는</a:t>
            </a:r>
            <a:endParaRPr lang="en-US" altLang="ko-KR" sz="32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과거를 알아야 한다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14615" y="3671660"/>
            <a:ext cx="15444621" cy="6052625"/>
            <a:chOff x="2114286" y="5095379"/>
            <a:chExt cx="15142857" cy="1780230"/>
          </a:xfrm>
        </p:grpSpPr>
        <p:grpSp>
          <p:nvGrpSpPr>
            <p:cNvPr id="36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38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3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0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621" y="6922018"/>
            <a:ext cx="6968151" cy="2525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620" y="4205946"/>
            <a:ext cx="4114800" cy="1491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0944" y="5978385"/>
            <a:ext cx="6968151" cy="252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5057" y="3955009"/>
            <a:ext cx="13060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지식 또는 믿음의 정도를 나타내는 양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해석하는 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확률론이다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통계학자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토머스 </a:t>
            </a:r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베이즈의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이름을 따서 명명되었다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확률에는 객관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관측과 주관적 관측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 가지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시점이 있다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객관적 관측은 보편적으로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증명될 수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있는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논리의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확장이다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수학적 확률 값으로 가설에 대한 증거를 내세우는 것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주관적 관측은 주어진 명제나 사건에 대해 가지는 믿음의 정도를 측정한다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endParaRPr lang="en-US" altLang="ko-KR" sz="20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</a:t>
            </a:r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확률론은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각종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스포츠 경기의 승패와 기상 예보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금융 등 다양한 방면에서 활용되고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있다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이론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기반하여 두 관측에서 각각의 가설을 내세우고 이를 검정하는 프로그램입니다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9454" y="4914333"/>
            <a:ext cx="738664" cy="370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확률론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5638800" y="8461851"/>
            <a:ext cx="11746778" cy="200316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4891621" y="8940714"/>
            <a:ext cx="3718979" cy="27468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5400844">
            <a:off x="-2996396" y="6467141"/>
            <a:ext cx="71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김민성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신용원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안준모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이기정</a:t>
            </a:r>
            <a:r>
              <a:rPr lang="ko-KR" altLang="en-US" sz="24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 </a:t>
            </a:r>
            <a:r>
              <a:rPr lang="ko-KR" altLang="en-US" sz="2400" b="1" dirty="0" err="1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/>
              </a:rPr>
              <a:t>한이진</a:t>
            </a:r>
            <a:endParaRPr lang="ko-KR" altLang="en-US" sz="2400" b="1" dirty="0"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74192" y="2048606"/>
            <a:ext cx="15444621" cy="3748991"/>
            <a:chOff x="2114286" y="5095379"/>
            <a:chExt cx="15142857" cy="1780230"/>
          </a:xfrm>
        </p:grpSpPr>
        <p:grpSp>
          <p:nvGrpSpPr>
            <p:cNvPr id="43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46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4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5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2948111" y="2415601"/>
            <a:ext cx="738664" cy="30037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객관적 관측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5472799" y="3569638"/>
            <a:ext cx="1734042" cy="18829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46" y="4646418"/>
            <a:ext cx="8302104" cy="22978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128077" y="6205262"/>
            <a:ext cx="15536850" cy="3712437"/>
            <a:chOff x="2114286" y="5095379"/>
            <a:chExt cx="15142857" cy="1780230"/>
          </a:xfrm>
        </p:grpSpPr>
        <p:grpSp>
          <p:nvGrpSpPr>
            <p:cNvPr id="48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50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52" name="TextBox 51"/>
          <p:cNvSpPr txBox="1"/>
          <p:nvPr/>
        </p:nvSpPr>
        <p:spPr>
          <a:xfrm>
            <a:off x="2935642" y="6649734"/>
            <a:ext cx="738664" cy="301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주관적 관측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417" y="7341929"/>
            <a:ext cx="6553200" cy="228600"/>
          </a:xfrm>
          <a:prstGeom prst="rect">
            <a:avLst/>
          </a:prstGeom>
        </p:spPr>
      </p:pic>
      <p:sp>
        <p:nvSpPr>
          <p:cNvPr id="54" name="순서도: 수행의 시작/종료 53"/>
          <p:cNvSpPr/>
          <p:nvPr/>
        </p:nvSpPr>
        <p:spPr>
          <a:xfrm>
            <a:off x="5322309" y="7227180"/>
            <a:ext cx="2299108" cy="30480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1512" y="1878548"/>
            <a:ext cx="1264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객관적 관측에서 누적된 당첨 번호 자료들을 이용하여 추세적인 변화를 파악하고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 중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인 당첨번호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않은 수로만 이루어진 당첨번호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 출연 빈도 수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당첨 확률에 영향을 줄 것 이라는 가설을 세움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가설을 검정하고자 프로그램을 개발하여 당첨 확률을 수치화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관측치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4351" y="6285628"/>
            <a:ext cx="12496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목요일 날 명당 지점에서 로또 구입하기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명제에 대한 확률을 분석하고 고객에게 정보 제공해준다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과연 개인적인 믿음의 정도는 확률에 영향을 줄 수 있는 지에 도전적인 정신을 담아 보았다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61835" y="3761905"/>
            <a:ext cx="14052451" cy="1047619"/>
            <a:chOff x="2861835" y="3761905"/>
            <a:chExt cx="14052451" cy="10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376190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1347" y="3681684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4521" y="3811722"/>
            <a:ext cx="1428571" cy="12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61835" y="6680598"/>
            <a:ext cx="14052451" cy="1047619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51347" y="6600378"/>
            <a:ext cx="1168847" cy="1168847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4521" y="6730415"/>
            <a:ext cx="1476190" cy="126666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861835" y="8139945"/>
            <a:ext cx="14052451" cy="1047619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51347" y="8059724"/>
            <a:ext cx="1168847" cy="1168847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4521" y="8189762"/>
            <a:ext cx="1476190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310007">
            <a:off x="16594079" y="3289191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 rot="17732685">
            <a:off x="2110384" y="8890332"/>
            <a:ext cx="573469" cy="702322"/>
            <a:chOff x="1996926" y="7980480"/>
            <a:chExt cx="573469" cy="70232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093045" y="8334708"/>
              <a:ext cx="544440" cy="151489"/>
              <a:chOff x="2093045" y="8334708"/>
              <a:chExt cx="544440" cy="15148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5140000">
                <a:off x="2093045" y="8334708"/>
                <a:ext cx="544440" cy="15148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900023" y="8230631"/>
              <a:ext cx="680377" cy="189313"/>
              <a:chOff x="1900023" y="8230631"/>
              <a:chExt cx="680377" cy="18931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5320000">
                <a:off x="1900023" y="8230631"/>
                <a:ext cx="680377" cy="18931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6397700" y="4059443"/>
            <a:ext cx="797619" cy="412066"/>
            <a:chOff x="16397700" y="4059443"/>
            <a:chExt cx="797619" cy="41206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4059443"/>
              <a:ext cx="797619" cy="4120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397700" y="5539028"/>
            <a:ext cx="797619" cy="412066"/>
            <a:chOff x="16397700" y="5539028"/>
            <a:chExt cx="797619" cy="41206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5539028"/>
              <a:ext cx="797619" cy="41206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397700" y="6998375"/>
            <a:ext cx="797619" cy="412066"/>
            <a:chOff x="16397700" y="6998375"/>
            <a:chExt cx="797619" cy="41206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6998375"/>
              <a:ext cx="797619" cy="41206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97700" y="8457722"/>
            <a:ext cx="797619" cy="412066"/>
            <a:chOff x="16397700" y="8457722"/>
            <a:chExt cx="797619" cy="41206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8457722"/>
              <a:ext cx="797619" cy="41206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69573" y="41590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 역전 열차 시스템 구조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1" name="그룹 1001"/>
          <p:cNvGrpSpPr/>
          <p:nvPr/>
        </p:nvGrpSpPr>
        <p:grpSpPr>
          <a:xfrm>
            <a:off x="6809919" y="1843398"/>
            <a:ext cx="6514649" cy="1328535"/>
            <a:chOff x="5665900" y="7307093"/>
            <a:chExt cx="8055297" cy="1108380"/>
          </a:xfrm>
        </p:grpSpPr>
        <p:pic>
          <p:nvPicPr>
            <p:cNvPr id="63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5900" y="7307093"/>
              <a:ext cx="8055297" cy="110838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 flipH="1">
            <a:off x="8938677" y="1713685"/>
            <a:ext cx="22098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 발</a:t>
            </a:r>
            <a:r>
              <a:rPr lang="ko-KR" altLang="en-US" sz="5400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5400" dirty="0" smtClean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54347" y="423518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5768" y="4005182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회 차 별 당첨 번호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80%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차지한 조합 추출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1986686">
            <a:off x="10739233" y="1033622"/>
            <a:ext cx="1373357" cy="14071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395822">
            <a:off x="11144039" y="1750858"/>
            <a:ext cx="1240679" cy="12534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19567" y="5714466"/>
            <a:ext cx="2323970" cy="37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61835" y="5221252"/>
            <a:ext cx="14052451" cy="1047619"/>
            <a:chOff x="2861835" y="5221252"/>
            <a:chExt cx="14052451" cy="10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5221252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1347" y="5141031"/>
            <a:ext cx="1168847" cy="1168847"/>
            <a:chOff x="2551347" y="5141031"/>
            <a:chExt cx="1168847" cy="1168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5141031"/>
              <a:ext cx="1168847" cy="116884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44521" y="5271068"/>
            <a:ext cx="1476190" cy="12666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01158" y="7138046"/>
            <a:ext cx="1953734" cy="37798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12601" y="6900530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19568" y="5693017"/>
            <a:ext cx="2323970" cy="371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3092" y="8640279"/>
            <a:ext cx="2894252" cy="37798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955793" y="8348247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9522" y="5471251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구체화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번호 출현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 별 출현 빈도수에 대한 확률 수치화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점수화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4800578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915" y="270721"/>
            <a:ext cx="10503086" cy="10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8426" y="190500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320538"/>
            <a:ext cx="1428571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6210790">
            <a:off x="16525630" y="5764373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466" y="357539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9806" y="533892"/>
            <a:ext cx="127147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 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 횟수의 당첨번호를 살펴본 결과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24400" y="6819899"/>
            <a:ext cx="12491469" cy="3209773"/>
            <a:chOff x="2544521" y="5141031"/>
            <a:chExt cx="14680253" cy="444257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861835" y="6680598"/>
              <a:ext cx="14052451" cy="1047619"/>
              <a:chOff x="2861835" y="6680598"/>
              <a:chExt cx="14052451" cy="104761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1835" y="6680598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51347" y="6600378"/>
              <a:ext cx="1168847" cy="1168847"/>
              <a:chOff x="2551347" y="6600378"/>
              <a:chExt cx="1168847" cy="116884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51347" y="6600378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6730415"/>
              <a:ext cx="1476190" cy="126666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2861835" y="8139945"/>
              <a:ext cx="14052451" cy="1047619"/>
              <a:chOff x="2861835" y="8139945"/>
              <a:chExt cx="14052451" cy="104761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8139945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551347" y="8059724"/>
              <a:ext cx="1168847" cy="1168847"/>
              <a:chOff x="2551347" y="8059724"/>
              <a:chExt cx="1168847" cy="116884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8059724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4521" y="8189762"/>
              <a:ext cx="1476190" cy="126666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929522" y="5471251"/>
              <a:ext cx="13295252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 번호 출현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12601" y="6900530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 분석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실행으로 산출된 번호의 결과치 비교 분석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5793" y="8348246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정보 제공 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 당첨 지점별 확률 및 주소 제공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95" y="4402390"/>
            <a:ext cx="2855572" cy="3718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000" y="5270277"/>
            <a:ext cx="2855572" cy="37188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2420" y="1883496"/>
            <a:ext cx="3444779" cy="37188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8565" y="2685572"/>
            <a:ext cx="3444779" cy="371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40847" y="1374791"/>
            <a:ext cx="132656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13/946   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0.01374207 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배열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16/946  0.01691332    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 </a:t>
            </a:r>
            <a:r>
              <a:rPr lang="en-US" altLang="ko-KR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b="1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이상인 당첨번호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15% 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수의 </a:t>
            </a:r>
            <a:r>
              <a:rPr lang="en-US" altLang="ko-KR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당첨번호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39%</a:t>
            </a:r>
            <a:endParaRPr lang="ko-KR" altLang="en-US" sz="2800" b="1" dirty="0" smtClean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</a:t>
            </a: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않는 수로만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46%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6687" y="18481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제외</a:t>
            </a:r>
            <a:endParaRPr lang="ko-KR" altLang="en-US" sz="3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81448" y="43653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포함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2192001" y="1795776"/>
            <a:ext cx="1891589" cy="1965561"/>
            <a:chOff x="12192001" y="1795776"/>
            <a:chExt cx="1891589" cy="1965561"/>
          </a:xfrm>
        </p:grpSpPr>
        <p:sp>
          <p:nvSpPr>
            <p:cNvPr id="12" name="오른쪽 대괄호 11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구부러진 연결선 23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3158620" y="4402390"/>
            <a:ext cx="1891589" cy="1022183"/>
            <a:chOff x="12192001" y="1795776"/>
            <a:chExt cx="1891589" cy="1965561"/>
          </a:xfrm>
        </p:grpSpPr>
        <p:sp>
          <p:nvSpPr>
            <p:cNvPr id="69" name="오른쪽 대괄호 68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구부러진 연결선 71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7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6512356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6210790">
            <a:off x="16587272" y="7303292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94403" y="7932241"/>
            <a:ext cx="11957270" cy="756908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30208" y="7874282"/>
            <a:ext cx="994575" cy="844495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7968234"/>
            <a:ext cx="1256094" cy="9151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994403" y="8986624"/>
            <a:ext cx="11957270" cy="756908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30208" y="8928664"/>
            <a:ext cx="994575" cy="844495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00" y="9022617"/>
            <a:ext cx="1256094" cy="91517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888503" y="8091143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25255" y="9137122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0847" y="1374791"/>
            <a:ext cx="1326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3935" y="2099214"/>
            <a:ext cx="2855572" cy="37188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433210" y="336359"/>
            <a:ext cx="14369765" cy="1396704"/>
            <a:chOff x="2544521" y="5141031"/>
            <a:chExt cx="14369765" cy="1396704"/>
          </a:xfrm>
        </p:grpSpPr>
        <p:grpSp>
          <p:nvGrpSpPr>
            <p:cNvPr id="40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48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46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3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929522" y="5471251"/>
              <a:ext cx="127147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(100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점 만점 기준 점수 합산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2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5271905" y="4383278"/>
            <a:ext cx="6049601" cy="195247"/>
          </a:xfrm>
          <a:prstGeom prst="rect">
            <a:avLst/>
          </a:prstGeom>
        </p:spPr>
      </p:pic>
      <p:pic>
        <p:nvPicPr>
          <p:cNvPr id="53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0593450" y="4418711"/>
            <a:ext cx="6118719" cy="197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810" y="1553960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69979" y="2720324"/>
            <a:ext cx="4118930" cy="4205929"/>
            <a:chOff x="3569979" y="2720324"/>
            <a:chExt cx="4118930" cy="4205929"/>
          </a:xfrm>
        </p:grpSpPr>
        <p:grpSp>
          <p:nvGrpSpPr>
            <p:cNvPr id="13" name="그룹 12"/>
            <p:cNvGrpSpPr/>
            <p:nvPr/>
          </p:nvGrpSpPr>
          <p:grpSpPr>
            <a:xfrm>
              <a:off x="3666491" y="2720324"/>
              <a:ext cx="1327912" cy="1280175"/>
              <a:chOff x="3666491" y="2720324"/>
              <a:chExt cx="1327912" cy="128017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666491" y="2720324"/>
                <a:ext cx="1327912" cy="1280175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3598" y="2923239"/>
                <a:ext cx="10536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6187506" y="2736797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03747" y="2923239"/>
              <a:ext cx="11210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18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897891" y="4147222"/>
              <a:ext cx="1327912" cy="1280175"/>
              <a:chOff x="4914601" y="4216539"/>
              <a:chExt cx="1327912" cy="1280175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914601" y="4216539"/>
                <a:ext cx="1327912" cy="128017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17221" y="4429710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569979" y="5646078"/>
              <a:ext cx="1327912" cy="1280175"/>
              <a:chOff x="3569979" y="5646078"/>
              <a:chExt cx="1327912" cy="1280175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3569979" y="5646078"/>
                <a:ext cx="1327912" cy="12801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65891" y="5823578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34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68" name="타원 67"/>
            <p:cNvSpPr/>
            <p:nvPr/>
          </p:nvSpPr>
          <p:spPr>
            <a:xfrm>
              <a:off x="6360997" y="5470778"/>
              <a:ext cx="1327912" cy="1280175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05246" y="5649200"/>
              <a:ext cx="1136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4259" y="2099214"/>
            <a:ext cx="2855572" cy="37188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546398" y="156741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96736" y="400049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843066" y="2821984"/>
            <a:ext cx="4259092" cy="3928969"/>
            <a:chOff x="8843066" y="2821984"/>
            <a:chExt cx="4259092" cy="3928969"/>
          </a:xfrm>
        </p:grpSpPr>
        <p:sp>
          <p:nvSpPr>
            <p:cNvPr id="75" name="타원 74"/>
            <p:cNvSpPr/>
            <p:nvPr/>
          </p:nvSpPr>
          <p:spPr>
            <a:xfrm>
              <a:off x="8928672" y="2821984"/>
              <a:ext cx="1327912" cy="12801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051990" y="3064158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1572454" y="2821984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709695" y="30225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0231683" y="4109942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70046" y="43256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41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8843066" y="5470778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28672" y="5649200"/>
              <a:ext cx="1129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1774246" y="5470778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907068" y="5649200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10254" y="536103"/>
            <a:ext cx="2151163" cy="1006262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9200818" y="538084"/>
            <a:ext cx="141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발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5135" y="433519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알고리즘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1013"/>
          <p:cNvGrpSpPr/>
          <p:nvPr/>
        </p:nvGrpSpPr>
        <p:grpSpPr>
          <a:xfrm>
            <a:off x="7824452" y="1875180"/>
            <a:ext cx="4058667" cy="757270"/>
            <a:chOff x="2200000" y="7009524"/>
            <a:chExt cx="7466667" cy="2238095"/>
          </a:xfrm>
        </p:grpSpPr>
        <p:pic>
          <p:nvPicPr>
            <p:cNvPr id="26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8" name="아래쪽 화살표 7"/>
          <p:cNvSpPr/>
          <p:nvPr/>
        </p:nvSpPr>
        <p:spPr>
          <a:xfrm>
            <a:off x="9698181" y="1402057"/>
            <a:ext cx="267471" cy="563682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8963" y="2076075"/>
            <a:ext cx="400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</a:t>
            </a:r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추출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그룹 1013"/>
          <p:cNvGrpSpPr/>
          <p:nvPr/>
        </p:nvGrpSpPr>
        <p:grpSpPr>
          <a:xfrm>
            <a:off x="7850657" y="6111518"/>
            <a:ext cx="4070359" cy="1241193"/>
            <a:chOff x="2200000" y="7009524"/>
            <a:chExt cx="7466667" cy="2238095"/>
          </a:xfrm>
        </p:grpSpPr>
        <p:pic>
          <p:nvPicPr>
            <p:cNvPr id="29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35" name="순서도: 판단 34"/>
          <p:cNvSpPr/>
          <p:nvPr/>
        </p:nvSpPr>
        <p:spPr>
          <a:xfrm>
            <a:off x="8172973" y="2936363"/>
            <a:ext cx="3317886" cy="1386902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6074" y="3239269"/>
            <a:ext cx="2700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or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않음</a:t>
            </a:r>
          </a:p>
          <a:p>
            <a:endParaRPr lang="ko-KR" altLang="en-US" sz="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8240537" y="4533310"/>
            <a:ext cx="3162397" cy="1361028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22173" y="5006142"/>
            <a:ext cx="346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 제외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6718" y="6264744"/>
            <a:ext cx="3721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많은 수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적은 수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숫자는 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267" y="-333188"/>
            <a:ext cx="1761764" cy="1779925"/>
          </a:xfrm>
          <a:prstGeom prst="rect">
            <a:avLst/>
          </a:prstGeom>
        </p:spPr>
      </p:pic>
      <p:sp>
        <p:nvSpPr>
          <p:cNvPr id="42" name="아래쪽 화살표 41"/>
          <p:cNvSpPr/>
          <p:nvPr/>
        </p:nvSpPr>
        <p:spPr>
          <a:xfrm>
            <a:off x="9698181" y="2536862"/>
            <a:ext cx="267471" cy="483635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9698181" y="4163213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73124" y="7642014"/>
            <a:ext cx="4006259" cy="111041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</a:t>
            </a:r>
            <a:b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 높을수록 당첨 확률도</a:t>
            </a:r>
            <a:r>
              <a:rPr kumimoji="0" lang="ko-KR" alt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UP!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순서도: 문서 45"/>
          <p:cNvSpPr/>
          <p:nvPr/>
        </p:nvSpPr>
        <p:spPr>
          <a:xfrm>
            <a:off x="8653259" y="9041731"/>
            <a:ext cx="2401049" cy="1075608"/>
          </a:xfrm>
          <a:prstGeom prst="flowChartDocument">
            <a:avLst/>
          </a:prstGeom>
          <a:solidFill>
            <a:srgbClr val="FFF579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 w="254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번호 출력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9687999" y="5742381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9720049" y="7225040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9721998" y="8649058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2637" y="4212458"/>
            <a:ext cx="8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26074" y="5681323"/>
            <a:ext cx="106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490859" y="2253815"/>
            <a:ext cx="762101" cy="1455827"/>
            <a:chOff x="11490859" y="2253815"/>
            <a:chExt cx="762101" cy="1455827"/>
          </a:xfrm>
        </p:grpSpPr>
        <p:cxnSp>
          <p:nvCxnSpPr>
            <p:cNvPr id="52" name="꺾인 연결선 51"/>
            <p:cNvCxnSpPr>
              <a:stCxn id="35" idx="3"/>
              <a:endCxn id="26" idx="3"/>
            </p:cNvCxnSpPr>
            <p:nvPr/>
          </p:nvCxnSpPr>
          <p:spPr>
            <a:xfrm flipV="1">
              <a:off x="11490859" y="2253815"/>
              <a:ext cx="392260" cy="1375999"/>
            </a:xfrm>
            <a:prstGeom prst="bentConnector3">
              <a:avLst>
                <a:gd name="adj1" fmla="val 419644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1490859" y="3186422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 smtClean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965653" y="1709314"/>
            <a:ext cx="2336413" cy="3512259"/>
            <a:chOff x="9965653" y="1709314"/>
            <a:chExt cx="2336413" cy="3512259"/>
          </a:xfrm>
        </p:grpSpPr>
        <p:cxnSp>
          <p:nvCxnSpPr>
            <p:cNvPr id="59" name="꺾인 연결선 58"/>
            <p:cNvCxnSpPr>
              <a:stCxn id="41" idx="3"/>
            </p:cNvCxnSpPr>
            <p:nvPr/>
          </p:nvCxnSpPr>
          <p:spPr>
            <a:xfrm flipH="1" flipV="1">
              <a:off x="9965653" y="1709314"/>
              <a:ext cx="1619744" cy="3496883"/>
            </a:xfrm>
            <a:prstGeom prst="bentConnector4">
              <a:avLst>
                <a:gd name="adj1" fmla="val -158668"/>
                <a:gd name="adj2" fmla="val 99611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11539965" y="4698353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 smtClean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" name="그룹 1012"/>
          <p:cNvGrpSpPr/>
          <p:nvPr/>
        </p:nvGrpSpPr>
        <p:grpSpPr>
          <a:xfrm>
            <a:off x="11049376" y="8649058"/>
            <a:ext cx="353558" cy="580717"/>
            <a:chOff x="4852545" y="2017096"/>
            <a:chExt cx="555025" cy="826803"/>
          </a:xfrm>
        </p:grpSpPr>
        <p:pic>
          <p:nvPicPr>
            <p:cNvPr id="79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80" name="그룹 1012"/>
          <p:cNvGrpSpPr/>
          <p:nvPr/>
        </p:nvGrpSpPr>
        <p:grpSpPr>
          <a:xfrm>
            <a:off x="11365991" y="8900655"/>
            <a:ext cx="392236" cy="738646"/>
            <a:chOff x="4852545" y="2017096"/>
            <a:chExt cx="555025" cy="826803"/>
          </a:xfrm>
        </p:grpSpPr>
        <p:pic>
          <p:nvPicPr>
            <p:cNvPr id="81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1189</Words>
  <Application>Microsoft Office PowerPoint</Application>
  <PresentationFormat>사용자 지정</PresentationFormat>
  <Paragraphs>494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?? ??</vt:lpstr>
      <vt:lpstr>HY헤드라인M</vt:lpstr>
      <vt:lpstr>궁서체</vt:lpstr>
      <vt:lpstr>맑은 고딕</vt:lpstr>
      <vt:lpstr>배달의민족 도현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129</cp:revision>
  <dcterms:created xsi:type="dcterms:W3CDTF">2021-01-19T22:42:11Z</dcterms:created>
  <dcterms:modified xsi:type="dcterms:W3CDTF">2021-01-22T07:35:05Z</dcterms:modified>
  <cp:contentStatus>최종본</cp:contentStatus>
  <cp:version>1000.0000.01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