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92" r:id="rId2"/>
    <p:sldId id="302" r:id="rId3"/>
    <p:sldId id="303" r:id="rId4"/>
    <p:sldId id="296" r:id="rId5"/>
    <p:sldId id="297" r:id="rId6"/>
    <p:sldId id="304" r:id="rId7"/>
    <p:sldId id="299" r:id="rId8"/>
    <p:sldId id="288" r:id="rId9"/>
    <p:sldId id="289" r:id="rId10"/>
    <p:sldId id="305" r:id="rId11"/>
    <p:sldId id="306" r:id="rId12"/>
    <p:sldId id="307" r:id="rId13"/>
    <p:sldId id="290" r:id="rId14"/>
    <p:sldId id="291" r:id="rId15"/>
    <p:sldId id="308" r:id="rId16"/>
    <p:sldId id="309" r:id="rId17"/>
    <p:sldId id="310" r:id="rId18"/>
    <p:sldId id="311" r:id="rId19"/>
    <p:sldId id="312" r:id="rId20"/>
    <p:sldId id="313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017"/>
    <a:srgbClr val="FFF579"/>
    <a:srgbClr val="0A2D14"/>
    <a:srgbClr val="72B98A"/>
    <a:srgbClr val="327145"/>
    <a:srgbClr val="193D25"/>
    <a:srgbClr val="E9F1EC"/>
    <a:srgbClr val="458E5A"/>
    <a:srgbClr val="1D5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174" y="42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B\Downloads\&#51088;&#47308;(&#51648;&#50669;&#50640;%20&#46384;&#47480;%20&#54869;&#47456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 </a:t>
            </a:r>
            <a:r>
              <a:rPr 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회간 지역별 </a:t>
            </a:r>
            <a:r>
              <a:rPr 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당첨 확률 순위</a:t>
            </a:r>
          </a:p>
        </c:rich>
      </c:tx>
      <c:layout>
        <c:manualLayout>
          <c:xMode val="edge"/>
          <c:yMode val="edge"/>
          <c:x val="0.20459052270913597"/>
          <c:y val="2.40881040424011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'[자료(지역에 따른 확률).xlsx]chart'!$F$24</c:f>
              <c:strCache>
                <c:ptCount val="1"/>
                <c:pt idx="0">
                  <c:v>확률</c:v>
                </c:pt>
              </c:strCache>
            </c:strRef>
          </c:tx>
          <c:spPr>
            <a:solidFill>
              <a:srgbClr val="72B98A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FFF5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43-4F16-B4CB-7D4D1FF028E7}"/>
              </c:ext>
            </c:extLst>
          </c:dPt>
          <c:cat>
            <c:strRef>
              <c:f>'[자료(지역에 따른 확률).xlsx]chart'!$C$25:$C$41</c:f>
              <c:strCache>
                <c:ptCount val="17"/>
                <c:pt idx="0">
                  <c:v>세종</c:v>
                </c:pt>
                <c:pt idx="1">
                  <c:v>전북</c:v>
                </c:pt>
                <c:pt idx="2">
                  <c:v>인천</c:v>
                </c:pt>
                <c:pt idx="3">
                  <c:v>충북</c:v>
                </c:pt>
                <c:pt idx="4">
                  <c:v>부산</c:v>
                </c:pt>
                <c:pt idx="5">
                  <c:v>경기</c:v>
                </c:pt>
                <c:pt idx="6">
                  <c:v>충남</c:v>
                </c:pt>
                <c:pt idx="7">
                  <c:v>대구</c:v>
                </c:pt>
                <c:pt idx="8">
                  <c:v>서울</c:v>
                </c:pt>
                <c:pt idx="9">
                  <c:v>광주</c:v>
                </c:pt>
                <c:pt idx="10">
                  <c:v>경북</c:v>
                </c:pt>
                <c:pt idx="11">
                  <c:v>경남</c:v>
                </c:pt>
                <c:pt idx="12">
                  <c:v>강원</c:v>
                </c:pt>
                <c:pt idx="13">
                  <c:v>대전</c:v>
                </c:pt>
                <c:pt idx="14">
                  <c:v>전남</c:v>
                </c:pt>
                <c:pt idx="15">
                  <c:v>울산</c:v>
                </c:pt>
                <c:pt idx="16">
                  <c:v>제주</c:v>
                </c:pt>
              </c:strCache>
            </c:strRef>
          </c:cat>
          <c:val>
            <c:numRef>
              <c:f>'[자료(지역에 따른 확률).xlsx]chart'!$F$25:$F$41</c:f>
              <c:numCache>
                <c:formatCode>0.00%</c:formatCode>
                <c:ptCount val="17"/>
                <c:pt idx="0">
                  <c:v>3.2258064516129031E-2</c:v>
                </c:pt>
                <c:pt idx="1">
                  <c:v>2.5000000000000001E-2</c:v>
                </c:pt>
                <c:pt idx="2">
                  <c:v>2.2842639593908629E-2</c:v>
                </c:pt>
                <c:pt idx="3">
                  <c:v>2.1834061135371178E-2</c:v>
                </c:pt>
                <c:pt idx="4">
                  <c:v>2.0224719101123594E-2</c:v>
                </c:pt>
                <c:pt idx="5">
                  <c:v>1.8889524899828276E-2</c:v>
                </c:pt>
                <c:pt idx="6">
                  <c:v>1.69971671388102E-2</c:v>
                </c:pt>
                <c:pt idx="7">
                  <c:v>1.5479876160990712E-2</c:v>
                </c:pt>
                <c:pt idx="8">
                  <c:v>1.488095238095238E-2</c:v>
                </c:pt>
                <c:pt idx="9">
                  <c:v>1.4150943396226415E-2</c:v>
                </c:pt>
                <c:pt idx="10">
                  <c:v>1.2084592145015106E-2</c:v>
                </c:pt>
                <c:pt idx="11">
                  <c:v>8.385744234800839E-3</c:v>
                </c:pt>
                <c:pt idx="12">
                  <c:v>4.6948356807511738E-3</c:v>
                </c:pt>
                <c:pt idx="13">
                  <c:v>4.6296296296296294E-3</c:v>
                </c:pt>
                <c:pt idx="14">
                  <c:v>3.0211480362537764E-3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3-4F16-B4CB-7D4D1FF02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7709808"/>
        <c:axId val="637708144"/>
      </c:barChart>
      <c:catAx>
        <c:axId val="63770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637708144"/>
        <c:crosses val="autoZero"/>
        <c:auto val="1"/>
        <c:lblAlgn val="ctr"/>
        <c:lblOffset val="100"/>
        <c:noMultiLvlLbl val="0"/>
      </c:catAx>
      <c:valAx>
        <c:axId val="637708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3770980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8100" cap="rnd" cmpd="sng" algn="ctr">
      <a:solidFill>
        <a:schemeClr val="tx1"/>
      </a:solidFill>
      <a:round/>
    </a:ln>
    <a:effectLst/>
  </c:spPr>
  <c:txPr>
    <a:bodyPr/>
    <a:lstStyle/>
    <a:p>
      <a:pPr>
        <a:defRPr sz="24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4.png"/><Relationship Id="rId7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8.png"/><Relationship Id="rId3" Type="http://schemas.openxmlformats.org/officeDocument/2006/relationships/image" Target="../media/image34.png"/><Relationship Id="rId21" Type="http://schemas.openxmlformats.org/officeDocument/2006/relationships/image" Target="../media/image5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23.png"/><Relationship Id="rId23" Type="http://schemas.openxmlformats.org/officeDocument/2006/relationships/image" Target="../media/image53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46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0.png"/><Relationship Id="rId3" Type="http://schemas.openxmlformats.org/officeDocument/2006/relationships/image" Target="../media/image24.pn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42.png"/><Relationship Id="rId10" Type="http://schemas.openxmlformats.org/officeDocument/2006/relationships/image" Target="../media/image39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Relationship Id="rId1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1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12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60.png"/><Relationship Id="rId5" Type="http://schemas.openxmlformats.org/officeDocument/2006/relationships/image" Target="../media/image35.png"/><Relationship Id="rId15" Type="http://schemas.openxmlformats.org/officeDocument/2006/relationships/image" Target="../media/image63.png"/><Relationship Id="rId10" Type="http://schemas.openxmlformats.org/officeDocument/2006/relationships/image" Target="../media/image50.png"/><Relationship Id="rId4" Type="http://schemas.openxmlformats.org/officeDocument/2006/relationships/image" Target="../media/image58.png"/><Relationship Id="rId9" Type="http://schemas.openxmlformats.org/officeDocument/2006/relationships/image" Target="../media/image39.png"/><Relationship Id="rId1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64273" y="-864952"/>
            <a:ext cx="11979558" cy="11729904"/>
            <a:chOff x="3264273" y="-864952"/>
            <a:chExt cx="11979558" cy="117299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9920000">
              <a:off x="3264273" y="-864952"/>
              <a:ext cx="11979558" cy="117299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81422" y="3058365"/>
            <a:ext cx="10333333" cy="82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21244" y="5697395"/>
            <a:ext cx="3210954" cy="496755"/>
            <a:chOff x="3421244" y="5697395"/>
            <a:chExt cx="3210954" cy="4967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3421244" y="5697395"/>
              <a:ext cx="3210954" cy="4967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83208" y="5136752"/>
            <a:ext cx="1897958" cy="515019"/>
            <a:chOff x="6583208" y="5136752"/>
            <a:chExt cx="1897958" cy="5150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6583208" y="5136752"/>
              <a:ext cx="1897958" cy="5150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77603" y="3175774"/>
            <a:ext cx="10666667" cy="8285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19972" y="5802784"/>
            <a:ext cx="3043485" cy="492620"/>
            <a:chOff x="11819972" y="5802784"/>
            <a:chExt cx="3043485" cy="4926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1819972" y="5802784"/>
              <a:ext cx="3043485" cy="4926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05323" y="5740762"/>
            <a:ext cx="3043485" cy="492620"/>
            <a:chOff x="14305323" y="5740762"/>
            <a:chExt cx="3043485" cy="4926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4305323" y="5740762"/>
              <a:ext cx="3043485" cy="4926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19550" y="4502934"/>
            <a:ext cx="3786904" cy="3088220"/>
            <a:chOff x="7519550" y="4502934"/>
            <a:chExt cx="3786904" cy="30882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 rot="1080000">
              <a:off x="7519550" y="4502934"/>
              <a:ext cx="3786904" cy="30882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710138" y="1026462"/>
            <a:ext cx="11714286" cy="59809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922053" y="2479706"/>
            <a:ext cx="1385490" cy="402692"/>
            <a:chOff x="6922053" y="2479706"/>
            <a:chExt cx="1385490" cy="40269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rot="5400000">
              <a:off x="6922053" y="2479706"/>
              <a:ext cx="1385490" cy="4026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98296" y="2895831"/>
            <a:ext cx="2314204" cy="402692"/>
            <a:chOff x="8298296" y="2895831"/>
            <a:chExt cx="2314204" cy="40269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5400000">
              <a:off x="8298296" y="2895831"/>
              <a:ext cx="2314204" cy="4026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62265" y="2266918"/>
            <a:ext cx="1056379" cy="402692"/>
            <a:chOff x="10762265" y="2266918"/>
            <a:chExt cx="1056379" cy="40269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 rot="5400000">
              <a:off x="10762265" y="2266918"/>
              <a:ext cx="1056379" cy="4026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23292" y="2891105"/>
            <a:ext cx="2304752" cy="402692"/>
            <a:chOff x="12023292" y="2891105"/>
            <a:chExt cx="2304752" cy="40269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 rot="5400000">
              <a:off x="12023292" y="2891105"/>
              <a:ext cx="2304752" cy="40269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52545" y="2017096"/>
            <a:ext cx="555025" cy="826803"/>
            <a:chOff x="4852545" y="2017096"/>
            <a:chExt cx="555025" cy="82680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4852545" y="2017096"/>
              <a:ext cx="555025" cy="82680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758573" y="8095413"/>
            <a:ext cx="662468" cy="986856"/>
            <a:chOff x="13758573" y="8095413"/>
            <a:chExt cx="662468" cy="98685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3758573" y="8095413"/>
              <a:ext cx="662468" cy="98685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230292" y="2430498"/>
            <a:ext cx="668057" cy="995182"/>
            <a:chOff x="4230292" y="2430498"/>
            <a:chExt cx="668057" cy="99518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4230292" y="2430498"/>
              <a:ext cx="668057" cy="9951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459909" y="1261872"/>
            <a:ext cx="1105200" cy="1452870"/>
            <a:chOff x="13459909" y="1261872"/>
            <a:chExt cx="1105200" cy="145287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538477" y="1314621"/>
              <a:ext cx="948063" cy="1347374"/>
              <a:chOff x="13538477" y="1314621"/>
              <a:chExt cx="948063" cy="134737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 rotWithShape="1">
              <a:blip r:embed="rId18"/>
              <a:stretch>
                <a:fillRect/>
              </a:stretch>
            </p:blipFill>
            <p:spPr>
              <a:xfrm rot="420000">
                <a:off x="13538477" y="1314621"/>
                <a:ext cx="948063" cy="134737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3333127" y="2053210"/>
              <a:ext cx="1085578" cy="238432"/>
              <a:chOff x="13333127" y="2053210"/>
              <a:chExt cx="1085578" cy="23843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 rotWithShape="1">
              <a:blip r:embed="rId19"/>
              <a:stretch>
                <a:fillRect/>
              </a:stretch>
            </p:blipFill>
            <p:spPr>
              <a:xfrm rot="3900000">
                <a:off x="13333127" y="2053210"/>
                <a:ext cx="1085578" cy="238432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3863809" y="7980573"/>
            <a:ext cx="847251" cy="1204102"/>
            <a:chOff x="3863809" y="7980573"/>
            <a:chExt cx="847251" cy="120410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 rot="12540000">
              <a:off x="3863809" y="7980573"/>
              <a:ext cx="847251" cy="12041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 rot="54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5166463" y="265999"/>
            <a:ext cx="2740536" cy="921030"/>
            <a:chOff x="14961905" y="517771"/>
            <a:chExt cx="2609524" cy="72695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14961905" y="517771"/>
              <a:ext cx="2609524" cy="72695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917360" y="7932263"/>
            <a:ext cx="7492163" cy="1252082"/>
            <a:chOff x="5917360" y="7932263"/>
            <a:chExt cx="7492163" cy="125208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5917360" y="7932263"/>
              <a:ext cx="7492163" cy="1252082"/>
            </a:xfrm>
            <a:prstGeom prst="rect">
              <a:avLst/>
            </a:prstGeom>
          </p:spPr>
        </p:pic>
      </p:grpSp>
      <p:sp>
        <p:nvSpPr>
          <p:cNvPr id="1023" name="TextBox 1022"/>
          <p:cNvSpPr txBox="1"/>
          <p:nvPr/>
        </p:nvSpPr>
        <p:spPr>
          <a:xfrm rot="5400844">
            <a:off x="-2996396" y="6467141"/>
            <a:ext cx="717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김민성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신용원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안준모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이기정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한이진</a:t>
            </a:r>
            <a:endParaRPr lang="ko-KR" altLang="en-US" sz="2400" b="1" dirty="0"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15166462" y="398876"/>
            <a:ext cx="274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193D2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</a:t>
            </a:r>
            <a:r>
              <a:rPr lang="ko-KR" altLang="en-US" sz="3600" b="1" dirty="0">
                <a:solidFill>
                  <a:srgbClr val="193D2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</a:t>
            </a:r>
            <a:r>
              <a: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로레일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LoRail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b="1" dirty="0">
              <a:solidFill>
                <a:srgbClr val="193D2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004556" y="8263235"/>
            <a:ext cx="717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미래를 분석하기 위해서는 과거를 알아야 한다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43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2525270" y="1781660"/>
            <a:ext cx="15081842" cy="6542809"/>
            <a:chOff x="1981200" y="2430665"/>
            <a:chExt cx="15081842" cy="654280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b="594"/>
            <a:stretch/>
          </p:blipFill>
          <p:spPr>
            <a:xfrm>
              <a:off x="1981200" y="2430665"/>
              <a:ext cx="15081842" cy="6542809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3" name="TextBox 12"/>
            <p:cNvSpPr txBox="1"/>
            <p:nvPr/>
          </p:nvSpPr>
          <p:spPr>
            <a:xfrm>
              <a:off x="8712645" y="5081892"/>
              <a:ext cx="579874" cy="584775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①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21823" y="5936235"/>
              <a:ext cx="574739" cy="584775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②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21823" y="6812216"/>
              <a:ext cx="578002" cy="584775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③</a:t>
              </a:r>
            </a:p>
          </p:txBody>
        </p:sp>
      </p:grpSp>
      <p:grpSp>
        <p:nvGrpSpPr>
          <p:cNvPr id="43" name="그룹 1005"/>
          <p:cNvGrpSpPr/>
          <p:nvPr/>
        </p:nvGrpSpPr>
        <p:grpSpPr>
          <a:xfrm>
            <a:off x="1356423" y="126189"/>
            <a:ext cx="1168847" cy="1168847"/>
            <a:chOff x="3925535" y="4932352"/>
            <a:chExt cx="1168847" cy="1168847"/>
          </a:xfrm>
        </p:grpSpPr>
        <p:pic>
          <p:nvPicPr>
            <p:cNvPr id="44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45" name="Object 4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0102" y="256227"/>
            <a:ext cx="1428571" cy="126666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76400" y="28009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 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3859" y="9862963"/>
            <a:ext cx="85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1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3108533" y="1252674"/>
            <a:ext cx="13665614" cy="8779245"/>
            <a:chOff x="2330189" y="12995764"/>
            <a:chExt cx="13665614" cy="87792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189" y="12995764"/>
              <a:ext cx="13665614" cy="8779245"/>
            </a:xfrm>
            <a:prstGeom prst="rect">
              <a:avLst/>
            </a:prstGeom>
            <a:ln w="25400">
              <a:solidFill>
                <a:schemeClr val="dk1"/>
              </a:solidFill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3247285" y="13225126"/>
              <a:ext cx="5798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C0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①</a:t>
              </a:r>
            </a:p>
          </p:txBody>
        </p:sp>
      </p:grpSp>
      <p:grpSp>
        <p:nvGrpSpPr>
          <p:cNvPr id="43" name="그룹 1005"/>
          <p:cNvGrpSpPr/>
          <p:nvPr/>
        </p:nvGrpSpPr>
        <p:grpSpPr>
          <a:xfrm>
            <a:off x="1356423" y="126189"/>
            <a:ext cx="1168847" cy="1168847"/>
            <a:chOff x="3925535" y="4932352"/>
            <a:chExt cx="1168847" cy="1168847"/>
          </a:xfrm>
        </p:grpSpPr>
        <p:pic>
          <p:nvPicPr>
            <p:cNvPr id="44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45" name="Object 4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0102" y="256227"/>
            <a:ext cx="1428571" cy="126666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76400" y="28009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 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3859" y="9862963"/>
            <a:ext cx="85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48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2365609" y="2937486"/>
            <a:ext cx="15151461" cy="6139448"/>
            <a:chOff x="5078212" y="13658158"/>
            <a:chExt cx="14475907" cy="484422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8212" y="13697021"/>
              <a:ext cx="14475907" cy="4805363"/>
            </a:xfrm>
            <a:prstGeom prst="rect">
              <a:avLst/>
            </a:prstGeom>
            <a:ln w="25400" cap="rnd">
              <a:solidFill>
                <a:schemeClr val="dk1"/>
              </a:solidFill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6024816" y="13658158"/>
              <a:ext cx="574739" cy="46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②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02078" y="15432574"/>
              <a:ext cx="578002" cy="46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③</a:t>
              </a:r>
            </a:p>
          </p:txBody>
        </p:sp>
      </p:grpSp>
      <p:grpSp>
        <p:nvGrpSpPr>
          <p:cNvPr id="43" name="그룹 1005"/>
          <p:cNvGrpSpPr/>
          <p:nvPr/>
        </p:nvGrpSpPr>
        <p:grpSpPr>
          <a:xfrm>
            <a:off x="1356423" y="126189"/>
            <a:ext cx="1168847" cy="1168847"/>
            <a:chOff x="3925535" y="4932352"/>
            <a:chExt cx="1168847" cy="1168847"/>
          </a:xfrm>
        </p:grpSpPr>
        <p:pic>
          <p:nvPicPr>
            <p:cNvPr id="44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45" name="Object 4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0102" y="256227"/>
            <a:ext cx="1428571" cy="126666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76400" y="28009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 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3859" y="9862963"/>
            <a:ext cx="85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02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53" y="2476500"/>
            <a:ext cx="13445047" cy="5725391"/>
          </a:xfrm>
          <a:prstGeom prst="rect">
            <a:avLst/>
          </a:prstGeom>
          <a:ln w="25400" cap="rnd">
            <a:solidFill>
              <a:schemeClr val="dk1"/>
            </a:solidFill>
          </a:ln>
        </p:spPr>
      </p:pic>
      <p:grpSp>
        <p:nvGrpSpPr>
          <p:cNvPr id="27" name="그룹 1007"/>
          <p:cNvGrpSpPr/>
          <p:nvPr/>
        </p:nvGrpSpPr>
        <p:grpSpPr>
          <a:xfrm>
            <a:off x="1445777" y="208795"/>
            <a:ext cx="1168847" cy="1168847"/>
            <a:chOff x="9158434" y="4932352"/>
            <a:chExt cx="1168847" cy="1168847"/>
          </a:xfrm>
        </p:grpSpPr>
        <p:pic>
          <p:nvPicPr>
            <p:cNvPr id="28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8434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29" name="Object 4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9456" y="338833"/>
            <a:ext cx="1476190" cy="12666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18753" y="34521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 </a:t>
            </a:r>
            <a:r>
              <a:rPr lang="ko-KR" altLang="en-US" sz="5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렬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77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9" name="그룹 1009"/>
          <p:cNvGrpSpPr/>
          <p:nvPr/>
        </p:nvGrpSpPr>
        <p:grpSpPr>
          <a:xfrm>
            <a:off x="1477642" y="239404"/>
            <a:ext cx="1168847" cy="1168847"/>
            <a:chOff x="14334190" y="4932352"/>
            <a:chExt cx="1168847" cy="1168847"/>
          </a:xfrm>
        </p:grpSpPr>
        <p:pic>
          <p:nvPicPr>
            <p:cNvPr id="26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4190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27" name="Object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1321" y="369442"/>
            <a:ext cx="1476190" cy="12666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12072" y="369442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 </a:t>
            </a:r>
            <a:r>
              <a:rPr lang="ko-KR" altLang="en-US" sz="5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력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399" y="1902069"/>
            <a:ext cx="16069519" cy="69752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2274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9254" y="1281601"/>
            <a:ext cx="7639104" cy="1260839"/>
            <a:chOff x="5619048" y="7441519"/>
            <a:chExt cx="8055297" cy="110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048" y="7441519"/>
              <a:ext cx="8055297" cy="110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18204213">
            <a:off x="16205317" y="896334"/>
            <a:ext cx="495272" cy="753752"/>
            <a:chOff x="14977267" y="6561554"/>
            <a:chExt cx="495272" cy="75375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857422" y="6782356"/>
              <a:ext cx="582698" cy="162134"/>
              <a:chOff x="14857422" y="6782356"/>
              <a:chExt cx="582698" cy="16213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6540000">
                <a:off x="14857422" y="6782356"/>
                <a:ext cx="582698" cy="16213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906625" y="6858858"/>
              <a:ext cx="738194" cy="162134"/>
              <a:chOff x="14906625" y="6858858"/>
              <a:chExt cx="738194" cy="1621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540000">
                <a:off x="14906625" y="6858858"/>
                <a:ext cx="738194" cy="162134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6229" y="1702936"/>
            <a:ext cx="4900971" cy="3463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8596703" y="1405766"/>
            <a:ext cx="761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 </a:t>
            </a:r>
            <a:r>
              <a:rPr lang="en-US" altLang="ko-KR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회간 지역별 </a:t>
            </a:r>
            <a:r>
              <a:rPr lang="en-US" altLang="ko-KR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당첨 지점 분석</a:t>
            </a:r>
            <a:endParaRPr lang="en-US" altLang="ko-KR" sz="3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2309" y="491475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034720" y="3121354"/>
            <a:ext cx="6528880" cy="2722276"/>
            <a:chOff x="7034720" y="3131228"/>
            <a:chExt cx="3733800" cy="1576892"/>
          </a:xfrm>
        </p:grpSpPr>
        <p:sp>
          <p:nvSpPr>
            <p:cNvPr id="11" name="TextBox 10"/>
            <p:cNvSpPr txBox="1"/>
            <p:nvPr/>
          </p:nvSpPr>
          <p:spPr>
            <a:xfrm>
              <a:off x="7034720" y="3584950"/>
              <a:ext cx="3733800" cy="1123170"/>
            </a:xfrm>
            <a:prstGeom prst="rect">
              <a:avLst/>
            </a:prstGeom>
            <a:solidFill>
              <a:schemeClr val="bg1"/>
            </a:solidFill>
            <a:ln w="381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지역 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대한민국 특별시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광역시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도 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횟수 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최근 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10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 차 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(937~946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확률 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횟수 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지점 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100%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추천 기준치 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전국 당첨 확률의 평균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034721" y="3131228"/>
              <a:ext cx="3733799" cy="453721"/>
            </a:xfrm>
            <a:prstGeom prst="rect">
              <a:avLst/>
            </a:prstGeom>
            <a:solidFill>
              <a:srgbClr val="72B98A"/>
            </a:solidFill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기준</a:t>
              </a:r>
              <a:endPara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521761" y="1669320"/>
          <a:ext cx="5031440" cy="69031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6288">
                  <a:extLst>
                    <a:ext uri="{9D8B030D-6E8A-4147-A177-3AD203B41FA5}">
                      <a16:colId xmlns:a16="http://schemas.microsoft.com/office/drawing/2014/main" val="578814870"/>
                    </a:ext>
                  </a:extLst>
                </a:gridCol>
                <a:gridCol w="1006288">
                  <a:extLst>
                    <a:ext uri="{9D8B030D-6E8A-4147-A177-3AD203B41FA5}">
                      <a16:colId xmlns:a16="http://schemas.microsoft.com/office/drawing/2014/main" val="774539584"/>
                    </a:ext>
                  </a:extLst>
                </a:gridCol>
                <a:gridCol w="1006288">
                  <a:extLst>
                    <a:ext uri="{9D8B030D-6E8A-4147-A177-3AD203B41FA5}">
                      <a16:colId xmlns:a16="http://schemas.microsoft.com/office/drawing/2014/main" val="529686258"/>
                    </a:ext>
                  </a:extLst>
                </a:gridCol>
                <a:gridCol w="1006288">
                  <a:extLst>
                    <a:ext uri="{9D8B030D-6E8A-4147-A177-3AD203B41FA5}">
                      <a16:colId xmlns:a16="http://schemas.microsoft.com/office/drawing/2014/main" val="711477593"/>
                    </a:ext>
                  </a:extLst>
                </a:gridCol>
                <a:gridCol w="1006288">
                  <a:extLst>
                    <a:ext uri="{9D8B030D-6E8A-4147-A177-3AD203B41FA5}">
                      <a16:colId xmlns:a16="http://schemas.microsoft.com/office/drawing/2014/main" val="1108014862"/>
                    </a:ext>
                  </a:extLst>
                </a:gridCol>
              </a:tblGrid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횟수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전체지점</a:t>
                      </a:r>
                      <a:endParaRPr lang="ko-KR" altLang="en-US" sz="18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확률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추천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482388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강원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91080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1.89%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9837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72935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4485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광주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46819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63333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05605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43285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46062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세종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91157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울산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21116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13178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7313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92392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99369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63400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65261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당첨자 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7005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94052" y="1669320"/>
          <a:ext cx="5333999" cy="84471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7081">
                  <a:extLst>
                    <a:ext uri="{9D8B030D-6E8A-4147-A177-3AD203B41FA5}">
                      <a16:colId xmlns:a16="http://schemas.microsoft.com/office/drawing/2014/main" val="3246457451"/>
                    </a:ext>
                  </a:extLst>
                </a:gridCol>
                <a:gridCol w="1266284">
                  <a:extLst>
                    <a:ext uri="{9D8B030D-6E8A-4147-A177-3AD203B41FA5}">
                      <a16:colId xmlns:a16="http://schemas.microsoft.com/office/drawing/2014/main" val="3578856151"/>
                    </a:ext>
                  </a:extLst>
                </a:gridCol>
                <a:gridCol w="624590">
                  <a:extLst>
                    <a:ext uri="{9D8B030D-6E8A-4147-A177-3AD203B41FA5}">
                      <a16:colId xmlns:a16="http://schemas.microsoft.com/office/drawing/2014/main" val="343982942"/>
                    </a:ext>
                  </a:extLst>
                </a:gridCol>
                <a:gridCol w="1338409">
                  <a:extLst>
                    <a:ext uri="{9D8B030D-6E8A-4147-A177-3AD203B41FA5}">
                      <a16:colId xmlns:a16="http://schemas.microsoft.com/office/drawing/2014/main" val="3293903808"/>
                    </a:ext>
                  </a:extLst>
                </a:gridCol>
                <a:gridCol w="1427635">
                  <a:extLst>
                    <a:ext uri="{9D8B030D-6E8A-4147-A177-3AD203B41FA5}">
                      <a16:colId xmlns:a16="http://schemas.microsoft.com/office/drawing/2014/main" val="2942237901"/>
                    </a:ext>
                  </a:extLst>
                </a:gridCol>
              </a:tblGrid>
              <a:tr h="57828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최근 </a:t>
                      </a:r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회간 지역별 </a:t>
                      </a:r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등 당첨 확률 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70908"/>
                  </a:ext>
                </a:extLst>
              </a:tr>
              <a:tr h="5707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횟수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 지점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확률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006292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세종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48998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25616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42460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79769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61921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1.89%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77375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44513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47777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42098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광주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72702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05202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092662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강원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08445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884167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72353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울산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004116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70789"/>
                  </a:ext>
                </a:extLst>
              </a:tr>
              <a:tr h="8512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당첨자 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691771"/>
                  </a:ext>
                </a:extLst>
              </a:tr>
            </a:tbl>
          </a:graphicData>
        </a:graphic>
      </p:graphicFrame>
      <p:grpSp>
        <p:nvGrpSpPr>
          <p:cNvPr id="22" name="그룹 1004"/>
          <p:cNvGrpSpPr/>
          <p:nvPr/>
        </p:nvGrpSpPr>
        <p:grpSpPr>
          <a:xfrm>
            <a:off x="1515135" y="5120907"/>
            <a:ext cx="714303" cy="642591"/>
            <a:chOff x="9380800" y="7151299"/>
            <a:chExt cx="714303" cy="642591"/>
          </a:xfrm>
        </p:grpSpPr>
        <p:pic>
          <p:nvPicPr>
            <p:cNvPr id="24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0800" y="7151299"/>
              <a:ext cx="714303" cy="642591"/>
            </a:xfrm>
            <a:prstGeom prst="rect">
              <a:avLst/>
            </a:prstGeom>
          </p:spPr>
        </p:pic>
      </p:grpSp>
      <p:graphicFrame>
        <p:nvGraphicFramePr>
          <p:cNvPr id="45" name="차트 44"/>
          <p:cNvGraphicFramePr>
            <a:graphicFrameLocks/>
          </p:cNvGraphicFramePr>
          <p:nvPr/>
        </p:nvGraphicFramePr>
        <p:xfrm>
          <a:off x="7030545" y="3065225"/>
          <a:ext cx="11001013" cy="527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71213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7602" y="473660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pic>
        <p:nvPicPr>
          <p:cNvPr id="25" name="Picture 2" descr="대한민국 지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040" y="2552995"/>
            <a:ext cx="5352511" cy="57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 flipH="1" flipV="1">
            <a:off x="12410669" y="2981595"/>
            <a:ext cx="1207908" cy="99900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1955590" y="4205511"/>
            <a:ext cx="1747189" cy="132348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4315419" y="6550127"/>
            <a:ext cx="1043479" cy="427047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11837540" y="4013598"/>
            <a:ext cx="1752351" cy="6295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794118" y="2519930"/>
            <a:ext cx="102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스파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32901" y="5614083"/>
            <a:ext cx="177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휴게실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11714859" y="3376125"/>
            <a:ext cx="1987921" cy="63747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335663" y="3088845"/>
            <a:ext cx="150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묵동 식품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358898" y="6977174"/>
            <a:ext cx="193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목화 휴게소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54689" y="3821895"/>
            <a:ext cx="148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잠실 매점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4770560" y="5555615"/>
            <a:ext cx="1443461" cy="7543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214021" y="5177835"/>
            <a:ext cx="197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복권 명당</a:t>
            </a: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서부점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11741771" y="4216718"/>
            <a:ext cx="1639089" cy="621982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71436" y="4672127"/>
            <a:ext cx="156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올인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2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allin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82211" y="1790812"/>
          <a:ext cx="9023456" cy="80656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356">
                  <a:extLst>
                    <a:ext uri="{9D8B030D-6E8A-4147-A177-3AD203B41FA5}">
                      <a16:colId xmlns:a16="http://schemas.microsoft.com/office/drawing/2014/main" val="87534424"/>
                    </a:ext>
                  </a:extLst>
                </a:gridCol>
                <a:gridCol w="2034906">
                  <a:extLst>
                    <a:ext uri="{9D8B030D-6E8A-4147-A177-3AD203B41FA5}">
                      <a16:colId xmlns:a16="http://schemas.microsoft.com/office/drawing/2014/main" val="49993170"/>
                    </a:ext>
                  </a:extLst>
                </a:gridCol>
                <a:gridCol w="1017452">
                  <a:extLst>
                    <a:ext uri="{9D8B030D-6E8A-4147-A177-3AD203B41FA5}">
                      <a16:colId xmlns:a16="http://schemas.microsoft.com/office/drawing/2014/main" val="156195017"/>
                    </a:ext>
                  </a:extLst>
                </a:gridCol>
                <a:gridCol w="5117742">
                  <a:extLst>
                    <a:ext uri="{9D8B030D-6E8A-4147-A177-3AD203B41FA5}">
                      <a16:colId xmlns:a16="http://schemas.microsoft.com/office/drawing/2014/main" val="111398176"/>
                    </a:ext>
                  </a:extLst>
                </a:gridCol>
              </a:tblGrid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지점 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당첨 횟수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933909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노원구 상계동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666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주공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단지 종합상가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81166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부일카서비스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부산 동구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범일동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830-195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96063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쿨복권방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 달서구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본리동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1-10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번지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46797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로또휴게실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 용인시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기흥구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하갈동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171-1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682126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세진전자통신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 서구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평리동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1094-4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61429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목화휴게소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 사천시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용현면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주문리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270772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로또명당인주점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충남 아산시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인주면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신성리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188-8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58190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GS25(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양산문성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 양산시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웅상읍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평산리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31-5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017901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뉴빅마트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부산 기장군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정관면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방곡리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256-11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598645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잠실매점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송파구 신천동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7-18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03922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버스판매소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영등포구 영등포동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441-10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2243"/>
                  </a:ext>
                </a:extLst>
              </a:tr>
              <a:tr h="4748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인터넷 복권판매사이트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서초구 서초동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서초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 1449-6 4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층 동행복권본사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08057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제이복권방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종로구 종로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번지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평창빌딩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층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103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71061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행운복권방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 포천시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소흘읍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송우리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127-6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59161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북마산복권전문점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 마산시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상남동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39-4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86302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묵동식품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중랑구 묵동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238-11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329161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라이프마트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인천 중구 항동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58-985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34808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갈렙분식한식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중랑구 망우동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490-13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40825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복권명당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서부점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 달서구 송현동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195-2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56179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올인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allin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 화성시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향남면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장짐리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273-3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116546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0518043" y="8094860"/>
            <a:ext cx="7425449" cy="1792549"/>
            <a:chOff x="10518043" y="8094860"/>
            <a:chExt cx="7425449" cy="1792549"/>
          </a:xfrm>
        </p:grpSpPr>
        <p:sp>
          <p:nvSpPr>
            <p:cNvPr id="42" name="TextBox 41"/>
            <p:cNvSpPr txBox="1"/>
            <p:nvPr/>
          </p:nvSpPr>
          <p:spPr>
            <a:xfrm>
              <a:off x="10518043" y="8548581"/>
              <a:ext cx="7425449" cy="1338828"/>
            </a:xfrm>
            <a:prstGeom prst="rect">
              <a:avLst/>
            </a:prstGeom>
            <a:solidFill>
              <a:schemeClr val="bg1"/>
            </a:solidFill>
            <a:ln w="34925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(262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~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현재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당첨된 횟수가 많은 지점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20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곳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946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~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최근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10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 차 데이터와 중복된 곳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선별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서울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경기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대구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경남에 있는 지점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518043" y="8094860"/>
              <a:ext cx="7425449" cy="453721"/>
            </a:xfrm>
            <a:prstGeom prst="rect">
              <a:avLst/>
            </a:prstGeom>
            <a:solidFill>
              <a:srgbClr val="72B98A"/>
            </a:solidFill>
            <a:ln w="3492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기준</a:t>
              </a:r>
              <a:endPara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0279734" y="579776"/>
            <a:ext cx="7619998" cy="1122842"/>
            <a:chOff x="10612632" y="178057"/>
            <a:chExt cx="7619998" cy="1122842"/>
          </a:xfrm>
        </p:grpSpPr>
        <p:grpSp>
          <p:nvGrpSpPr>
            <p:cNvPr id="49" name="그룹 1001"/>
            <p:cNvGrpSpPr/>
            <p:nvPr/>
          </p:nvGrpSpPr>
          <p:grpSpPr>
            <a:xfrm>
              <a:off x="10850941" y="178057"/>
              <a:ext cx="7360859" cy="1122842"/>
              <a:chOff x="5619048" y="7441519"/>
              <a:chExt cx="8055297" cy="1108380"/>
            </a:xfrm>
          </p:grpSpPr>
          <p:pic>
            <p:nvPicPr>
              <p:cNvPr id="52" name="Object 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19048" y="7441519"/>
                <a:ext cx="8055297" cy="1108380"/>
              </a:xfrm>
              <a:prstGeom prst="rect">
                <a:avLst/>
              </a:prstGeom>
            </p:spPr>
          </p:pic>
        </p:grpSp>
        <p:sp>
          <p:nvSpPr>
            <p:cNvPr id="51" name="TextBox 50"/>
            <p:cNvSpPr txBox="1"/>
            <p:nvPr/>
          </p:nvSpPr>
          <p:spPr>
            <a:xfrm flipH="1">
              <a:off x="10612632" y="183251"/>
              <a:ext cx="7619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당첨 확률 높은 전국의 지점 소개</a:t>
              </a:r>
              <a:endParaRPr lang="en-US" altLang="ko-KR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31" name="그룹 1006"/>
          <p:cNvGrpSpPr/>
          <p:nvPr/>
        </p:nvGrpSpPr>
        <p:grpSpPr>
          <a:xfrm>
            <a:off x="14179856" y="4993178"/>
            <a:ext cx="1058186" cy="1200309"/>
            <a:chOff x="3179618" y="3737279"/>
            <a:chExt cx="1600995" cy="1546524"/>
          </a:xfrm>
        </p:grpSpPr>
        <p:pic>
          <p:nvPicPr>
            <p:cNvPr id="41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200000">
              <a:off x="3179618" y="3737279"/>
              <a:ext cx="1600995" cy="154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92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5025" y="502733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pic>
        <p:nvPicPr>
          <p:cNvPr id="1026" name="Picture 2" descr="대한민국 지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130" y="1929616"/>
            <a:ext cx="8028767" cy="8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518611" y="2099552"/>
            <a:ext cx="5250657" cy="8047005"/>
          </a:xfrm>
          <a:prstGeom prst="rect">
            <a:avLst/>
          </a:prstGeom>
          <a:solidFill>
            <a:srgbClr val="E9F1EC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8420" y="1239740"/>
            <a:ext cx="441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 w="25400">
                  <a:solidFill>
                    <a:srgbClr val="193D25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서울특별시</a:t>
            </a:r>
            <a:endParaRPr lang="ko-KR" altLang="en-US" sz="4400" b="1" dirty="0">
              <a:ln w="25400">
                <a:solidFill>
                  <a:srgbClr val="193D25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1" b="90596" l="2178" r="963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4650" y="2768790"/>
            <a:ext cx="9878340" cy="6628320"/>
          </a:xfrm>
          <a:prstGeom prst="rect">
            <a:avLst/>
          </a:prstGeom>
          <a:solidFill>
            <a:srgbClr val="72B98A"/>
          </a:solidFill>
          <a:ln>
            <a:solidFill>
              <a:srgbClr val="0C3017"/>
            </a:solidFill>
          </a:ln>
        </p:spPr>
      </p:pic>
      <p:grpSp>
        <p:nvGrpSpPr>
          <p:cNvPr id="3" name="그룹 2"/>
          <p:cNvGrpSpPr/>
          <p:nvPr/>
        </p:nvGrpSpPr>
        <p:grpSpPr>
          <a:xfrm>
            <a:off x="10407563" y="2697661"/>
            <a:ext cx="2290788" cy="4579439"/>
            <a:chOff x="6627984" y="1107595"/>
            <a:chExt cx="1527192" cy="3052959"/>
          </a:xfrm>
        </p:grpSpPr>
        <p:cxnSp>
          <p:nvCxnSpPr>
            <p:cNvPr id="5" name="직선 화살표 연결선 4"/>
            <p:cNvCxnSpPr>
              <a:endCxn id="16" idx="1"/>
            </p:cNvCxnSpPr>
            <p:nvPr/>
          </p:nvCxnSpPr>
          <p:spPr>
            <a:xfrm flipV="1">
              <a:off x="6627984" y="1107595"/>
              <a:ext cx="1389962" cy="90437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6878359" y="2627270"/>
              <a:ext cx="1139587" cy="19860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008068" y="3912530"/>
              <a:ext cx="1147108" cy="24802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24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9" name="위쪽 화살표 28"/>
          <p:cNvSpPr/>
          <p:nvPr/>
        </p:nvSpPr>
        <p:spPr>
          <a:xfrm rot="7033483">
            <a:off x="3404066" y="3804649"/>
            <a:ext cx="482493" cy="1836043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72672" y="2959762"/>
            <a:ext cx="5575333" cy="830997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노원구 상계동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666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주공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단지 종합상가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111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3326" y="2374987"/>
            <a:ext cx="1304474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60357" y="4526231"/>
            <a:ext cx="2252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묵동 식품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62488" y="6945149"/>
            <a:ext cx="221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잠실 매점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35669" y="7576062"/>
            <a:ext cx="4473894" cy="461665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송파구 신천동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7-18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86399" y="5126338"/>
            <a:ext cx="4125861" cy="461665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중랑구 묵동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238-11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1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대한민국 지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0230" y="1739420"/>
            <a:ext cx="8028767" cy="8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066800" y="2019300"/>
            <a:ext cx="5250657" cy="8047005"/>
          </a:xfrm>
          <a:prstGeom prst="rect">
            <a:avLst/>
          </a:prstGeom>
          <a:solidFill>
            <a:srgbClr val="E9F1EC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98" b="94212" l="2110" r="9535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4587" y="2354270"/>
            <a:ext cx="6772275" cy="7158038"/>
          </a:xfrm>
          <a:prstGeom prst="rect">
            <a:avLst/>
          </a:prstGeom>
          <a:solidFill>
            <a:srgbClr val="72B98A"/>
          </a:solidFill>
          <a:ln>
            <a:solidFill>
              <a:srgbClr val="0A2D14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2216214" y="3804396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휴게실</a:t>
            </a:r>
            <a:endParaRPr lang="ko-KR" altLang="en-US" sz="2700" b="1" dirty="0">
              <a:solidFill>
                <a:srgbClr val="32714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16214" y="4528811"/>
            <a:ext cx="56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용인시 </a:t>
            </a:r>
            <a:r>
              <a:rPr lang="ko-KR" altLang="en-US" sz="2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기흥구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하갈동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171-1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743802" y="4661753"/>
            <a:ext cx="4067198" cy="24927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310325" y="7308227"/>
            <a:ext cx="4500675" cy="3069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38650" y="7054311"/>
            <a:ext cx="249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올인</a:t>
            </a:r>
            <a:r>
              <a:rPr lang="en-US" altLang="ko-KR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3200" b="1" dirty="0" err="1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allin</a:t>
            </a:r>
            <a:r>
              <a:rPr lang="en-US" altLang="ko-KR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b="1" dirty="0">
              <a:solidFill>
                <a:srgbClr val="32714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44400" y="7609448"/>
            <a:ext cx="56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 화성시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향남면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장짐리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273-3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3777" y="444136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grpSp>
        <p:nvGrpSpPr>
          <p:cNvPr id="2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27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8044399" y="1277404"/>
            <a:ext cx="327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 w="25400">
                  <a:solidFill>
                    <a:srgbClr val="193D25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경기도</a:t>
            </a:r>
          </a:p>
        </p:txBody>
      </p:sp>
      <p:sp>
        <p:nvSpPr>
          <p:cNvPr id="29" name="위쪽 화살표 28"/>
          <p:cNvSpPr/>
          <p:nvPr/>
        </p:nvSpPr>
        <p:spPr>
          <a:xfrm rot="6121990">
            <a:off x="3866476" y="3460878"/>
            <a:ext cx="482493" cy="2868225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69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1012"/>
          <p:cNvGrpSpPr/>
          <p:nvPr/>
        </p:nvGrpSpPr>
        <p:grpSpPr>
          <a:xfrm flipV="1">
            <a:off x="13718936" y="4726978"/>
            <a:ext cx="3578464" cy="273378"/>
            <a:chOff x="4476190" y="3941545"/>
            <a:chExt cx="10456839" cy="367803"/>
          </a:xfrm>
        </p:grpSpPr>
        <p:pic>
          <p:nvPicPr>
            <p:cNvPr id="31" name="Object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190" y="3941545"/>
              <a:ext cx="10456839" cy="367803"/>
            </a:xfrm>
            <a:prstGeom prst="rect">
              <a:avLst/>
            </a:prstGeom>
          </p:spPr>
        </p:pic>
      </p:grpSp>
      <p:pic>
        <p:nvPicPr>
          <p:cNvPr id="1026" name="Picture 2" descr="대한민국 지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2019300"/>
            <a:ext cx="8028767" cy="8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1012"/>
          <p:cNvGrpSpPr/>
          <p:nvPr/>
        </p:nvGrpSpPr>
        <p:grpSpPr>
          <a:xfrm flipV="1">
            <a:off x="13491713" y="4076477"/>
            <a:ext cx="3578464" cy="273378"/>
            <a:chOff x="4476190" y="3941545"/>
            <a:chExt cx="10456839" cy="367803"/>
          </a:xfrm>
        </p:grpSpPr>
        <p:pic>
          <p:nvPicPr>
            <p:cNvPr id="34" name="Object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190" y="3941545"/>
              <a:ext cx="10456839" cy="367803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13699493" y="4528811"/>
            <a:ext cx="56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대구 달서구 송현동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195-2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0" b="92060" l="3263" r="9462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8486" y="2526951"/>
            <a:ext cx="7443788" cy="7558088"/>
          </a:xfrm>
          <a:prstGeom prst="rect">
            <a:avLst/>
          </a:prstGeom>
          <a:solidFill>
            <a:srgbClr val="72B98A"/>
          </a:solidFill>
          <a:ln>
            <a:solidFill>
              <a:srgbClr val="0A2D14"/>
            </a:solidFill>
          </a:ln>
        </p:spPr>
      </p:pic>
      <p:cxnSp>
        <p:nvCxnSpPr>
          <p:cNvPr id="19" name="직선 화살표 연결선 18"/>
          <p:cNvCxnSpPr>
            <a:endCxn id="23" idx="1"/>
          </p:cNvCxnSpPr>
          <p:nvPr/>
        </p:nvCxnSpPr>
        <p:spPr>
          <a:xfrm flipV="1">
            <a:off x="9276438" y="4076477"/>
            <a:ext cx="3829964" cy="16458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4219" y="1868740"/>
            <a:ext cx="5250657" cy="8047005"/>
          </a:xfrm>
          <a:prstGeom prst="rect">
            <a:avLst/>
          </a:prstGeom>
          <a:solidFill>
            <a:srgbClr val="E9F1EC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위쪽 화살표 28"/>
          <p:cNvSpPr/>
          <p:nvPr/>
        </p:nvSpPr>
        <p:spPr>
          <a:xfrm rot="4644122">
            <a:off x="5616927" y="5609424"/>
            <a:ext cx="402942" cy="1749129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11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2077" y="573862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1363" y="1314742"/>
            <a:ext cx="4429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 w="25400">
                  <a:solidFill>
                    <a:srgbClr val="193D25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대구광역시</a:t>
            </a:r>
          </a:p>
        </p:txBody>
      </p:sp>
      <p:grpSp>
        <p:nvGrpSpPr>
          <p:cNvPr id="35" name="그룹 1006"/>
          <p:cNvGrpSpPr/>
          <p:nvPr/>
        </p:nvGrpSpPr>
        <p:grpSpPr>
          <a:xfrm>
            <a:off x="8618110" y="5107343"/>
            <a:ext cx="1058186" cy="1200309"/>
            <a:chOff x="3179618" y="3737279"/>
            <a:chExt cx="1600995" cy="1546524"/>
          </a:xfrm>
        </p:grpSpPr>
        <p:pic>
          <p:nvPicPr>
            <p:cNvPr id="36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00000">
              <a:off x="3179618" y="3737279"/>
              <a:ext cx="1600995" cy="1546524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3106400" y="3799478"/>
            <a:ext cx="346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복권 명당 </a:t>
            </a:r>
            <a:r>
              <a:rPr lang="en-US" altLang="ko-KR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200" b="1" dirty="0" err="1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서부점</a:t>
            </a:r>
            <a:r>
              <a:rPr lang="en-US" altLang="ko-KR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b="1" dirty="0">
              <a:solidFill>
                <a:srgbClr val="32714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99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50622" y="1305763"/>
            <a:ext cx="8572609" cy="1803810"/>
            <a:chOff x="5619048" y="7441519"/>
            <a:chExt cx="8055297" cy="110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048" y="7441519"/>
              <a:ext cx="8055297" cy="110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709777">
            <a:off x="14029811" y="2813532"/>
            <a:ext cx="495272" cy="753752"/>
            <a:chOff x="14977267" y="6561554"/>
            <a:chExt cx="495272" cy="75375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857422" y="6782356"/>
              <a:ext cx="582698" cy="162134"/>
              <a:chOff x="14857422" y="6782356"/>
              <a:chExt cx="582698" cy="16213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6540000">
                <a:off x="14857422" y="6782356"/>
                <a:ext cx="582698" cy="16213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906625" y="6858858"/>
              <a:ext cx="738194" cy="162134"/>
              <a:chOff x="14906625" y="6858858"/>
              <a:chExt cx="738194" cy="1621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540000">
                <a:off x="14906625" y="6858858"/>
                <a:ext cx="738194" cy="16213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478556" y="1169028"/>
            <a:ext cx="493002" cy="734409"/>
            <a:chOff x="1985174" y="2201889"/>
            <a:chExt cx="493002" cy="734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5174" y="2201889"/>
              <a:ext cx="493002" cy="7344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13315" y="1821104"/>
            <a:ext cx="299436" cy="446060"/>
            <a:chOff x="7394101" y="3619832"/>
            <a:chExt cx="299436" cy="44606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4101" y="3619832"/>
              <a:ext cx="299436" cy="44606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5520" y="44890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인생 역전 열차는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5019" y="2383608"/>
            <a:ext cx="4312957" cy="38183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6045911" y="1291461"/>
            <a:ext cx="76199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미래를 분석하기 위해서는</a:t>
            </a:r>
            <a:endParaRPr lang="en-US" altLang="ko-KR" sz="3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과거를 알아야 한다</a:t>
            </a:r>
            <a:r>
              <a:rPr lang="en-US" altLang="ko-KR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3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14615" y="3671660"/>
            <a:ext cx="15444621" cy="6052625"/>
            <a:chOff x="2114286" y="5095379"/>
            <a:chExt cx="15142857" cy="1780230"/>
          </a:xfrm>
        </p:grpSpPr>
        <p:grpSp>
          <p:nvGrpSpPr>
            <p:cNvPr id="36" name="그룹 1004"/>
            <p:cNvGrpSpPr/>
            <p:nvPr/>
          </p:nvGrpSpPr>
          <p:grpSpPr>
            <a:xfrm>
              <a:off x="2114286" y="5095379"/>
              <a:ext cx="15142857" cy="1780230"/>
              <a:chOff x="2114286" y="5095379"/>
              <a:chExt cx="15142857" cy="1780230"/>
            </a:xfrm>
          </p:grpSpPr>
          <p:pic>
            <p:nvPicPr>
              <p:cNvPr id="38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14286" y="5095379"/>
                <a:ext cx="15142857" cy="1780230"/>
              </a:xfrm>
              <a:prstGeom prst="rect">
                <a:avLst/>
              </a:prstGeom>
            </p:spPr>
          </p:pic>
        </p:grpSp>
        <p:grpSp>
          <p:nvGrpSpPr>
            <p:cNvPr id="39" name="그룹 1005"/>
            <p:cNvGrpSpPr/>
            <p:nvPr/>
          </p:nvGrpSpPr>
          <p:grpSpPr>
            <a:xfrm>
              <a:off x="2121429" y="5095720"/>
              <a:ext cx="2307143" cy="1773327"/>
              <a:chOff x="2121429" y="5095720"/>
              <a:chExt cx="2307143" cy="1773327"/>
            </a:xfrm>
          </p:grpSpPr>
          <p:pic>
            <p:nvPicPr>
              <p:cNvPr id="40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121429" y="5095720"/>
                <a:ext cx="2307143" cy="1773327"/>
              </a:xfrm>
              <a:prstGeom prst="rect">
                <a:avLst/>
              </a:prstGeom>
            </p:spPr>
          </p:pic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1621" y="6922018"/>
            <a:ext cx="6968151" cy="2525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4620" y="4205946"/>
            <a:ext cx="4114800" cy="1491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0944" y="5978385"/>
            <a:ext cx="6968151" cy="252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5057" y="3955009"/>
            <a:ext cx="13060886" cy="472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지식 또는 믿음의 정도를 나타내는 양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해석하는 확률론이다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통계학자 토머스 </a:t>
            </a:r>
            <a:r>
              <a:rPr lang="ko-KR" altLang="en-US" sz="20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베이즈의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이름을 따서 명명되었다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확률에는 객관적 관측과 주관적 관측 두 가지 시점이 있다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객관적 관측은 보편적으로 증명될 수 있는 논리의 확장이다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즉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수학적 확률 값으로 가설에 대한 증거를 내세우는 것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주관적 관측은 주어진 명제나 사건에 대해 가지는 믿음의 정도를 측정한다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이러한 </a:t>
            </a:r>
            <a:r>
              <a:rPr lang="ko-KR" altLang="en-US" sz="20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베이즈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확률론은 각종 스포츠 경기의 승패와 기상 예보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금융 등 다양한 방면에서 활용되고 있다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  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2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베이즈</a:t>
            </a:r>
            <a:r>
              <a:rPr lang="ko-KR" altLang="en-US" sz="2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이론</a:t>
            </a:r>
            <a:r>
              <a:rPr lang="en-US" altLang="ko-KR" sz="2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2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기반하여 두 관측에서 각각의 가설을 내세우고 이를 검정하는 프로그램입니다</a:t>
            </a:r>
            <a:r>
              <a:rPr lang="en-US" altLang="ko-KR" sz="2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9454" y="4914333"/>
            <a:ext cx="738664" cy="370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베이즈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확률론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5638800" y="8461851"/>
            <a:ext cx="11746778" cy="200316"/>
          </a:xfrm>
          <a:prstGeom prst="flowChartTerminator">
            <a:avLst/>
          </a:prstGeom>
          <a:solidFill>
            <a:srgbClr val="72B98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4891621" y="8940714"/>
            <a:ext cx="3718979" cy="274680"/>
          </a:xfrm>
          <a:prstGeom prst="flowChartTerminator">
            <a:avLst/>
          </a:prstGeom>
          <a:solidFill>
            <a:srgbClr val="72B98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9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대한민국 지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3162"/>
            <a:ext cx="8028767" cy="8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79" b="100000" l="0" r="100000">
                        <a14:foregroundMark x1="19521" y1="80828" x2="19521" y2="80828"/>
                        <a14:foregroundMark x1="26370" y1="77996" x2="26370" y2="77996"/>
                        <a14:foregroundMark x1="39384" y1="80828" x2="39384" y2="80828"/>
                        <a14:foregroundMark x1="58219" y1="77996" x2="58219" y2="77996"/>
                        <a14:foregroundMark x1="57021" y1="71242" x2="57021" y2="71242"/>
                        <a14:foregroundMark x1="63699" y1="68845" x2="63699" y2="68845"/>
                        <a14:backgroundMark x1="50856" y1="64706" x2="50856" y2="64706"/>
                        <a14:backgroundMark x1="72260" y1="60784" x2="72260" y2="607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9719" y="2432452"/>
            <a:ext cx="8343900" cy="6557963"/>
          </a:xfrm>
          <a:prstGeom prst="rect">
            <a:avLst/>
          </a:prstGeom>
          <a:solidFill>
            <a:srgbClr val="72B98A"/>
          </a:solidFill>
          <a:ln>
            <a:solidFill>
              <a:srgbClr val="0A2D14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76982" y="1963162"/>
            <a:ext cx="5250657" cy="8047005"/>
          </a:xfrm>
          <a:prstGeom prst="rect">
            <a:avLst/>
          </a:prstGeom>
          <a:solidFill>
            <a:srgbClr val="E9F1EC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1266292" y="6481267"/>
            <a:ext cx="485832" cy="117683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위쪽 화살표 28"/>
          <p:cNvSpPr/>
          <p:nvPr/>
        </p:nvSpPr>
        <p:spPr>
          <a:xfrm rot="3546118">
            <a:off x="6335883" y="4949633"/>
            <a:ext cx="580128" cy="306326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12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1328" y="427594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3925" y="1038581"/>
            <a:ext cx="3614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 w="25400">
                  <a:solidFill>
                    <a:srgbClr val="193D25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경상남도</a:t>
            </a:r>
            <a:endParaRPr lang="ko-KR" altLang="en-US" sz="4400" b="1" dirty="0">
              <a:ln w="25400">
                <a:solidFill>
                  <a:srgbClr val="193D25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09208" y="7891962"/>
            <a:ext cx="308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0C30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목화휴게소</a:t>
            </a:r>
            <a:endParaRPr lang="ko-KR" altLang="en-US" sz="2700" b="1" dirty="0">
              <a:solidFill>
                <a:srgbClr val="0C301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87965" y="8528750"/>
            <a:ext cx="56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경남 사천시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용현면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주문리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5-3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3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5520" y="44890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인생 역전 열차는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174192" y="2048606"/>
            <a:ext cx="15444621" cy="3748991"/>
            <a:chOff x="2114286" y="5095379"/>
            <a:chExt cx="15142857" cy="1780230"/>
          </a:xfrm>
        </p:grpSpPr>
        <p:grpSp>
          <p:nvGrpSpPr>
            <p:cNvPr id="43" name="그룹 1004"/>
            <p:cNvGrpSpPr/>
            <p:nvPr/>
          </p:nvGrpSpPr>
          <p:grpSpPr>
            <a:xfrm>
              <a:off x="2114286" y="5095379"/>
              <a:ext cx="15142857" cy="1780230"/>
              <a:chOff x="2114286" y="5095379"/>
              <a:chExt cx="15142857" cy="1780230"/>
            </a:xfrm>
          </p:grpSpPr>
          <p:pic>
            <p:nvPicPr>
              <p:cNvPr id="46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14286" y="5095379"/>
                <a:ext cx="15142857" cy="1780230"/>
              </a:xfrm>
              <a:prstGeom prst="rect">
                <a:avLst/>
              </a:prstGeom>
            </p:spPr>
          </p:pic>
        </p:grpSp>
        <p:grpSp>
          <p:nvGrpSpPr>
            <p:cNvPr id="44" name="그룹 1005"/>
            <p:cNvGrpSpPr/>
            <p:nvPr/>
          </p:nvGrpSpPr>
          <p:grpSpPr>
            <a:xfrm>
              <a:off x="2121429" y="5095720"/>
              <a:ext cx="2307143" cy="1773327"/>
              <a:chOff x="2121429" y="5095720"/>
              <a:chExt cx="2307143" cy="1773327"/>
            </a:xfrm>
          </p:grpSpPr>
          <p:pic>
            <p:nvPicPr>
              <p:cNvPr id="45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21429" y="5095720"/>
                <a:ext cx="2307143" cy="1773327"/>
              </a:xfrm>
              <a:prstGeom prst="rect">
                <a:avLst/>
              </a:prstGeom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2948111" y="2415601"/>
            <a:ext cx="738664" cy="30037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객관적 관측</a:t>
            </a:r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5472799" y="3569638"/>
            <a:ext cx="1734042" cy="188290"/>
          </a:xfrm>
          <a:prstGeom prst="flowChartTerminator">
            <a:avLst/>
          </a:prstGeom>
          <a:solidFill>
            <a:srgbClr val="72B98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246" y="4646418"/>
            <a:ext cx="8302104" cy="229785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2128077" y="6205262"/>
            <a:ext cx="15536850" cy="3712437"/>
            <a:chOff x="2114286" y="5095379"/>
            <a:chExt cx="15142857" cy="1780230"/>
          </a:xfrm>
        </p:grpSpPr>
        <p:grpSp>
          <p:nvGrpSpPr>
            <p:cNvPr id="48" name="그룹 1004"/>
            <p:cNvGrpSpPr/>
            <p:nvPr/>
          </p:nvGrpSpPr>
          <p:grpSpPr>
            <a:xfrm>
              <a:off x="2114286" y="5095379"/>
              <a:ext cx="15142857" cy="1780230"/>
              <a:chOff x="2114286" y="5095379"/>
              <a:chExt cx="15142857" cy="1780230"/>
            </a:xfrm>
          </p:grpSpPr>
          <p:pic>
            <p:nvPicPr>
              <p:cNvPr id="51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14286" y="5095379"/>
                <a:ext cx="15142857" cy="1780230"/>
              </a:xfrm>
              <a:prstGeom prst="rect">
                <a:avLst/>
              </a:prstGeom>
            </p:spPr>
          </p:pic>
        </p:grpSp>
        <p:grpSp>
          <p:nvGrpSpPr>
            <p:cNvPr id="49" name="그룹 1005"/>
            <p:cNvGrpSpPr/>
            <p:nvPr/>
          </p:nvGrpSpPr>
          <p:grpSpPr>
            <a:xfrm>
              <a:off x="2121429" y="5095720"/>
              <a:ext cx="2307143" cy="1773327"/>
              <a:chOff x="2121429" y="5095720"/>
              <a:chExt cx="2307143" cy="1773327"/>
            </a:xfrm>
          </p:grpSpPr>
          <p:pic>
            <p:nvPicPr>
              <p:cNvPr id="50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21429" y="5095720"/>
                <a:ext cx="2307143" cy="1773327"/>
              </a:xfrm>
              <a:prstGeom prst="rect">
                <a:avLst/>
              </a:prstGeom>
            </p:spPr>
          </p:pic>
        </p:grpSp>
      </p:grpSp>
      <p:sp>
        <p:nvSpPr>
          <p:cNvPr id="52" name="TextBox 51"/>
          <p:cNvSpPr txBox="1"/>
          <p:nvPr/>
        </p:nvSpPr>
        <p:spPr>
          <a:xfrm>
            <a:off x="2935642" y="6649734"/>
            <a:ext cx="738664" cy="301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주관적 관측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417" y="7341929"/>
            <a:ext cx="6553200" cy="228600"/>
          </a:xfrm>
          <a:prstGeom prst="rect">
            <a:avLst/>
          </a:prstGeom>
        </p:spPr>
      </p:pic>
      <p:sp>
        <p:nvSpPr>
          <p:cNvPr id="54" name="순서도: 수행의 시작/종료 53"/>
          <p:cNvSpPr/>
          <p:nvPr/>
        </p:nvSpPr>
        <p:spPr>
          <a:xfrm>
            <a:off x="5322309" y="7227180"/>
            <a:ext cx="2299108" cy="304800"/>
          </a:xfrm>
          <a:prstGeom prst="flowChartTerminator">
            <a:avLst/>
          </a:prstGeom>
          <a:solidFill>
            <a:srgbClr val="72B98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1512" y="1878548"/>
            <a:ext cx="12649200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객관적 관측에서 누적된 당첨 번호 자료들을 이용하여 추세적인 변화를 파악하고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중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연속된 수가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쌍 인 당첨번호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＇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연속되지 않은 수로만 이루어진 당첨번호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당첨번호 출연 빈도 수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＇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당첨 확률에 영향을 줄 것 이라는 가설을 세움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가설을 검정하고자 프로그램을 개발하여 당첨 확률을 수치화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관측치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함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4351" y="6285628"/>
            <a:ext cx="124963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목요일 날 명당 지점에서 로또 구입하기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라는 </a:t>
            </a: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명제에 대한 확률을 분석하고 고객에게 정보 제공해준다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과연 개인적인 믿음의 정도는 확률에 영향을 줄 수 있는 지에 도전적인 정신을 담아 보았다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52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137022" y="4279879"/>
            <a:ext cx="11123810" cy="1421194"/>
            <a:chOff x="-5137022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137022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61835" y="3761905"/>
            <a:ext cx="14052451" cy="1047619"/>
            <a:chOff x="2861835" y="3761905"/>
            <a:chExt cx="14052451" cy="10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1835" y="3761905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51347" y="3681684"/>
            <a:ext cx="1168847" cy="1168847"/>
            <a:chOff x="2551347" y="3681684"/>
            <a:chExt cx="1168847" cy="11688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347" y="3681684"/>
              <a:ext cx="1168847" cy="116884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44521" y="3811722"/>
            <a:ext cx="1428571" cy="12666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861835" y="6680598"/>
            <a:ext cx="14052451" cy="1047619"/>
            <a:chOff x="2861835" y="6680598"/>
            <a:chExt cx="14052451" cy="10476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1835" y="6680598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51347" y="6600378"/>
            <a:ext cx="1168847" cy="1168847"/>
            <a:chOff x="2551347" y="6600378"/>
            <a:chExt cx="1168847" cy="11688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347" y="6600378"/>
              <a:ext cx="1168847" cy="116884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44521" y="6730415"/>
            <a:ext cx="1476190" cy="126666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861835" y="8139945"/>
            <a:ext cx="14052451" cy="1047619"/>
            <a:chOff x="2861835" y="8139945"/>
            <a:chExt cx="14052451" cy="104761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1835" y="8139945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51347" y="8059724"/>
            <a:ext cx="1168847" cy="1168847"/>
            <a:chOff x="2551347" y="8059724"/>
            <a:chExt cx="1168847" cy="1168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1347" y="8059724"/>
              <a:ext cx="1168847" cy="116884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44521" y="8189762"/>
            <a:ext cx="1476190" cy="12666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 rot="310007">
            <a:off x="16594079" y="3289191"/>
            <a:ext cx="757095" cy="618192"/>
            <a:chOff x="16542307" y="3258356"/>
            <a:chExt cx="757095" cy="61819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42446" y="3573769"/>
              <a:ext cx="586900" cy="163303"/>
              <a:chOff x="16542446" y="3573769"/>
              <a:chExt cx="586900" cy="16330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9740000">
                <a:off x="16542446" y="3573769"/>
                <a:ext cx="586900" cy="16330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560985" y="3418576"/>
              <a:ext cx="733438" cy="204077"/>
              <a:chOff x="16560985" y="3418576"/>
              <a:chExt cx="733438" cy="20407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9920000">
                <a:off x="16560985" y="3418576"/>
                <a:ext cx="733438" cy="204077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 rot="17732685">
            <a:off x="2110384" y="8890332"/>
            <a:ext cx="573469" cy="702322"/>
            <a:chOff x="1996926" y="7980480"/>
            <a:chExt cx="573469" cy="702322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2093045" y="8334708"/>
              <a:ext cx="544440" cy="151489"/>
              <a:chOff x="2093045" y="8334708"/>
              <a:chExt cx="544440" cy="151489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5140000">
                <a:off x="2093045" y="8334708"/>
                <a:ext cx="544440" cy="151489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900023" y="8230631"/>
              <a:ext cx="680377" cy="189313"/>
              <a:chOff x="1900023" y="8230631"/>
              <a:chExt cx="680377" cy="189313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5320000">
                <a:off x="1900023" y="8230631"/>
                <a:ext cx="680377" cy="189313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6397700" y="4059443"/>
            <a:ext cx="797619" cy="412066"/>
            <a:chOff x="16397700" y="4059443"/>
            <a:chExt cx="797619" cy="41206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6397700" y="4059443"/>
              <a:ext cx="797619" cy="41206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397700" y="5539028"/>
            <a:ext cx="797619" cy="412066"/>
            <a:chOff x="16397700" y="5539028"/>
            <a:chExt cx="797619" cy="41206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6397700" y="5539028"/>
              <a:ext cx="797619" cy="41206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6397700" y="6998375"/>
            <a:ext cx="797619" cy="412066"/>
            <a:chOff x="16397700" y="6998375"/>
            <a:chExt cx="797619" cy="41206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6397700" y="6998375"/>
              <a:ext cx="797619" cy="41206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397700" y="8457722"/>
            <a:ext cx="797619" cy="412066"/>
            <a:chOff x="16397700" y="8457722"/>
            <a:chExt cx="797619" cy="412066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6397700" y="8457722"/>
              <a:ext cx="797619" cy="41206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69573" y="415907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 역전 열차 시스템 구조</a:t>
            </a:r>
          </a:p>
        </p:txBody>
      </p:sp>
      <p:grpSp>
        <p:nvGrpSpPr>
          <p:cNvPr id="61" name="그룹 1001"/>
          <p:cNvGrpSpPr/>
          <p:nvPr/>
        </p:nvGrpSpPr>
        <p:grpSpPr>
          <a:xfrm>
            <a:off x="6809919" y="1843398"/>
            <a:ext cx="6514649" cy="1328535"/>
            <a:chOff x="5665900" y="7307093"/>
            <a:chExt cx="8055297" cy="1108380"/>
          </a:xfrm>
        </p:grpSpPr>
        <p:pic>
          <p:nvPicPr>
            <p:cNvPr id="63" name="Object 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65900" y="7307093"/>
              <a:ext cx="8055297" cy="1108380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 flipH="1">
            <a:off x="8938677" y="1713685"/>
            <a:ext cx="22098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 발</a:t>
            </a:r>
            <a:r>
              <a:rPr lang="ko-KR" altLang="en-US" sz="5400" dirty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en-US" altLang="ko-KR" sz="5400" dirty="0">
              <a:ln w="44450" cap="rnd">
                <a:solidFill>
                  <a:srgbClr val="0C3017"/>
                </a:solidFill>
              </a:ln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54347" y="4235183"/>
            <a:ext cx="2855572" cy="371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5768" y="4005182"/>
            <a:ext cx="12714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누적 통계 분석 </a:t>
            </a:r>
            <a:r>
              <a:rPr lang="en-US" altLang="ko-KR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회 차 별 당첨 번호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80%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차지한 조합 추출 </a:t>
            </a: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1986686">
            <a:off x="10739233" y="1033622"/>
            <a:ext cx="1373357" cy="14071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395822">
            <a:off x="11144039" y="1750858"/>
            <a:ext cx="1240679" cy="12534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19567" y="5714466"/>
            <a:ext cx="2323970" cy="377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861835" y="5221252"/>
            <a:ext cx="14052451" cy="1047619"/>
            <a:chOff x="2861835" y="5221252"/>
            <a:chExt cx="14052451" cy="10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1835" y="5221252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1347" y="5141031"/>
            <a:ext cx="1168847" cy="1168847"/>
            <a:chOff x="2551347" y="5141031"/>
            <a:chExt cx="1168847" cy="11688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1347" y="5141031"/>
              <a:ext cx="1168847" cy="116884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544521" y="5271068"/>
            <a:ext cx="1476190" cy="126666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01158" y="7138046"/>
            <a:ext cx="1953734" cy="37798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912601" y="6900530"/>
            <a:ext cx="12714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분석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실행으로 산출된 번호의 결과치 비교 분석  </a:t>
            </a: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19568" y="5693017"/>
            <a:ext cx="2323970" cy="3718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73092" y="8640279"/>
            <a:ext cx="2894252" cy="37798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955793" y="8348247"/>
            <a:ext cx="12714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 정보 제공 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당첨 지점별 확률 및 주소 제공 </a:t>
            </a: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29522" y="5471251"/>
            <a:ext cx="12714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 구체화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 번호 출현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번호 별 출현 빈도수에 대한 확률 수치화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점수화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7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1001"/>
          <p:cNvGrpSpPr/>
          <p:nvPr/>
        </p:nvGrpSpPr>
        <p:grpSpPr>
          <a:xfrm>
            <a:off x="3043117" y="1064451"/>
            <a:ext cx="13729540" cy="4800578"/>
            <a:chOff x="2250616" y="4573758"/>
            <a:chExt cx="15162209" cy="4676190"/>
          </a:xfrm>
        </p:grpSpPr>
        <p:pic>
          <p:nvPicPr>
            <p:cNvPr id="6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50616" y="4573758"/>
              <a:ext cx="15162209" cy="46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37022" y="4279879"/>
            <a:ext cx="11123810" cy="1421194"/>
            <a:chOff x="-5137022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137022" y="4279879"/>
              <a:ext cx="11123810" cy="142119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8915" y="270721"/>
            <a:ext cx="10503086" cy="10476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78426" y="190500"/>
            <a:ext cx="1168847" cy="1168847"/>
            <a:chOff x="2551347" y="3681684"/>
            <a:chExt cx="1168847" cy="11688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347" y="3681684"/>
              <a:ext cx="1168847" cy="116884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600" y="320538"/>
            <a:ext cx="1428571" cy="12666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 rot="6210790">
            <a:off x="16525630" y="5764373"/>
            <a:ext cx="757095" cy="618192"/>
            <a:chOff x="16542307" y="3258356"/>
            <a:chExt cx="757095" cy="61819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42446" y="3573769"/>
              <a:ext cx="586900" cy="163303"/>
              <a:chOff x="16542446" y="3573769"/>
              <a:chExt cx="586900" cy="16330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9740000">
                <a:off x="16542446" y="3573769"/>
                <a:ext cx="586900" cy="16330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560985" y="3418576"/>
              <a:ext cx="733438" cy="204077"/>
              <a:chOff x="16560985" y="3418576"/>
              <a:chExt cx="733438" cy="20407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9920000">
                <a:off x="16560985" y="3418576"/>
                <a:ext cx="733438" cy="204077"/>
              </a:xfrm>
              <a:prstGeom prst="rect">
                <a:avLst/>
              </a:prstGeom>
            </p:spPr>
          </p:pic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466" y="3575393"/>
            <a:ext cx="2855572" cy="371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9806" y="533892"/>
            <a:ext cx="127147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누적 통계 분석 </a:t>
            </a:r>
            <a:r>
              <a:rPr lang="en-US" altLang="ko-KR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 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</a:t>
            </a:r>
            <a:r>
              <a:rPr lang="ko-KR" altLang="en-US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회의 횟수의 당첨번호를 살펴본 결과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24400" y="6819899"/>
            <a:ext cx="12491469" cy="3209773"/>
            <a:chOff x="2544521" y="5141031"/>
            <a:chExt cx="14680253" cy="444257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861835" y="5221252"/>
              <a:ext cx="14052451" cy="1047619"/>
              <a:chOff x="2861835" y="5221252"/>
              <a:chExt cx="14052451" cy="104761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861835" y="5221252"/>
                <a:ext cx="14052451" cy="104761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551347" y="5141031"/>
              <a:ext cx="1168847" cy="1168847"/>
              <a:chOff x="2551347" y="5141031"/>
              <a:chExt cx="1168847" cy="116884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51347" y="5141031"/>
                <a:ext cx="1168847" cy="1168847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44521" y="5271068"/>
              <a:ext cx="1476190" cy="1266667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2861835" y="6680598"/>
              <a:ext cx="14052451" cy="1047619"/>
              <a:chOff x="2861835" y="6680598"/>
              <a:chExt cx="14052451" cy="104761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1835" y="6680598"/>
                <a:ext cx="14052451" cy="104761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551347" y="6600378"/>
              <a:ext cx="1168847" cy="1168847"/>
              <a:chOff x="2551347" y="6600378"/>
              <a:chExt cx="1168847" cy="116884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51347" y="6600378"/>
                <a:ext cx="1168847" cy="1168847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4521" y="6730415"/>
              <a:ext cx="1476190" cy="126666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2861835" y="8139945"/>
              <a:ext cx="14052451" cy="1047619"/>
              <a:chOff x="2861835" y="8139945"/>
              <a:chExt cx="14052451" cy="104761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861835" y="8139945"/>
                <a:ext cx="14052451" cy="104761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551347" y="8059724"/>
              <a:ext cx="1168847" cy="1168847"/>
              <a:chOff x="2551347" y="8059724"/>
              <a:chExt cx="1168847" cy="116884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51347" y="8059724"/>
                <a:ext cx="1168847" cy="1168847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44521" y="8189762"/>
              <a:ext cx="1476190" cy="1266667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3929522" y="5471251"/>
              <a:ext cx="13295252" cy="123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0A2D1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자료 구체화  </a:t>
              </a:r>
              <a:r>
                <a:rPr lang="ko-KR" altLang="en-US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연속 번호 출현 </a:t>
              </a:r>
              <a:r>
                <a:rPr lang="en-US" altLang="ko-KR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번호 별 출현 빈도수에 대한 확률 수치화   </a:t>
              </a:r>
              <a:endPara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12601" y="6900530"/>
              <a:ext cx="12714708" cy="123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0A2D1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결과 분석  </a:t>
              </a:r>
              <a:r>
                <a:rPr lang="ko-KR" altLang="en-US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실행으로 산출된 번호의 결과치 비교 분석  </a:t>
              </a:r>
              <a:endPara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55793" y="8348246"/>
              <a:ext cx="12714708" cy="123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0A2D1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추가 정보 제공  </a:t>
              </a:r>
              <a:r>
                <a:rPr lang="en-US" altLang="ko-KR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등 당첨 지점별 확률 및 주소 제공 </a:t>
              </a:r>
              <a:endPara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4595" y="4402390"/>
            <a:ext cx="2855572" cy="37188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7000" y="5270277"/>
            <a:ext cx="2855572" cy="37188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2420" y="1883496"/>
            <a:ext cx="3444779" cy="37188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8565" y="2685572"/>
            <a:ext cx="3444779" cy="3718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40847" y="1374791"/>
            <a:ext cx="132656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ko-KR" altLang="en-US" sz="28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홀수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로만 이루어진 배열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13/946   0.01374207 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800" b="1" dirty="0">
                <a:solidFill>
                  <a:srgbClr val="1D56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짝수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로만 이루어진 배열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16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16/946  0.01691332    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800" b="1" dirty="0">
                <a:solidFill>
                  <a:srgbClr val="1D56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연속된 수가 </a:t>
            </a:r>
            <a:r>
              <a:rPr lang="en-US" altLang="ko-KR" sz="2800" b="1" dirty="0">
                <a:solidFill>
                  <a:srgbClr val="1D56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800" b="1" dirty="0">
                <a:solidFill>
                  <a:srgbClr val="1D56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쌍 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이상인 당첨번호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구성비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15% 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8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연속된 수의 </a:t>
            </a:r>
            <a:r>
              <a:rPr lang="en-US" altLang="ko-KR" sz="28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8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쌍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당첨번호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구성비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39%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8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연속되지 않는 수로만 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이루어진 당첨번호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24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구성비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46%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66687" y="18481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제외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81448" y="436538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포함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12192001" y="1795776"/>
            <a:ext cx="1891589" cy="1965561"/>
            <a:chOff x="12192001" y="1795776"/>
            <a:chExt cx="1891589" cy="1965561"/>
          </a:xfrm>
        </p:grpSpPr>
        <p:sp>
          <p:nvSpPr>
            <p:cNvPr id="12" name="오른쪽 대괄호 11"/>
            <p:cNvSpPr/>
            <p:nvPr/>
          </p:nvSpPr>
          <p:spPr>
            <a:xfrm>
              <a:off x="12192001" y="1795776"/>
              <a:ext cx="685799" cy="1965561"/>
            </a:xfrm>
            <a:prstGeom prst="rightBracket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구부러진 연결선 23"/>
            <p:cNvCxnSpPr/>
            <p:nvPr/>
          </p:nvCxnSpPr>
          <p:spPr>
            <a:xfrm flipV="1">
              <a:off x="12877800" y="2151988"/>
              <a:ext cx="1205790" cy="626568"/>
            </a:xfrm>
            <a:prstGeom prst="curvedConnector3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3158620" y="4402390"/>
            <a:ext cx="1891589" cy="1022183"/>
            <a:chOff x="12192001" y="1795776"/>
            <a:chExt cx="1891589" cy="1965561"/>
          </a:xfrm>
        </p:grpSpPr>
        <p:sp>
          <p:nvSpPr>
            <p:cNvPr id="69" name="오른쪽 대괄호 68"/>
            <p:cNvSpPr/>
            <p:nvPr/>
          </p:nvSpPr>
          <p:spPr>
            <a:xfrm>
              <a:off x="12192001" y="1795776"/>
              <a:ext cx="685799" cy="1965561"/>
            </a:xfrm>
            <a:prstGeom prst="rightBracket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구부러진 연결선 71"/>
            <p:cNvCxnSpPr/>
            <p:nvPr/>
          </p:nvCxnSpPr>
          <p:spPr>
            <a:xfrm flipV="1">
              <a:off x="12877800" y="2151988"/>
              <a:ext cx="1205790" cy="626568"/>
            </a:xfrm>
            <a:prstGeom prst="curvedConnector3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74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1001"/>
          <p:cNvGrpSpPr/>
          <p:nvPr/>
        </p:nvGrpSpPr>
        <p:grpSpPr>
          <a:xfrm>
            <a:off x="3043117" y="1064451"/>
            <a:ext cx="13729540" cy="6512356"/>
            <a:chOff x="2250616" y="4573758"/>
            <a:chExt cx="15162209" cy="4676190"/>
          </a:xfrm>
        </p:grpSpPr>
        <p:pic>
          <p:nvPicPr>
            <p:cNvPr id="6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50616" y="4573758"/>
              <a:ext cx="15162209" cy="46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37022" y="4279879"/>
            <a:ext cx="11123810" cy="1421194"/>
            <a:chOff x="-5137022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137022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 rot="6210790">
            <a:off x="16587272" y="7303292"/>
            <a:ext cx="757095" cy="618192"/>
            <a:chOff x="16542307" y="3258356"/>
            <a:chExt cx="757095" cy="61819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42446" y="3573769"/>
              <a:ext cx="586900" cy="163303"/>
              <a:chOff x="16542446" y="3573769"/>
              <a:chExt cx="586900" cy="16330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9740000">
                <a:off x="16542446" y="3573769"/>
                <a:ext cx="586900" cy="16330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560985" y="3418576"/>
              <a:ext cx="733438" cy="204077"/>
              <a:chOff x="16560985" y="3418576"/>
              <a:chExt cx="733438" cy="20407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9920000">
                <a:off x="16560985" y="3418576"/>
                <a:ext cx="733438" cy="20407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994403" y="7932241"/>
            <a:ext cx="11957270" cy="756908"/>
            <a:chOff x="2861835" y="6680598"/>
            <a:chExt cx="14052451" cy="10476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1835" y="6680598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30208" y="7874282"/>
            <a:ext cx="994575" cy="844495"/>
            <a:chOff x="2551347" y="6600378"/>
            <a:chExt cx="1168847" cy="11688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1347" y="6600378"/>
              <a:ext cx="1168847" cy="116884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4400" y="7968234"/>
            <a:ext cx="1256094" cy="91517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994403" y="8986624"/>
            <a:ext cx="11957270" cy="756908"/>
            <a:chOff x="2861835" y="8139945"/>
            <a:chExt cx="14052451" cy="104761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1835" y="8139945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730208" y="8928664"/>
            <a:ext cx="994575" cy="844495"/>
            <a:chOff x="2551347" y="8059724"/>
            <a:chExt cx="1168847" cy="1168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1347" y="8059724"/>
              <a:ext cx="1168847" cy="116884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24400" y="9022617"/>
            <a:ext cx="1256094" cy="91517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888503" y="8091143"/>
            <a:ext cx="108189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분석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실행으로 산출된 번호의 결과치 비교 분석  </a:t>
            </a: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25255" y="9137122"/>
            <a:ext cx="108189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 정보 제공 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당첨 지점별 확률 및 주소 제공 </a:t>
            </a: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0847" y="1374791"/>
            <a:ext cx="1326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3935" y="2099214"/>
            <a:ext cx="2855572" cy="371888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433210" y="336359"/>
            <a:ext cx="14369765" cy="1396704"/>
            <a:chOff x="2544521" y="5141031"/>
            <a:chExt cx="14369765" cy="1396704"/>
          </a:xfrm>
        </p:grpSpPr>
        <p:grpSp>
          <p:nvGrpSpPr>
            <p:cNvPr id="40" name="그룹 1007"/>
            <p:cNvGrpSpPr/>
            <p:nvPr/>
          </p:nvGrpSpPr>
          <p:grpSpPr>
            <a:xfrm>
              <a:off x="2861835" y="5221252"/>
              <a:ext cx="14052451" cy="1047619"/>
              <a:chOff x="2861835" y="5221252"/>
              <a:chExt cx="14052451" cy="1047619"/>
            </a:xfrm>
          </p:grpSpPr>
          <p:pic>
            <p:nvPicPr>
              <p:cNvPr id="48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61835" y="5221252"/>
                <a:ext cx="14052451" cy="1047619"/>
              </a:xfrm>
              <a:prstGeom prst="rect">
                <a:avLst/>
              </a:prstGeom>
              <a:noFill/>
            </p:spPr>
          </p:pic>
        </p:grpSp>
        <p:grpSp>
          <p:nvGrpSpPr>
            <p:cNvPr id="41" name="그룹 1008"/>
            <p:cNvGrpSpPr/>
            <p:nvPr/>
          </p:nvGrpSpPr>
          <p:grpSpPr>
            <a:xfrm>
              <a:off x="2551347" y="5141031"/>
              <a:ext cx="1168847" cy="1168847"/>
              <a:chOff x="2551347" y="5141031"/>
              <a:chExt cx="1168847" cy="1168847"/>
            </a:xfrm>
          </p:grpSpPr>
          <p:pic>
            <p:nvPicPr>
              <p:cNvPr id="46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551347" y="5141031"/>
                <a:ext cx="1168847" cy="1168847"/>
              </a:xfrm>
              <a:prstGeom prst="rect">
                <a:avLst/>
              </a:prstGeom>
            </p:spPr>
          </p:pic>
        </p:grpSp>
        <p:pic>
          <p:nvPicPr>
            <p:cNvPr id="43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4521" y="5271068"/>
              <a:ext cx="1476190" cy="126666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929522" y="5471251"/>
              <a:ext cx="1271470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0A2D1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자료 구체화  </a:t>
              </a:r>
              <a:r>
                <a:rPr lang="ko-KR" altLang="en-US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번호 별 출현 빈도수에 대한 확률 수치화 </a:t>
              </a:r>
              <a:r>
                <a:rPr lang="en-US" altLang="ko-KR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(100</a:t>
              </a:r>
              <a:r>
                <a:rPr lang="ko-KR" altLang="en-US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점 만점 기준 점수 합산 </a:t>
              </a:r>
              <a:r>
                <a:rPr lang="en-US" altLang="ko-KR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r>
                <a:rPr lang="ko-KR" altLang="en-US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</a:t>
              </a:r>
              <a:endPara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52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5400000">
            <a:off x="5271905" y="4383278"/>
            <a:ext cx="6049601" cy="195247"/>
          </a:xfrm>
          <a:prstGeom prst="rect">
            <a:avLst/>
          </a:prstGeom>
        </p:spPr>
      </p:pic>
      <p:pic>
        <p:nvPicPr>
          <p:cNvPr id="53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5400000">
            <a:off x="10593450" y="4418711"/>
            <a:ext cx="6118719" cy="197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810" y="1553960"/>
            <a:ext cx="259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+15</a:t>
            </a:r>
            <a:r>
              <a:rPr lang="ko-KR" altLang="en-US" sz="5400" b="1" dirty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569979" y="2720324"/>
            <a:ext cx="4118930" cy="4205929"/>
            <a:chOff x="3569979" y="2720324"/>
            <a:chExt cx="4118930" cy="4205929"/>
          </a:xfrm>
        </p:grpSpPr>
        <p:grpSp>
          <p:nvGrpSpPr>
            <p:cNvPr id="13" name="그룹 12"/>
            <p:cNvGrpSpPr/>
            <p:nvPr/>
          </p:nvGrpSpPr>
          <p:grpSpPr>
            <a:xfrm>
              <a:off x="3666491" y="2720324"/>
              <a:ext cx="1327912" cy="1280175"/>
              <a:chOff x="3666491" y="2720324"/>
              <a:chExt cx="1327912" cy="1280175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3666491" y="2720324"/>
                <a:ext cx="1327912" cy="1280175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03598" y="2923239"/>
                <a:ext cx="10536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17</a:t>
                </a:r>
                <a:endParaRPr lang="ko-KR" altLang="en-US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59" name="타원 58"/>
            <p:cNvSpPr/>
            <p:nvPr/>
          </p:nvSpPr>
          <p:spPr>
            <a:xfrm>
              <a:off x="6187506" y="2736797"/>
              <a:ext cx="1327912" cy="1280175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03747" y="2923239"/>
              <a:ext cx="11210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18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897891" y="4147222"/>
              <a:ext cx="1327912" cy="1280175"/>
              <a:chOff x="4914601" y="4216539"/>
              <a:chExt cx="1327912" cy="1280175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914601" y="4216539"/>
                <a:ext cx="1327912" cy="128017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17221" y="4429710"/>
                <a:ext cx="11360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27</a:t>
                </a:r>
                <a:endParaRPr lang="ko-KR" altLang="en-US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569979" y="5646078"/>
              <a:ext cx="1327912" cy="1280175"/>
              <a:chOff x="3569979" y="5646078"/>
              <a:chExt cx="1327912" cy="1280175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3569979" y="5646078"/>
                <a:ext cx="1327912" cy="12801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65891" y="5823578"/>
                <a:ext cx="11360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34</a:t>
                </a:r>
                <a:endParaRPr lang="ko-KR" altLang="en-US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68" name="타원 67"/>
            <p:cNvSpPr/>
            <p:nvPr/>
          </p:nvSpPr>
          <p:spPr>
            <a:xfrm>
              <a:off x="6360997" y="5470778"/>
              <a:ext cx="1327912" cy="1280175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05246" y="5649200"/>
              <a:ext cx="11360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43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4259" y="2099214"/>
            <a:ext cx="2855572" cy="37188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546398" y="1567419"/>
            <a:ext cx="259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+5</a:t>
            </a:r>
            <a:r>
              <a:rPr lang="ko-KR" altLang="en-US" sz="5400" b="1" dirty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796736" y="4000499"/>
            <a:ext cx="259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+10</a:t>
            </a:r>
            <a:r>
              <a:rPr lang="ko-KR" altLang="en-US" sz="5400" b="1" dirty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843066" y="2821984"/>
            <a:ext cx="4259092" cy="3928969"/>
            <a:chOff x="8843066" y="2821984"/>
            <a:chExt cx="4259092" cy="3928969"/>
          </a:xfrm>
        </p:grpSpPr>
        <p:sp>
          <p:nvSpPr>
            <p:cNvPr id="75" name="타원 74"/>
            <p:cNvSpPr/>
            <p:nvPr/>
          </p:nvSpPr>
          <p:spPr>
            <a:xfrm>
              <a:off x="8928672" y="2821984"/>
              <a:ext cx="1327912" cy="12801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051990" y="3064158"/>
              <a:ext cx="105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11572454" y="2821984"/>
              <a:ext cx="1327912" cy="1280175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709695" y="3022544"/>
              <a:ext cx="105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22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0231683" y="4109942"/>
              <a:ext cx="1327912" cy="12801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370046" y="4325644"/>
              <a:ext cx="105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41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8843066" y="5470778"/>
              <a:ext cx="1327912" cy="1280175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928672" y="5649200"/>
              <a:ext cx="1129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23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1774246" y="5470778"/>
              <a:ext cx="1327912" cy="12801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907068" y="5649200"/>
              <a:ext cx="105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32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44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10254" y="536103"/>
            <a:ext cx="2151163" cy="1006262"/>
            <a:chOff x="5619048" y="7441519"/>
            <a:chExt cx="8055297" cy="110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048" y="7441519"/>
              <a:ext cx="8055297" cy="110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9200818" y="538084"/>
            <a:ext cx="1416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 발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35135" y="433519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알고리즘</a:t>
            </a:r>
          </a:p>
        </p:txBody>
      </p:sp>
      <p:grpSp>
        <p:nvGrpSpPr>
          <p:cNvPr id="25" name="그룹 1013"/>
          <p:cNvGrpSpPr/>
          <p:nvPr/>
        </p:nvGrpSpPr>
        <p:grpSpPr>
          <a:xfrm>
            <a:off x="7824452" y="1875180"/>
            <a:ext cx="4058667" cy="757270"/>
            <a:chOff x="2200000" y="7009524"/>
            <a:chExt cx="7466667" cy="2238095"/>
          </a:xfrm>
        </p:grpSpPr>
        <p:pic>
          <p:nvPicPr>
            <p:cNvPr id="26" name="Object 5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000" y="7009524"/>
              <a:ext cx="7466667" cy="2238095"/>
            </a:xfrm>
            <a:prstGeom prst="rect">
              <a:avLst/>
            </a:prstGeom>
          </p:spPr>
        </p:pic>
      </p:grpSp>
      <p:sp>
        <p:nvSpPr>
          <p:cNvPr id="8" name="아래쪽 화살표 7"/>
          <p:cNvSpPr/>
          <p:nvPr/>
        </p:nvSpPr>
        <p:spPr>
          <a:xfrm>
            <a:off x="9698181" y="1402057"/>
            <a:ext cx="267471" cy="563682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8963" y="2076075"/>
            <a:ext cx="400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난수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추출</a:t>
            </a:r>
          </a:p>
        </p:txBody>
      </p:sp>
      <p:grpSp>
        <p:nvGrpSpPr>
          <p:cNvPr id="28" name="그룹 1013"/>
          <p:cNvGrpSpPr/>
          <p:nvPr/>
        </p:nvGrpSpPr>
        <p:grpSpPr>
          <a:xfrm>
            <a:off x="7850657" y="6111518"/>
            <a:ext cx="4070359" cy="1241193"/>
            <a:chOff x="2200000" y="7009524"/>
            <a:chExt cx="7466667" cy="2238095"/>
          </a:xfrm>
        </p:grpSpPr>
        <p:pic>
          <p:nvPicPr>
            <p:cNvPr id="29" name="Object 5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000" y="7009524"/>
              <a:ext cx="7466667" cy="2238095"/>
            </a:xfrm>
            <a:prstGeom prst="rect">
              <a:avLst/>
            </a:prstGeom>
          </p:spPr>
        </p:pic>
      </p:grpSp>
      <p:sp>
        <p:nvSpPr>
          <p:cNvPr id="35" name="순서도: 판단 34"/>
          <p:cNvSpPr/>
          <p:nvPr/>
        </p:nvSpPr>
        <p:spPr>
          <a:xfrm>
            <a:off x="8172973" y="2936363"/>
            <a:ext cx="3317886" cy="1386902"/>
          </a:xfrm>
          <a:prstGeom prst="flowChartDecision">
            <a:avLst/>
          </a:prstGeom>
          <a:solidFill>
            <a:srgbClr val="72B98A"/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26074" y="3239269"/>
            <a:ext cx="27003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연속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or</a:t>
            </a:r>
          </a:p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모두 연속되지 않음</a:t>
            </a:r>
          </a:p>
          <a:p>
            <a:endParaRPr lang="ko-KR" altLang="en-US" sz="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순서도: 판단 38"/>
          <p:cNvSpPr/>
          <p:nvPr/>
        </p:nvSpPr>
        <p:spPr>
          <a:xfrm>
            <a:off x="8240537" y="4533310"/>
            <a:ext cx="3162397" cy="1361028"/>
          </a:xfrm>
          <a:prstGeom prst="flowChartDecision">
            <a:avLst/>
          </a:prstGeom>
          <a:solidFill>
            <a:srgbClr val="72B98A"/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22173" y="5006142"/>
            <a:ext cx="346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홀수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짝수 제외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36718" y="6264744"/>
            <a:ext cx="3721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 횟수 많은 수 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+15</a:t>
            </a:r>
            <a:b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 횟수 적은 수 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+5</a:t>
            </a:r>
            <a:b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나머지 숫자는 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+10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267" y="-333188"/>
            <a:ext cx="1761764" cy="1779925"/>
          </a:xfrm>
          <a:prstGeom prst="rect">
            <a:avLst/>
          </a:prstGeom>
        </p:spPr>
      </p:pic>
      <p:sp>
        <p:nvSpPr>
          <p:cNvPr id="42" name="아래쪽 화살표 41"/>
          <p:cNvSpPr/>
          <p:nvPr/>
        </p:nvSpPr>
        <p:spPr>
          <a:xfrm>
            <a:off x="9698181" y="2536862"/>
            <a:ext cx="267471" cy="483635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아래쪽 화살표 42"/>
          <p:cNvSpPr/>
          <p:nvPr/>
        </p:nvSpPr>
        <p:spPr>
          <a:xfrm>
            <a:off x="9698181" y="4163213"/>
            <a:ext cx="267471" cy="472523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73124" y="7642014"/>
            <a:ext cx="4006259" cy="111041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 만점</a:t>
            </a:r>
            <a:b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점수 높을수록 당첨 확률도</a:t>
            </a:r>
            <a:r>
              <a:rPr kumimoji="0" lang="ko-KR" altLang="en-US" sz="20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UP!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순서도: 문서 45"/>
          <p:cNvSpPr/>
          <p:nvPr/>
        </p:nvSpPr>
        <p:spPr>
          <a:xfrm>
            <a:off x="8653259" y="9041731"/>
            <a:ext cx="2401049" cy="1075608"/>
          </a:xfrm>
          <a:prstGeom prst="flowChartDocument">
            <a:avLst/>
          </a:prstGeom>
          <a:solidFill>
            <a:srgbClr val="FFF579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noProof="0" dirty="0">
              <a:ln w="2540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  <a:uLnTx/>
              <a:uFillTx/>
              <a:latin typeface="배달의민족 주아 "/>
              <a:ea typeface="배달의민족 주아" panose="02020603020101020101" pitchFamily="18" charset="-127"/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9687999" y="5742381"/>
            <a:ext cx="267471" cy="472523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9720049" y="7225040"/>
            <a:ext cx="267471" cy="472523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9721998" y="8649058"/>
            <a:ext cx="267471" cy="472523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62637" y="4212458"/>
            <a:ext cx="87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Yes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26074" y="5681323"/>
            <a:ext cx="1067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Yes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490859" y="2253815"/>
            <a:ext cx="762101" cy="1455827"/>
            <a:chOff x="11490859" y="2253815"/>
            <a:chExt cx="762101" cy="1455827"/>
          </a:xfrm>
        </p:grpSpPr>
        <p:cxnSp>
          <p:nvCxnSpPr>
            <p:cNvPr id="52" name="꺾인 연결선 51"/>
            <p:cNvCxnSpPr>
              <a:stCxn id="35" idx="3"/>
              <a:endCxn id="26" idx="3"/>
            </p:cNvCxnSpPr>
            <p:nvPr/>
          </p:nvCxnSpPr>
          <p:spPr>
            <a:xfrm flipV="1">
              <a:off x="11490859" y="2253815"/>
              <a:ext cx="392260" cy="1375999"/>
            </a:xfrm>
            <a:prstGeom prst="bentConnector3">
              <a:avLst>
                <a:gd name="adj1" fmla="val 419644"/>
              </a:avLst>
            </a:prstGeom>
            <a:noFill/>
            <a:ln w="66675" cap="flat" cmpd="sng" algn="ctr">
              <a:solidFill>
                <a:srgbClr val="193D2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11490859" y="3186422"/>
              <a:ext cx="762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800" dirty="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</a:t>
              </a:r>
              <a:endParaRPr lang="ko-KR" altLang="en-US" sz="28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965653" y="1709314"/>
            <a:ext cx="2336413" cy="3512259"/>
            <a:chOff x="9965653" y="1709314"/>
            <a:chExt cx="2336413" cy="3512259"/>
          </a:xfrm>
        </p:grpSpPr>
        <p:cxnSp>
          <p:nvCxnSpPr>
            <p:cNvPr id="59" name="꺾인 연결선 58"/>
            <p:cNvCxnSpPr>
              <a:stCxn id="41" idx="3"/>
            </p:cNvCxnSpPr>
            <p:nvPr/>
          </p:nvCxnSpPr>
          <p:spPr>
            <a:xfrm flipH="1" flipV="1">
              <a:off x="9965653" y="1709314"/>
              <a:ext cx="1619744" cy="3496883"/>
            </a:xfrm>
            <a:prstGeom prst="bentConnector4">
              <a:avLst>
                <a:gd name="adj1" fmla="val -158668"/>
                <a:gd name="adj2" fmla="val 99611"/>
              </a:avLst>
            </a:prstGeom>
            <a:noFill/>
            <a:ln w="66675" cap="flat" cmpd="sng" algn="ctr">
              <a:solidFill>
                <a:srgbClr val="193D2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11539965" y="4698353"/>
              <a:ext cx="762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800" dirty="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</a:t>
              </a:r>
              <a:endParaRPr lang="ko-KR" altLang="en-US" sz="28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78" name="그룹 1012"/>
          <p:cNvGrpSpPr/>
          <p:nvPr/>
        </p:nvGrpSpPr>
        <p:grpSpPr>
          <a:xfrm>
            <a:off x="11049376" y="8649058"/>
            <a:ext cx="353558" cy="580717"/>
            <a:chOff x="4852545" y="2017096"/>
            <a:chExt cx="555025" cy="826803"/>
          </a:xfrm>
        </p:grpSpPr>
        <p:pic>
          <p:nvPicPr>
            <p:cNvPr id="79" name="Object 3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52545" y="2017096"/>
              <a:ext cx="555025" cy="826803"/>
            </a:xfrm>
            <a:prstGeom prst="rect">
              <a:avLst/>
            </a:prstGeom>
          </p:spPr>
        </p:pic>
      </p:grpSp>
      <p:grpSp>
        <p:nvGrpSpPr>
          <p:cNvPr id="80" name="그룹 1012"/>
          <p:cNvGrpSpPr/>
          <p:nvPr/>
        </p:nvGrpSpPr>
        <p:grpSpPr>
          <a:xfrm>
            <a:off x="11365991" y="8900655"/>
            <a:ext cx="392236" cy="738646"/>
            <a:chOff x="4852545" y="2017096"/>
            <a:chExt cx="555025" cy="826803"/>
          </a:xfrm>
        </p:grpSpPr>
        <p:pic>
          <p:nvPicPr>
            <p:cNvPr id="81" name="Object 3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52545" y="2017096"/>
              <a:ext cx="555025" cy="82680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D0E206F-A46E-441F-8DD6-4D1E0F389278}"/>
              </a:ext>
            </a:extLst>
          </p:cNvPr>
          <p:cNvSpPr txBox="1"/>
          <p:nvPr/>
        </p:nvSpPr>
        <p:spPr>
          <a:xfrm>
            <a:off x="8854933" y="9222873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로또번호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39682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42828" y="2004063"/>
            <a:ext cx="8001000" cy="1488840"/>
            <a:chOff x="5619048" y="7441519"/>
            <a:chExt cx="8055297" cy="110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048" y="7441519"/>
              <a:ext cx="8055297" cy="110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8152" y="473626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구현 소스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6966840" y="1927767"/>
            <a:ext cx="5523308" cy="126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dirty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en-US" altLang="ko-KR" sz="6000" b="1" dirty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6000" b="1" dirty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 조  </a:t>
            </a:r>
            <a:endParaRPr lang="en-US" altLang="ko-KR" sz="6000" b="1" dirty="0">
              <a:ln w="44450" cap="rnd">
                <a:solidFill>
                  <a:srgbClr val="0C3017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2" name="그룹 1002"/>
          <p:cNvGrpSpPr/>
          <p:nvPr/>
        </p:nvGrpSpPr>
        <p:grpSpPr>
          <a:xfrm>
            <a:off x="2376659" y="4963453"/>
            <a:ext cx="4600869" cy="3742857"/>
            <a:chOff x="2209524" y="5361905"/>
            <a:chExt cx="4600869" cy="3742857"/>
          </a:xfrm>
        </p:grpSpPr>
        <p:pic>
          <p:nvPicPr>
            <p:cNvPr id="24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524" y="5361905"/>
              <a:ext cx="4600869" cy="3742857"/>
            </a:xfrm>
            <a:prstGeom prst="rect">
              <a:avLst/>
            </a:prstGeom>
          </p:spPr>
        </p:pic>
      </p:grpSp>
      <p:grpSp>
        <p:nvGrpSpPr>
          <p:cNvPr id="25" name="그룹 1005"/>
          <p:cNvGrpSpPr/>
          <p:nvPr/>
        </p:nvGrpSpPr>
        <p:grpSpPr>
          <a:xfrm>
            <a:off x="4092670" y="4533900"/>
            <a:ext cx="1168847" cy="1168847"/>
            <a:chOff x="3925535" y="4932352"/>
            <a:chExt cx="1168847" cy="1168847"/>
          </a:xfrm>
        </p:grpSpPr>
        <p:pic>
          <p:nvPicPr>
            <p:cNvPr id="26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27" name="Object 4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96349" y="4663938"/>
            <a:ext cx="1428571" cy="126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1785" y="6239196"/>
            <a:ext cx="2160000" cy="488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8293" y="57684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 성</a:t>
            </a:r>
          </a:p>
        </p:txBody>
      </p:sp>
      <p:grpSp>
        <p:nvGrpSpPr>
          <p:cNvPr id="28" name="그룹 1013"/>
          <p:cNvGrpSpPr/>
          <p:nvPr/>
        </p:nvGrpSpPr>
        <p:grpSpPr>
          <a:xfrm>
            <a:off x="2357316" y="6808074"/>
            <a:ext cx="4609524" cy="154002"/>
            <a:chOff x="2209524" y="7414484"/>
            <a:chExt cx="4609524" cy="154002"/>
          </a:xfrm>
        </p:grpSpPr>
        <p:pic>
          <p:nvPicPr>
            <p:cNvPr id="29" name="Object 4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9524" y="7414484"/>
              <a:ext cx="4609524" cy="15400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655866" y="7078244"/>
            <a:ext cx="3744933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선언</a:t>
            </a: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</a:t>
            </a:r>
            <a:r>
              <a:rPr lang="ko-KR" altLang="en-US" sz="2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난수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 5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추출</a:t>
            </a:r>
          </a:p>
        </p:txBody>
      </p:sp>
      <p:grpSp>
        <p:nvGrpSpPr>
          <p:cNvPr id="30" name="그룹 1006"/>
          <p:cNvGrpSpPr/>
          <p:nvPr/>
        </p:nvGrpSpPr>
        <p:grpSpPr>
          <a:xfrm>
            <a:off x="7609558" y="4963453"/>
            <a:ext cx="4600869" cy="3742857"/>
            <a:chOff x="7442423" y="5361905"/>
            <a:chExt cx="4600869" cy="3742857"/>
          </a:xfrm>
        </p:grpSpPr>
        <p:pic>
          <p:nvPicPr>
            <p:cNvPr id="32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2423" y="5361905"/>
              <a:ext cx="4600869" cy="3742857"/>
            </a:xfrm>
            <a:prstGeom prst="rect">
              <a:avLst/>
            </a:prstGeom>
          </p:spPr>
        </p:pic>
      </p:grpSp>
      <p:grpSp>
        <p:nvGrpSpPr>
          <p:cNvPr id="33" name="그룹 1007"/>
          <p:cNvGrpSpPr/>
          <p:nvPr/>
        </p:nvGrpSpPr>
        <p:grpSpPr>
          <a:xfrm>
            <a:off x="9325569" y="4533900"/>
            <a:ext cx="1168847" cy="1168847"/>
            <a:chOff x="9158434" y="4932352"/>
            <a:chExt cx="1168847" cy="1168847"/>
          </a:xfrm>
        </p:grpSpPr>
        <p:pic>
          <p:nvPicPr>
            <p:cNvPr id="34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58434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35" name="Object 4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29248" y="4663938"/>
            <a:ext cx="1476190" cy="1266667"/>
          </a:xfrm>
          <a:prstGeom prst="rect">
            <a:avLst/>
          </a:prstGeom>
        </p:spPr>
      </p:pic>
      <p:grpSp>
        <p:nvGrpSpPr>
          <p:cNvPr id="36" name="그룹 1014"/>
          <p:cNvGrpSpPr/>
          <p:nvPr/>
        </p:nvGrpSpPr>
        <p:grpSpPr>
          <a:xfrm>
            <a:off x="7605230" y="6834881"/>
            <a:ext cx="4609524" cy="154002"/>
            <a:chOff x="7438095" y="7414484"/>
            <a:chExt cx="4609524" cy="154002"/>
          </a:xfrm>
        </p:grpSpPr>
        <p:pic>
          <p:nvPicPr>
            <p:cNvPr id="37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38095" y="7414484"/>
              <a:ext cx="4609524" cy="154002"/>
            </a:xfrm>
            <a:prstGeom prst="rect">
              <a:avLst/>
            </a:prstGeom>
          </p:spPr>
        </p:pic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9992" y="6134505"/>
            <a:ext cx="2160000" cy="48819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158677" y="5702747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 </a:t>
            </a:r>
            <a:r>
              <a:rPr lang="ko-KR" altLang="en-US" sz="5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렬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75549" y="7311349"/>
            <a:ext cx="375549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버블 정렬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오름차순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1" name="그룹 1008"/>
          <p:cNvGrpSpPr/>
          <p:nvPr/>
        </p:nvGrpSpPr>
        <p:grpSpPr>
          <a:xfrm>
            <a:off x="12785314" y="4963453"/>
            <a:ext cx="4600869" cy="3742857"/>
            <a:chOff x="12618179" y="5361905"/>
            <a:chExt cx="4600869" cy="3742857"/>
          </a:xfrm>
        </p:grpSpPr>
        <p:pic>
          <p:nvPicPr>
            <p:cNvPr id="42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18179" y="5361905"/>
              <a:ext cx="4600869" cy="3742857"/>
            </a:xfrm>
            <a:prstGeom prst="rect">
              <a:avLst/>
            </a:prstGeom>
          </p:spPr>
        </p:pic>
      </p:grpSp>
      <p:grpSp>
        <p:nvGrpSpPr>
          <p:cNvPr id="43" name="그룹 1009"/>
          <p:cNvGrpSpPr/>
          <p:nvPr/>
        </p:nvGrpSpPr>
        <p:grpSpPr>
          <a:xfrm>
            <a:off x="14501325" y="4533900"/>
            <a:ext cx="1168847" cy="1168847"/>
            <a:chOff x="14334190" y="4932352"/>
            <a:chExt cx="1168847" cy="1168847"/>
          </a:xfrm>
        </p:grpSpPr>
        <p:pic>
          <p:nvPicPr>
            <p:cNvPr id="44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34190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4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505004" y="4663938"/>
            <a:ext cx="1476190" cy="1266667"/>
          </a:xfrm>
          <a:prstGeom prst="rect">
            <a:avLst/>
          </a:prstGeom>
        </p:spPr>
      </p:pic>
      <p:grpSp>
        <p:nvGrpSpPr>
          <p:cNvPr id="46" name="그룹 1015"/>
          <p:cNvGrpSpPr/>
          <p:nvPr/>
        </p:nvGrpSpPr>
        <p:grpSpPr>
          <a:xfrm>
            <a:off x="12842456" y="6834881"/>
            <a:ext cx="4609524" cy="154002"/>
            <a:chOff x="12657100" y="7414484"/>
            <a:chExt cx="4609524" cy="154002"/>
          </a:xfrm>
        </p:grpSpPr>
        <p:pic>
          <p:nvPicPr>
            <p:cNvPr id="47" name="Object 5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57100" y="7414484"/>
              <a:ext cx="4609524" cy="154002"/>
            </a:xfrm>
            <a:prstGeom prst="rect">
              <a:avLst/>
            </a:prstGeom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7218" y="6248193"/>
            <a:ext cx="2160000" cy="48819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256948" y="581668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 </a:t>
            </a:r>
            <a:r>
              <a:rPr lang="ko-KR" altLang="en-US" sz="5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력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288401" y="7043105"/>
            <a:ext cx="390939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 확률 점수화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(100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 만점 기준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1" name="그룹 1009"/>
          <p:cNvGrpSpPr/>
          <p:nvPr/>
        </p:nvGrpSpPr>
        <p:grpSpPr>
          <a:xfrm>
            <a:off x="4571106" y="1258174"/>
            <a:ext cx="1042520" cy="736168"/>
            <a:chOff x="3333822" y="1480039"/>
            <a:chExt cx="1042520" cy="736168"/>
          </a:xfrm>
        </p:grpSpPr>
        <p:grpSp>
          <p:nvGrpSpPr>
            <p:cNvPr id="52" name="그룹 1010"/>
            <p:cNvGrpSpPr/>
            <p:nvPr/>
          </p:nvGrpSpPr>
          <p:grpSpPr>
            <a:xfrm>
              <a:off x="3488212" y="1340399"/>
              <a:ext cx="704299" cy="1000940"/>
              <a:chOff x="3488212" y="1340399"/>
              <a:chExt cx="704299" cy="1000940"/>
            </a:xfrm>
          </p:grpSpPr>
          <p:pic>
            <p:nvPicPr>
              <p:cNvPr id="55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6140000">
                <a:off x="3488212" y="1340399"/>
                <a:ext cx="704299" cy="1000940"/>
              </a:xfrm>
              <a:prstGeom prst="rect">
                <a:avLst/>
              </a:prstGeom>
            </p:spPr>
          </p:pic>
        </p:grpSp>
        <p:grpSp>
          <p:nvGrpSpPr>
            <p:cNvPr id="53" name="그룹 1011"/>
            <p:cNvGrpSpPr/>
            <p:nvPr/>
          </p:nvGrpSpPr>
          <p:grpSpPr>
            <a:xfrm>
              <a:off x="3586703" y="1833754"/>
              <a:ext cx="806456" cy="177127"/>
              <a:chOff x="3586703" y="1833754"/>
              <a:chExt cx="806456" cy="177127"/>
            </a:xfrm>
          </p:grpSpPr>
          <p:pic>
            <p:nvPicPr>
              <p:cNvPr id="54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9620000">
                <a:off x="3586703" y="1833754"/>
                <a:ext cx="806456" cy="177127"/>
              </a:xfrm>
              <a:prstGeom prst="rect">
                <a:avLst/>
              </a:prstGeom>
            </p:spPr>
          </p:pic>
        </p:grpSp>
      </p:grpSp>
      <p:grpSp>
        <p:nvGrpSpPr>
          <p:cNvPr id="56" name="그룹 1021"/>
          <p:cNvGrpSpPr/>
          <p:nvPr/>
        </p:nvGrpSpPr>
        <p:grpSpPr>
          <a:xfrm>
            <a:off x="13977156" y="1158637"/>
            <a:ext cx="805644" cy="860335"/>
            <a:chOff x="14766069" y="2335679"/>
            <a:chExt cx="524169" cy="698609"/>
          </a:xfrm>
        </p:grpSpPr>
        <p:pic>
          <p:nvPicPr>
            <p:cNvPr id="57" name="Object 6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5900000">
              <a:off x="14766069" y="2335679"/>
              <a:ext cx="524169" cy="698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646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3505200" y="1397906"/>
            <a:ext cx="10302469" cy="8609003"/>
            <a:chOff x="1295400" y="1521060"/>
            <a:chExt cx="10302469" cy="8609003"/>
          </a:xfrm>
        </p:grpSpPr>
        <p:sp>
          <p:nvSpPr>
            <p:cNvPr id="4" name="직사각형 3"/>
            <p:cNvSpPr/>
            <p:nvPr/>
          </p:nvSpPr>
          <p:spPr>
            <a:xfrm>
              <a:off x="1295400" y="1521060"/>
              <a:ext cx="10302469" cy="8575440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91497" y="1666208"/>
              <a:ext cx="10060652" cy="8463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>
                  <a:solidFill>
                    <a:srgbClr val="704E4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main</a:t>
              </a:r>
              <a:r>
                <a:rPr lang="en-US" altLang="ko-KR" sz="3200" dirty="0">
                  <a:solidFill>
                    <a:srgbClr val="B80505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()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{</a:t>
              </a: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temp = 0;</a:t>
              </a: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rtemp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= 0;</a:t>
              </a:r>
            </a:p>
            <a:p>
              <a:endPara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// 5*6 30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개의 숫자를 담을 </a:t>
              </a:r>
              <a:r>
                <a:rPr lang="en-US" altLang="ko-KR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차원 배열을 생성</a:t>
              </a: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lottary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[5][6];</a:t>
              </a:r>
            </a:p>
            <a:p>
              <a:endPara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// 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구성 변수들 선언</a:t>
              </a: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count;</a:t>
              </a: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numCount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= 0;</a:t>
              </a: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odd;</a:t>
              </a: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even;</a:t>
              </a:r>
            </a:p>
            <a:p>
              <a:endPara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// 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랜덤 </a:t>
              </a:r>
              <a:r>
                <a:rPr lang="ko-KR" altLang="en-US" sz="3200" dirty="0" err="1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난수를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위한 시간 함수 사용</a:t>
              </a: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srand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((</a:t>
              </a:r>
              <a:r>
                <a:rPr lang="en-US" altLang="ko-KR" sz="3200" dirty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unsigned </a:t>
              </a:r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)time(</a:t>
              </a:r>
              <a:r>
                <a:rPr lang="en-US" altLang="ko-KR" sz="3200" dirty="0">
                  <a:solidFill>
                    <a:schemeClr val="accent4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NULL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));</a:t>
              </a: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 . . . . .</a:t>
              </a: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}</a:t>
              </a:r>
              <a:endPara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3" name="그룹 1005"/>
          <p:cNvGrpSpPr/>
          <p:nvPr/>
        </p:nvGrpSpPr>
        <p:grpSpPr>
          <a:xfrm>
            <a:off x="1356423" y="126189"/>
            <a:ext cx="1168847" cy="1168847"/>
            <a:chOff x="3925535" y="4932352"/>
            <a:chExt cx="1168847" cy="1168847"/>
          </a:xfrm>
        </p:grpSpPr>
        <p:pic>
          <p:nvPicPr>
            <p:cNvPr id="44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45" name="Object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0102" y="256227"/>
            <a:ext cx="1428571" cy="126666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76400" y="28009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 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3859" y="9862963"/>
            <a:ext cx="85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12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1299</Words>
  <Application>Microsoft Office PowerPoint</Application>
  <PresentationFormat>사용자 지정</PresentationFormat>
  <Paragraphs>461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배달의민족 도현</vt:lpstr>
      <vt:lpstr>배달의민족 주아</vt:lpstr>
      <vt:lpstr>배달의민족 주아 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안준모</cp:lastModifiedBy>
  <cp:revision>132</cp:revision>
  <dcterms:created xsi:type="dcterms:W3CDTF">2021-01-19T22:42:11Z</dcterms:created>
  <dcterms:modified xsi:type="dcterms:W3CDTF">2021-06-16T11:29:53Z</dcterms:modified>
  <cp:contentStatus/>
  <cp:version>1000.0000.01</cp:version>
</cp:coreProperties>
</file>