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Hwan Jeong" initials="IJ" lastIdx="1" clrIdx="0">
    <p:extLst>
      <p:ext uri="{19B8F6BF-5375-455C-9EA6-DF929625EA0E}">
        <p15:presenceInfo xmlns:p15="http://schemas.microsoft.com/office/powerpoint/2012/main" userId="e7ab02f9dc0a6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8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8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9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5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3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2726A-CD07-4F19-A8AE-92C925AB8D3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7CC1E1-E7E2-4CEF-94BF-F06651031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Material Transport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56382-D1B6-4492-AAB7-B8632318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IH JEONG / KOREA</a:t>
            </a:r>
          </a:p>
          <a:p>
            <a:pPr algn="l"/>
            <a:r>
              <a:rPr lang="en-US" altLang="ko-KR" dirty="0"/>
              <a:t>Provide Scalable Management Solution</a:t>
            </a:r>
          </a:p>
          <a:p>
            <a:pPr algn="l"/>
            <a:r>
              <a:rPr lang="en-US" altLang="ko-KR" dirty="0"/>
              <a:t>Revision 1.0.0.2</a:t>
            </a:r>
            <a:endParaRPr lang="ko-KR" alt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3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Unit Control Manager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Controller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응답은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각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state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테이블에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update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>
            <a:off x="6365012" y="1636156"/>
            <a:ext cx="1" cy="41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7665995" y="3086100"/>
            <a:ext cx="2258591" cy="8267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transport job order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26" idx="0"/>
          </p:cNvCxnSpPr>
          <p:nvPr/>
        </p:nvCxnSpPr>
        <p:spPr>
          <a:xfrm>
            <a:off x="6365013" y="2994983"/>
            <a:ext cx="0" cy="165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77" idx="6"/>
          </p:cNvCxnSpPr>
          <p:nvPr/>
        </p:nvCxnSpPr>
        <p:spPr>
          <a:xfrm flipH="1" flipV="1">
            <a:off x="6400788" y="1767949"/>
            <a:ext cx="3523798" cy="1731541"/>
          </a:xfrm>
          <a:prstGeom prst="bentConnector3">
            <a:avLst>
              <a:gd name="adj1" fmla="val -648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 flipH="1">
            <a:off x="8795290" y="3912880"/>
            <a:ext cx="1" cy="18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33" idx="0"/>
          </p:cNvCxnSpPr>
          <p:nvPr/>
        </p:nvCxnSpPr>
        <p:spPr>
          <a:xfrm>
            <a:off x="7494308" y="2523773"/>
            <a:ext cx="1300983" cy="562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90781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7665995" y="4093957"/>
            <a:ext cx="2258589" cy="46534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job order and send it to transport unit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5235717" y="3878914"/>
            <a:ext cx="2258591" cy="57917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Analyze response codes from transport unit and update state of it in database.</a:t>
            </a:r>
            <a:endParaRPr lang="ko-KR" altLang="en-US" sz="12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5235717" y="2052563"/>
            <a:ext cx="2258591" cy="94242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response from transport unit ?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51" idx="2"/>
            <a:endCxn id="77" idx="2"/>
          </p:cNvCxnSpPr>
          <p:nvPr/>
        </p:nvCxnSpPr>
        <p:spPr>
          <a:xfrm rot="5400000" flipH="1">
            <a:off x="4629276" y="3455208"/>
            <a:ext cx="3422996" cy="48478"/>
          </a:xfrm>
          <a:prstGeom prst="bentConnector4">
            <a:avLst>
              <a:gd name="adj1" fmla="val -6678"/>
              <a:gd name="adj2" fmla="val 28010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91BCF1D-E480-4C70-B4DB-97DAA1AF1BF8}"/>
              </a:ext>
            </a:extLst>
          </p:cNvPr>
          <p:cNvSpPr/>
          <p:nvPr/>
        </p:nvSpPr>
        <p:spPr>
          <a:xfrm>
            <a:off x="5235717" y="3160019"/>
            <a:ext cx="2258591" cy="41640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63" idx="2"/>
            <a:endCxn id="77" idx="2"/>
          </p:cNvCxnSpPr>
          <p:nvPr/>
        </p:nvCxnSpPr>
        <p:spPr>
          <a:xfrm rot="5400000" flipH="1">
            <a:off x="5695630" y="2388855"/>
            <a:ext cx="3720566" cy="2478755"/>
          </a:xfrm>
          <a:prstGeom prst="bentConnector4">
            <a:avLst>
              <a:gd name="adj1" fmla="val -6144"/>
              <a:gd name="adj2" fmla="val 157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2">
            <a:extLst>
              <a:ext uri="{FF2B5EF4-FFF2-40B4-BE49-F238E27FC236}">
                <a16:creationId xmlns:a16="http://schemas.microsoft.com/office/drawing/2014/main" id="{B6F3C6A9-DD39-4CA9-91D1-E5561FCAB602}"/>
              </a:ext>
            </a:extLst>
          </p:cNvPr>
          <p:cNvCxnSpPr>
            <a:cxnSpLocks/>
            <a:stCxn id="26" idx="2"/>
            <a:endCxn id="576" idx="0"/>
          </p:cNvCxnSpPr>
          <p:nvPr/>
        </p:nvCxnSpPr>
        <p:spPr>
          <a:xfrm>
            <a:off x="6365013" y="3576426"/>
            <a:ext cx="0" cy="302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4FC9C60-154C-4D0E-A264-387CE187D2E7}"/>
              </a:ext>
            </a:extLst>
          </p:cNvPr>
          <p:cNvSpPr/>
          <p:nvPr/>
        </p:nvSpPr>
        <p:spPr>
          <a:xfrm>
            <a:off x="5235717" y="4760579"/>
            <a:ext cx="2258591" cy="43036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</a:t>
            </a:r>
            <a:endParaRPr lang="ko-KR" altLang="en-US" sz="1200" dirty="0"/>
          </a:p>
        </p:txBody>
      </p:sp>
      <p:cxnSp>
        <p:nvCxnSpPr>
          <p:cNvPr id="53" name="직선 화살표 연결선 42">
            <a:extLst>
              <a:ext uri="{FF2B5EF4-FFF2-40B4-BE49-F238E27FC236}">
                <a16:creationId xmlns:a16="http://schemas.microsoft.com/office/drawing/2014/main" id="{2DC1368B-168A-4817-984D-816105C8F7F1}"/>
              </a:ext>
            </a:extLst>
          </p:cNvPr>
          <p:cNvCxnSpPr>
            <a:cxnSpLocks/>
            <a:stCxn id="576" idx="2"/>
            <a:endCxn id="51" idx="0"/>
          </p:cNvCxnSpPr>
          <p:nvPr/>
        </p:nvCxnSpPr>
        <p:spPr>
          <a:xfrm>
            <a:off x="6365013" y="4458091"/>
            <a:ext cx="0" cy="302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0D1CAC29-F59A-4098-ADBA-D77549F37F83}"/>
              </a:ext>
            </a:extLst>
          </p:cNvPr>
          <p:cNvSpPr/>
          <p:nvPr/>
        </p:nvSpPr>
        <p:spPr>
          <a:xfrm>
            <a:off x="7665996" y="5058149"/>
            <a:ext cx="2258588" cy="43036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</a:t>
            </a:r>
            <a:endParaRPr lang="ko-KR" altLang="en-US" sz="1200" dirty="0"/>
          </a:p>
        </p:txBody>
      </p:sp>
      <p:cxnSp>
        <p:nvCxnSpPr>
          <p:cNvPr id="73" name="직선 화살표 연결선 42">
            <a:extLst>
              <a:ext uri="{FF2B5EF4-FFF2-40B4-BE49-F238E27FC236}">
                <a16:creationId xmlns:a16="http://schemas.microsoft.com/office/drawing/2014/main" id="{92221174-F460-4FBA-9378-6F5EC2FA333B}"/>
              </a:ext>
            </a:extLst>
          </p:cNvPr>
          <p:cNvCxnSpPr>
            <a:cxnSpLocks/>
            <a:stCxn id="149" idx="2"/>
            <a:endCxn id="63" idx="0"/>
          </p:cNvCxnSpPr>
          <p:nvPr/>
        </p:nvCxnSpPr>
        <p:spPr>
          <a:xfrm>
            <a:off x="8795290" y="4559300"/>
            <a:ext cx="0" cy="49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C2B45C5-50FF-4C6D-B3CB-5B87898C7235}"/>
              </a:ext>
            </a:extLst>
          </p:cNvPr>
          <p:cNvSpPr/>
          <p:nvPr/>
        </p:nvSpPr>
        <p:spPr>
          <a:xfrm>
            <a:off x="6316535" y="1725822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Goals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MTS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Provides distributed process task by process modules.</a:t>
            </a:r>
          </a:p>
          <a:p>
            <a:r>
              <a:rPr lang="en-US" altLang="ko-KR" sz="2000" dirty="0"/>
              <a:t>Provides stable server modules.</a:t>
            </a:r>
          </a:p>
          <a:p>
            <a:r>
              <a:rPr lang="en-US" altLang="ko-KR" sz="2000" dirty="0"/>
              <a:t>Provides runtime monitoring and service restart features.</a:t>
            </a:r>
          </a:p>
          <a:p>
            <a:r>
              <a:rPr lang="en-US" altLang="ko-KR" sz="2000" dirty="0"/>
              <a:t>Provides extendable transport unit control manager to manage 8 vehicles. (One license supports to control 8 vehicles.)</a:t>
            </a:r>
          </a:p>
          <a:p>
            <a:r>
              <a:rPr lang="en-US" altLang="ko-KR" sz="2000" dirty="0"/>
              <a:t>Provides database server divide from MTS to support heavy transaction. </a:t>
            </a:r>
          </a:p>
          <a:p>
            <a:r>
              <a:rPr lang="en-US" altLang="ko-KR" sz="2000" dirty="0"/>
              <a:t>Provides external schema synchronizing.</a:t>
            </a:r>
          </a:p>
          <a:p>
            <a:r>
              <a:rPr lang="en-US" altLang="ko-KR" sz="2000" dirty="0"/>
              <a:t>Provides transport job Creator and customizing of job creation by option.</a:t>
            </a:r>
          </a:p>
          <a:p>
            <a:r>
              <a:rPr lang="en-US" altLang="ko-KR" sz="2000" dirty="0"/>
              <a:t>Provides MCS Broker interface and customizing.</a:t>
            </a:r>
          </a:p>
          <a:p>
            <a:pPr marL="0" indent="0">
              <a:buNone/>
            </a:pPr>
            <a:r>
              <a:rPr lang="en-US" altLang="ko-KR" sz="1600" dirty="0"/>
              <a:t>Notice: The 1st phase goals are Marked items by red color.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84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Applied </a:t>
            </a:r>
            <a:r>
              <a:rPr lang="en-US" altLang="ko-KR"/>
              <a:t>Design Concepts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This project contained general mediator device concept. The detail system structure and implementation plan notes will be added with below technical information.</a:t>
            </a:r>
          </a:p>
          <a:p>
            <a:pPr lvl="1"/>
            <a:r>
              <a:rPr lang="en-US" altLang="ko-KR" sz="1600" dirty="0"/>
              <a:t>MSMQ (Microsoft Message Queue)</a:t>
            </a:r>
          </a:p>
          <a:p>
            <a:pPr lvl="1"/>
            <a:r>
              <a:rPr lang="en-US" altLang="ko-KR" sz="1600" dirty="0"/>
              <a:t>MSSQL Server (Microsoft Database Server Express)</a:t>
            </a:r>
          </a:p>
          <a:p>
            <a:pPr lvl="1"/>
            <a:r>
              <a:rPr lang="en-US" altLang="ko-KR" sz="1600" dirty="0"/>
              <a:t>SECS/GEM specification for AMHS-AGV (Samsung V1.8) </a:t>
            </a:r>
          </a:p>
        </p:txBody>
      </p:sp>
    </p:spTree>
    <p:extLst>
      <p:ext uri="{BB962C8B-B14F-4D97-AF65-F5344CB8AC3E}">
        <p14:creationId xmlns:p14="http://schemas.microsoft.com/office/powerpoint/2010/main" val="25328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Data Flow of</a:t>
            </a:r>
            <a:br>
              <a:rPr lang="en-US" altLang="ko-KR" dirty="0"/>
            </a:br>
            <a:r>
              <a:rPr lang="en-US" altLang="ko-KR" dirty="0"/>
              <a:t>Transport Unit Control Manager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C7AD9C-E3C0-48A7-8FBA-B9553DB90F02}"/>
              </a:ext>
            </a:extLst>
          </p:cNvPr>
          <p:cNvSpPr/>
          <p:nvPr/>
        </p:nvSpPr>
        <p:spPr>
          <a:xfrm>
            <a:off x="4346399" y="577514"/>
            <a:ext cx="7086598" cy="4874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B1B7B-C0B1-4C02-A7CF-AC826B9580A0}"/>
              </a:ext>
            </a:extLst>
          </p:cNvPr>
          <p:cNvSpPr/>
          <p:nvPr/>
        </p:nvSpPr>
        <p:spPr>
          <a:xfrm>
            <a:off x="4540906" y="633648"/>
            <a:ext cx="6759154" cy="13769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Transport Unit Control Manager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5B0F2-F4C0-4DF6-8DD7-F4231282A350}"/>
              </a:ext>
            </a:extLst>
          </p:cNvPr>
          <p:cNvSpPr/>
          <p:nvPr/>
        </p:nvSpPr>
        <p:spPr>
          <a:xfrm>
            <a:off x="9790852" y="1443637"/>
            <a:ext cx="971785" cy="6535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HTTP Service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790B7ED-2ADE-4EE1-9260-ECFC0AC39508}"/>
              </a:ext>
            </a:extLst>
          </p:cNvPr>
          <p:cNvCxnSpPr>
            <a:cxnSpLocks/>
            <a:stCxn id="78" idx="0"/>
            <a:endCxn id="3" idx="2"/>
          </p:cNvCxnSpPr>
          <p:nvPr/>
        </p:nvCxnSpPr>
        <p:spPr>
          <a:xfrm rot="5400000" flipH="1" flipV="1">
            <a:off x="8448216" y="730382"/>
            <a:ext cx="461716" cy="3195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4">
            <a:extLst>
              <a:ext uri="{FF2B5EF4-FFF2-40B4-BE49-F238E27FC236}">
                <a16:creationId xmlns:a16="http://schemas.microsoft.com/office/drawing/2014/main" id="{4D63EFC8-7736-46C6-82D9-BB24EE20927C}"/>
              </a:ext>
            </a:extLst>
          </p:cNvPr>
          <p:cNvCxnSpPr>
            <a:cxnSpLocks/>
            <a:stCxn id="173" idx="2"/>
            <a:endCxn id="50" idx="0"/>
          </p:cNvCxnSpPr>
          <p:nvPr/>
        </p:nvCxnSpPr>
        <p:spPr>
          <a:xfrm rot="5400000">
            <a:off x="5045015" y="1900185"/>
            <a:ext cx="469496" cy="6466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980E62F8-E9E8-4869-8D9B-9541753EF27E}"/>
              </a:ext>
            </a:extLst>
          </p:cNvPr>
          <p:cNvSpPr/>
          <p:nvPr/>
        </p:nvSpPr>
        <p:spPr>
          <a:xfrm>
            <a:off x="6370793" y="1423598"/>
            <a:ext cx="844477" cy="48188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Job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sp>
        <p:nvSpPr>
          <p:cNvPr id="137" name="내용 개체 틀 136">
            <a:extLst>
              <a:ext uri="{FF2B5EF4-FFF2-40B4-BE49-F238E27FC236}">
                <a16:creationId xmlns:a16="http://schemas.microsoft.com/office/drawing/2014/main" id="{EE949DF0-F943-48AE-93D1-3386127E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99" y="5641236"/>
            <a:ext cx="7086598" cy="68823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Unit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Unit Control Manager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간의 데이터 및 상태 정보 연동 흐름도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F7070BF-D58D-46A5-AC68-49F204A5EBEA}"/>
              </a:ext>
            </a:extLst>
          </p:cNvPr>
          <p:cNvSpPr/>
          <p:nvPr/>
        </p:nvSpPr>
        <p:spPr>
          <a:xfrm>
            <a:off x="5120408" y="1340319"/>
            <a:ext cx="965364" cy="6484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Transmitter</a:t>
            </a:r>
            <a:endParaRPr lang="ko-KR" altLang="en-US" sz="1200" dirty="0"/>
          </a:p>
        </p:txBody>
      </p:sp>
      <p:cxnSp>
        <p:nvCxnSpPr>
          <p:cNvPr id="179" name="직선 화살표 연결선 59">
            <a:extLst>
              <a:ext uri="{FF2B5EF4-FFF2-40B4-BE49-F238E27FC236}">
                <a16:creationId xmlns:a16="http://schemas.microsoft.com/office/drawing/2014/main" id="{8B41FEEF-CF16-426D-BBB5-DB878E7C5410}"/>
              </a:ext>
            </a:extLst>
          </p:cNvPr>
          <p:cNvCxnSpPr>
            <a:cxnSpLocks/>
            <a:stCxn id="58" idx="2"/>
            <a:endCxn id="173" idx="3"/>
          </p:cNvCxnSpPr>
          <p:nvPr/>
        </p:nvCxnSpPr>
        <p:spPr>
          <a:xfrm flipH="1">
            <a:off x="6085772" y="1664541"/>
            <a:ext cx="285021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원통형 184">
            <a:extLst>
              <a:ext uri="{FF2B5EF4-FFF2-40B4-BE49-F238E27FC236}">
                <a16:creationId xmlns:a16="http://schemas.microsoft.com/office/drawing/2014/main" id="{A2690100-8849-41C1-94F8-3BCC80397170}"/>
              </a:ext>
            </a:extLst>
          </p:cNvPr>
          <p:cNvSpPr/>
          <p:nvPr/>
        </p:nvSpPr>
        <p:spPr>
          <a:xfrm>
            <a:off x="8719107" y="1423598"/>
            <a:ext cx="835995" cy="48188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186" name="직선 화살표 연결선 59">
            <a:extLst>
              <a:ext uri="{FF2B5EF4-FFF2-40B4-BE49-F238E27FC236}">
                <a16:creationId xmlns:a16="http://schemas.microsoft.com/office/drawing/2014/main" id="{E46D2308-4CF8-45FB-9BD9-B8E066A9603F}"/>
              </a:ext>
            </a:extLst>
          </p:cNvPr>
          <p:cNvCxnSpPr>
            <a:cxnSpLocks/>
            <a:stCxn id="3" idx="1"/>
            <a:endCxn id="185" idx="4"/>
          </p:cNvCxnSpPr>
          <p:nvPr/>
        </p:nvCxnSpPr>
        <p:spPr>
          <a:xfrm rot="10800000">
            <a:off x="9555102" y="1664542"/>
            <a:ext cx="235750" cy="1058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직선 화살표 연결선 4">
            <a:extLst>
              <a:ext uri="{FF2B5EF4-FFF2-40B4-BE49-F238E27FC236}">
                <a16:creationId xmlns:a16="http://schemas.microsoft.com/office/drawing/2014/main" id="{53A0D0BF-628C-4504-896C-A7F67B8A0493}"/>
              </a:ext>
            </a:extLst>
          </p:cNvPr>
          <p:cNvCxnSpPr>
            <a:cxnSpLocks/>
            <a:stCxn id="306" idx="0"/>
            <a:endCxn id="3" idx="2"/>
          </p:cNvCxnSpPr>
          <p:nvPr/>
        </p:nvCxnSpPr>
        <p:spPr>
          <a:xfrm rot="16200000" flipV="1">
            <a:off x="10345638" y="2028303"/>
            <a:ext cx="468663" cy="606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5" name="직선 화살표 연결선 4">
            <a:extLst>
              <a:ext uri="{FF2B5EF4-FFF2-40B4-BE49-F238E27FC236}">
                <a16:creationId xmlns:a16="http://schemas.microsoft.com/office/drawing/2014/main" id="{DF29EB92-8410-440D-B2A9-B7F9559231D4}"/>
              </a:ext>
            </a:extLst>
          </p:cNvPr>
          <p:cNvCxnSpPr>
            <a:cxnSpLocks/>
            <a:stCxn id="173" idx="2"/>
            <a:endCxn id="304" idx="0"/>
          </p:cNvCxnSpPr>
          <p:nvPr/>
        </p:nvCxnSpPr>
        <p:spPr>
          <a:xfrm rot="16200000" flipH="1">
            <a:off x="6947248" y="644606"/>
            <a:ext cx="466818" cy="31551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B20EA44-26B9-4699-A583-33D63838A495}"/>
              </a:ext>
            </a:extLst>
          </p:cNvPr>
          <p:cNvSpPr/>
          <p:nvPr/>
        </p:nvSpPr>
        <p:spPr>
          <a:xfrm>
            <a:off x="7509193" y="944824"/>
            <a:ext cx="965364" cy="6484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Vehicle State</a:t>
            </a:r>
          </a:p>
          <a:p>
            <a:pPr algn="ctr"/>
            <a:r>
              <a:rPr lang="en-US" altLang="ko-KR" sz="1200" dirty="0"/>
              <a:t>Manager</a:t>
            </a:r>
          </a:p>
        </p:txBody>
      </p:sp>
      <p:cxnSp>
        <p:nvCxnSpPr>
          <p:cNvPr id="238" name="직선 화살표 연결선 59">
            <a:extLst>
              <a:ext uri="{FF2B5EF4-FFF2-40B4-BE49-F238E27FC236}">
                <a16:creationId xmlns:a16="http://schemas.microsoft.com/office/drawing/2014/main" id="{1E3E82D1-C7A2-40AD-906E-3A590C782F2F}"/>
              </a:ext>
            </a:extLst>
          </p:cNvPr>
          <p:cNvCxnSpPr>
            <a:cxnSpLocks/>
            <a:stCxn id="185" idx="1"/>
            <a:endCxn id="237" idx="3"/>
          </p:cNvCxnSpPr>
          <p:nvPr/>
        </p:nvCxnSpPr>
        <p:spPr>
          <a:xfrm rot="16200000" flipV="1">
            <a:off x="8728556" y="1015049"/>
            <a:ext cx="154551" cy="66254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4" name="직선 화살표 연결선 59">
            <a:extLst>
              <a:ext uri="{FF2B5EF4-FFF2-40B4-BE49-F238E27FC236}">
                <a16:creationId xmlns:a16="http://schemas.microsoft.com/office/drawing/2014/main" id="{C329EAFD-9226-4302-A92B-B1C4BB1026D0}"/>
              </a:ext>
            </a:extLst>
          </p:cNvPr>
          <p:cNvCxnSpPr>
            <a:cxnSpLocks/>
            <a:stCxn id="237" idx="1"/>
            <a:endCxn id="58" idx="1"/>
          </p:cNvCxnSpPr>
          <p:nvPr/>
        </p:nvCxnSpPr>
        <p:spPr>
          <a:xfrm rot="10800000" flipV="1">
            <a:off x="6793033" y="1269046"/>
            <a:ext cx="716161" cy="15455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93FD15D4-310F-4C26-A18A-3D5B31C733E5}"/>
              </a:ext>
            </a:extLst>
          </p:cNvPr>
          <p:cNvGrpSpPr/>
          <p:nvPr/>
        </p:nvGrpSpPr>
        <p:grpSpPr>
          <a:xfrm>
            <a:off x="4542563" y="2458260"/>
            <a:ext cx="2955707" cy="2912636"/>
            <a:chOff x="4552188" y="2227255"/>
            <a:chExt cx="2955707" cy="29126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F799CE-57B2-450D-8222-93F959B4DCA1}"/>
                </a:ext>
              </a:extLst>
            </p:cNvPr>
            <p:cNvSpPr/>
            <p:nvPr/>
          </p:nvSpPr>
          <p:spPr>
            <a:xfrm>
              <a:off x="4552188" y="2322845"/>
              <a:ext cx="2955707" cy="2817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Transport Unit 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A209FBF-AB04-4E59-B677-251A1310DFC2}"/>
                </a:ext>
              </a:extLst>
            </p:cNvPr>
            <p:cNvSpPr/>
            <p:nvPr/>
          </p:nvSpPr>
          <p:spPr>
            <a:xfrm>
              <a:off x="4553472" y="2227255"/>
              <a:ext cx="825175" cy="6516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Service</a:t>
              </a:r>
              <a:endParaRPr lang="ko-KR" altLang="en-US" sz="1200" dirty="0"/>
            </a:p>
          </p:txBody>
        </p:sp>
        <p:sp>
          <p:nvSpPr>
            <p:cNvPr id="57" name="원통형 56">
              <a:extLst>
                <a:ext uri="{FF2B5EF4-FFF2-40B4-BE49-F238E27FC236}">
                  <a16:creationId xmlns:a16="http://schemas.microsoft.com/office/drawing/2014/main" id="{A88E6827-7E9F-455C-A14C-385C8A763234}"/>
                </a:ext>
              </a:extLst>
            </p:cNvPr>
            <p:cNvSpPr/>
            <p:nvPr/>
          </p:nvSpPr>
          <p:spPr>
            <a:xfrm>
              <a:off x="4553472" y="3200261"/>
              <a:ext cx="825175" cy="525651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Job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99575A-E489-4F64-A5F7-CBD72F400611}"/>
                </a:ext>
              </a:extLst>
            </p:cNvPr>
            <p:cNvSpPr/>
            <p:nvPr/>
          </p:nvSpPr>
          <p:spPr>
            <a:xfrm>
              <a:off x="6678440" y="2327906"/>
              <a:ext cx="825175" cy="648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Periodic </a:t>
              </a:r>
            </a:p>
            <a:p>
              <a:pPr algn="ctr"/>
              <a:r>
                <a:rPr lang="en-US" altLang="ko-KR" sz="1200" dirty="0"/>
                <a:t>State</a:t>
              </a:r>
            </a:p>
            <a:p>
              <a:pPr algn="ctr"/>
              <a:r>
                <a:rPr lang="en-US" altLang="ko-KR" sz="1200" dirty="0"/>
                <a:t>Reporter </a:t>
              </a:r>
              <a:endParaRPr lang="ko-KR" altLang="en-US" sz="12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6067DD2-EB8B-4AF3-A854-B35FABFD1B51}"/>
                </a:ext>
              </a:extLst>
            </p:cNvPr>
            <p:cNvSpPr/>
            <p:nvPr/>
          </p:nvSpPr>
          <p:spPr>
            <a:xfrm>
              <a:off x="5615956" y="3942337"/>
              <a:ext cx="825175" cy="64844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Task</a:t>
              </a:r>
            </a:p>
            <a:p>
              <a:pPr algn="ctr"/>
              <a:r>
                <a:rPr lang="en-US" altLang="ko-KR" sz="1200" dirty="0"/>
                <a:t>Scheduler</a:t>
              </a:r>
              <a:endParaRPr lang="ko-KR" altLang="en-US" sz="1200" dirty="0"/>
            </a:p>
          </p:txBody>
        </p:sp>
        <p:pic>
          <p:nvPicPr>
            <p:cNvPr id="134" name="그래픽 133" descr="기중기">
              <a:extLst>
                <a:ext uri="{FF2B5EF4-FFF2-40B4-BE49-F238E27FC236}">
                  <a16:creationId xmlns:a16="http://schemas.microsoft.com/office/drawing/2014/main" id="{5127876E-1E31-476E-A6C1-C12C8A49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8147" y="4083117"/>
              <a:ext cx="365760" cy="365760"/>
            </a:xfrm>
            <a:prstGeom prst="rect">
              <a:avLst/>
            </a:prstGeom>
          </p:spPr>
        </p:pic>
        <p:pic>
          <p:nvPicPr>
            <p:cNvPr id="136" name="그래픽 135" descr="바퀴 달린 수레">
              <a:extLst>
                <a:ext uri="{FF2B5EF4-FFF2-40B4-BE49-F238E27FC236}">
                  <a16:creationId xmlns:a16="http://schemas.microsoft.com/office/drawing/2014/main" id="{D2AB9D52-E76D-4231-B416-5F766E79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8147" y="4696661"/>
              <a:ext cx="365760" cy="365760"/>
            </a:xfrm>
            <a:prstGeom prst="rect">
              <a:avLst/>
            </a:prstGeom>
          </p:spPr>
        </p:pic>
        <p:pic>
          <p:nvPicPr>
            <p:cNvPr id="138" name="내용 개체 틀 131" descr="배터리 부족">
              <a:extLst>
                <a:ext uri="{FF2B5EF4-FFF2-40B4-BE49-F238E27FC236}">
                  <a16:creationId xmlns:a16="http://schemas.microsoft.com/office/drawing/2014/main" id="{F9DC26F7-3C85-4979-BB17-7AB821205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8147" y="3469574"/>
              <a:ext cx="365760" cy="365760"/>
            </a:xfrm>
            <a:prstGeom prst="rect">
              <a:avLst/>
            </a:prstGeom>
          </p:spPr>
        </p:pic>
        <p:cxnSp>
          <p:nvCxnSpPr>
            <p:cNvPr id="141" name="연결선: 구부러짐 140">
              <a:extLst>
                <a:ext uri="{FF2B5EF4-FFF2-40B4-BE49-F238E27FC236}">
                  <a16:creationId xmlns:a16="http://schemas.microsoft.com/office/drawing/2014/main" id="{99926DBC-7EE6-45D3-BED6-17D9314D59F7}"/>
                </a:ext>
              </a:extLst>
            </p:cNvPr>
            <p:cNvCxnSpPr>
              <a:cxnSpLocks/>
              <a:stCxn id="119" idx="3"/>
              <a:endCxn id="138" idx="1"/>
            </p:cNvCxnSpPr>
            <p:nvPr/>
          </p:nvCxnSpPr>
          <p:spPr>
            <a:xfrm flipV="1">
              <a:off x="6441131" y="3652454"/>
              <a:ext cx="467016" cy="61410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A20B19BE-3A4D-4F50-8DE3-ED3F5C4015E3}"/>
                </a:ext>
              </a:extLst>
            </p:cNvPr>
            <p:cNvCxnSpPr>
              <a:cxnSpLocks/>
              <a:stCxn id="119" idx="3"/>
              <a:endCxn id="136" idx="1"/>
            </p:cNvCxnSpPr>
            <p:nvPr/>
          </p:nvCxnSpPr>
          <p:spPr>
            <a:xfrm>
              <a:off x="6441131" y="4266560"/>
              <a:ext cx="467016" cy="6129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478CBE27-547D-4D00-9C9C-F9898A4F1E8C}"/>
                </a:ext>
              </a:extLst>
            </p:cNvPr>
            <p:cNvCxnSpPr>
              <a:cxnSpLocks/>
              <a:stCxn id="119" idx="3"/>
              <a:endCxn id="134" idx="1"/>
            </p:cNvCxnSpPr>
            <p:nvPr/>
          </p:nvCxnSpPr>
          <p:spPr>
            <a:xfrm flipV="1">
              <a:off x="6441131" y="4265997"/>
              <a:ext cx="467016" cy="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직선 화살표 연결선 59">
              <a:extLst>
                <a:ext uri="{FF2B5EF4-FFF2-40B4-BE49-F238E27FC236}">
                  <a16:creationId xmlns:a16="http://schemas.microsoft.com/office/drawing/2014/main" id="{4AE76C89-7297-4C34-8202-657144E7D717}"/>
                </a:ext>
              </a:extLst>
            </p:cNvPr>
            <p:cNvCxnSpPr>
              <a:cxnSpLocks/>
              <a:stCxn id="57" idx="1"/>
              <a:endCxn id="50" idx="2"/>
            </p:cNvCxnSpPr>
            <p:nvPr/>
          </p:nvCxnSpPr>
          <p:spPr>
            <a:xfrm flipV="1">
              <a:off x="4966060" y="2878887"/>
              <a:ext cx="0" cy="3213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59">
              <a:extLst>
                <a:ext uri="{FF2B5EF4-FFF2-40B4-BE49-F238E27FC236}">
                  <a16:creationId xmlns:a16="http://schemas.microsoft.com/office/drawing/2014/main" id="{5B1A58A0-CBFD-4A41-90E4-EBABB2CC7DF7}"/>
                </a:ext>
              </a:extLst>
            </p:cNvPr>
            <p:cNvCxnSpPr>
              <a:cxnSpLocks/>
              <a:stCxn id="119" idx="1"/>
              <a:endCxn id="57" idx="3"/>
            </p:cNvCxnSpPr>
            <p:nvPr/>
          </p:nvCxnSpPr>
          <p:spPr>
            <a:xfrm rot="10800000">
              <a:off x="4966060" y="3725912"/>
              <a:ext cx="649896" cy="54064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4">
              <a:extLst>
                <a:ext uri="{FF2B5EF4-FFF2-40B4-BE49-F238E27FC236}">
                  <a16:creationId xmlns:a16="http://schemas.microsoft.com/office/drawing/2014/main" id="{A85AE4B5-32EB-40B4-B97F-122A3FCADCAC}"/>
                </a:ext>
              </a:extLst>
            </p:cNvPr>
            <p:cNvCxnSpPr>
              <a:cxnSpLocks/>
              <a:stCxn id="281" idx="1"/>
              <a:endCxn id="78" idx="1"/>
            </p:cNvCxnSpPr>
            <p:nvPr/>
          </p:nvCxnSpPr>
          <p:spPr>
            <a:xfrm rot="5400000" flipH="1" flipV="1">
              <a:off x="6079426" y="2601247"/>
              <a:ext cx="548132" cy="6498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1" name="원통형 280">
              <a:extLst>
                <a:ext uri="{FF2B5EF4-FFF2-40B4-BE49-F238E27FC236}">
                  <a16:creationId xmlns:a16="http://schemas.microsoft.com/office/drawing/2014/main" id="{DC2FF59C-9BA1-4EAE-BCAE-AEB49DC02156}"/>
                </a:ext>
              </a:extLst>
            </p:cNvPr>
            <p:cNvSpPr/>
            <p:nvPr/>
          </p:nvSpPr>
          <p:spPr>
            <a:xfrm>
              <a:off x="5606305" y="3200261"/>
              <a:ext cx="844477" cy="510128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State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cxnSp>
          <p:nvCxnSpPr>
            <p:cNvPr id="295" name="직선 화살표 연결선 4">
              <a:extLst>
                <a:ext uri="{FF2B5EF4-FFF2-40B4-BE49-F238E27FC236}">
                  <a16:creationId xmlns:a16="http://schemas.microsoft.com/office/drawing/2014/main" id="{6F932669-ECC5-4EC3-B8AA-F68F0C77B371}"/>
                </a:ext>
              </a:extLst>
            </p:cNvPr>
            <p:cNvCxnSpPr>
              <a:cxnSpLocks/>
              <a:stCxn id="119" idx="0"/>
              <a:endCxn id="281" idx="3"/>
            </p:cNvCxnSpPr>
            <p:nvPr/>
          </p:nvCxnSpPr>
          <p:spPr>
            <a:xfrm flipV="1">
              <a:off x="6028544" y="3710389"/>
              <a:ext cx="0" cy="23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7644D333-6387-4E96-B7E2-3102F0776988}"/>
              </a:ext>
            </a:extLst>
          </p:cNvPr>
          <p:cNvGrpSpPr/>
          <p:nvPr/>
        </p:nvGrpSpPr>
        <p:grpSpPr>
          <a:xfrm>
            <a:off x="8344352" y="2455582"/>
            <a:ext cx="2955707" cy="2922261"/>
            <a:chOff x="4552188" y="2217630"/>
            <a:chExt cx="2955707" cy="2922261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2EF13D37-F07B-4E39-8FDC-F5C630B3CB3E}"/>
                </a:ext>
              </a:extLst>
            </p:cNvPr>
            <p:cNvSpPr/>
            <p:nvPr/>
          </p:nvSpPr>
          <p:spPr>
            <a:xfrm>
              <a:off x="4552188" y="2322845"/>
              <a:ext cx="2955707" cy="2817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Transport Unit 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646A0CC-6206-4A89-8F14-EEE58F3F1F12}"/>
                </a:ext>
              </a:extLst>
            </p:cNvPr>
            <p:cNvSpPr/>
            <p:nvPr/>
          </p:nvSpPr>
          <p:spPr>
            <a:xfrm>
              <a:off x="4553472" y="2217630"/>
              <a:ext cx="825175" cy="6516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Service</a:t>
              </a:r>
              <a:endParaRPr lang="ko-KR" altLang="en-US" sz="1200" dirty="0"/>
            </a:p>
          </p:txBody>
        </p:sp>
        <p:sp>
          <p:nvSpPr>
            <p:cNvPr id="305" name="원통형 304">
              <a:extLst>
                <a:ext uri="{FF2B5EF4-FFF2-40B4-BE49-F238E27FC236}">
                  <a16:creationId xmlns:a16="http://schemas.microsoft.com/office/drawing/2014/main" id="{9D79A4E0-D407-4DA9-A10D-79825D0FAFAF}"/>
                </a:ext>
              </a:extLst>
            </p:cNvPr>
            <p:cNvSpPr/>
            <p:nvPr/>
          </p:nvSpPr>
          <p:spPr>
            <a:xfrm>
              <a:off x="4553472" y="3200261"/>
              <a:ext cx="825175" cy="525651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Job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7E4C22BC-43E6-42A7-9778-124FD69D55A0}"/>
                </a:ext>
              </a:extLst>
            </p:cNvPr>
            <p:cNvSpPr/>
            <p:nvPr/>
          </p:nvSpPr>
          <p:spPr>
            <a:xfrm>
              <a:off x="6678440" y="2327906"/>
              <a:ext cx="825175" cy="648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Periodic </a:t>
              </a:r>
            </a:p>
            <a:p>
              <a:pPr algn="ctr"/>
              <a:r>
                <a:rPr lang="en-US" altLang="ko-KR" sz="1200" dirty="0"/>
                <a:t>State</a:t>
              </a:r>
            </a:p>
            <a:p>
              <a:pPr algn="ctr"/>
              <a:r>
                <a:rPr lang="en-US" altLang="ko-KR" sz="1200" dirty="0"/>
                <a:t>Reporter </a:t>
              </a:r>
              <a:endParaRPr lang="ko-KR" altLang="en-US" sz="1200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ECA07E6-A7C0-4960-8382-651A4AD0D20F}"/>
                </a:ext>
              </a:extLst>
            </p:cNvPr>
            <p:cNvSpPr/>
            <p:nvPr/>
          </p:nvSpPr>
          <p:spPr>
            <a:xfrm>
              <a:off x="5615956" y="3942337"/>
              <a:ext cx="825175" cy="64844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Task</a:t>
              </a:r>
            </a:p>
            <a:p>
              <a:pPr algn="ctr"/>
              <a:r>
                <a:rPr lang="en-US" altLang="ko-KR" sz="1200" dirty="0"/>
                <a:t>Scheduler</a:t>
              </a:r>
              <a:endParaRPr lang="ko-KR" altLang="en-US" sz="1200" dirty="0"/>
            </a:p>
          </p:txBody>
        </p:sp>
        <p:pic>
          <p:nvPicPr>
            <p:cNvPr id="308" name="그래픽 307" descr="기중기">
              <a:extLst>
                <a:ext uri="{FF2B5EF4-FFF2-40B4-BE49-F238E27FC236}">
                  <a16:creationId xmlns:a16="http://schemas.microsoft.com/office/drawing/2014/main" id="{822347D4-1638-4F69-8B6D-89B3F716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8147" y="4083117"/>
              <a:ext cx="365760" cy="365760"/>
            </a:xfrm>
            <a:prstGeom prst="rect">
              <a:avLst/>
            </a:prstGeom>
          </p:spPr>
        </p:pic>
        <p:pic>
          <p:nvPicPr>
            <p:cNvPr id="309" name="그래픽 308" descr="바퀴 달린 수레">
              <a:extLst>
                <a:ext uri="{FF2B5EF4-FFF2-40B4-BE49-F238E27FC236}">
                  <a16:creationId xmlns:a16="http://schemas.microsoft.com/office/drawing/2014/main" id="{4DF53D53-3412-42FC-80E6-B1E8AF20B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8147" y="4696661"/>
              <a:ext cx="365760" cy="365760"/>
            </a:xfrm>
            <a:prstGeom prst="rect">
              <a:avLst/>
            </a:prstGeom>
          </p:spPr>
        </p:pic>
        <p:pic>
          <p:nvPicPr>
            <p:cNvPr id="310" name="내용 개체 틀 131" descr="배터리 부족">
              <a:extLst>
                <a:ext uri="{FF2B5EF4-FFF2-40B4-BE49-F238E27FC236}">
                  <a16:creationId xmlns:a16="http://schemas.microsoft.com/office/drawing/2014/main" id="{A8AAEDC1-5BA6-4CBC-8AAA-28CD9CEF8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8147" y="3469574"/>
              <a:ext cx="365760" cy="365760"/>
            </a:xfrm>
            <a:prstGeom prst="rect">
              <a:avLst/>
            </a:prstGeom>
          </p:spPr>
        </p:pic>
        <p:cxnSp>
          <p:nvCxnSpPr>
            <p:cNvPr id="311" name="연결선: 구부러짐 140">
              <a:extLst>
                <a:ext uri="{FF2B5EF4-FFF2-40B4-BE49-F238E27FC236}">
                  <a16:creationId xmlns:a16="http://schemas.microsoft.com/office/drawing/2014/main" id="{8C3ED3B5-A311-4E73-8E2B-43DCCBE30002}"/>
                </a:ext>
              </a:extLst>
            </p:cNvPr>
            <p:cNvCxnSpPr>
              <a:cxnSpLocks/>
              <a:stCxn id="307" idx="3"/>
              <a:endCxn id="310" idx="1"/>
            </p:cNvCxnSpPr>
            <p:nvPr/>
          </p:nvCxnSpPr>
          <p:spPr>
            <a:xfrm flipV="1">
              <a:off x="6441131" y="3652454"/>
              <a:ext cx="467016" cy="61410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연결선: 구부러짐 142">
              <a:extLst>
                <a:ext uri="{FF2B5EF4-FFF2-40B4-BE49-F238E27FC236}">
                  <a16:creationId xmlns:a16="http://schemas.microsoft.com/office/drawing/2014/main" id="{53A49339-A12B-4385-8871-77DAD67F4E73}"/>
                </a:ext>
              </a:extLst>
            </p:cNvPr>
            <p:cNvCxnSpPr>
              <a:cxnSpLocks/>
              <a:stCxn id="307" idx="3"/>
              <a:endCxn id="309" idx="1"/>
            </p:cNvCxnSpPr>
            <p:nvPr/>
          </p:nvCxnSpPr>
          <p:spPr>
            <a:xfrm>
              <a:off x="6441131" y="4266560"/>
              <a:ext cx="467016" cy="6129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연결선: 구부러짐 145">
              <a:extLst>
                <a:ext uri="{FF2B5EF4-FFF2-40B4-BE49-F238E27FC236}">
                  <a16:creationId xmlns:a16="http://schemas.microsoft.com/office/drawing/2014/main" id="{4507A3A5-01FE-438C-B9F6-1261FE01AFC9}"/>
                </a:ext>
              </a:extLst>
            </p:cNvPr>
            <p:cNvCxnSpPr>
              <a:cxnSpLocks/>
              <a:stCxn id="307" idx="3"/>
              <a:endCxn id="308" idx="1"/>
            </p:cNvCxnSpPr>
            <p:nvPr/>
          </p:nvCxnSpPr>
          <p:spPr>
            <a:xfrm flipV="1">
              <a:off x="6441131" y="4265997"/>
              <a:ext cx="467016" cy="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직선 화살표 연결선 59">
              <a:extLst>
                <a:ext uri="{FF2B5EF4-FFF2-40B4-BE49-F238E27FC236}">
                  <a16:creationId xmlns:a16="http://schemas.microsoft.com/office/drawing/2014/main" id="{06F46B6B-0285-47AA-AB74-A15C14BFC59E}"/>
                </a:ext>
              </a:extLst>
            </p:cNvPr>
            <p:cNvCxnSpPr>
              <a:cxnSpLocks/>
              <a:stCxn id="305" idx="1"/>
              <a:endCxn id="304" idx="2"/>
            </p:cNvCxnSpPr>
            <p:nvPr/>
          </p:nvCxnSpPr>
          <p:spPr>
            <a:xfrm flipV="1">
              <a:off x="4966060" y="2869262"/>
              <a:ext cx="0" cy="330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59">
              <a:extLst>
                <a:ext uri="{FF2B5EF4-FFF2-40B4-BE49-F238E27FC236}">
                  <a16:creationId xmlns:a16="http://schemas.microsoft.com/office/drawing/2014/main" id="{28E8439F-B245-44DC-8044-1C0BDBE2EE82}"/>
                </a:ext>
              </a:extLst>
            </p:cNvPr>
            <p:cNvCxnSpPr>
              <a:cxnSpLocks/>
              <a:stCxn id="307" idx="1"/>
              <a:endCxn id="305" idx="3"/>
            </p:cNvCxnSpPr>
            <p:nvPr/>
          </p:nvCxnSpPr>
          <p:spPr>
            <a:xfrm rot="10800000">
              <a:off x="4966060" y="3725912"/>
              <a:ext cx="649896" cy="54064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4">
              <a:extLst>
                <a:ext uri="{FF2B5EF4-FFF2-40B4-BE49-F238E27FC236}">
                  <a16:creationId xmlns:a16="http://schemas.microsoft.com/office/drawing/2014/main" id="{1A0EBDE8-4B12-4F72-B66C-B98A0992D91C}"/>
                </a:ext>
              </a:extLst>
            </p:cNvPr>
            <p:cNvCxnSpPr>
              <a:cxnSpLocks/>
              <a:stCxn id="317" idx="1"/>
              <a:endCxn id="306" idx="1"/>
            </p:cNvCxnSpPr>
            <p:nvPr/>
          </p:nvCxnSpPr>
          <p:spPr>
            <a:xfrm rot="5400000" flipH="1" flipV="1">
              <a:off x="6079426" y="2601247"/>
              <a:ext cx="548132" cy="6498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7" name="원통형 316">
              <a:extLst>
                <a:ext uri="{FF2B5EF4-FFF2-40B4-BE49-F238E27FC236}">
                  <a16:creationId xmlns:a16="http://schemas.microsoft.com/office/drawing/2014/main" id="{F826A5B3-2506-43BB-8204-6C0A439533C4}"/>
                </a:ext>
              </a:extLst>
            </p:cNvPr>
            <p:cNvSpPr/>
            <p:nvPr/>
          </p:nvSpPr>
          <p:spPr>
            <a:xfrm>
              <a:off x="5606305" y="3200261"/>
              <a:ext cx="844477" cy="510128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State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cxnSp>
          <p:nvCxnSpPr>
            <p:cNvPr id="318" name="직선 화살표 연결선 4">
              <a:extLst>
                <a:ext uri="{FF2B5EF4-FFF2-40B4-BE49-F238E27FC236}">
                  <a16:creationId xmlns:a16="http://schemas.microsoft.com/office/drawing/2014/main" id="{48A70F9D-F657-4917-A7FC-F04F62E15997}"/>
                </a:ext>
              </a:extLst>
            </p:cNvPr>
            <p:cNvCxnSpPr>
              <a:cxnSpLocks/>
              <a:stCxn id="307" idx="0"/>
              <a:endCxn id="317" idx="3"/>
            </p:cNvCxnSpPr>
            <p:nvPr/>
          </p:nvCxnSpPr>
          <p:spPr>
            <a:xfrm flipV="1">
              <a:off x="6028544" y="3710389"/>
              <a:ext cx="0" cy="23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Data Flow of</a:t>
            </a:r>
            <a:br>
              <a:rPr lang="en-US" altLang="ko-KR" dirty="0"/>
            </a:br>
            <a:r>
              <a:rPr lang="en-US" altLang="ko-KR" dirty="0"/>
              <a:t>Transport Job Database &amp; Transport Job Creator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내용 개체 틀 136">
            <a:extLst>
              <a:ext uri="{FF2B5EF4-FFF2-40B4-BE49-F238E27FC236}">
                <a16:creationId xmlns:a16="http://schemas.microsoft.com/office/drawing/2014/main" id="{EE949DF0-F943-48AE-93D1-3386127E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99" y="4793381"/>
            <a:ext cx="7086598" cy="130508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Unit Control Manager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각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Vehicle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상태 정보는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Job Creator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참조하여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Transport Job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생성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갱신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삽입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할당 등에서 주요 정보로 사용된다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50514C-BB20-4F3F-A15B-1085923DAC7D}"/>
              </a:ext>
            </a:extLst>
          </p:cNvPr>
          <p:cNvSpPr/>
          <p:nvPr/>
        </p:nvSpPr>
        <p:spPr>
          <a:xfrm>
            <a:off x="4346399" y="3408339"/>
            <a:ext cx="7086598" cy="821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B3A8B6-5280-4EAD-9A81-C0B3C7CCD46C}"/>
              </a:ext>
            </a:extLst>
          </p:cNvPr>
          <p:cNvSpPr/>
          <p:nvPr/>
        </p:nvSpPr>
        <p:spPr>
          <a:xfrm>
            <a:off x="4510121" y="3488484"/>
            <a:ext cx="6759154" cy="675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Transport Unit Control Manager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8F74D46-C741-405B-A4C2-1181C85CAD56}"/>
              </a:ext>
            </a:extLst>
          </p:cNvPr>
          <p:cNvSpPr/>
          <p:nvPr/>
        </p:nvSpPr>
        <p:spPr>
          <a:xfrm>
            <a:off x="10297490" y="3453456"/>
            <a:ext cx="971785" cy="6535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HTTP Service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00DEF0-F43B-4D36-832D-4D7CEDE69185}"/>
              </a:ext>
            </a:extLst>
          </p:cNvPr>
          <p:cNvSpPr/>
          <p:nvPr/>
        </p:nvSpPr>
        <p:spPr>
          <a:xfrm>
            <a:off x="4537321" y="3456013"/>
            <a:ext cx="965364" cy="6484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Transmitter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588855-53FE-4B22-81E2-83A459BD7C3E}"/>
              </a:ext>
            </a:extLst>
          </p:cNvPr>
          <p:cNvSpPr/>
          <p:nvPr/>
        </p:nvSpPr>
        <p:spPr>
          <a:xfrm>
            <a:off x="6689317" y="3456013"/>
            <a:ext cx="965364" cy="6484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Vehicle State</a:t>
            </a:r>
          </a:p>
          <a:p>
            <a:pPr algn="ctr"/>
            <a:r>
              <a:rPr lang="en-US" altLang="ko-KR" sz="1200" dirty="0"/>
              <a:t>Manager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C7AD9C-E3C0-48A7-8FBA-B9553DB90F02}"/>
              </a:ext>
            </a:extLst>
          </p:cNvPr>
          <p:cNvSpPr/>
          <p:nvPr/>
        </p:nvSpPr>
        <p:spPr>
          <a:xfrm>
            <a:off x="4346399" y="587135"/>
            <a:ext cx="7086598" cy="2001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B1B7B-C0B1-4C02-A7CF-AC826B9580A0}"/>
              </a:ext>
            </a:extLst>
          </p:cNvPr>
          <p:cNvSpPr/>
          <p:nvPr/>
        </p:nvSpPr>
        <p:spPr>
          <a:xfrm>
            <a:off x="4510121" y="643267"/>
            <a:ext cx="6759154" cy="18871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                                  Transport Job Creator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B20EA44-26B9-4699-A583-33D63838A495}"/>
              </a:ext>
            </a:extLst>
          </p:cNvPr>
          <p:cNvSpPr/>
          <p:nvPr/>
        </p:nvSpPr>
        <p:spPr>
          <a:xfrm>
            <a:off x="4537321" y="639766"/>
            <a:ext cx="965364" cy="648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Transport</a:t>
            </a:r>
            <a:r>
              <a:rPr lang="ko-KR" altLang="en-US" sz="1200" dirty="0"/>
              <a:t> </a:t>
            </a:r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Creator</a:t>
            </a:r>
          </a:p>
        </p:txBody>
      </p:sp>
      <p:cxnSp>
        <p:nvCxnSpPr>
          <p:cNvPr id="244" name="직선 화살표 연결선 59">
            <a:extLst>
              <a:ext uri="{FF2B5EF4-FFF2-40B4-BE49-F238E27FC236}">
                <a16:creationId xmlns:a16="http://schemas.microsoft.com/office/drawing/2014/main" id="{C329EAFD-9226-4302-A92B-B1C4BB1026D0}"/>
              </a:ext>
            </a:extLst>
          </p:cNvPr>
          <p:cNvCxnSpPr>
            <a:cxnSpLocks/>
            <a:stCxn id="237" idx="3"/>
            <a:endCxn id="14" idx="0"/>
          </p:cNvCxnSpPr>
          <p:nvPr/>
        </p:nvCxnSpPr>
        <p:spPr>
          <a:xfrm>
            <a:off x="5502685" y="963989"/>
            <a:ext cx="591442" cy="3209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196334D5-DE8D-4911-9825-C935BE9112D9}"/>
              </a:ext>
            </a:extLst>
          </p:cNvPr>
          <p:cNvSpPr/>
          <p:nvPr/>
        </p:nvSpPr>
        <p:spPr>
          <a:xfrm>
            <a:off x="5220500" y="1284896"/>
            <a:ext cx="1747254" cy="1088935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Vehicle</a:t>
            </a:r>
          </a:p>
          <a:p>
            <a:pPr algn="ctr"/>
            <a:r>
              <a:rPr lang="en-US" altLang="ko-KR" sz="1200" b="1" dirty="0"/>
              <a:t>Operating</a:t>
            </a:r>
          </a:p>
          <a:p>
            <a:pPr algn="ctr"/>
            <a:r>
              <a:rPr lang="en-US" altLang="ko-KR" sz="1200" b="1" dirty="0"/>
              <a:t>Condition Check</a:t>
            </a:r>
            <a:endParaRPr lang="ko-KR" altLang="en-US" sz="12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C716AE-3807-4E45-AEED-A3328D80664C}"/>
              </a:ext>
            </a:extLst>
          </p:cNvPr>
          <p:cNvSpPr/>
          <p:nvPr/>
        </p:nvSpPr>
        <p:spPr>
          <a:xfrm>
            <a:off x="4346399" y="2695914"/>
            <a:ext cx="7086595" cy="6048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                                Transport  Job 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F61A0ADD-622D-4D0E-80BD-192FE2EDA56F}"/>
              </a:ext>
            </a:extLst>
          </p:cNvPr>
          <p:cNvSpPr/>
          <p:nvPr/>
        </p:nvSpPr>
        <p:spPr>
          <a:xfrm>
            <a:off x="4597765" y="2750414"/>
            <a:ext cx="844477" cy="48188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Job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67" name="직선 화살표 연결선 59">
            <a:extLst>
              <a:ext uri="{FF2B5EF4-FFF2-40B4-BE49-F238E27FC236}">
                <a16:creationId xmlns:a16="http://schemas.microsoft.com/office/drawing/2014/main" id="{E27E80F8-E80A-4E83-8E84-E0C608ACA3C7}"/>
              </a:ext>
            </a:extLst>
          </p:cNvPr>
          <p:cNvCxnSpPr>
            <a:cxnSpLocks/>
            <a:stCxn id="65" idx="0"/>
            <a:endCxn id="14" idx="3"/>
          </p:cNvCxnSpPr>
          <p:nvPr/>
        </p:nvCxnSpPr>
        <p:spPr>
          <a:xfrm rot="16200000" flipV="1">
            <a:off x="6256553" y="2540566"/>
            <a:ext cx="1626649" cy="20424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59">
            <a:extLst>
              <a:ext uri="{FF2B5EF4-FFF2-40B4-BE49-F238E27FC236}">
                <a16:creationId xmlns:a16="http://schemas.microsoft.com/office/drawing/2014/main" id="{CEE9ECE1-F4A0-4CD8-A703-12D12F4F9EAA}"/>
              </a:ext>
            </a:extLst>
          </p:cNvPr>
          <p:cNvCxnSpPr>
            <a:cxnSpLocks/>
            <a:stCxn id="14" idx="1"/>
            <a:endCxn id="60" idx="1"/>
          </p:cNvCxnSpPr>
          <p:nvPr/>
        </p:nvCxnSpPr>
        <p:spPr>
          <a:xfrm rot="10800000" flipV="1">
            <a:off x="5020004" y="1829364"/>
            <a:ext cx="200496" cy="92105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59">
            <a:extLst>
              <a:ext uri="{FF2B5EF4-FFF2-40B4-BE49-F238E27FC236}">
                <a16:creationId xmlns:a16="http://schemas.microsoft.com/office/drawing/2014/main" id="{75B8C22C-0E93-4A11-A414-343BD6EAA025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flipH="1">
            <a:off x="5020003" y="3232300"/>
            <a:ext cx="1" cy="2237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원통형 62">
            <a:extLst>
              <a:ext uri="{FF2B5EF4-FFF2-40B4-BE49-F238E27FC236}">
                <a16:creationId xmlns:a16="http://schemas.microsoft.com/office/drawing/2014/main" id="{420DEAA9-A967-42A2-B2FF-3F4346E645C0}"/>
              </a:ext>
            </a:extLst>
          </p:cNvPr>
          <p:cNvSpPr/>
          <p:nvPr/>
        </p:nvSpPr>
        <p:spPr>
          <a:xfrm>
            <a:off x="7966645" y="2745715"/>
            <a:ext cx="835995" cy="48188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64" name="직선 화살표 연결선 59">
            <a:extLst>
              <a:ext uri="{FF2B5EF4-FFF2-40B4-BE49-F238E27FC236}">
                <a16:creationId xmlns:a16="http://schemas.microsoft.com/office/drawing/2014/main" id="{5464DC9D-C629-4EA9-8268-2E137D411285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rot="10800000">
            <a:off x="8384644" y="3227601"/>
            <a:ext cx="1912847" cy="5526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59">
            <a:extLst>
              <a:ext uri="{FF2B5EF4-FFF2-40B4-BE49-F238E27FC236}">
                <a16:creationId xmlns:a16="http://schemas.microsoft.com/office/drawing/2014/main" id="{BE36566A-E965-4BBD-A7B2-3D7213AE3A6F}"/>
              </a:ext>
            </a:extLst>
          </p:cNvPr>
          <p:cNvCxnSpPr>
            <a:cxnSpLocks/>
            <a:stCxn id="63" idx="2"/>
            <a:endCxn id="65" idx="3"/>
          </p:cNvCxnSpPr>
          <p:nvPr/>
        </p:nvCxnSpPr>
        <p:spPr>
          <a:xfrm rot="10800000" flipV="1">
            <a:off x="7654681" y="2986658"/>
            <a:ext cx="311964" cy="79357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2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Data Flow of</a:t>
            </a:r>
            <a:br>
              <a:rPr lang="en-US" altLang="ko-KR" dirty="0"/>
            </a:br>
            <a:r>
              <a:rPr lang="en-US" altLang="ko-KR" dirty="0"/>
              <a:t>MCS Broker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내용 개체 틀 136">
            <a:extLst>
              <a:ext uri="{FF2B5EF4-FFF2-40B4-BE49-F238E27FC236}">
                <a16:creationId xmlns:a16="http://schemas.microsoft.com/office/drawing/2014/main" id="{EE949DF0-F943-48AE-93D1-3386127E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564" y="5804152"/>
            <a:ext cx="7086598" cy="1121675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MCS Broker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는 고객사의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MCS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연동하며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Transport Job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생성을 위한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pending list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생성하고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Transport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Unit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Control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Manager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로 부터 전달되는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event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데이터를 명령을 응답과 함께 고객사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MSC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전송한다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50514C-BB20-4F3F-A15B-1085923DAC7D}"/>
              </a:ext>
            </a:extLst>
          </p:cNvPr>
          <p:cNvSpPr/>
          <p:nvPr/>
        </p:nvSpPr>
        <p:spPr>
          <a:xfrm>
            <a:off x="4384564" y="4753065"/>
            <a:ext cx="7086598" cy="8043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B3A8B6-5280-4EAD-9A81-C0B3C7CCD46C}"/>
              </a:ext>
            </a:extLst>
          </p:cNvPr>
          <p:cNvSpPr/>
          <p:nvPr/>
        </p:nvSpPr>
        <p:spPr>
          <a:xfrm>
            <a:off x="4548286" y="4834090"/>
            <a:ext cx="6759154" cy="653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Transport Unit Control Manager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8F74D46-C741-405B-A4C2-1181C85CAD56}"/>
              </a:ext>
            </a:extLst>
          </p:cNvPr>
          <p:cNvSpPr/>
          <p:nvPr/>
        </p:nvSpPr>
        <p:spPr>
          <a:xfrm>
            <a:off x="10328274" y="4812283"/>
            <a:ext cx="971785" cy="6535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HTTP Service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00DEF0-F43B-4D36-832D-4D7CEDE69185}"/>
              </a:ext>
            </a:extLst>
          </p:cNvPr>
          <p:cNvSpPr/>
          <p:nvPr/>
        </p:nvSpPr>
        <p:spPr>
          <a:xfrm>
            <a:off x="4576379" y="4820892"/>
            <a:ext cx="965364" cy="6484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Transmitter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588855-53FE-4B22-81E2-83A459BD7C3E}"/>
              </a:ext>
            </a:extLst>
          </p:cNvPr>
          <p:cNvSpPr/>
          <p:nvPr/>
        </p:nvSpPr>
        <p:spPr>
          <a:xfrm>
            <a:off x="7123563" y="4814840"/>
            <a:ext cx="965364" cy="6484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Vehicle State</a:t>
            </a:r>
          </a:p>
          <a:p>
            <a:pPr algn="ctr"/>
            <a:r>
              <a:rPr lang="en-US" altLang="ko-KR" sz="1200" dirty="0"/>
              <a:t>Manager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C7AD9C-E3C0-48A7-8FBA-B9553DB90F02}"/>
              </a:ext>
            </a:extLst>
          </p:cNvPr>
          <p:cNvSpPr/>
          <p:nvPr/>
        </p:nvSpPr>
        <p:spPr>
          <a:xfrm>
            <a:off x="4384564" y="2105077"/>
            <a:ext cx="7086598" cy="175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B1B7B-C0B1-4C02-A7CF-AC826B9580A0}"/>
              </a:ext>
            </a:extLst>
          </p:cNvPr>
          <p:cNvSpPr/>
          <p:nvPr/>
        </p:nvSpPr>
        <p:spPr>
          <a:xfrm>
            <a:off x="4548286" y="2161210"/>
            <a:ext cx="6759154" cy="16552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                                   Transport Job Creator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B20EA44-26B9-4699-A583-33D63838A495}"/>
              </a:ext>
            </a:extLst>
          </p:cNvPr>
          <p:cNvSpPr/>
          <p:nvPr/>
        </p:nvSpPr>
        <p:spPr>
          <a:xfrm>
            <a:off x="5940871" y="3342387"/>
            <a:ext cx="965364" cy="398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Creator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196334D5-DE8D-4911-9825-C935BE9112D9}"/>
              </a:ext>
            </a:extLst>
          </p:cNvPr>
          <p:cNvSpPr/>
          <p:nvPr/>
        </p:nvSpPr>
        <p:spPr>
          <a:xfrm>
            <a:off x="6732618" y="2533250"/>
            <a:ext cx="1747254" cy="1088935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Vehicle</a:t>
            </a:r>
          </a:p>
          <a:p>
            <a:pPr algn="ctr"/>
            <a:r>
              <a:rPr lang="en-US" altLang="ko-KR" sz="1200" b="1" dirty="0"/>
              <a:t>Operating</a:t>
            </a:r>
          </a:p>
          <a:p>
            <a:pPr algn="ctr"/>
            <a:r>
              <a:rPr lang="en-US" altLang="ko-KR" sz="1200" b="1" dirty="0"/>
              <a:t>Condition Check</a:t>
            </a:r>
            <a:endParaRPr lang="ko-KR" altLang="en-US" sz="12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C716AE-3807-4E45-AEED-A3328D80664C}"/>
              </a:ext>
            </a:extLst>
          </p:cNvPr>
          <p:cNvSpPr/>
          <p:nvPr/>
        </p:nvSpPr>
        <p:spPr>
          <a:xfrm>
            <a:off x="4384564" y="3955398"/>
            <a:ext cx="7086598" cy="655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F61A0ADD-622D-4D0E-80BD-192FE2EDA56F}"/>
              </a:ext>
            </a:extLst>
          </p:cNvPr>
          <p:cNvSpPr/>
          <p:nvPr/>
        </p:nvSpPr>
        <p:spPr>
          <a:xfrm>
            <a:off x="6001315" y="4065397"/>
            <a:ext cx="844477" cy="48188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Job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67" name="직선 화살표 연결선 59">
            <a:extLst>
              <a:ext uri="{FF2B5EF4-FFF2-40B4-BE49-F238E27FC236}">
                <a16:creationId xmlns:a16="http://schemas.microsoft.com/office/drawing/2014/main" id="{E27E80F8-E80A-4E83-8E84-E0C608ACA3C7}"/>
              </a:ext>
            </a:extLst>
          </p:cNvPr>
          <p:cNvCxnSpPr>
            <a:cxnSpLocks/>
            <a:stCxn id="65" idx="0"/>
            <a:endCxn id="14" idx="2"/>
          </p:cNvCxnSpPr>
          <p:nvPr/>
        </p:nvCxnSpPr>
        <p:spPr>
          <a:xfrm flipV="1">
            <a:off x="7606245" y="3622185"/>
            <a:ext cx="0" cy="11926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59">
            <a:extLst>
              <a:ext uri="{FF2B5EF4-FFF2-40B4-BE49-F238E27FC236}">
                <a16:creationId xmlns:a16="http://schemas.microsoft.com/office/drawing/2014/main" id="{CEE9ECE1-F4A0-4CD8-A703-12D12F4F9EAA}"/>
              </a:ext>
            </a:extLst>
          </p:cNvPr>
          <p:cNvCxnSpPr>
            <a:cxnSpLocks/>
            <a:stCxn id="14" idx="1"/>
            <a:endCxn id="237" idx="0"/>
          </p:cNvCxnSpPr>
          <p:nvPr/>
        </p:nvCxnSpPr>
        <p:spPr>
          <a:xfrm rot="10800000" flipV="1">
            <a:off x="6423554" y="3077717"/>
            <a:ext cx="309065" cy="264669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59">
            <a:extLst>
              <a:ext uri="{FF2B5EF4-FFF2-40B4-BE49-F238E27FC236}">
                <a16:creationId xmlns:a16="http://schemas.microsoft.com/office/drawing/2014/main" id="{75B8C22C-0E93-4A11-A414-343BD6EAA025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rot="5400000">
            <a:off x="5604504" y="4001841"/>
            <a:ext cx="273609" cy="136449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665345-A70C-4F17-AC79-01972E02747C}"/>
              </a:ext>
            </a:extLst>
          </p:cNvPr>
          <p:cNvSpPr/>
          <p:nvPr/>
        </p:nvSpPr>
        <p:spPr>
          <a:xfrm>
            <a:off x="4384564" y="725994"/>
            <a:ext cx="7086598" cy="13203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34AE11-CB27-476A-BB69-35E28D8597CC}"/>
              </a:ext>
            </a:extLst>
          </p:cNvPr>
          <p:cNvSpPr/>
          <p:nvPr/>
        </p:nvSpPr>
        <p:spPr>
          <a:xfrm>
            <a:off x="4540905" y="769955"/>
            <a:ext cx="6759154" cy="12228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                                 MCS Broker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601642-AE6C-4D7B-9546-B3F48515ABF2}"/>
              </a:ext>
            </a:extLst>
          </p:cNvPr>
          <p:cNvSpPr/>
          <p:nvPr/>
        </p:nvSpPr>
        <p:spPr>
          <a:xfrm>
            <a:off x="5836185" y="814730"/>
            <a:ext cx="1111570" cy="6484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Host</a:t>
            </a:r>
            <a:r>
              <a:rPr lang="ko-KR" altLang="en-US" sz="1200" dirty="0"/>
              <a:t> </a:t>
            </a:r>
            <a:r>
              <a:rPr lang="en-US" altLang="ko-KR" sz="1200" dirty="0"/>
              <a:t>Message</a:t>
            </a:r>
          </a:p>
          <a:p>
            <a:pPr algn="ctr"/>
            <a:r>
              <a:rPr lang="en-US" altLang="ko-KR" sz="1200" dirty="0"/>
              <a:t>Parser</a:t>
            </a:r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593408B0-5E43-4310-9F0C-BA31A85BE183}"/>
              </a:ext>
            </a:extLst>
          </p:cNvPr>
          <p:cNvSpPr/>
          <p:nvPr/>
        </p:nvSpPr>
        <p:spPr>
          <a:xfrm>
            <a:off x="4780891" y="4050026"/>
            <a:ext cx="844477" cy="48188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Private</a:t>
            </a:r>
          </a:p>
          <a:p>
            <a:pPr algn="ctr"/>
            <a:r>
              <a:rPr lang="en-US" altLang="ko-KR" sz="1200" b="1" dirty="0"/>
              <a:t>Queue</a:t>
            </a:r>
            <a:endParaRPr lang="ko-KR" altLang="en-US" sz="1200" b="1" dirty="0"/>
          </a:p>
        </p:txBody>
      </p:sp>
      <p:cxnSp>
        <p:nvCxnSpPr>
          <p:cNvPr id="29" name="직선 화살표 연결선 59">
            <a:extLst>
              <a:ext uri="{FF2B5EF4-FFF2-40B4-BE49-F238E27FC236}">
                <a16:creationId xmlns:a16="http://schemas.microsoft.com/office/drawing/2014/main" id="{95DED559-C75E-433F-AC52-AD8E1793DDB7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rot="10800000" flipV="1">
            <a:off x="5203129" y="1138952"/>
            <a:ext cx="633056" cy="153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ACC0EBFC-525D-4A8B-8169-1E72212C2BE3}"/>
              </a:ext>
            </a:extLst>
          </p:cNvPr>
          <p:cNvSpPr/>
          <p:nvPr/>
        </p:nvSpPr>
        <p:spPr>
          <a:xfrm>
            <a:off x="4517797" y="1291970"/>
            <a:ext cx="1370664" cy="670528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Is already exist?</a:t>
            </a:r>
            <a:endParaRPr lang="ko-KR" altLang="en-US" sz="1200" b="1" dirty="0"/>
          </a:p>
        </p:txBody>
      </p:sp>
      <p:cxnSp>
        <p:nvCxnSpPr>
          <p:cNvPr id="68" name="직선 화살표 연결선 59">
            <a:extLst>
              <a:ext uri="{FF2B5EF4-FFF2-40B4-BE49-F238E27FC236}">
                <a16:creationId xmlns:a16="http://schemas.microsoft.com/office/drawing/2014/main" id="{F1185E60-05D2-41DF-A2B3-786BA0EC0513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5203129" y="1962498"/>
            <a:ext cx="0" cy="12102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원통형 62">
            <a:extLst>
              <a:ext uri="{FF2B5EF4-FFF2-40B4-BE49-F238E27FC236}">
                <a16:creationId xmlns:a16="http://schemas.microsoft.com/office/drawing/2014/main" id="{420DEAA9-A967-42A2-B2FF-3F4346E645C0}"/>
              </a:ext>
            </a:extLst>
          </p:cNvPr>
          <p:cNvSpPr/>
          <p:nvPr/>
        </p:nvSpPr>
        <p:spPr>
          <a:xfrm>
            <a:off x="8697761" y="4050026"/>
            <a:ext cx="835995" cy="48188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64" name="직선 화살표 연결선 59">
            <a:extLst>
              <a:ext uri="{FF2B5EF4-FFF2-40B4-BE49-F238E27FC236}">
                <a16:creationId xmlns:a16="http://schemas.microsoft.com/office/drawing/2014/main" id="{5464DC9D-C629-4EA9-8268-2E137D411285}"/>
              </a:ext>
            </a:extLst>
          </p:cNvPr>
          <p:cNvCxnSpPr>
            <a:cxnSpLocks/>
            <a:stCxn id="59" idx="1"/>
            <a:endCxn id="63" idx="4"/>
          </p:cNvCxnSpPr>
          <p:nvPr/>
        </p:nvCxnSpPr>
        <p:spPr>
          <a:xfrm rot="10800000">
            <a:off x="9533756" y="4290970"/>
            <a:ext cx="794518" cy="84809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59">
            <a:extLst>
              <a:ext uri="{FF2B5EF4-FFF2-40B4-BE49-F238E27FC236}">
                <a16:creationId xmlns:a16="http://schemas.microsoft.com/office/drawing/2014/main" id="{BE36566A-E965-4BBD-A7B2-3D7213AE3A6F}"/>
              </a:ext>
            </a:extLst>
          </p:cNvPr>
          <p:cNvCxnSpPr>
            <a:cxnSpLocks/>
            <a:stCxn id="63" idx="2"/>
            <a:endCxn id="65" idx="3"/>
          </p:cNvCxnSpPr>
          <p:nvPr/>
        </p:nvCxnSpPr>
        <p:spPr>
          <a:xfrm rot="10800000" flipV="1">
            <a:off x="8088927" y="4290969"/>
            <a:ext cx="608834" cy="84809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6A3473A4-9938-42A4-8DD4-1B20F06DFE8C}"/>
              </a:ext>
            </a:extLst>
          </p:cNvPr>
          <p:cNvSpPr/>
          <p:nvPr/>
        </p:nvSpPr>
        <p:spPr>
          <a:xfrm>
            <a:off x="8336747" y="1259053"/>
            <a:ext cx="1558022" cy="670528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Has an event to notify?</a:t>
            </a:r>
            <a:endParaRPr lang="ko-KR" altLang="en-US" sz="1200" b="1" dirty="0"/>
          </a:p>
        </p:txBody>
      </p:sp>
      <p:cxnSp>
        <p:nvCxnSpPr>
          <p:cNvPr id="98" name="직선 화살표 연결선 59">
            <a:extLst>
              <a:ext uri="{FF2B5EF4-FFF2-40B4-BE49-F238E27FC236}">
                <a16:creationId xmlns:a16="http://schemas.microsoft.com/office/drawing/2014/main" id="{A0BE81D9-F116-4E32-B863-B435401AB891}"/>
              </a:ext>
            </a:extLst>
          </p:cNvPr>
          <p:cNvCxnSpPr>
            <a:cxnSpLocks/>
            <a:stCxn id="108" idx="0"/>
            <a:endCxn id="97" idx="2"/>
          </p:cNvCxnSpPr>
          <p:nvPr/>
        </p:nvCxnSpPr>
        <p:spPr>
          <a:xfrm flipV="1">
            <a:off x="9115758" y="1929581"/>
            <a:ext cx="0" cy="83009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51BBFD-DC10-4FC7-A380-33FB5947F0C4}"/>
              </a:ext>
            </a:extLst>
          </p:cNvPr>
          <p:cNvSpPr/>
          <p:nvPr/>
        </p:nvSpPr>
        <p:spPr>
          <a:xfrm>
            <a:off x="7048699" y="814730"/>
            <a:ext cx="1143161" cy="6484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Transmit</a:t>
            </a:r>
          </a:p>
          <a:p>
            <a:pPr algn="ctr"/>
            <a:r>
              <a:rPr lang="en-US" altLang="ko-KR" sz="1200" dirty="0"/>
              <a:t>Data &amp; notify events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F531C02-91E1-4E27-985D-1329C1A9F18A}"/>
              </a:ext>
            </a:extLst>
          </p:cNvPr>
          <p:cNvSpPr/>
          <p:nvPr/>
        </p:nvSpPr>
        <p:spPr>
          <a:xfrm>
            <a:off x="8633076" y="2759679"/>
            <a:ext cx="965364" cy="636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and toss data</a:t>
            </a:r>
          </a:p>
        </p:txBody>
      </p:sp>
      <p:cxnSp>
        <p:nvCxnSpPr>
          <p:cNvPr id="112" name="직선 화살표 연결선 59">
            <a:extLst>
              <a:ext uri="{FF2B5EF4-FFF2-40B4-BE49-F238E27FC236}">
                <a16:creationId xmlns:a16="http://schemas.microsoft.com/office/drawing/2014/main" id="{C4727B67-B25F-4430-918D-0AFD666CC84E}"/>
              </a:ext>
            </a:extLst>
          </p:cNvPr>
          <p:cNvCxnSpPr>
            <a:cxnSpLocks/>
            <a:stCxn id="14" idx="3"/>
            <a:endCxn id="108" idx="1"/>
          </p:cNvCxnSpPr>
          <p:nvPr/>
        </p:nvCxnSpPr>
        <p:spPr>
          <a:xfrm flipV="1">
            <a:off x="8479872" y="3077717"/>
            <a:ext cx="153204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59">
            <a:extLst>
              <a:ext uri="{FF2B5EF4-FFF2-40B4-BE49-F238E27FC236}">
                <a16:creationId xmlns:a16="http://schemas.microsoft.com/office/drawing/2014/main" id="{9D5A6F42-FA7A-438E-BD8F-DA1392AE2174}"/>
              </a:ext>
            </a:extLst>
          </p:cNvPr>
          <p:cNvCxnSpPr>
            <a:cxnSpLocks/>
            <a:stCxn id="97" idx="0"/>
            <a:endCxn id="105" idx="3"/>
          </p:cNvCxnSpPr>
          <p:nvPr/>
        </p:nvCxnSpPr>
        <p:spPr>
          <a:xfrm rot="16200000" flipV="1">
            <a:off x="8593759" y="737054"/>
            <a:ext cx="120100" cy="92389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3" name="그래픽 132" descr="컴퓨터">
            <a:extLst>
              <a:ext uri="{FF2B5EF4-FFF2-40B4-BE49-F238E27FC236}">
                <a16:creationId xmlns:a16="http://schemas.microsoft.com/office/drawing/2014/main" id="{E68952CF-39F3-4B50-83F8-AFE7F48A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0459" y="0"/>
            <a:ext cx="914400" cy="914400"/>
          </a:xfrm>
          <a:prstGeom prst="rect">
            <a:avLst/>
          </a:prstGeom>
        </p:spPr>
      </p:pic>
      <p:cxnSp>
        <p:nvCxnSpPr>
          <p:cNvPr id="134" name="직선 화살표 연결선 59">
            <a:extLst>
              <a:ext uri="{FF2B5EF4-FFF2-40B4-BE49-F238E27FC236}">
                <a16:creationId xmlns:a16="http://schemas.microsoft.com/office/drawing/2014/main" id="{96D34949-D9FD-4B53-840F-D4B134DB55DF}"/>
              </a:ext>
            </a:extLst>
          </p:cNvPr>
          <p:cNvCxnSpPr>
            <a:cxnSpLocks/>
            <a:stCxn id="133" idx="3"/>
            <a:endCxn id="27" idx="0"/>
          </p:cNvCxnSpPr>
          <p:nvPr/>
        </p:nvCxnSpPr>
        <p:spPr>
          <a:xfrm>
            <a:off x="4004859" y="457200"/>
            <a:ext cx="2387111" cy="35753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59">
            <a:extLst>
              <a:ext uri="{FF2B5EF4-FFF2-40B4-BE49-F238E27FC236}">
                <a16:creationId xmlns:a16="http://schemas.microsoft.com/office/drawing/2014/main" id="{DDD15836-4A8D-4EC9-A74B-53069A244D01}"/>
              </a:ext>
            </a:extLst>
          </p:cNvPr>
          <p:cNvCxnSpPr>
            <a:cxnSpLocks/>
            <a:stCxn id="105" idx="0"/>
          </p:cNvCxnSpPr>
          <p:nvPr/>
        </p:nvCxnSpPr>
        <p:spPr>
          <a:xfrm rot="16200000" flipV="1">
            <a:off x="5552152" y="-1253398"/>
            <a:ext cx="529616" cy="360664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9973B07-00AD-4035-A06D-E48791044F69}"/>
              </a:ext>
            </a:extLst>
          </p:cNvPr>
          <p:cNvSpPr txBox="1"/>
          <p:nvPr/>
        </p:nvSpPr>
        <p:spPr>
          <a:xfrm>
            <a:off x="1535970" y="29474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 MCS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4FB2AF5-50FF-4F19-9CF2-55D824E4BFBC}"/>
              </a:ext>
            </a:extLst>
          </p:cNvPr>
          <p:cNvSpPr txBox="1"/>
          <p:nvPr/>
        </p:nvSpPr>
        <p:spPr>
          <a:xfrm>
            <a:off x="1619601" y="808455"/>
            <a:ext cx="155388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Transport Commands</a:t>
            </a:r>
          </a:p>
          <a:p>
            <a:r>
              <a:rPr lang="en-US" altLang="ko-KR" sz="1200" dirty="0"/>
              <a:t>Remote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19875-8629-42FD-80AE-90BAB16289BC}"/>
              </a:ext>
            </a:extLst>
          </p:cNvPr>
          <p:cNvSpPr txBox="1"/>
          <p:nvPr/>
        </p:nvSpPr>
        <p:spPr>
          <a:xfrm>
            <a:off x="4847102" y="3172716"/>
            <a:ext cx="71205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MSMQ</a:t>
            </a:r>
            <a:endParaRPr lang="ko-KR" altLang="en-US" sz="1400" dirty="0"/>
          </a:p>
        </p:txBody>
      </p:sp>
      <p:cxnSp>
        <p:nvCxnSpPr>
          <p:cNvPr id="45" name="직선 화살표 연결선 59">
            <a:extLst>
              <a:ext uri="{FF2B5EF4-FFF2-40B4-BE49-F238E27FC236}">
                <a16:creationId xmlns:a16="http://schemas.microsoft.com/office/drawing/2014/main" id="{1A94C230-BDAF-492C-A9A6-16821AF7A2CD}"/>
              </a:ext>
            </a:extLst>
          </p:cNvPr>
          <p:cNvCxnSpPr>
            <a:cxnSpLocks/>
            <a:stCxn id="3" idx="2"/>
            <a:endCxn id="28" idx="1"/>
          </p:cNvCxnSpPr>
          <p:nvPr/>
        </p:nvCxnSpPr>
        <p:spPr>
          <a:xfrm>
            <a:off x="5203129" y="3480493"/>
            <a:ext cx="1" cy="5695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59">
            <a:extLst>
              <a:ext uri="{FF2B5EF4-FFF2-40B4-BE49-F238E27FC236}">
                <a16:creationId xmlns:a16="http://schemas.microsoft.com/office/drawing/2014/main" id="{07CAF7E7-DDA5-4CBA-BB07-97B67D683F41}"/>
              </a:ext>
            </a:extLst>
          </p:cNvPr>
          <p:cNvCxnSpPr>
            <a:cxnSpLocks/>
            <a:stCxn id="237" idx="2"/>
            <a:endCxn id="60" idx="1"/>
          </p:cNvCxnSpPr>
          <p:nvPr/>
        </p:nvCxnSpPr>
        <p:spPr>
          <a:xfrm rot="16200000" flipH="1">
            <a:off x="6261213" y="3903056"/>
            <a:ext cx="324680" cy="1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C43597A-F40F-4CE0-B1A5-5A747594FF26}"/>
              </a:ext>
            </a:extLst>
          </p:cNvPr>
          <p:cNvSpPr/>
          <p:nvPr/>
        </p:nvSpPr>
        <p:spPr>
          <a:xfrm>
            <a:off x="5409400" y="2582947"/>
            <a:ext cx="965364" cy="398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Peek</a:t>
            </a:r>
          </a:p>
          <a:p>
            <a:pPr algn="ctr"/>
            <a:r>
              <a:rPr lang="en-US" altLang="ko-KR" sz="1200" dirty="0"/>
              <a:t>Item</a:t>
            </a:r>
          </a:p>
        </p:txBody>
      </p:sp>
      <p:cxnSp>
        <p:nvCxnSpPr>
          <p:cNvPr id="244" name="직선 화살표 연결선 59">
            <a:extLst>
              <a:ext uri="{FF2B5EF4-FFF2-40B4-BE49-F238E27FC236}">
                <a16:creationId xmlns:a16="http://schemas.microsoft.com/office/drawing/2014/main" id="{C329EAFD-9226-4302-A92B-B1C4BB1026D0}"/>
              </a:ext>
            </a:extLst>
          </p:cNvPr>
          <p:cNvCxnSpPr>
            <a:cxnSpLocks/>
            <a:stCxn id="28" idx="4"/>
            <a:endCxn id="71" idx="2"/>
          </p:cNvCxnSpPr>
          <p:nvPr/>
        </p:nvCxnSpPr>
        <p:spPr>
          <a:xfrm flipV="1">
            <a:off x="5625368" y="2981277"/>
            <a:ext cx="266714" cy="130969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59">
            <a:extLst>
              <a:ext uri="{FF2B5EF4-FFF2-40B4-BE49-F238E27FC236}">
                <a16:creationId xmlns:a16="http://schemas.microsoft.com/office/drawing/2014/main" id="{73DDDE5B-2EED-4AEB-888F-BDF3EAC1E27E}"/>
              </a:ext>
            </a:extLst>
          </p:cNvPr>
          <p:cNvCxnSpPr>
            <a:cxnSpLocks/>
            <a:stCxn id="71" idx="0"/>
            <a:endCxn id="14" idx="0"/>
          </p:cNvCxnSpPr>
          <p:nvPr/>
        </p:nvCxnSpPr>
        <p:spPr>
          <a:xfrm rot="5400000" flipH="1" flipV="1">
            <a:off x="6724315" y="1701018"/>
            <a:ext cx="49697" cy="1714163"/>
          </a:xfrm>
          <a:prstGeom prst="bentConnector3">
            <a:avLst>
              <a:gd name="adj1" fmla="val 559988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6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Setup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MSSQL 2017 Express Version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2911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Agendas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Structure of MTS</a:t>
            </a:r>
          </a:p>
          <a:p>
            <a:r>
              <a:rPr lang="en-US" altLang="ko-KR" sz="2000" dirty="0"/>
              <a:t>Structure of MCS (Material Control System) Broker</a:t>
            </a:r>
          </a:p>
          <a:p>
            <a:r>
              <a:rPr lang="en-US" altLang="ko-KR" sz="2000" dirty="0"/>
              <a:t>Structure of Transport Job Creator</a:t>
            </a:r>
          </a:p>
          <a:p>
            <a:r>
              <a:rPr lang="en-US" altLang="ko-KR" sz="2000" dirty="0"/>
              <a:t>Structure of Transport Job Database</a:t>
            </a:r>
          </a:p>
          <a:p>
            <a:r>
              <a:rPr lang="en-US" altLang="ko-KR" sz="2000" dirty="0"/>
              <a:t>Structure of Transport Unit Control Manager</a:t>
            </a:r>
          </a:p>
          <a:p>
            <a:r>
              <a:rPr lang="en-US" altLang="ko-KR" sz="2000" dirty="0"/>
              <a:t>Goals of MTS</a:t>
            </a:r>
          </a:p>
          <a:p>
            <a:r>
              <a:rPr lang="en-US" altLang="ko-KR" sz="2000" dirty="0"/>
              <a:t>Applied design concepts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18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MTS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4239606"/>
            <a:ext cx="7086600" cy="174078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MTS (Material Transport System)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은 역할에 따라서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개의 층으로 나눈다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(MCS Broker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고객사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(Material Control System)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구성된다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중간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(Transport Job Database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유지하고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상태를 관리한다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(Transport Unit Control Manager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수행하는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Unit (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최대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8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대 반송 로봇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들의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Transport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Job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을 제 및 관리한다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endParaRPr lang="ko-KR" altLang="en-US" sz="2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5288692" y="764372"/>
            <a:ext cx="6219687" cy="1245660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627632" y="836580"/>
              <a:ext cx="6507804" cy="481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MCS (Material Control System) Broker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875101E-8A7E-4872-99C3-392B5E118D24}"/>
                </a:ext>
              </a:extLst>
            </p:cNvPr>
            <p:cNvSpPr/>
            <p:nvPr/>
          </p:nvSpPr>
          <p:spPr>
            <a:xfrm>
              <a:off x="4627632" y="1441855"/>
              <a:ext cx="6507804" cy="48188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Transport Job  Creator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322E52-0961-470E-AE6B-02C3310197A9}"/>
              </a:ext>
            </a:extLst>
          </p:cNvPr>
          <p:cNvGrpSpPr/>
          <p:nvPr/>
        </p:nvGrpSpPr>
        <p:grpSpPr>
          <a:xfrm>
            <a:off x="5288692" y="2064185"/>
            <a:ext cx="6219690" cy="631244"/>
            <a:chOff x="4370138" y="2061831"/>
            <a:chExt cx="7022792" cy="6312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1E4502-4BFB-4DFB-BF21-66303648D281}"/>
                </a:ext>
              </a:extLst>
            </p:cNvPr>
            <p:cNvSpPr/>
            <p:nvPr/>
          </p:nvSpPr>
          <p:spPr>
            <a:xfrm>
              <a:off x="4370138" y="2061831"/>
              <a:ext cx="7022792" cy="63124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DFF0E4-B71F-479F-B912-EC7DEF84AF98}"/>
                </a:ext>
              </a:extLst>
            </p:cNvPr>
            <p:cNvSpPr/>
            <p:nvPr/>
          </p:nvSpPr>
          <p:spPr>
            <a:xfrm>
              <a:off x="4627632" y="2136510"/>
              <a:ext cx="6507804" cy="4818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Transport Job Database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1C853-9103-4A89-B783-957E090C473C}"/>
              </a:ext>
            </a:extLst>
          </p:cNvPr>
          <p:cNvGrpSpPr/>
          <p:nvPr/>
        </p:nvGrpSpPr>
        <p:grpSpPr>
          <a:xfrm>
            <a:off x="5288692" y="2741580"/>
            <a:ext cx="6219695" cy="1423345"/>
            <a:chOff x="4370138" y="2741580"/>
            <a:chExt cx="7022792" cy="142334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B3603EE-4385-4C2C-BB45-FFAA9370E1A1}"/>
                </a:ext>
              </a:extLst>
            </p:cNvPr>
            <p:cNvGrpSpPr/>
            <p:nvPr/>
          </p:nvGrpSpPr>
          <p:grpSpPr>
            <a:xfrm>
              <a:off x="4370138" y="2741580"/>
              <a:ext cx="7022792" cy="1423345"/>
              <a:chOff x="4370138" y="2741580"/>
              <a:chExt cx="7022792" cy="1423345"/>
            </a:xfrm>
            <a:noFill/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D342538-9B5E-458B-9690-E0743A253786}"/>
                  </a:ext>
                </a:extLst>
              </p:cNvPr>
              <p:cNvSpPr/>
              <p:nvPr/>
            </p:nvSpPr>
            <p:spPr>
              <a:xfrm>
                <a:off x="4370138" y="2741580"/>
                <a:ext cx="7022792" cy="142334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F435AA0-BC4D-46C7-8D3C-85C088B4CB8B}"/>
                  </a:ext>
                </a:extLst>
              </p:cNvPr>
              <p:cNvSpPr/>
              <p:nvPr/>
            </p:nvSpPr>
            <p:spPr>
              <a:xfrm>
                <a:off x="4627632" y="2816260"/>
                <a:ext cx="6507804" cy="48188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Transport Unit Control Manager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3C9F6A-8ABE-415B-92B4-3E226178B0A9}"/>
                </a:ext>
              </a:extLst>
            </p:cNvPr>
            <p:cNvSpPr/>
            <p:nvPr/>
          </p:nvSpPr>
          <p:spPr>
            <a:xfrm>
              <a:off x="4627633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567424-6406-49A2-A187-552BD0D01E70}"/>
                </a:ext>
              </a:extLst>
            </p:cNvPr>
            <p:cNvSpPr/>
            <p:nvPr/>
          </p:nvSpPr>
          <p:spPr>
            <a:xfrm>
              <a:off x="5448056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EFFAC6-28CB-49B5-9D2C-EF7FBFFC7022}"/>
                </a:ext>
              </a:extLst>
            </p:cNvPr>
            <p:cNvSpPr/>
            <p:nvPr/>
          </p:nvSpPr>
          <p:spPr>
            <a:xfrm>
              <a:off x="6268479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30062DD-9C44-4648-B183-6E4752CEF2CF}"/>
                </a:ext>
              </a:extLst>
            </p:cNvPr>
            <p:cNvSpPr/>
            <p:nvPr/>
          </p:nvSpPr>
          <p:spPr>
            <a:xfrm>
              <a:off x="7088902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4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9CE1C30-2956-4EAA-BAAD-7741F8AD567E}"/>
                </a:ext>
              </a:extLst>
            </p:cNvPr>
            <p:cNvSpPr/>
            <p:nvPr/>
          </p:nvSpPr>
          <p:spPr>
            <a:xfrm>
              <a:off x="7909325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5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3C9A4D-E3F1-42D3-ACD5-96E3CD8DB4C6}"/>
                </a:ext>
              </a:extLst>
            </p:cNvPr>
            <p:cNvSpPr/>
            <p:nvPr/>
          </p:nvSpPr>
          <p:spPr>
            <a:xfrm>
              <a:off x="8729748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6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B578845-67A0-4DC8-9FEB-B2370131D666}"/>
                </a:ext>
              </a:extLst>
            </p:cNvPr>
            <p:cNvSpPr/>
            <p:nvPr/>
          </p:nvSpPr>
          <p:spPr>
            <a:xfrm>
              <a:off x="9550171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7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DB08F-C5B6-43D0-9532-5DEE51A2DC47}"/>
                </a:ext>
              </a:extLst>
            </p:cNvPr>
            <p:cNvSpPr/>
            <p:nvPr/>
          </p:nvSpPr>
          <p:spPr>
            <a:xfrm>
              <a:off x="10370592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8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D1FB151-B5E7-4B17-AA68-F589F279A2BC}"/>
              </a:ext>
            </a:extLst>
          </p:cNvPr>
          <p:cNvSpPr/>
          <p:nvPr/>
        </p:nvSpPr>
        <p:spPr>
          <a:xfrm>
            <a:off x="4355246" y="997864"/>
            <a:ext cx="905589" cy="7786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Upper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0E3EA9D-2655-41C2-BDE0-B6A107676A22}"/>
              </a:ext>
            </a:extLst>
          </p:cNvPr>
          <p:cNvSpPr/>
          <p:nvPr/>
        </p:nvSpPr>
        <p:spPr>
          <a:xfrm>
            <a:off x="4355246" y="1990469"/>
            <a:ext cx="933446" cy="77867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Middle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D99A5255-8007-4DDF-AF7D-FB72C2C4858E}"/>
              </a:ext>
            </a:extLst>
          </p:cNvPr>
          <p:cNvSpPr/>
          <p:nvPr/>
        </p:nvSpPr>
        <p:spPr>
          <a:xfrm>
            <a:off x="4355246" y="3063914"/>
            <a:ext cx="933446" cy="7786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Lower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664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MCS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Remote Commands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Task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호출</a:t>
            </a: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70138" y="1246674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5894EB05-BEE7-4225-9BF1-DC84956C6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1403" y="-9071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C1E5-D0AE-4B67-AB1B-80F8859CAAF0}"/>
              </a:ext>
            </a:extLst>
          </p:cNvPr>
          <p:cNvSpPr txBox="1"/>
          <p:nvPr/>
        </p:nvSpPr>
        <p:spPr>
          <a:xfrm>
            <a:off x="5865868" y="18181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 MCS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E915-3809-43D6-9799-AB09C89A866C}"/>
              </a:ext>
            </a:extLst>
          </p:cNvPr>
          <p:cNvSpPr txBox="1"/>
          <p:nvPr/>
        </p:nvSpPr>
        <p:spPr>
          <a:xfrm>
            <a:off x="5949499" y="695527"/>
            <a:ext cx="155388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Transport Commands</a:t>
            </a:r>
          </a:p>
          <a:p>
            <a:r>
              <a:rPr lang="en-US" altLang="ko-KR" sz="1200" dirty="0"/>
              <a:t>Remote Commands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48E4BC0-BB48-4165-A0A8-202F618C1DA6}"/>
              </a:ext>
            </a:extLst>
          </p:cNvPr>
          <p:cNvSpPr/>
          <p:nvPr/>
        </p:nvSpPr>
        <p:spPr>
          <a:xfrm>
            <a:off x="6952694" y="1641724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transport commands ?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948603" y="823681"/>
            <a:ext cx="1" cy="818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72200EC7-B3AD-4BED-B36D-F9701468F587}"/>
              </a:ext>
            </a:extLst>
          </p:cNvPr>
          <p:cNvSpPr/>
          <p:nvPr/>
        </p:nvSpPr>
        <p:spPr>
          <a:xfrm>
            <a:off x="4996828" y="2298056"/>
            <a:ext cx="1991817" cy="67157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Put the transport commands to Job Creator Queue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4AE9F9-6BD0-4D66-BD7D-87F87335028E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5992738" y="2062334"/>
            <a:ext cx="959957" cy="2357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42">
            <a:extLst>
              <a:ext uri="{FF2B5EF4-FFF2-40B4-BE49-F238E27FC236}">
                <a16:creationId xmlns:a16="http://schemas.microsoft.com/office/drawing/2014/main" id="{33216AC0-F7AB-458A-95E3-81B3F065FFE6}"/>
              </a:ext>
            </a:extLst>
          </p:cNvPr>
          <p:cNvCxnSpPr>
            <a:cxnSpLocks/>
            <a:stCxn id="21" idx="2"/>
            <a:endCxn id="220" idx="2"/>
          </p:cNvCxnSpPr>
          <p:nvPr/>
        </p:nvCxnSpPr>
        <p:spPr>
          <a:xfrm rot="5400000" flipH="1" flipV="1">
            <a:off x="6178218" y="1241377"/>
            <a:ext cx="1542777" cy="1913740"/>
          </a:xfrm>
          <a:prstGeom prst="bentConnector4">
            <a:avLst>
              <a:gd name="adj1" fmla="val -14817"/>
              <a:gd name="adj2" fmla="val -622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3EC652A7-7672-4ED6-AF3C-2BBF2CC7CCBE}"/>
              </a:ext>
            </a:extLst>
          </p:cNvPr>
          <p:cNvSpPr/>
          <p:nvPr/>
        </p:nvSpPr>
        <p:spPr>
          <a:xfrm>
            <a:off x="9077461" y="2458845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remote commands ?</a:t>
            </a:r>
            <a:endParaRPr lang="ko-KR" altLang="en-US" sz="1200" dirty="0"/>
          </a:p>
        </p:txBody>
      </p:sp>
      <p:cxnSp>
        <p:nvCxnSpPr>
          <p:cNvPr id="78" name="직선 화살표 연결선 42">
            <a:extLst>
              <a:ext uri="{FF2B5EF4-FFF2-40B4-BE49-F238E27FC236}">
                <a16:creationId xmlns:a16="http://schemas.microsoft.com/office/drawing/2014/main" id="{EA9FA9F6-8571-4D4E-AB48-2A75AB99FCD3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8944513" y="2062335"/>
            <a:ext cx="1128858" cy="396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289D16F4-A1DD-4554-9CB5-FC56625D978B}"/>
              </a:ext>
            </a:extLst>
          </p:cNvPr>
          <p:cNvSpPr/>
          <p:nvPr/>
        </p:nvSpPr>
        <p:spPr>
          <a:xfrm>
            <a:off x="9077461" y="3590512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 an activated transport job ?</a:t>
            </a:r>
            <a:endParaRPr lang="ko-KR" altLang="en-US" sz="1200" dirty="0"/>
          </a:p>
        </p:txBody>
      </p:sp>
      <p:cxnSp>
        <p:nvCxnSpPr>
          <p:cNvPr id="85" name="직선 화살표 연결선 42">
            <a:extLst>
              <a:ext uri="{FF2B5EF4-FFF2-40B4-BE49-F238E27FC236}">
                <a16:creationId xmlns:a16="http://schemas.microsoft.com/office/drawing/2014/main" id="{A6B2695F-501B-43F5-930D-76C2D297C5AF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>
            <a:off x="10073371" y="3300067"/>
            <a:ext cx="0" cy="29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7C183D12-CF11-4766-8919-BCFCA5372A7C}"/>
              </a:ext>
            </a:extLst>
          </p:cNvPr>
          <p:cNvSpPr/>
          <p:nvPr/>
        </p:nvSpPr>
        <p:spPr>
          <a:xfrm>
            <a:off x="9077461" y="4694881"/>
            <a:ext cx="1991818" cy="84122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pending transport job list and create process order task</a:t>
            </a:r>
            <a:endParaRPr lang="ko-KR" altLang="en-US" sz="1200" dirty="0"/>
          </a:p>
        </p:txBody>
      </p:sp>
      <p:cxnSp>
        <p:nvCxnSpPr>
          <p:cNvPr id="97" name="직선 화살표 연결선 42">
            <a:extLst>
              <a:ext uri="{FF2B5EF4-FFF2-40B4-BE49-F238E27FC236}">
                <a16:creationId xmlns:a16="http://schemas.microsoft.com/office/drawing/2014/main" id="{CDD85CD7-8497-4ABE-9145-9885CDFDFF09}"/>
              </a:ext>
            </a:extLst>
          </p:cNvPr>
          <p:cNvCxnSpPr>
            <a:cxnSpLocks/>
            <a:stCxn id="82" idx="2"/>
            <a:endCxn id="96" idx="0"/>
          </p:cNvCxnSpPr>
          <p:nvPr/>
        </p:nvCxnSpPr>
        <p:spPr>
          <a:xfrm flipH="1">
            <a:off x="10073370" y="4431734"/>
            <a:ext cx="1" cy="26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42">
            <a:extLst>
              <a:ext uri="{FF2B5EF4-FFF2-40B4-BE49-F238E27FC236}">
                <a16:creationId xmlns:a16="http://schemas.microsoft.com/office/drawing/2014/main" id="{5B23BB54-37C9-4214-8FFE-6A79543FAD5C}"/>
              </a:ext>
            </a:extLst>
          </p:cNvPr>
          <p:cNvCxnSpPr>
            <a:cxnSpLocks/>
            <a:stCxn id="96" idx="2"/>
            <a:endCxn id="220" idx="2"/>
          </p:cNvCxnSpPr>
          <p:nvPr/>
        </p:nvCxnSpPr>
        <p:spPr>
          <a:xfrm rot="5400000" flipH="1">
            <a:off x="6935301" y="2398035"/>
            <a:ext cx="4109245" cy="2166893"/>
          </a:xfrm>
          <a:prstGeom prst="bentConnector4">
            <a:avLst>
              <a:gd name="adj1" fmla="val -5563"/>
              <a:gd name="adj2" fmla="val 2580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42">
            <a:extLst>
              <a:ext uri="{FF2B5EF4-FFF2-40B4-BE49-F238E27FC236}">
                <a16:creationId xmlns:a16="http://schemas.microsoft.com/office/drawing/2014/main" id="{26B6563E-52E5-44B1-946E-5B89CC663064}"/>
              </a:ext>
            </a:extLst>
          </p:cNvPr>
          <p:cNvCxnSpPr>
            <a:cxnSpLocks/>
            <a:stCxn id="82" idx="3"/>
            <a:endCxn id="220" idx="6"/>
          </p:cNvCxnSpPr>
          <p:nvPr/>
        </p:nvCxnSpPr>
        <p:spPr>
          <a:xfrm flipH="1" flipV="1">
            <a:off x="7990730" y="1426858"/>
            <a:ext cx="3078550" cy="2584265"/>
          </a:xfrm>
          <a:prstGeom prst="bentConnector3">
            <a:avLst>
              <a:gd name="adj1" fmla="val -742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EE1C41F0-AF4D-4BE9-80E5-5F2F2B8FF1D0}"/>
              </a:ext>
            </a:extLst>
          </p:cNvPr>
          <p:cNvSpPr/>
          <p:nvPr/>
        </p:nvSpPr>
        <p:spPr>
          <a:xfrm>
            <a:off x="6952692" y="3286946"/>
            <a:ext cx="1991819" cy="66687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 Pause, Resume, or Move order task</a:t>
            </a:r>
            <a:endParaRPr lang="ko-KR" altLang="en-US" sz="1200" dirty="0"/>
          </a:p>
        </p:txBody>
      </p:sp>
      <p:cxnSp>
        <p:nvCxnSpPr>
          <p:cNvPr id="115" name="직선 화살표 연결선 42">
            <a:extLst>
              <a:ext uri="{FF2B5EF4-FFF2-40B4-BE49-F238E27FC236}">
                <a16:creationId xmlns:a16="http://schemas.microsoft.com/office/drawing/2014/main" id="{13CD555D-5030-466B-89F9-EEF1F4767434}"/>
              </a:ext>
            </a:extLst>
          </p:cNvPr>
          <p:cNvCxnSpPr>
            <a:cxnSpLocks/>
            <a:stCxn id="108" idx="2"/>
            <a:endCxn id="220" idx="2"/>
          </p:cNvCxnSpPr>
          <p:nvPr/>
        </p:nvCxnSpPr>
        <p:spPr>
          <a:xfrm rot="5400000" flipH="1">
            <a:off x="6664057" y="2669279"/>
            <a:ext cx="2526965" cy="42125"/>
          </a:xfrm>
          <a:prstGeom prst="bentConnector4">
            <a:avLst>
              <a:gd name="adj1" fmla="val -9046"/>
              <a:gd name="adj2" fmla="val 78422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717F1BE-FEAC-4421-9463-CC4F2D6B5606}"/>
              </a:ext>
            </a:extLst>
          </p:cNvPr>
          <p:cNvCxnSpPr>
            <a:cxnSpLocks/>
            <a:stCxn id="77" idx="1"/>
            <a:endCxn id="108" idx="0"/>
          </p:cNvCxnSpPr>
          <p:nvPr/>
        </p:nvCxnSpPr>
        <p:spPr>
          <a:xfrm rot="10800000" flipV="1">
            <a:off x="7948603" y="2879456"/>
            <a:ext cx="1128859" cy="407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0" name="순서도: 연결자 219">
            <a:extLst>
              <a:ext uri="{FF2B5EF4-FFF2-40B4-BE49-F238E27FC236}">
                <a16:creationId xmlns:a16="http://schemas.microsoft.com/office/drawing/2014/main" id="{22A326AB-AB55-44DB-9F66-37E23B8ADC6C}"/>
              </a:ext>
            </a:extLst>
          </p:cNvPr>
          <p:cNvSpPr/>
          <p:nvPr/>
        </p:nvSpPr>
        <p:spPr>
          <a:xfrm>
            <a:off x="7906477" y="1384731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MCS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응답과 이벤트를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전송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70138" y="1246674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5894EB05-BEE7-4225-9BF1-DC84956C6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1402" y="-907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C1E5-D0AE-4B67-AB1B-80F8859CAAF0}"/>
              </a:ext>
            </a:extLst>
          </p:cNvPr>
          <p:cNvSpPr txBox="1"/>
          <p:nvPr/>
        </p:nvSpPr>
        <p:spPr>
          <a:xfrm>
            <a:off x="5865868" y="18182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 MCS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E915-3809-43D6-9799-AB09C89A866C}"/>
              </a:ext>
            </a:extLst>
          </p:cNvPr>
          <p:cNvSpPr txBox="1"/>
          <p:nvPr/>
        </p:nvSpPr>
        <p:spPr>
          <a:xfrm>
            <a:off x="8058874" y="734558"/>
            <a:ext cx="155388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Report transport job state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48E4BC0-BB48-4165-A0A8-202F618C1DA6}"/>
              </a:ext>
            </a:extLst>
          </p:cNvPr>
          <p:cNvSpPr/>
          <p:nvPr/>
        </p:nvSpPr>
        <p:spPr>
          <a:xfrm>
            <a:off x="6952693" y="1938096"/>
            <a:ext cx="1991819" cy="130260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notification or response from transport unit ?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7948602" y="823688"/>
            <a:ext cx="1" cy="1114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72200EC7-B3AD-4BED-B36D-F9701468F587}"/>
              </a:ext>
            </a:extLst>
          </p:cNvPr>
          <p:cNvSpPr/>
          <p:nvPr/>
        </p:nvSpPr>
        <p:spPr>
          <a:xfrm>
            <a:off x="6952693" y="4890704"/>
            <a:ext cx="1991818" cy="67157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Take notification information and send it to MCS.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4AE9F9-6BD0-4D66-BD7D-87F87335028E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>
            <a:off x="7948603" y="3240700"/>
            <a:ext cx="0" cy="40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3EC652A7-7672-4ED6-AF3C-2BBF2CC7CCBE}"/>
              </a:ext>
            </a:extLst>
          </p:cNvPr>
          <p:cNvSpPr/>
          <p:nvPr/>
        </p:nvSpPr>
        <p:spPr>
          <a:xfrm>
            <a:off x="6952693" y="3645090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MST connected to MCS ?</a:t>
            </a:r>
            <a:endParaRPr lang="ko-KR" altLang="en-US" sz="1200" dirty="0"/>
          </a:p>
        </p:txBody>
      </p:sp>
      <p:cxnSp>
        <p:nvCxnSpPr>
          <p:cNvPr id="78" name="직선 화살표 연결선 42">
            <a:extLst>
              <a:ext uri="{FF2B5EF4-FFF2-40B4-BE49-F238E27FC236}">
                <a16:creationId xmlns:a16="http://schemas.microsoft.com/office/drawing/2014/main" id="{EA9FA9F6-8571-4D4E-AB48-2A75AB99FCD3}"/>
              </a:ext>
            </a:extLst>
          </p:cNvPr>
          <p:cNvCxnSpPr>
            <a:cxnSpLocks/>
            <a:stCxn id="14" idx="3"/>
            <a:endCxn id="62" idx="6"/>
          </p:cNvCxnSpPr>
          <p:nvPr/>
        </p:nvCxnSpPr>
        <p:spPr>
          <a:xfrm flipH="1" flipV="1">
            <a:off x="7990729" y="1491580"/>
            <a:ext cx="953783" cy="1097818"/>
          </a:xfrm>
          <a:prstGeom prst="bentConnector3">
            <a:avLst>
              <a:gd name="adj1" fmla="val -2396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42">
            <a:extLst>
              <a:ext uri="{FF2B5EF4-FFF2-40B4-BE49-F238E27FC236}">
                <a16:creationId xmlns:a16="http://schemas.microsoft.com/office/drawing/2014/main" id="{5B23BB54-37C9-4214-8FFE-6A79543FAD5C}"/>
              </a:ext>
            </a:extLst>
          </p:cNvPr>
          <p:cNvCxnSpPr>
            <a:cxnSpLocks/>
            <a:stCxn id="21" idx="2"/>
            <a:endCxn id="62" idx="2"/>
          </p:cNvCxnSpPr>
          <p:nvPr/>
        </p:nvCxnSpPr>
        <p:spPr>
          <a:xfrm rot="5400000" flipH="1">
            <a:off x="5892187" y="3505869"/>
            <a:ext cx="4070703" cy="42126"/>
          </a:xfrm>
          <a:prstGeom prst="bentConnector4">
            <a:avLst>
              <a:gd name="adj1" fmla="val -5616"/>
              <a:gd name="adj2" fmla="val 29067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717F1BE-FEAC-4421-9463-CC4F2D6B5606}"/>
              </a:ext>
            </a:extLst>
          </p:cNvPr>
          <p:cNvCxnSpPr>
            <a:cxnSpLocks/>
            <a:stCxn id="77" idx="3"/>
            <a:endCxn id="62" idx="6"/>
          </p:cNvCxnSpPr>
          <p:nvPr/>
        </p:nvCxnSpPr>
        <p:spPr>
          <a:xfrm flipH="1" flipV="1">
            <a:off x="7990729" y="1491580"/>
            <a:ext cx="953783" cy="2574121"/>
          </a:xfrm>
          <a:prstGeom prst="bentConnector3">
            <a:avLst>
              <a:gd name="adj1" fmla="val -2396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9AAA9A-9CE1-4979-8460-5764C8B25C47}"/>
              </a:ext>
            </a:extLst>
          </p:cNvPr>
          <p:cNvCxnSpPr>
            <a:cxnSpLocks/>
            <a:stCxn id="77" idx="2"/>
            <a:endCxn id="21" idx="0"/>
          </p:cNvCxnSpPr>
          <p:nvPr/>
        </p:nvCxnSpPr>
        <p:spPr>
          <a:xfrm flipH="1">
            <a:off x="7948602" y="4486312"/>
            <a:ext cx="1" cy="40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5A29E66-08A3-469F-B03E-25563FF0155F}"/>
              </a:ext>
            </a:extLst>
          </p:cNvPr>
          <p:cNvSpPr/>
          <p:nvPr/>
        </p:nvSpPr>
        <p:spPr>
          <a:xfrm>
            <a:off x="7906476" y="1449453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Creator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pending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여부에 따라서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RUN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상태일 경우 항시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생성 배정한다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4" y="1192740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149" idx="0"/>
          </p:cNvCxnSpPr>
          <p:nvPr/>
        </p:nvCxnSpPr>
        <p:spPr>
          <a:xfrm>
            <a:off x="5946208" y="1585110"/>
            <a:ext cx="0" cy="62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96520002-4BB6-4515-80C8-3B9AD18A8E7E}"/>
              </a:ext>
            </a:extLst>
          </p:cNvPr>
          <p:cNvSpPr/>
          <p:nvPr/>
        </p:nvSpPr>
        <p:spPr>
          <a:xfrm>
            <a:off x="7700350" y="2039068"/>
            <a:ext cx="1901308" cy="92544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</a:t>
            </a:r>
            <a:r>
              <a:rPr lang="ko-KR" altLang="en-US" sz="1200" dirty="0"/>
              <a:t> </a:t>
            </a:r>
            <a:r>
              <a:rPr lang="en-US" altLang="ko-KR" sz="1200" dirty="0"/>
              <a:t>unit</a:t>
            </a:r>
            <a:r>
              <a:rPr lang="ko-KR" altLang="en-US" sz="1200" dirty="0"/>
              <a:t> </a:t>
            </a:r>
            <a:r>
              <a:rPr lang="en-US" altLang="ko-KR" sz="1200" dirty="0"/>
              <a:t>available?</a:t>
            </a:r>
            <a:endParaRPr lang="ko-KR" altLang="en-US" sz="1200" dirty="0"/>
          </a:p>
        </p:txBody>
      </p:sp>
      <p:cxnSp>
        <p:nvCxnSpPr>
          <p:cNvPr id="50" name="직선 화살표 연결선 42">
            <a:extLst>
              <a:ext uri="{FF2B5EF4-FFF2-40B4-BE49-F238E27FC236}">
                <a16:creationId xmlns:a16="http://schemas.microsoft.com/office/drawing/2014/main" id="{D9F9E045-0745-42F9-9D0E-DB192D9B02A3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rot="5400000" flipH="1" flipV="1">
            <a:off x="6243199" y="1742077"/>
            <a:ext cx="2110814" cy="2704796"/>
          </a:xfrm>
          <a:prstGeom prst="bentConnector5">
            <a:avLst>
              <a:gd name="adj1" fmla="val -10830"/>
              <a:gd name="adj2" fmla="val 53302"/>
              <a:gd name="adj3" fmla="val 1108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816912" y="3166813"/>
            <a:ext cx="2258591" cy="98306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queued transported job in database ?</a:t>
            </a:r>
            <a:endParaRPr lang="ko-KR" altLang="en-US" sz="1200" dirty="0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6F58506-EE48-42DE-BEF0-6FBF611321D6}"/>
              </a:ext>
            </a:extLst>
          </p:cNvPr>
          <p:cNvSpPr/>
          <p:nvPr/>
        </p:nvSpPr>
        <p:spPr>
          <a:xfrm>
            <a:off x="7700494" y="4342868"/>
            <a:ext cx="1901020" cy="57846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Create an acquiring job then put it  into transport unit queue.</a:t>
            </a:r>
            <a:endParaRPr lang="ko-KR" altLang="en-US" sz="12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7D82758C-4DCE-4A00-8224-FB4AA019C4DC}"/>
              </a:ext>
            </a:extLst>
          </p:cNvPr>
          <p:cNvSpPr/>
          <p:nvPr/>
        </p:nvSpPr>
        <p:spPr>
          <a:xfrm>
            <a:off x="7700350" y="3129691"/>
            <a:ext cx="1901308" cy="83427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an acquiring job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41" idx="2"/>
            <a:endCxn id="63" idx="0"/>
          </p:cNvCxnSpPr>
          <p:nvPr/>
        </p:nvCxnSpPr>
        <p:spPr>
          <a:xfrm>
            <a:off x="8651004" y="2964511"/>
            <a:ext cx="0" cy="16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4436CB02-BBFC-4A34-B05C-F14B3298947E}"/>
              </a:ext>
            </a:extLst>
          </p:cNvPr>
          <p:cNvSpPr/>
          <p:nvPr/>
        </p:nvSpPr>
        <p:spPr>
          <a:xfrm>
            <a:off x="9276977" y="3708161"/>
            <a:ext cx="1900305" cy="767766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 depositing job ?</a:t>
            </a:r>
            <a:endParaRPr lang="ko-KR" altLang="en-US" sz="1200" dirty="0"/>
          </a:p>
        </p:txBody>
      </p:sp>
      <p:cxnSp>
        <p:nvCxnSpPr>
          <p:cNvPr id="71" name="직선 화살표 연결선 42">
            <a:extLst>
              <a:ext uri="{FF2B5EF4-FFF2-40B4-BE49-F238E27FC236}">
                <a16:creationId xmlns:a16="http://schemas.microsoft.com/office/drawing/2014/main" id="{A16A88E0-EF83-47EF-95B1-7570049F0EE0}"/>
              </a:ext>
            </a:extLst>
          </p:cNvPr>
          <p:cNvCxnSpPr>
            <a:cxnSpLocks/>
            <a:stCxn id="63" idx="3"/>
            <a:endCxn id="70" idx="0"/>
          </p:cNvCxnSpPr>
          <p:nvPr/>
        </p:nvCxnSpPr>
        <p:spPr>
          <a:xfrm>
            <a:off x="9601658" y="3546827"/>
            <a:ext cx="625472" cy="1613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직선 화살표 연결선 42">
            <a:extLst>
              <a:ext uri="{FF2B5EF4-FFF2-40B4-BE49-F238E27FC236}">
                <a16:creationId xmlns:a16="http://schemas.microsoft.com/office/drawing/2014/main" id="{370F6C2B-727D-4996-97E6-E3535B32295F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8651004" y="3963963"/>
            <a:ext cx="0" cy="378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665" idx="6"/>
          </p:cNvCxnSpPr>
          <p:nvPr/>
        </p:nvCxnSpPr>
        <p:spPr>
          <a:xfrm flipH="1" flipV="1">
            <a:off x="5988334" y="1725926"/>
            <a:ext cx="1087169" cy="1932422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순서도: 처리 108">
            <a:extLst>
              <a:ext uri="{FF2B5EF4-FFF2-40B4-BE49-F238E27FC236}">
                <a16:creationId xmlns:a16="http://schemas.microsoft.com/office/drawing/2014/main" id="{909472AB-F66C-495F-B88F-D3C5320C7177}"/>
              </a:ext>
            </a:extLst>
          </p:cNvPr>
          <p:cNvSpPr/>
          <p:nvPr/>
        </p:nvSpPr>
        <p:spPr>
          <a:xfrm>
            <a:off x="9276978" y="5015896"/>
            <a:ext cx="1900304" cy="61427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Create a depositing job then put it  into transport unit queue.</a:t>
            </a:r>
            <a:endParaRPr lang="ko-KR" altLang="en-US" sz="1200" dirty="0"/>
          </a:p>
        </p:txBody>
      </p:sp>
      <p:cxnSp>
        <p:nvCxnSpPr>
          <p:cNvPr id="110" name="직선 화살표 연결선 42">
            <a:extLst>
              <a:ext uri="{FF2B5EF4-FFF2-40B4-BE49-F238E27FC236}">
                <a16:creationId xmlns:a16="http://schemas.microsoft.com/office/drawing/2014/main" id="{D7C51A59-0A8E-4437-80AC-190948B54B6E}"/>
              </a:ext>
            </a:extLst>
          </p:cNvPr>
          <p:cNvCxnSpPr>
            <a:cxnSpLocks/>
            <a:stCxn id="70" idx="2"/>
            <a:endCxn id="109" idx="0"/>
          </p:cNvCxnSpPr>
          <p:nvPr/>
        </p:nvCxnSpPr>
        <p:spPr>
          <a:xfrm>
            <a:off x="10227130" y="4475927"/>
            <a:ext cx="0" cy="53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42">
            <a:extLst>
              <a:ext uri="{FF2B5EF4-FFF2-40B4-BE49-F238E27FC236}">
                <a16:creationId xmlns:a16="http://schemas.microsoft.com/office/drawing/2014/main" id="{03F31667-ED32-4B9B-BE5D-8AAA1E8558E1}"/>
              </a:ext>
            </a:extLst>
          </p:cNvPr>
          <p:cNvCxnSpPr>
            <a:cxnSpLocks/>
            <a:stCxn id="62" idx="2"/>
            <a:endCxn id="576" idx="3"/>
          </p:cNvCxnSpPr>
          <p:nvPr/>
        </p:nvCxnSpPr>
        <p:spPr>
          <a:xfrm rot="5400000">
            <a:off x="7714592" y="4282248"/>
            <a:ext cx="297325" cy="1575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149" idx="2"/>
            <a:endCxn id="33" idx="0"/>
          </p:cNvCxnSpPr>
          <p:nvPr/>
        </p:nvCxnSpPr>
        <p:spPr>
          <a:xfrm>
            <a:off x="5946208" y="2975784"/>
            <a:ext cx="0" cy="191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41" idx="3"/>
            <a:endCxn id="665" idx="6"/>
          </p:cNvCxnSpPr>
          <p:nvPr/>
        </p:nvCxnSpPr>
        <p:spPr>
          <a:xfrm flipH="1" flipV="1">
            <a:off x="5988334" y="1725926"/>
            <a:ext cx="3613324" cy="775864"/>
          </a:xfrm>
          <a:prstGeom prst="bentConnector3">
            <a:avLst>
              <a:gd name="adj1" fmla="val -63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89008" y="1283358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816912" y="2211083"/>
            <a:ext cx="2258591" cy="76470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 then update cache.</a:t>
            </a:r>
            <a:endParaRPr lang="ko-KR" altLang="en-US" sz="1200" dirty="0"/>
          </a:p>
        </p:txBody>
      </p:sp>
      <p:cxnSp>
        <p:nvCxnSpPr>
          <p:cNvPr id="441" name="직선 화살표 연결선 42">
            <a:extLst>
              <a:ext uri="{FF2B5EF4-FFF2-40B4-BE49-F238E27FC236}">
                <a16:creationId xmlns:a16="http://schemas.microsoft.com/office/drawing/2014/main" id="{5A213049-57C7-438B-B1AB-03378C30DBC3}"/>
              </a:ext>
            </a:extLst>
          </p:cNvPr>
          <p:cNvCxnSpPr>
            <a:cxnSpLocks/>
            <a:stCxn id="109" idx="2"/>
            <a:endCxn id="576" idx="3"/>
          </p:cNvCxnSpPr>
          <p:nvPr/>
        </p:nvCxnSpPr>
        <p:spPr>
          <a:xfrm rot="5400000" flipH="1">
            <a:off x="8445564" y="3848601"/>
            <a:ext cx="411506" cy="3151627"/>
          </a:xfrm>
          <a:prstGeom prst="bentConnector4">
            <a:avLst>
              <a:gd name="adj1" fmla="val -55552"/>
              <a:gd name="adj2" fmla="val 650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5" name="직선 화살표 연결선 42">
            <a:extLst>
              <a:ext uri="{FF2B5EF4-FFF2-40B4-BE49-F238E27FC236}">
                <a16:creationId xmlns:a16="http://schemas.microsoft.com/office/drawing/2014/main" id="{6362BFE9-9AA1-42BE-8268-5CD629D03B1E}"/>
              </a:ext>
            </a:extLst>
          </p:cNvPr>
          <p:cNvCxnSpPr>
            <a:cxnSpLocks/>
            <a:stCxn id="70" idx="3"/>
            <a:endCxn id="665" idx="6"/>
          </p:cNvCxnSpPr>
          <p:nvPr/>
        </p:nvCxnSpPr>
        <p:spPr>
          <a:xfrm flipH="1" flipV="1">
            <a:off x="5988334" y="1725926"/>
            <a:ext cx="5188948" cy="2366118"/>
          </a:xfrm>
          <a:prstGeom prst="bentConnector3">
            <a:avLst>
              <a:gd name="adj1" fmla="val -440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816913" y="4929427"/>
            <a:ext cx="2258590" cy="57846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job state in database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576" idx="1"/>
            <a:endCxn id="665" idx="2"/>
          </p:cNvCxnSpPr>
          <p:nvPr/>
        </p:nvCxnSpPr>
        <p:spPr>
          <a:xfrm rot="10800000" flipH="1">
            <a:off x="4816913" y="1725927"/>
            <a:ext cx="1087168" cy="3492735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5" name="순서도: 연결자 664">
            <a:extLst>
              <a:ext uri="{FF2B5EF4-FFF2-40B4-BE49-F238E27FC236}">
                <a16:creationId xmlns:a16="http://schemas.microsoft.com/office/drawing/2014/main" id="{B7860597-9AD5-4282-BD2B-8CA3064C8975}"/>
              </a:ext>
            </a:extLst>
          </p:cNvPr>
          <p:cNvSpPr/>
          <p:nvPr/>
        </p:nvSpPr>
        <p:spPr>
          <a:xfrm>
            <a:off x="5904081" y="1683799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2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Database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pushing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 있을 경우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등록하며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관리자의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우선 순위 변경에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pending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순서를 변경한다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3"/>
            <a:ext cx="2258591" cy="126627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transport job pushing ? or Has a request to update from GUI?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flipH="1">
            <a:off x="9313009" y="3217338"/>
            <a:ext cx="8" cy="279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106" idx="6"/>
          </p:cNvCxnSpPr>
          <p:nvPr/>
        </p:nvCxnSpPr>
        <p:spPr>
          <a:xfrm flipH="1" flipV="1">
            <a:off x="5943119" y="1746682"/>
            <a:ext cx="1087169" cy="810018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9" name="직선 화살표 연결선 42">
            <a:extLst>
              <a:ext uri="{FF2B5EF4-FFF2-40B4-BE49-F238E27FC236}">
                <a16:creationId xmlns:a16="http://schemas.microsoft.com/office/drawing/2014/main" id="{03F31667-ED32-4B9B-BE5D-8AAA1E8558E1}"/>
              </a:ext>
            </a:extLst>
          </p:cNvPr>
          <p:cNvCxnSpPr>
            <a:cxnSpLocks/>
            <a:stCxn id="576" idx="2"/>
            <a:endCxn id="82" idx="0"/>
          </p:cNvCxnSpPr>
          <p:nvPr/>
        </p:nvCxnSpPr>
        <p:spPr>
          <a:xfrm rot="5400000" flipH="1" flipV="1">
            <a:off x="6404046" y="1859145"/>
            <a:ext cx="2405915" cy="3412025"/>
          </a:xfrm>
          <a:prstGeom prst="bentConnector5">
            <a:avLst>
              <a:gd name="adj1" fmla="val -9502"/>
              <a:gd name="adj2" fmla="val 50000"/>
              <a:gd name="adj3" fmla="val 1095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 flipH="1">
            <a:off x="5900992" y="3189836"/>
            <a:ext cx="1" cy="26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106" idx="6"/>
          </p:cNvCxnSpPr>
          <p:nvPr/>
        </p:nvCxnSpPr>
        <p:spPr>
          <a:xfrm flipH="1" flipV="1">
            <a:off x="5943119" y="1746682"/>
            <a:ext cx="4499193" cy="1043087"/>
          </a:xfrm>
          <a:prstGeom prst="bentConnector3">
            <a:avLst>
              <a:gd name="adj1" fmla="val -50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771697" y="3459346"/>
            <a:ext cx="2258590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Validate a pushed transport job request.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771697" y="4243206"/>
            <a:ext cx="2258590" cy="52490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or 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job state in database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149" idx="2"/>
            <a:endCxn id="576" idx="0"/>
          </p:cNvCxnSpPr>
          <p:nvPr/>
        </p:nvCxnSpPr>
        <p:spPr>
          <a:xfrm>
            <a:off x="5900992" y="3976197"/>
            <a:ext cx="0" cy="26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8183721" y="2362200"/>
            <a:ext cx="2258591" cy="85513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 changed the transport job priority ?</a:t>
            </a:r>
            <a:endParaRPr lang="ko-KR" altLang="en-US" sz="1200" dirty="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2AAD9485-34E2-4286-B416-237E1B33D673}"/>
              </a:ext>
            </a:extLst>
          </p:cNvPr>
          <p:cNvSpPr/>
          <p:nvPr/>
        </p:nvSpPr>
        <p:spPr>
          <a:xfrm>
            <a:off x="8183721" y="3496884"/>
            <a:ext cx="2258575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Sort transport job records by priority.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89" idx="2"/>
            <a:endCxn id="106" idx="2"/>
          </p:cNvCxnSpPr>
          <p:nvPr/>
        </p:nvCxnSpPr>
        <p:spPr>
          <a:xfrm rot="5400000" flipH="1">
            <a:off x="6452411" y="1153138"/>
            <a:ext cx="2267053" cy="3454143"/>
          </a:xfrm>
          <a:prstGeom prst="bentConnector4">
            <a:avLst>
              <a:gd name="adj1" fmla="val -79549"/>
              <a:gd name="adj2" fmla="val 1386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D3F60326-8574-472A-AA10-DE4A913B128B}"/>
              </a:ext>
            </a:extLst>
          </p:cNvPr>
          <p:cNvSpPr/>
          <p:nvPr/>
        </p:nvSpPr>
        <p:spPr>
          <a:xfrm>
            <a:off x="5858866" y="1704555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4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Database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state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변경되면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이를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update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MCS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에게 이를 통지한다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3"/>
            <a:ext cx="2258591" cy="126627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response codes from transport unit ? </a:t>
            </a:r>
            <a:endParaRPr lang="ko-KR" altLang="en-US" sz="1200" dirty="0"/>
          </a:p>
        </p:txBody>
      </p: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29" idx="6"/>
          </p:cNvCxnSpPr>
          <p:nvPr/>
        </p:nvCxnSpPr>
        <p:spPr>
          <a:xfrm flipH="1" flipV="1">
            <a:off x="5943119" y="1757623"/>
            <a:ext cx="1087169" cy="799077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576" idx="0"/>
          </p:cNvCxnSpPr>
          <p:nvPr/>
        </p:nvCxnSpPr>
        <p:spPr>
          <a:xfrm>
            <a:off x="5900993" y="3189836"/>
            <a:ext cx="0" cy="25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771697" y="3442436"/>
            <a:ext cx="2258591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or 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unit response and state.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24" idx="2"/>
            <a:endCxn id="29" idx="2"/>
          </p:cNvCxnSpPr>
          <p:nvPr/>
        </p:nvCxnSpPr>
        <p:spPr>
          <a:xfrm rot="5400000" flipH="1">
            <a:off x="4394371" y="3222118"/>
            <a:ext cx="2971115" cy="42126"/>
          </a:xfrm>
          <a:prstGeom prst="bentConnector4">
            <a:avLst>
              <a:gd name="adj1" fmla="val -7694"/>
              <a:gd name="adj2" fmla="val 32234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AA79063-5B90-436F-BCE9-6BF6D58F91B8}"/>
              </a:ext>
            </a:extLst>
          </p:cNvPr>
          <p:cNvSpPr/>
          <p:nvPr/>
        </p:nvSpPr>
        <p:spPr>
          <a:xfrm>
            <a:off x="4771696" y="4211887"/>
            <a:ext cx="2258591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 </a:t>
            </a:r>
            <a:endParaRPr lang="ko-KR" altLang="en-US" sz="1200" dirty="0"/>
          </a:p>
        </p:txBody>
      </p:sp>
      <p:cxnSp>
        <p:nvCxnSpPr>
          <p:cNvPr id="25" name="직선 화살표 연결선 42">
            <a:extLst>
              <a:ext uri="{FF2B5EF4-FFF2-40B4-BE49-F238E27FC236}">
                <a16:creationId xmlns:a16="http://schemas.microsoft.com/office/drawing/2014/main" id="{1D747214-54D0-4BAC-96D0-0A6F89B163CA}"/>
              </a:ext>
            </a:extLst>
          </p:cNvPr>
          <p:cNvCxnSpPr>
            <a:cxnSpLocks/>
            <a:stCxn id="576" idx="2"/>
            <a:endCxn id="24" idx="0"/>
          </p:cNvCxnSpPr>
          <p:nvPr/>
        </p:nvCxnSpPr>
        <p:spPr>
          <a:xfrm flipH="1">
            <a:off x="5900992" y="3959287"/>
            <a:ext cx="1" cy="25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1632E20-7E5D-4A0F-978C-782D16EFF98F}"/>
              </a:ext>
            </a:extLst>
          </p:cNvPr>
          <p:cNvSpPr/>
          <p:nvPr/>
        </p:nvSpPr>
        <p:spPr>
          <a:xfrm>
            <a:off x="5858866" y="1715496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1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Unit Control Manager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 Manager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의해 생성된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controller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에게 전달하고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transport unit controller thread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반송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명령을 전달한다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4"/>
            <a:ext cx="2258591" cy="104669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acquiring transport job for unit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26" idx="0"/>
          </p:cNvCxnSpPr>
          <p:nvPr/>
        </p:nvCxnSpPr>
        <p:spPr>
          <a:xfrm>
            <a:off x="8378674" y="4055639"/>
            <a:ext cx="1" cy="17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82" idx="0"/>
          </p:cNvCxnSpPr>
          <p:nvPr/>
        </p:nvCxnSpPr>
        <p:spPr>
          <a:xfrm>
            <a:off x="7030288" y="2446913"/>
            <a:ext cx="1348386" cy="5373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>
            <a:off x="5900993" y="2970262"/>
            <a:ext cx="0" cy="18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56" idx="6"/>
          </p:cNvCxnSpPr>
          <p:nvPr/>
        </p:nvCxnSpPr>
        <p:spPr>
          <a:xfrm flipH="1" flipV="1">
            <a:off x="5943119" y="1727691"/>
            <a:ext cx="3564850" cy="1792238"/>
          </a:xfrm>
          <a:prstGeom prst="bentConnector3">
            <a:avLst>
              <a:gd name="adj1" fmla="val -641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771697" y="3151339"/>
            <a:ext cx="2258591" cy="4539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7255069" y="5040122"/>
            <a:ext cx="2258591" cy="60088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Put transport job order to transmit buffer of transport unit controller  .</a:t>
            </a:r>
            <a:endParaRPr lang="ko-KR" altLang="en-US" sz="12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7249378" y="2984219"/>
            <a:ext cx="2258591" cy="107142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depositing transport job for unit ?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576" idx="2"/>
            <a:endCxn id="56" idx="2"/>
          </p:cNvCxnSpPr>
          <p:nvPr/>
        </p:nvCxnSpPr>
        <p:spPr>
          <a:xfrm rot="5400000" flipH="1">
            <a:off x="5164959" y="2421599"/>
            <a:ext cx="3913313" cy="2525499"/>
          </a:xfrm>
          <a:prstGeom prst="bentConnector4">
            <a:avLst>
              <a:gd name="adj1" fmla="val -5842"/>
              <a:gd name="adj2" fmla="val 153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91BCF1D-E480-4C70-B4DB-97DAA1AF1BF8}"/>
              </a:ext>
            </a:extLst>
          </p:cNvPr>
          <p:cNvSpPr/>
          <p:nvPr/>
        </p:nvSpPr>
        <p:spPr>
          <a:xfrm>
            <a:off x="7249379" y="4234191"/>
            <a:ext cx="2258591" cy="57735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149" idx="2"/>
            <a:endCxn id="82" idx="0"/>
          </p:cNvCxnSpPr>
          <p:nvPr/>
        </p:nvCxnSpPr>
        <p:spPr>
          <a:xfrm rot="5400000" flipH="1" flipV="1">
            <a:off x="6829292" y="2055919"/>
            <a:ext cx="621081" cy="2477681"/>
          </a:xfrm>
          <a:prstGeom prst="bentConnector5">
            <a:avLst>
              <a:gd name="adj1" fmla="val -36807"/>
              <a:gd name="adj2" fmla="val 50000"/>
              <a:gd name="adj3" fmla="val 1368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2">
            <a:extLst>
              <a:ext uri="{FF2B5EF4-FFF2-40B4-BE49-F238E27FC236}">
                <a16:creationId xmlns:a16="http://schemas.microsoft.com/office/drawing/2014/main" id="{B6F3C6A9-DD39-4CA9-91D1-E5561FCAB602}"/>
              </a:ext>
            </a:extLst>
          </p:cNvPr>
          <p:cNvCxnSpPr>
            <a:cxnSpLocks/>
            <a:stCxn id="26" idx="2"/>
            <a:endCxn id="576" idx="0"/>
          </p:cNvCxnSpPr>
          <p:nvPr/>
        </p:nvCxnSpPr>
        <p:spPr>
          <a:xfrm>
            <a:off x="8378675" y="4811543"/>
            <a:ext cx="5690" cy="22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3020E0F5-A03C-4ABC-870C-256C4A9CE15D}"/>
              </a:ext>
            </a:extLst>
          </p:cNvPr>
          <p:cNvSpPr/>
          <p:nvPr/>
        </p:nvSpPr>
        <p:spPr>
          <a:xfrm>
            <a:off x="5858866" y="1685564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5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980</Words>
  <Application>Microsoft Office PowerPoint</Application>
  <PresentationFormat>와이드스크린</PresentationFormat>
  <Paragraphs>275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Arial</vt:lpstr>
      <vt:lpstr>Century Gothic</vt:lpstr>
      <vt:lpstr>Corbel</vt:lpstr>
      <vt:lpstr>시차</vt:lpstr>
      <vt:lpstr>Material Transport System</vt:lpstr>
      <vt:lpstr>Agendas</vt:lpstr>
      <vt:lpstr>Structure of MTS</vt:lpstr>
      <vt:lpstr>Structure of MCS Broker</vt:lpstr>
      <vt:lpstr>Structure of MCS Broker (Contd.)</vt:lpstr>
      <vt:lpstr>Structure of Transport Job Creator</vt:lpstr>
      <vt:lpstr>Structure of Transport Job Database</vt:lpstr>
      <vt:lpstr>Structure of Transport Job Database (Contd.)</vt:lpstr>
      <vt:lpstr>Structure of Transport Unit Control Manager</vt:lpstr>
      <vt:lpstr>Structure of Transport Unit Control Manager (Contd.)</vt:lpstr>
      <vt:lpstr>Goals of MTS</vt:lpstr>
      <vt:lpstr>Applied Design Concepts</vt:lpstr>
      <vt:lpstr>Data Flow of Transport Unit Control Manager</vt:lpstr>
      <vt:lpstr>Data Flow of Transport Job Database &amp; Transport Job Creator</vt:lpstr>
      <vt:lpstr>Data Flow of MCS Broker</vt:lpstr>
      <vt:lpstr>Database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Transport System</dc:title>
  <dc:creator>IlHwan Jeong</dc:creator>
  <cp:lastModifiedBy>IlHwan Jeong</cp:lastModifiedBy>
  <cp:revision>53</cp:revision>
  <dcterms:created xsi:type="dcterms:W3CDTF">2019-01-09T01:14:04Z</dcterms:created>
  <dcterms:modified xsi:type="dcterms:W3CDTF">2019-01-15T01:50:29Z</dcterms:modified>
</cp:coreProperties>
</file>