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9" r:id="rId1"/>
  </p:sldMasterIdLst>
  <p:notesMasterIdLst>
    <p:notesMasterId r:id="rId32"/>
  </p:notesMasterIdLst>
  <p:handoutMasterIdLst>
    <p:handoutMasterId r:id="rId33"/>
  </p:handoutMasterIdLst>
  <p:sldIdLst>
    <p:sldId id="277" r:id="rId2"/>
    <p:sldId id="279" r:id="rId3"/>
    <p:sldId id="280" r:id="rId4"/>
    <p:sldId id="282" r:id="rId5"/>
    <p:sldId id="300" r:id="rId6"/>
    <p:sldId id="301" r:id="rId7"/>
    <p:sldId id="283" r:id="rId8"/>
    <p:sldId id="302" r:id="rId9"/>
    <p:sldId id="303" r:id="rId10"/>
    <p:sldId id="304" r:id="rId11"/>
    <p:sldId id="306" r:id="rId12"/>
    <p:sldId id="307" r:id="rId13"/>
    <p:sldId id="305" r:id="rId14"/>
    <p:sldId id="308" r:id="rId15"/>
    <p:sldId id="284" r:id="rId16"/>
    <p:sldId id="288" r:id="rId17"/>
    <p:sldId id="290" r:id="rId18"/>
    <p:sldId id="317" r:id="rId19"/>
    <p:sldId id="291" r:id="rId20"/>
    <p:sldId id="299" r:id="rId21"/>
    <p:sldId id="292" r:id="rId22"/>
    <p:sldId id="315" r:id="rId23"/>
    <p:sldId id="293" r:id="rId24"/>
    <p:sldId id="294" r:id="rId25"/>
    <p:sldId id="296" r:id="rId26"/>
    <p:sldId id="295" r:id="rId27"/>
    <p:sldId id="313" r:id="rId28"/>
    <p:sldId id="287" r:id="rId29"/>
    <p:sldId id="256" r:id="rId30"/>
    <p:sldId id="316" r:id="rId31"/>
  </p:sldIdLst>
  <p:sldSz cx="9144000" cy="5143500" type="screen16x9"/>
  <p:notesSz cx="6858000" cy="9144000"/>
  <p:embeddedFontLst>
    <p:embeddedFont>
      <p:font typeface="Open Sans" charset="0"/>
      <p:regular r:id="rId34"/>
      <p:bold r:id="rId35"/>
      <p:italic r:id="rId36"/>
      <p:boldItalic r:id="rId37"/>
    </p:embeddedFont>
    <p:embeddedFont>
      <p:font typeface="Playfair Display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4AFD6BB-5FCF-4B2B-AAC3-F11414E8C7BB}">
  <a:tblStyle styleId="{64AFD6BB-5FCF-4B2B-AAC3-F11414E8C7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29" autoAdjust="0"/>
  </p:normalViewPr>
  <p:slideViewPr>
    <p:cSldViewPr>
      <p:cViewPr varScale="1">
        <p:scale>
          <a:sx n="169" d="100"/>
          <a:sy n="169" d="100"/>
        </p:scale>
        <p:origin x="-350" y="-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965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2A268-2925-45F5-BB10-68175824533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8" name="Google Shape;13828;g9788305ac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9" name="Google Shape;13829;g9788305ac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="1"/>
              <a:t>2 approches ont été modélisées</a:t>
            </a:r>
            <a:endParaRPr lang="fr-F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="1"/>
              <a:t>Forte variabilité entre</a:t>
            </a:r>
            <a:r>
              <a:rPr lang="fr-FR" b="1" baseline="0"/>
              <a:t> les plis car taille du dataset insuffisante</a:t>
            </a:r>
            <a:endParaRPr lang="fr-F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8" name="Google Shape;13848;g976fa849ec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9" name="Google Shape;13849;g976fa849ec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="1"/>
              <a:t>Forte variabilité entre</a:t>
            </a:r>
            <a:r>
              <a:rPr lang="fr-FR" b="1" baseline="0"/>
              <a:t> les plis car taille du dataset insuffisante</a:t>
            </a:r>
            <a:endParaRPr lang="fr-F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="1"/>
              <a:t>2 approches ont été modélisées</a:t>
            </a:r>
            <a:endParaRPr lang="fr-F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mtClean="0"/>
              <a:t>Différences avec l’histogramme des coefs précédents : datacenter, source d’énergie plus verte.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6" name="Google Shape;13786;g98a768b21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7" name="Google Shape;13787;g98a768b21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0" name="Google Shape;10;p2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2"/>
          <p:cNvSpPr/>
          <p:nvPr/>
        </p:nvSpPr>
        <p:spPr>
          <a:xfrm>
            <a:off x="1067250" y="822950"/>
            <a:ext cx="7006800" cy="34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"/>
          <p:cNvSpPr txBox="1">
            <a:spLocks noGrp="1"/>
          </p:cNvSpPr>
          <p:nvPr>
            <p:ph type="ctrTitle"/>
          </p:nvPr>
        </p:nvSpPr>
        <p:spPr>
          <a:xfrm>
            <a:off x="1606950" y="1188720"/>
            <a:ext cx="5930100" cy="21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5" name="Google Shape;515;p2"/>
          <p:cNvSpPr txBox="1">
            <a:spLocks noGrp="1"/>
          </p:cNvSpPr>
          <p:nvPr>
            <p:ph type="subTitle" idx="1"/>
          </p:nvPr>
        </p:nvSpPr>
        <p:spPr>
          <a:xfrm>
            <a:off x="2441025" y="3291325"/>
            <a:ext cx="42618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xmlns="" id="{1DACD3BD-D087-42DB-B2A5-D236E97A98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9861ACDF-4210-43DB-8AB2-F96B24BB7B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5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535" name="Google Shape;1535;p5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5"/>
          <p:cNvSpPr/>
          <p:nvPr/>
        </p:nvSpPr>
        <p:spPr>
          <a:xfrm>
            <a:off x="1069850" y="822950"/>
            <a:ext cx="8073900" cy="348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5"/>
          <p:cNvSpPr/>
          <p:nvPr/>
        </p:nvSpPr>
        <p:spPr>
          <a:xfrm>
            <a:off x="2714950" y="-39625"/>
            <a:ext cx="6510000" cy="522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5"/>
          <p:cNvSpPr txBox="1">
            <a:spLocks noGrp="1"/>
          </p:cNvSpPr>
          <p:nvPr>
            <p:ph type="subTitle" idx="1"/>
          </p:nvPr>
        </p:nvSpPr>
        <p:spPr>
          <a:xfrm>
            <a:off x="5430725" y="1571725"/>
            <a:ext cx="24249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1" name="Google Shape;2041;p5"/>
          <p:cNvSpPr txBox="1">
            <a:spLocks noGrp="1"/>
          </p:cNvSpPr>
          <p:nvPr>
            <p:ph type="title"/>
          </p:nvPr>
        </p:nvSpPr>
        <p:spPr>
          <a:xfrm>
            <a:off x="1280100" y="1559450"/>
            <a:ext cx="3291900" cy="20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endParaRPr/>
          </a:p>
        </p:txBody>
      </p:sp>
      <p:sp>
        <p:nvSpPr>
          <p:cNvPr id="2042" name="Google Shape;2042;p5"/>
          <p:cNvSpPr txBox="1">
            <a:spLocks noGrp="1"/>
          </p:cNvSpPr>
          <p:nvPr>
            <p:ph type="subTitle" idx="2"/>
          </p:nvPr>
        </p:nvSpPr>
        <p:spPr>
          <a:xfrm>
            <a:off x="5430725" y="1234450"/>
            <a:ext cx="24249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43" name="Google Shape;2043;p5"/>
          <p:cNvSpPr txBox="1">
            <a:spLocks noGrp="1"/>
          </p:cNvSpPr>
          <p:nvPr>
            <p:ph type="subTitle" idx="3"/>
          </p:nvPr>
        </p:nvSpPr>
        <p:spPr>
          <a:xfrm>
            <a:off x="5430725" y="2916925"/>
            <a:ext cx="24249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44" name="Google Shape;2044;p5"/>
          <p:cNvSpPr txBox="1">
            <a:spLocks noGrp="1"/>
          </p:cNvSpPr>
          <p:nvPr>
            <p:ph type="subTitle" idx="4"/>
          </p:nvPr>
        </p:nvSpPr>
        <p:spPr>
          <a:xfrm>
            <a:off x="5430725" y="3255212"/>
            <a:ext cx="24249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xmlns="" id="{19DE1DAD-7F34-4B5C-8DAD-2070C97DD4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ACF8FBCF-E3CF-4B56-9217-43FA6A010C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9" name="Google Shape;3569;p9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3570" name="Google Shape;3570;p9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9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9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9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9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9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9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9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9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9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9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9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9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9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9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9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9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9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9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9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9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9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9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9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9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9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9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9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9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9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9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9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9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9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9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9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9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9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9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9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9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9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9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9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9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9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9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9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9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9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9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9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9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9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9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9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9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9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9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9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9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9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9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9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9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9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9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9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9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9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9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9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9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9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9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9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9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9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9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9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9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9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9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9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9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9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9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9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9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9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9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9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9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9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9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9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9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9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9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9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9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9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9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9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9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9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9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9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9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9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9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9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9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9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9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9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9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9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9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9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9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9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9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9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9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9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9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9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9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9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9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9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9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9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9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9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9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9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9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9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9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9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9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9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9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9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9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9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9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9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9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9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9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9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9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9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9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9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9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9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9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9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9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9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9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9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9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9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9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9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9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9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9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9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9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9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9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9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9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9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9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9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9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9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9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9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9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9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9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9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9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9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9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9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9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9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9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9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9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9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9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9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9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9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9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9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9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9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9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9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9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9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9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9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9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9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9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9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9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9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9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9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9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9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9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9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9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9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9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9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9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9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9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9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9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9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9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9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9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9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9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9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9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9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9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9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9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9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9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9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9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9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9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9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9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9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9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9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9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9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9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9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9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9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9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9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9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9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9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9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9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9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9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9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9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9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9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9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9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9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9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9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9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9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9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9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9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9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9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9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9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9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9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9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9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9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9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9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9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9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9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9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9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9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9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9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9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9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9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9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9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9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9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9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9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9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9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9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9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9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9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9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9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9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9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9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9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9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9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9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9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9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9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9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9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9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9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9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9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9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9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9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9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9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9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9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9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9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9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9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9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9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9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9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9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9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9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9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9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9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9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9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9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9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9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9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9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9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9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9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9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9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9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9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9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9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9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9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9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9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9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9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9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9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9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9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9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9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9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9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9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9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9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9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9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9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9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9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9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9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9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9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9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9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9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9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9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9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9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9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9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9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9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9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9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9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9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9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9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9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9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9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9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9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9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9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9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9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9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9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9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9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9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9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9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9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9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9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9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9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9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9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9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9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9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9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9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9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9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9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9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9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9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9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9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9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9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9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9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9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9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9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9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9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9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9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9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9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9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9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9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9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9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9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9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9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9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9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9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9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9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9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9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9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9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9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9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9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9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9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9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9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9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9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9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9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9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9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9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9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9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9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9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3" name="Google Shape;4073;p9"/>
          <p:cNvSpPr/>
          <p:nvPr/>
        </p:nvSpPr>
        <p:spPr>
          <a:xfrm>
            <a:off x="1069850" y="1331850"/>
            <a:ext cx="8139300" cy="247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4" name="Google Shape;4074;p9"/>
          <p:cNvSpPr txBox="1">
            <a:spLocks noGrp="1"/>
          </p:cNvSpPr>
          <p:nvPr>
            <p:ph type="subTitle" idx="1"/>
          </p:nvPr>
        </p:nvSpPr>
        <p:spPr>
          <a:xfrm>
            <a:off x="4965177" y="2913888"/>
            <a:ext cx="34656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5" name="Google Shape;4075;p9"/>
          <p:cNvSpPr txBox="1">
            <a:spLocks noGrp="1"/>
          </p:cNvSpPr>
          <p:nvPr>
            <p:ph type="title" hasCustomPrompt="1"/>
          </p:nvPr>
        </p:nvSpPr>
        <p:spPr>
          <a:xfrm>
            <a:off x="3288792" y="1682496"/>
            <a:ext cx="1764900" cy="13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76" name="Google Shape;4076;p9"/>
          <p:cNvSpPr txBox="1">
            <a:spLocks noGrp="1"/>
          </p:cNvSpPr>
          <p:nvPr>
            <p:ph type="title" idx="2"/>
          </p:nvPr>
        </p:nvSpPr>
        <p:spPr>
          <a:xfrm>
            <a:off x="4965177" y="1988798"/>
            <a:ext cx="34656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xmlns="" id="{BF741907-2397-4FB8-9FFF-F6B885D10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691943A9-7000-406A-86BB-ACD0DF80D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xmlns="" id="{CD4DB7CF-79BF-4921-B8D1-11513BEBF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A2D94E3B-B21A-4FFD-925C-C2828AA09A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">
    <p:spTree>
      <p:nvGrpSpPr>
        <p:cNvPr id="1" name="Shape 8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5" name="Google Shape;8185;p20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8186" name="Google Shape;8186;p20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20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20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20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20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20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20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20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20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20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20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20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20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20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20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20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20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20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20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20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20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20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20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20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20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20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20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20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20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20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20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20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20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20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20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20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20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20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20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20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20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20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20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20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20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20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20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20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20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20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20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20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20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20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20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20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20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20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20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20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20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20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20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20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20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20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20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20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20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20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20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20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20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20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20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20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20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20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20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20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20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20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20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20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20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20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20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20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20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20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20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20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20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20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20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20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20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20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20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20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20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20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20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20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20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20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20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20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20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20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20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20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20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20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20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20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20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20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20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20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20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20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20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20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20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20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20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20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20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20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20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20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20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20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20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20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20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20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20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20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20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20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20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20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20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20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20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20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20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20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20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20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20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20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20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20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20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20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20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20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20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20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20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20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20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20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20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20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20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20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20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20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20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20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20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20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20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20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20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20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20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20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20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20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20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20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20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20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20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20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20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20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20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20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20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20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20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20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20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20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20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20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20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20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20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20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20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20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20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20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20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20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20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20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20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20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20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20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20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20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20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20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20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20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20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20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20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20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20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20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20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20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20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20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20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20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20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20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20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20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20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20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20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20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20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20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20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20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20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20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20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20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20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20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20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20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20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20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20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20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20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20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20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20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20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20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20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20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20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20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20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20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20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20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20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20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20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20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20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20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20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20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20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20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20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20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20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20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20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20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20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20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20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20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20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20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20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20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20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20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20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20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20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20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20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20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20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20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20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20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20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20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20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20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20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20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20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20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20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20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20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20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20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20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20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20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20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20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20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20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20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20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20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20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20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20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20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20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20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20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20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20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20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20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20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20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20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20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20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20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20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20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20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20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20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20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20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20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20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20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20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20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20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20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20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20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20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20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20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20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20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20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20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20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20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20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20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20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20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20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20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20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20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20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20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20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20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20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20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20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20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20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20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20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20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20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20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20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20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20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20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20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20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20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20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20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20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20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20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20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20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20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20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20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20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20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20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20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20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20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20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20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20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20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20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20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20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20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20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20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20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20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20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20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20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20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20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20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20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20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20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20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20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20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20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20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20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20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20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20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20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20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20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20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20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20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20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20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20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20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20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20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20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20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20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20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20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20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20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20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20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20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20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20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20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20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20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20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20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20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20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20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20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20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20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20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20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20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20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20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20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20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20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20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20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20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20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20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20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20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20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20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20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9" name="Google Shape;8689;p20"/>
          <p:cNvSpPr/>
          <p:nvPr/>
        </p:nvSpPr>
        <p:spPr>
          <a:xfrm>
            <a:off x="-39625" y="285750"/>
            <a:ext cx="9232800" cy="46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0" name="Google Shape;8690;p20"/>
          <p:cNvSpPr txBox="1">
            <a:spLocks noGrp="1"/>
          </p:cNvSpPr>
          <p:nvPr>
            <p:ph type="title"/>
          </p:nvPr>
        </p:nvSpPr>
        <p:spPr>
          <a:xfrm>
            <a:off x="713225" y="6766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91" name="Google Shape;8691;p20"/>
          <p:cNvSpPr txBox="1">
            <a:spLocks noGrp="1"/>
          </p:cNvSpPr>
          <p:nvPr>
            <p:ph type="subTitle" idx="1"/>
          </p:nvPr>
        </p:nvSpPr>
        <p:spPr>
          <a:xfrm>
            <a:off x="724350" y="1346450"/>
            <a:ext cx="77175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xmlns="" id="{C81C085B-81FB-4B0B-8390-747CBBDACC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5546B5D8-17EB-4598-AF0D-9511D22DEA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2B3328D-BF04-4C5B-8B36-0FA811FE09A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one">
  <p:cSld name="CUSTOM_18">
    <p:spTree>
      <p:nvGrpSpPr>
        <p:cNvPr id="1" name="Shape 1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0" name="Google Shape;12260;p28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2261" name="Google Shape;12261;p28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2" name="Google Shape;12262;p28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3" name="Google Shape;12263;p28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4" name="Google Shape;12264;p28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5" name="Google Shape;12265;p28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6" name="Google Shape;12266;p28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7" name="Google Shape;12267;p28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8" name="Google Shape;12268;p28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9" name="Google Shape;12269;p28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0" name="Google Shape;12270;p28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1" name="Google Shape;12271;p28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2" name="Google Shape;12272;p28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3" name="Google Shape;12273;p28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4" name="Google Shape;12274;p28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5" name="Google Shape;12275;p28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6" name="Google Shape;12276;p28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7" name="Google Shape;12277;p28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8" name="Google Shape;12278;p28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9" name="Google Shape;12279;p28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0" name="Google Shape;12280;p28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1" name="Google Shape;12281;p28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2" name="Google Shape;12282;p28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3" name="Google Shape;12283;p28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4" name="Google Shape;12284;p28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5" name="Google Shape;12285;p28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6" name="Google Shape;12286;p28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7" name="Google Shape;12287;p28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8" name="Google Shape;12288;p28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9" name="Google Shape;12289;p28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0" name="Google Shape;12290;p28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1" name="Google Shape;12291;p28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2" name="Google Shape;12292;p28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3" name="Google Shape;12293;p28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4" name="Google Shape;12294;p28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5" name="Google Shape;12295;p28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6" name="Google Shape;12296;p28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7" name="Google Shape;12297;p28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8" name="Google Shape;12298;p28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9" name="Google Shape;12299;p28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0" name="Google Shape;12300;p28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1" name="Google Shape;12301;p28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2" name="Google Shape;12302;p28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3" name="Google Shape;12303;p28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4" name="Google Shape;12304;p28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5" name="Google Shape;12305;p28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6" name="Google Shape;12306;p28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7" name="Google Shape;12307;p28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8" name="Google Shape;12308;p28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9" name="Google Shape;12309;p28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0" name="Google Shape;12310;p28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1" name="Google Shape;12311;p28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2" name="Google Shape;12312;p28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3" name="Google Shape;12313;p28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4" name="Google Shape;12314;p28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5" name="Google Shape;12315;p28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6" name="Google Shape;12316;p28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7" name="Google Shape;12317;p28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8" name="Google Shape;12318;p28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9" name="Google Shape;12319;p28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0" name="Google Shape;12320;p28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1" name="Google Shape;12321;p28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2" name="Google Shape;12322;p28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3" name="Google Shape;12323;p28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4" name="Google Shape;12324;p28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5" name="Google Shape;12325;p28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6" name="Google Shape;12326;p28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7" name="Google Shape;12327;p28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8" name="Google Shape;12328;p28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9" name="Google Shape;12329;p28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0" name="Google Shape;12330;p28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1" name="Google Shape;12331;p28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2" name="Google Shape;12332;p28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3" name="Google Shape;12333;p28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4" name="Google Shape;12334;p28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5" name="Google Shape;12335;p28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6" name="Google Shape;12336;p28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7" name="Google Shape;12337;p28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8" name="Google Shape;12338;p28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9" name="Google Shape;12339;p28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0" name="Google Shape;12340;p28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1" name="Google Shape;12341;p28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2" name="Google Shape;12342;p28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3" name="Google Shape;12343;p28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4" name="Google Shape;12344;p28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5" name="Google Shape;12345;p28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6" name="Google Shape;12346;p28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7" name="Google Shape;12347;p28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8" name="Google Shape;12348;p28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9" name="Google Shape;12349;p28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0" name="Google Shape;12350;p28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1" name="Google Shape;12351;p28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2" name="Google Shape;12352;p28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3" name="Google Shape;12353;p28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4" name="Google Shape;12354;p28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5" name="Google Shape;12355;p28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6" name="Google Shape;12356;p28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7" name="Google Shape;12357;p28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8" name="Google Shape;12358;p28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9" name="Google Shape;12359;p28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0" name="Google Shape;12360;p28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1" name="Google Shape;12361;p28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2" name="Google Shape;12362;p28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3" name="Google Shape;12363;p28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4" name="Google Shape;12364;p28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5" name="Google Shape;12365;p28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6" name="Google Shape;12366;p28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7" name="Google Shape;12367;p28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8" name="Google Shape;12368;p28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9" name="Google Shape;12369;p28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0" name="Google Shape;12370;p28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1" name="Google Shape;12371;p28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2" name="Google Shape;12372;p28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3" name="Google Shape;12373;p28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4" name="Google Shape;12374;p28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5" name="Google Shape;12375;p28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6" name="Google Shape;12376;p28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7" name="Google Shape;12377;p28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8" name="Google Shape;12378;p28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9" name="Google Shape;12379;p28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0" name="Google Shape;12380;p28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1" name="Google Shape;12381;p28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2" name="Google Shape;12382;p28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3" name="Google Shape;12383;p28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4" name="Google Shape;12384;p28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5" name="Google Shape;12385;p28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6" name="Google Shape;12386;p28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7" name="Google Shape;12387;p28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8" name="Google Shape;12388;p28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9" name="Google Shape;12389;p28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0" name="Google Shape;12390;p28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1" name="Google Shape;12391;p28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2" name="Google Shape;12392;p28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3" name="Google Shape;12393;p28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4" name="Google Shape;12394;p28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5" name="Google Shape;12395;p28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6" name="Google Shape;12396;p28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7" name="Google Shape;12397;p28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8" name="Google Shape;12398;p28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9" name="Google Shape;12399;p28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0" name="Google Shape;12400;p28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1" name="Google Shape;12401;p28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2" name="Google Shape;12402;p28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3" name="Google Shape;12403;p28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4" name="Google Shape;12404;p28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5" name="Google Shape;12405;p28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6" name="Google Shape;12406;p28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28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28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28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28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28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28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28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28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28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28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28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28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28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28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28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28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28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28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28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28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28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28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28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28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28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28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28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28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28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28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28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28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28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28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28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28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28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28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28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28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28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28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28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28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28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28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28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4" name="Google Shape;12454;p28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5" name="Google Shape;12455;p28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6" name="Google Shape;12456;p28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7" name="Google Shape;12457;p28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8" name="Google Shape;12458;p28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9" name="Google Shape;12459;p28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0" name="Google Shape;12460;p28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1" name="Google Shape;12461;p28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2" name="Google Shape;12462;p28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3" name="Google Shape;12463;p28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4" name="Google Shape;12464;p28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5" name="Google Shape;12465;p28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8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8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8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8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8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8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8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8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8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8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8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8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8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8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8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8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8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8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8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8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8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8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8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8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8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8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8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8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8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8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8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8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8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8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8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8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8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8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8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8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8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8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8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8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8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8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8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3" name="Google Shape;12513;p28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4" name="Google Shape;12514;p28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5" name="Google Shape;12515;p28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6" name="Google Shape;12516;p28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7" name="Google Shape;12517;p28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8" name="Google Shape;12518;p28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9" name="Google Shape;12519;p28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0" name="Google Shape;12520;p28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1" name="Google Shape;12521;p28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2" name="Google Shape;12522;p28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3" name="Google Shape;12523;p28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4" name="Google Shape;12524;p28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5" name="Google Shape;12525;p28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6" name="Google Shape;12526;p28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7" name="Google Shape;12527;p28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8" name="Google Shape;12528;p28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9" name="Google Shape;12529;p28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0" name="Google Shape;12530;p28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1" name="Google Shape;12531;p28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2" name="Google Shape;12532;p28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3" name="Google Shape;12533;p28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4" name="Google Shape;12534;p28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5" name="Google Shape;12535;p28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6" name="Google Shape;12536;p28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7" name="Google Shape;12537;p28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8" name="Google Shape;12538;p28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9" name="Google Shape;12539;p28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0" name="Google Shape;12540;p28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1" name="Google Shape;12541;p28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2" name="Google Shape;12542;p28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3" name="Google Shape;12543;p28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4" name="Google Shape;12544;p28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5" name="Google Shape;12545;p28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6" name="Google Shape;12546;p28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7" name="Google Shape;12547;p28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8" name="Google Shape;12548;p28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9" name="Google Shape;12549;p28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0" name="Google Shape;12550;p28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1" name="Google Shape;12551;p28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2" name="Google Shape;12552;p28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3" name="Google Shape;12553;p28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4" name="Google Shape;12554;p28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5" name="Google Shape;12555;p28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6" name="Google Shape;12556;p28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7" name="Google Shape;12557;p28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8" name="Google Shape;12558;p28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9" name="Google Shape;12559;p28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0" name="Google Shape;12560;p28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1" name="Google Shape;12561;p28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2" name="Google Shape;12562;p28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3" name="Google Shape;12563;p28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4" name="Google Shape;12564;p28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5" name="Google Shape;12565;p28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6" name="Google Shape;12566;p28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7" name="Google Shape;12567;p28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8" name="Google Shape;12568;p28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9" name="Google Shape;12569;p28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0" name="Google Shape;12570;p28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1" name="Google Shape;12571;p28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2" name="Google Shape;12572;p28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3" name="Google Shape;12573;p28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4" name="Google Shape;12574;p28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5" name="Google Shape;12575;p28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6" name="Google Shape;12576;p28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7" name="Google Shape;12577;p28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8" name="Google Shape;12578;p28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9" name="Google Shape;12579;p28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0" name="Google Shape;12580;p28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1" name="Google Shape;12581;p28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2" name="Google Shape;12582;p28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3" name="Google Shape;12583;p28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4" name="Google Shape;12584;p28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5" name="Google Shape;12585;p28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6" name="Google Shape;12586;p28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7" name="Google Shape;12587;p28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8" name="Google Shape;12588;p28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9" name="Google Shape;12589;p28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0" name="Google Shape;12590;p28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1" name="Google Shape;12591;p28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2" name="Google Shape;12592;p28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3" name="Google Shape;12593;p28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4" name="Google Shape;12594;p28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5" name="Google Shape;12595;p28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6" name="Google Shape;12596;p28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7" name="Google Shape;12597;p28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8" name="Google Shape;12598;p28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9" name="Google Shape;12599;p28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0" name="Google Shape;12600;p28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1" name="Google Shape;12601;p28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2" name="Google Shape;12602;p28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3" name="Google Shape;12603;p28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4" name="Google Shape;12604;p28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5" name="Google Shape;12605;p28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6" name="Google Shape;12606;p28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7" name="Google Shape;12607;p28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8" name="Google Shape;12608;p28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9" name="Google Shape;12609;p28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0" name="Google Shape;12610;p28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1" name="Google Shape;12611;p28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2" name="Google Shape;12612;p28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3" name="Google Shape;12613;p28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4" name="Google Shape;12614;p28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5" name="Google Shape;12615;p28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6" name="Google Shape;12616;p28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7" name="Google Shape;12617;p28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8" name="Google Shape;12618;p28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9" name="Google Shape;12619;p28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0" name="Google Shape;12620;p28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1" name="Google Shape;12621;p28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2" name="Google Shape;12622;p28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3" name="Google Shape;12623;p28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4" name="Google Shape;12624;p28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5" name="Google Shape;12625;p28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6" name="Google Shape;12626;p28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7" name="Google Shape;12627;p28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8" name="Google Shape;12628;p28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9" name="Google Shape;12629;p28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0" name="Google Shape;12630;p28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1" name="Google Shape;12631;p28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2" name="Google Shape;12632;p28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3" name="Google Shape;12633;p28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4" name="Google Shape;12634;p28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5" name="Google Shape;12635;p28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6" name="Google Shape;12636;p28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7" name="Google Shape;12637;p28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8" name="Google Shape;12638;p28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9" name="Google Shape;12639;p28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0" name="Google Shape;12640;p28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1" name="Google Shape;12641;p28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2" name="Google Shape;12642;p28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3" name="Google Shape;12643;p28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4" name="Google Shape;12644;p28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5" name="Google Shape;12645;p28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6" name="Google Shape;12646;p28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7" name="Google Shape;12647;p28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8" name="Google Shape;12648;p28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9" name="Google Shape;12649;p28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0" name="Google Shape;12650;p28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1" name="Google Shape;12651;p28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2" name="Google Shape;12652;p28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3" name="Google Shape;12653;p28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4" name="Google Shape;12654;p28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5" name="Google Shape;12655;p28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6" name="Google Shape;12656;p28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7" name="Google Shape;12657;p28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8" name="Google Shape;12658;p28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9" name="Google Shape;12659;p28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0" name="Google Shape;12660;p28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1" name="Google Shape;12661;p28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2" name="Google Shape;12662;p28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3" name="Google Shape;12663;p28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4" name="Google Shape;12664;p28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5" name="Google Shape;12665;p28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6" name="Google Shape;12666;p28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7" name="Google Shape;12667;p28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8" name="Google Shape;12668;p28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9" name="Google Shape;12669;p28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0" name="Google Shape;12670;p28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1" name="Google Shape;12671;p28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2" name="Google Shape;12672;p28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3" name="Google Shape;12673;p28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4" name="Google Shape;12674;p28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5" name="Google Shape;12675;p28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6" name="Google Shape;12676;p28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7" name="Google Shape;12677;p28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8" name="Google Shape;12678;p28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9" name="Google Shape;12679;p28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0" name="Google Shape;12680;p28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1" name="Google Shape;12681;p28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2" name="Google Shape;12682;p28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3" name="Google Shape;12683;p28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4" name="Google Shape;12684;p28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5" name="Google Shape;12685;p28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6" name="Google Shape;12686;p28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7" name="Google Shape;12687;p28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8" name="Google Shape;12688;p28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9" name="Google Shape;12689;p28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0" name="Google Shape;12690;p28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1" name="Google Shape;12691;p28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2" name="Google Shape;12692;p28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3" name="Google Shape;12693;p28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4" name="Google Shape;12694;p28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5" name="Google Shape;12695;p28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6" name="Google Shape;12696;p28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7" name="Google Shape;12697;p28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8" name="Google Shape;12698;p28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9" name="Google Shape;12699;p28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0" name="Google Shape;12700;p28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1" name="Google Shape;12701;p28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2" name="Google Shape;12702;p28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3" name="Google Shape;12703;p28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4" name="Google Shape;12704;p28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5" name="Google Shape;12705;p28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6" name="Google Shape;12706;p28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7" name="Google Shape;12707;p28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8" name="Google Shape;12708;p28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9" name="Google Shape;12709;p28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0" name="Google Shape;12710;p28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1" name="Google Shape;12711;p28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2" name="Google Shape;12712;p28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3" name="Google Shape;12713;p28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4" name="Google Shape;12714;p28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5" name="Google Shape;12715;p28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6" name="Google Shape;12716;p28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7" name="Google Shape;12717;p28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8" name="Google Shape;12718;p28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9" name="Google Shape;12719;p28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0" name="Google Shape;12720;p28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1" name="Google Shape;12721;p28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2" name="Google Shape;12722;p28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3" name="Google Shape;12723;p28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4" name="Google Shape;12724;p28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5" name="Google Shape;12725;p28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6" name="Google Shape;12726;p28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7" name="Google Shape;12727;p28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8" name="Google Shape;12728;p28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9" name="Google Shape;12729;p28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0" name="Google Shape;12730;p28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1" name="Google Shape;12731;p28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2" name="Google Shape;12732;p28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3" name="Google Shape;12733;p28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4" name="Google Shape;12734;p28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5" name="Google Shape;12735;p28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6" name="Google Shape;12736;p28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7" name="Google Shape;12737;p28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8" name="Google Shape;12738;p28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9" name="Google Shape;12739;p28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0" name="Google Shape;12740;p28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1" name="Google Shape;12741;p28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2" name="Google Shape;12742;p28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3" name="Google Shape;12743;p28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4" name="Google Shape;12744;p28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5" name="Google Shape;12745;p28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6" name="Google Shape;12746;p28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7" name="Google Shape;12747;p28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8" name="Google Shape;12748;p28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9" name="Google Shape;12749;p28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0" name="Google Shape;12750;p28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1" name="Google Shape;12751;p28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2" name="Google Shape;12752;p28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3" name="Google Shape;12753;p28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4" name="Google Shape;12754;p28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5" name="Google Shape;12755;p28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6" name="Google Shape;12756;p28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7" name="Google Shape;12757;p28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8" name="Google Shape;12758;p28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9" name="Google Shape;12759;p28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0" name="Google Shape;12760;p28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1" name="Google Shape;12761;p28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2" name="Google Shape;12762;p28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3" name="Google Shape;12763;p28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4" name="Google Shape;12764;p28"/>
          <p:cNvSpPr/>
          <p:nvPr/>
        </p:nvSpPr>
        <p:spPr>
          <a:xfrm>
            <a:off x="1067250" y="822950"/>
            <a:ext cx="7006800" cy="34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xmlns="" id="{6F207531-BFAF-450C-8F9F-6526D9B1C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7BEA4EFC-FAB9-4C31-A0F0-4CD8627B4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three">
  <p:cSld name="CUSTOM_20">
    <p:spTree>
      <p:nvGrpSpPr>
        <p:cNvPr id="1" name="Shape 1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72" name="Google Shape;13272;p30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3273" name="Google Shape;13273;p30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30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30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30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30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30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30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30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30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30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30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30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30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30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30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8" name="Google Shape;13288;p30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9" name="Google Shape;13289;p30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0" name="Google Shape;13290;p30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1" name="Google Shape;13291;p30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2" name="Google Shape;13292;p30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3" name="Google Shape;13293;p30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4" name="Google Shape;13294;p30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5" name="Google Shape;13295;p30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6" name="Google Shape;13296;p30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7" name="Google Shape;13297;p30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8" name="Google Shape;13298;p30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9" name="Google Shape;13299;p30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0" name="Google Shape;13300;p30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1" name="Google Shape;13301;p30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2" name="Google Shape;13302;p30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3" name="Google Shape;13303;p30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4" name="Google Shape;13304;p30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5" name="Google Shape;13305;p30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6" name="Google Shape;13306;p30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7" name="Google Shape;13307;p30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8" name="Google Shape;13308;p30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9" name="Google Shape;13309;p30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0" name="Google Shape;13310;p30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1" name="Google Shape;13311;p30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2" name="Google Shape;13312;p30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3" name="Google Shape;13313;p30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4" name="Google Shape;13314;p30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5" name="Google Shape;13315;p30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6" name="Google Shape;13316;p30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7" name="Google Shape;13317;p30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8" name="Google Shape;13318;p30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9" name="Google Shape;13319;p30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0" name="Google Shape;13320;p30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1" name="Google Shape;13321;p30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2" name="Google Shape;13322;p30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3" name="Google Shape;13323;p30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4" name="Google Shape;13324;p30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5" name="Google Shape;13325;p30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6" name="Google Shape;13326;p30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7" name="Google Shape;13327;p30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8" name="Google Shape;13328;p30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9" name="Google Shape;13329;p30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0" name="Google Shape;13330;p30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1" name="Google Shape;13331;p30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2" name="Google Shape;13332;p30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3" name="Google Shape;13333;p30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4" name="Google Shape;13334;p30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5" name="Google Shape;13335;p30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6" name="Google Shape;13336;p30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7" name="Google Shape;13337;p30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8" name="Google Shape;13338;p30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9" name="Google Shape;13339;p30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0" name="Google Shape;13340;p30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1" name="Google Shape;13341;p30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2" name="Google Shape;13342;p30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3" name="Google Shape;13343;p30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4" name="Google Shape;13344;p30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5" name="Google Shape;13345;p30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6" name="Google Shape;13346;p30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7" name="Google Shape;13347;p30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8" name="Google Shape;13348;p30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9" name="Google Shape;13349;p30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0" name="Google Shape;13350;p30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1" name="Google Shape;13351;p30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2" name="Google Shape;13352;p30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3" name="Google Shape;13353;p30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4" name="Google Shape;13354;p30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5" name="Google Shape;13355;p30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6" name="Google Shape;13356;p30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7" name="Google Shape;13357;p30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8" name="Google Shape;13358;p30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9" name="Google Shape;13359;p30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0" name="Google Shape;13360;p30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1" name="Google Shape;13361;p30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2" name="Google Shape;13362;p30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3" name="Google Shape;13363;p30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4" name="Google Shape;13364;p30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5" name="Google Shape;13365;p30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6" name="Google Shape;13366;p30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7" name="Google Shape;13367;p30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8" name="Google Shape;13368;p30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9" name="Google Shape;13369;p30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0" name="Google Shape;13370;p30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1" name="Google Shape;13371;p30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2" name="Google Shape;13372;p30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3" name="Google Shape;13373;p30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4" name="Google Shape;13374;p30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5" name="Google Shape;13375;p30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6" name="Google Shape;13376;p30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7" name="Google Shape;13377;p30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8" name="Google Shape;13378;p30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9" name="Google Shape;13379;p30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0" name="Google Shape;13380;p30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1" name="Google Shape;13381;p30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2" name="Google Shape;13382;p30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3" name="Google Shape;13383;p30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4" name="Google Shape;13384;p30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5" name="Google Shape;13385;p30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6" name="Google Shape;13386;p30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7" name="Google Shape;13387;p30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8" name="Google Shape;13388;p30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9" name="Google Shape;13389;p30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0" name="Google Shape;13390;p30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1" name="Google Shape;13391;p30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2" name="Google Shape;13392;p30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3" name="Google Shape;13393;p30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4" name="Google Shape;13394;p30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5" name="Google Shape;13395;p30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6" name="Google Shape;13396;p30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7" name="Google Shape;13397;p30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8" name="Google Shape;13398;p30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9" name="Google Shape;13399;p30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0" name="Google Shape;13400;p30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1" name="Google Shape;13401;p30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2" name="Google Shape;13402;p30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3" name="Google Shape;13403;p30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4" name="Google Shape;13404;p30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5" name="Google Shape;13405;p30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6" name="Google Shape;13406;p30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7" name="Google Shape;13407;p30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8" name="Google Shape;13408;p30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9" name="Google Shape;13409;p30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0" name="Google Shape;13410;p30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1" name="Google Shape;13411;p30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2" name="Google Shape;13412;p30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3" name="Google Shape;13413;p30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4" name="Google Shape;13414;p30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5" name="Google Shape;13415;p30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6" name="Google Shape;13416;p30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7" name="Google Shape;13417;p30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8" name="Google Shape;13418;p30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9" name="Google Shape;13419;p30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0" name="Google Shape;13420;p30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1" name="Google Shape;13421;p30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2" name="Google Shape;13422;p30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3" name="Google Shape;13423;p30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4" name="Google Shape;13424;p30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5" name="Google Shape;13425;p30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6" name="Google Shape;13426;p30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7" name="Google Shape;13427;p30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8" name="Google Shape;13428;p30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9" name="Google Shape;13429;p30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0" name="Google Shape;13430;p30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1" name="Google Shape;13431;p30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2" name="Google Shape;13432;p30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3" name="Google Shape;13433;p30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4" name="Google Shape;13434;p30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5" name="Google Shape;13435;p30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6" name="Google Shape;13436;p30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7" name="Google Shape;13437;p30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8" name="Google Shape;13438;p30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9" name="Google Shape;13439;p30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0" name="Google Shape;13440;p30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1" name="Google Shape;13441;p30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2" name="Google Shape;13442;p30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3" name="Google Shape;13443;p30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4" name="Google Shape;13444;p30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5" name="Google Shape;13445;p30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6" name="Google Shape;13446;p30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7" name="Google Shape;13447;p30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8" name="Google Shape;13448;p30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9" name="Google Shape;13449;p30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0" name="Google Shape;13450;p30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1" name="Google Shape;13451;p30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2" name="Google Shape;13452;p30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3" name="Google Shape;13453;p30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4" name="Google Shape;13454;p30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5" name="Google Shape;13455;p30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6" name="Google Shape;13456;p30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7" name="Google Shape;13457;p30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8" name="Google Shape;13458;p30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9" name="Google Shape;13459;p30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0" name="Google Shape;13460;p30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1" name="Google Shape;13461;p30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2" name="Google Shape;13462;p30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3" name="Google Shape;13463;p30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4" name="Google Shape;13464;p30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5" name="Google Shape;13465;p30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6" name="Google Shape;13466;p30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7" name="Google Shape;13467;p30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8" name="Google Shape;13468;p30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9" name="Google Shape;13469;p30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0" name="Google Shape;13470;p30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1" name="Google Shape;13471;p30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2" name="Google Shape;13472;p30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3" name="Google Shape;13473;p30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4" name="Google Shape;13474;p30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5" name="Google Shape;13475;p30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6" name="Google Shape;13476;p30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7" name="Google Shape;13477;p30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8" name="Google Shape;13478;p30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9" name="Google Shape;13479;p30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0" name="Google Shape;13480;p30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1" name="Google Shape;13481;p30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2" name="Google Shape;13482;p30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3" name="Google Shape;13483;p30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4" name="Google Shape;13484;p30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5" name="Google Shape;13485;p30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6" name="Google Shape;13486;p30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7" name="Google Shape;13487;p30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8" name="Google Shape;13488;p30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9" name="Google Shape;13489;p30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0" name="Google Shape;13490;p30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1" name="Google Shape;13491;p30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2" name="Google Shape;13492;p30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3" name="Google Shape;13493;p30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4" name="Google Shape;13494;p30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5" name="Google Shape;13495;p30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6" name="Google Shape;13496;p30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7" name="Google Shape;13497;p30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8" name="Google Shape;13498;p30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9" name="Google Shape;13499;p30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0" name="Google Shape;13500;p30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1" name="Google Shape;13501;p30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2" name="Google Shape;13502;p30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3" name="Google Shape;13503;p30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4" name="Google Shape;13504;p30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5" name="Google Shape;13505;p30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6" name="Google Shape;13506;p30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7" name="Google Shape;13507;p30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8" name="Google Shape;13508;p30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9" name="Google Shape;13509;p30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0" name="Google Shape;13510;p30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1" name="Google Shape;13511;p30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2" name="Google Shape;13512;p30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3" name="Google Shape;13513;p30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4" name="Google Shape;13514;p30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5" name="Google Shape;13515;p30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6" name="Google Shape;13516;p30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7" name="Google Shape;13517;p30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8" name="Google Shape;13518;p30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9" name="Google Shape;13519;p30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0" name="Google Shape;13520;p30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1" name="Google Shape;13521;p30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2" name="Google Shape;13522;p30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3" name="Google Shape;13523;p30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4" name="Google Shape;13524;p30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5" name="Google Shape;13525;p30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6" name="Google Shape;13526;p30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7" name="Google Shape;13527;p30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8" name="Google Shape;13528;p30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9" name="Google Shape;13529;p30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0" name="Google Shape;13530;p30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1" name="Google Shape;13531;p30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2" name="Google Shape;13532;p30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3" name="Google Shape;13533;p30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4" name="Google Shape;13534;p30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5" name="Google Shape;13535;p30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6" name="Google Shape;13536;p30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7" name="Google Shape;13537;p30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8" name="Google Shape;13538;p30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9" name="Google Shape;13539;p30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0" name="Google Shape;13540;p30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1" name="Google Shape;13541;p30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2" name="Google Shape;13542;p30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3" name="Google Shape;13543;p30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4" name="Google Shape;13544;p30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5" name="Google Shape;13545;p30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6" name="Google Shape;13546;p30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7" name="Google Shape;13547;p30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8" name="Google Shape;13548;p30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9" name="Google Shape;13549;p30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0" name="Google Shape;13550;p30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1" name="Google Shape;13551;p30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2" name="Google Shape;13552;p30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3" name="Google Shape;13553;p30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4" name="Google Shape;13554;p30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5" name="Google Shape;13555;p30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6" name="Google Shape;13556;p30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7" name="Google Shape;13557;p30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8" name="Google Shape;13558;p30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9" name="Google Shape;13559;p30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0" name="Google Shape;13560;p30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1" name="Google Shape;13561;p30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2" name="Google Shape;13562;p30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3" name="Google Shape;13563;p30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4" name="Google Shape;13564;p30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5" name="Google Shape;13565;p30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6" name="Google Shape;13566;p30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7" name="Google Shape;13567;p30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8" name="Google Shape;13568;p30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9" name="Google Shape;13569;p30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0" name="Google Shape;13570;p30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1" name="Google Shape;13571;p30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2" name="Google Shape;13572;p30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3" name="Google Shape;13573;p30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4" name="Google Shape;13574;p30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5" name="Google Shape;13575;p30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6" name="Google Shape;13576;p30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7" name="Google Shape;13577;p30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8" name="Google Shape;13578;p30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9" name="Google Shape;13579;p30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0" name="Google Shape;13580;p30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1" name="Google Shape;13581;p30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2" name="Google Shape;13582;p30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3" name="Google Shape;13583;p30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4" name="Google Shape;13584;p30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5" name="Google Shape;13585;p30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6" name="Google Shape;13586;p30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7" name="Google Shape;13587;p30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8" name="Google Shape;13588;p30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9" name="Google Shape;13589;p30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0" name="Google Shape;13590;p30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1" name="Google Shape;13591;p30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2" name="Google Shape;13592;p30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3" name="Google Shape;13593;p30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4" name="Google Shape;13594;p30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5" name="Google Shape;13595;p30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6" name="Google Shape;13596;p30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7" name="Google Shape;13597;p30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8" name="Google Shape;13598;p30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9" name="Google Shape;13599;p30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0" name="Google Shape;13600;p30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1" name="Google Shape;13601;p30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2" name="Google Shape;13602;p30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3" name="Google Shape;13603;p30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4" name="Google Shape;13604;p30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5" name="Google Shape;13605;p30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6" name="Google Shape;13606;p30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7" name="Google Shape;13607;p30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8" name="Google Shape;13608;p30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9" name="Google Shape;13609;p30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0" name="Google Shape;13610;p30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1" name="Google Shape;13611;p30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2" name="Google Shape;13612;p30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3" name="Google Shape;13613;p30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4" name="Google Shape;13614;p30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5" name="Google Shape;13615;p30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6" name="Google Shape;13616;p30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7" name="Google Shape;13617;p30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8" name="Google Shape;13618;p30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9" name="Google Shape;13619;p30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0" name="Google Shape;13620;p30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1" name="Google Shape;13621;p30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2" name="Google Shape;13622;p30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3" name="Google Shape;13623;p30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4" name="Google Shape;13624;p30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5" name="Google Shape;13625;p30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6" name="Google Shape;13626;p30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7" name="Google Shape;13627;p30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8" name="Google Shape;13628;p30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9" name="Google Shape;13629;p30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0" name="Google Shape;13630;p30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1" name="Google Shape;13631;p30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2" name="Google Shape;13632;p30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3" name="Google Shape;13633;p30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4" name="Google Shape;13634;p30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5" name="Google Shape;13635;p30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6" name="Google Shape;13636;p30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7" name="Google Shape;13637;p30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8" name="Google Shape;13638;p30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9" name="Google Shape;13639;p30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0" name="Google Shape;13640;p30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1" name="Google Shape;13641;p30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2" name="Google Shape;13642;p30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3" name="Google Shape;13643;p30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4" name="Google Shape;13644;p30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5" name="Google Shape;13645;p30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6" name="Google Shape;13646;p30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7" name="Google Shape;13647;p30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8" name="Google Shape;13648;p30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9" name="Google Shape;13649;p30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0" name="Google Shape;13650;p30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1" name="Google Shape;13651;p30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2" name="Google Shape;13652;p30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3" name="Google Shape;13653;p30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4" name="Google Shape;13654;p30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5" name="Google Shape;13655;p30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6" name="Google Shape;13656;p30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7" name="Google Shape;13657;p30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8" name="Google Shape;13658;p30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9" name="Google Shape;13659;p30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0" name="Google Shape;13660;p30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1" name="Google Shape;13661;p30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2" name="Google Shape;13662;p30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3" name="Google Shape;13663;p30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4" name="Google Shape;13664;p30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5" name="Google Shape;13665;p30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6" name="Google Shape;13666;p30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7" name="Google Shape;13667;p30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8" name="Google Shape;13668;p30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9" name="Google Shape;13669;p30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0" name="Google Shape;13670;p30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1" name="Google Shape;13671;p30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2" name="Google Shape;13672;p30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3" name="Google Shape;13673;p30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4" name="Google Shape;13674;p30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5" name="Google Shape;13675;p30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6" name="Google Shape;13676;p30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7" name="Google Shape;13677;p30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8" name="Google Shape;13678;p30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9" name="Google Shape;13679;p30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0" name="Google Shape;13680;p30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1" name="Google Shape;13681;p30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2" name="Google Shape;13682;p30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3" name="Google Shape;13683;p30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4" name="Google Shape;13684;p30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5" name="Google Shape;13685;p30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6" name="Google Shape;13686;p30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7" name="Google Shape;13687;p30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8" name="Google Shape;13688;p30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9" name="Google Shape;13689;p30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0" name="Google Shape;13690;p30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1" name="Google Shape;13691;p30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2" name="Google Shape;13692;p30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3" name="Google Shape;13693;p30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4" name="Google Shape;13694;p30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5" name="Google Shape;13695;p30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6" name="Google Shape;13696;p30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7" name="Google Shape;13697;p30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8" name="Google Shape;13698;p30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9" name="Google Shape;13699;p30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0" name="Google Shape;13700;p30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1" name="Google Shape;13701;p30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2" name="Google Shape;13702;p30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3" name="Google Shape;13703;p30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4" name="Google Shape;13704;p30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5" name="Google Shape;13705;p30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6" name="Google Shape;13706;p30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7" name="Google Shape;13707;p30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8" name="Google Shape;13708;p30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9" name="Google Shape;13709;p30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0" name="Google Shape;13710;p30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1" name="Google Shape;13711;p30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2" name="Google Shape;13712;p30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3" name="Google Shape;13713;p30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4" name="Google Shape;13714;p30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5" name="Google Shape;13715;p30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6" name="Google Shape;13716;p30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7" name="Google Shape;13717;p30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8" name="Google Shape;13718;p30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9" name="Google Shape;13719;p30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0" name="Google Shape;13720;p30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1" name="Google Shape;13721;p30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2" name="Google Shape;13722;p30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3" name="Google Shape;13723;p30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30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5" name="Google Shape;13725;p30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6" name="Google Shape;13726;p30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30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8" name="Google Shape;13728;p30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9" name="Google Shape;13729;p30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30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30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30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30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30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30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30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30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30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30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30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1" name="Google Shape;13741;p30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2" name="Google Shape;13742;p30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30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30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30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30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30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30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30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30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30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30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30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30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30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30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30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30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30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0" name="Google Shape;13760;p30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1" name="Google Shape;13761;p30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30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3" name="Google Shape;13763;p30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4" name="Google Shape;13764;p30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5" name="Google Shape;13765;p30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6" name="Google Shape;13766;p30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7" name="Google Shape;13767;p30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8" name="Google Shape;13768;p30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9" name="Google Shape;13769;p30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0" name="Google Shape;13770;p30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1" name="Google Shape;13771;p30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2" name="Google Shape;13772;p30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3" name="Google Shape;13773;p30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4" name="Google Shape;13774;p30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5" name="Google Shape;13775;p30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76" name="Google Shape;13776;p30"/>
          <p:cNvSpPr/>
          <p:nvPr/>
        </p:nvSpPr>
        <p:spPr>
          <a:xfrm>
            <a:off x="0" y="-96400"/>
            <a:ext cx="7188600" cy="533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xmlns="" id="{1007B90B-6D4E-4295-BC82-D215B508AD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58A6DE6A-B67C-4090-8B21-2A2BC06F81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9DD8E965-082B-41B3-AC85-7CF6D6A0B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8B58BCD1-E708-41BF-BED9-7F509E109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6" r:id="rId5"/>
    <p:sldLayoutId id="2147483674" r:id="rId6"/>
    <p:sldLayoutId id="214748367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19">
          <p15:clr>
            <a:srgbClr val="EA4335"/>
          </p15:clr>
        </p15:guide>
        <p15:guide id="2" orient="horz">
          <p15:clr>
            <a:srgbClr val="EA4335"/>
          </p15:clr>
        </p15:guide>
        <p15:guide id="3" orient="horz" pos="2897">
          <p15:clr>
            <a:srgbClr val="EA4335"/>
          </p15:clr>
        </p15:guide>
        <p15:guide id="4" orient="horz" pos="3237">
          <p15:clr>
            <a:srgbClr val="EA4335"/>
          </p15:clr>
        </p15:guide>
        <p15:guide id="5" orient="horz" pos="518">
          <p15:clr>
            <a:srgbClr val="EA4335"/>
          </p15:clr>
        </p15:guide>
        <p15:guide id="6" orient="horz" pos="2713">
          <p15:clr>
            <a:srgbClr val="EA4335"/>
          </p15:clr>
        </p15:guide>
        <p15:guide id="7" pos="2880">
          <p15:clr>
            <a:srgbClr val="EA4335"/>
          </p15:clr>
        </p15:guide>
        <p15:guide id="8">
          <p15:clr>
            <a:srgbClr val="EA4335"/>
          </p15:clr>
        </p15:guide>
        <p15:guide id="9" pos="5760">
          <p15:clr>
            <a:srgbClr val="EA4335"/>
          </p15:clr>
        </p15:guide>
        <p15:guide id="10" pos="449">
          <p15:clr>
            <a:srgbClr val="EA4335"/>
          </p15:clr>
        </p15:guide>
        <p15:guide id="11" pos="5311">
          <p15:clr>
            <a:srgbClr val="EA4335"/>
          </p15:clr>
        </p15:guide>
        <p15:guide id="12" pos="5086">
          <p15:clr>
            <a:srgbClr val="EA4335"/>
          </p15:clr>
        </p15:guide>
        <p15:guide id="13" pos="674">
          <p15:clr>
            <a:srgbClr val="EA4335"/>
          </p15:clr>
        </p15:guide>
        <p15:guide id="14" orient="horz" pos="3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7;p27"/>
          <p:cNvSpPr txBox="1">
            <a:spLocks noGrp="1"/>
          </p:cNvSpPr>
          <p:nvPr>
            <p:ph type="title"/>
          </p:nvPr>
        </p:nvSpPr>
        <p:spPr>
          <a:xfrm>
            <a:off x="1115616" y="1491630"/>
            <a:ext cx="7848872" cy="165618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fr-FR" sz="3600" b="1">
                <a:latin typeface="+mn-lt"/>
              </a:rPr>
              <a:t>Consommations / Emissions des bâtiments dans la ville de Seattle</a:t>
            </a:r>
            <a:endParaRPr sz="3600">
              <a:latin typeface="+mn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364088" y="3507854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/>
              <a:t>présentation du 19 juillet 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95536" y="204438"/>
            <a:ext cx="828092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Exploration – variables à prédire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51520" y="752386"/>
            <a:ext cx="792088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Somme cumulée </a:t>
            </a:r>
            <a:r>
              <a:rPr lang="fr-FR" b="1" smtClean="0"/>
              <a:t>pour </a:t>
            </a:r>
            <a:r>
              <a:rPr lang="fr-FR" b="1"/>
              <a:t>les </a:t>
            </a:r>
            <a:r>
              <a:rPr lang="fr-FR" b="1" smtClean="0"/>
              <a:t>properties du </a:t>
            </a:r>
            <a:r>
              <a:rPr lang="fr-FR" b="1"/>
              <a:t>train set </a:t>
            </a:r>
            <a:r>
              <a:rPr lang="fr-FR" b="1" smtClean="0"/>
              <a:t>:</a:t>
            </a:r>
          </a:p>
          <a:p>
            <a:endParaRPr lang="fr-FR" b="1" smtClean="0"/>
          </a:p>
          <a:p>
            <a:r>
              <a:rPr lang="fr-FR" smtClean="0"/>
              <a:t>  Consommation d’énergie :		           Emission de GHG :</a:t>
            </a:r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r>
              <a:rPr lang="fr-FR" smtClean="0"/>
              <a:t>Les 10 principales properties du dataset émettent un quart des GHG.</a:t>
            </a:r>
          </a:p>
          <a:p>
            <a:r>
              <a:rPr lang="fr-FR" smtClean="0">
                <a:sym typeface="Symbol"/>
              </a:rPr>
              <a:t> p</a:t>
            </a:r>
            <a:r>
              <a:rPr lang="fr-FR" smtClean="0"/>
              <a:t>ertinence de la conservation des données atypiques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7A91BB5A-5BBB-4D72-86D2-D154474C76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1026" name="Picture 2" descr="C:\Users\Jim\Desktop\télécharge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771" y="1434453"/>
            <a:ext cx="3774651" cy="2726746"/>
          </a:xfrm>
          <a:prstGeom prst="rect">
            <a:avLst/>
          </a:prstGeom>
          <a:noFill/>
        </p:spPr>
      </p:pic>
      <p:pic>
        <p:nvPicPr>
          <p:cNvPr id="1027" name="Picture 3" descr="C:\Users\Jim\Desktop\téléchargem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8227" y="1434453"/>
            <a:ext cx="4076221" cy="27439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im\Desktop\téléchargement.png"/>
          <p:cNvPicPr>
            <a:picLocks noChangeAspect="1" noChangeArrowheads="1"/>
          </p:cNvPicPr>
          <p:nvPr/>
        </p:nvPicPr>
        <p:blipFill>
          <a:blip r:embed="rId3"/>
          <a:srcRect t="5855"/>
          <a:stretch>
            <a:fillRect/>
          </a:stretch>
        </p:blipFill>
        <p:spPr bwMode="auto">
          <a:xfrm>
            <a:off x="2555776" y="771550"/>
            <a:ext cx="4710462" cy="4080482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360040" y="2696602"/>
            <a:ext cx="2123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Variables en lien avec la taille de la </a:t>
            </a:r>
            <a:r>
              <a:rPr lang="fr-FR" smtClean="0"/>
              <a:t>property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Exploration – Matrice de corrélation linéaire (r, Pearson)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Accolade ouvrante 6"/>
          <p:cNvSpPr/>
          <p:nvPr/>
        </p:nvSpPr>
        <p:spPr>
          <a:xfrm>
            <a:off x="2987824" y="3723878"/>
            <a:ext cx="72008" cy="990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ouvrante 7"/>
          <p:cNvSpPr/>
          <p:nvPr/>
        </p:nvSpPr>
        <p:spPr>
          <a:xfrm>
            <a:off x="2555776" y="2643758"/>
            <a:ext cx="72008" cy="648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48072" y="3939902"/>
            <a:ext cx="226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Variables en lien avec la qté d’énergie consommée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FD24B71C-CB71-4179-89D7-F1F69FD7D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51520" y="1203598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Pour les principales variables quantitatives :</a:t>
            </a:r>
            <a:endParaRPr lang="fr-FR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Exploration – analyse en composantes principales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07904" y="1059582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mtClean="0"/>
              <a:t>ACP réalisée après suppression des variables fortement corrélées (r&gt;0.99).</a:t>
            </a:r>
          </a:p>
          <a:p>
            <a:endParaRPr lang="fr-FR" smtClean="0"/>
          </a:p>
          <a:p>
            <a:r>
              <a:rPr lang="fr-FR" smtClean="0"/>
              <a:t>Interprétation </a:t>
            </a:r>
            <a:r>
              <a:rPr lang="fr-FR"/>
              <a:t>du </a:t>
            </a:r>
            <a:r>
              <a:rPr lang="fr-FR" b="1"/>
              <a:t>premier plan factoriel </a:t>
            </a:r>
            <a:r>
              <a:rPr lang="fr-FR"/>
              <a:t>:</a:t>
            </a:r>
          </a:p>
          <a:p>
            <a:r>
              <a:rPr lang="fr-FR"/>
              <a:t>- les variables les plus corrélées à </a:t>
            </a:r>
            <a:r>
              <a:rPr lang="fr-FR" b="1"/>
              <a:t>F1</a:t>
            </a:r>
            <a:r>
              <a:rPr lang="fr-FR"/>
              <a:t> sont les variables corrélées à la </a:t>
            </a:r>
            <a:r>
              <a:rPr lang="fr-FR" b="1"/>
              <a:t>quantité d'énergie consommée </a:t>
            </a:r>
            <a:r>
              <a:rPr lang="fr-FR"/>
              <a:t>par </a:t>
            </a:r>
            <a:r>
              <a:rPr lang="fr-FR" smtClean="0"/>
              <a:t>property.</a:t>
            </a:r>
            <a:endParaRPr lang="fr-FR"/>
          </a:p>
          <a:p>
            <a:r>
              <a:rPr lang="fr-FR"/>
              <a:t>- les variables les plus corrélées à </a:t>
            </a:r>
            <a:r>
              <a:rPr lang="fr-FR" b="1"/>
              <a:t>F2</a:t>
            </a:r>
            <a:r>
              <a:rPr lang="fr-FR"/>
              <a:t> sont les variables </a:t>
            </a:r>
            <a:r>
              <a:rPr lang="fr-FR" smtClean="0"/>
              <a:t>corrélées </a:t>
            </a:r>
            <a:r>
              <a:rPr lang="fr-FR"/>
              <a:t>à la </a:t>
            </a:r>
            <a:r>
              <a:rPr lang="fr-FR" b="1"/>
              <a:t>quantité d'énergie consommée par unité de surface</a:t>
            </a:r>
            <a:r>
              <a:rPr lang="fr-FR"/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D605B1CE-8AD6-478A-AB12-E251DEA8BF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40963" name="Picture 3" descr="C:\Users\Jim\Desktop\télécharge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745972"/>
            <a:ext cx="2765152" cy="4202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Feature engineering – surfaces des PropertyUseType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973633"/>
            <a:ext cx="87129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Croisement des </a:t>
            </a:r>
            <a:r>
              <a:rPr lang="fr-FR" b="1" smtClean="0"/>
              <a:t>64 modalités</a:t>
            </a:r>
            <a:r>
              <a:rPr lang="fr-FR" smtClean="0"/>
              <a:t> des variables de type PropertyUseType : </a:t>
            </a:r>
          </a:p>
          <a:p>
            <a:r>
              <a:rPr lang="fr-FR" smtClean="0"/>
              <a:t>     </a:t>
            </a:r>
            <a:r>
              <a:rPr lang="fr-FR" i="1" smtClean="0"/>
              <a:t>LargestPropertyUseType, SecondLargestPropertyUseType, ThirdLargestPropertyUseType</a:t>
            </a:r>
          </a:p>
          <a:p>
            <a:endParaRPr lang="fr-FR" smtClean="0"/>
          </a:p>
          <a:p>
            <a:r>
              <a:rPr lang="fr-FR" smtClean="0"/>
              <a:t>avec les </a:t>
            </a:r>
            <a:r>
              <a:rPr lang="fr-FR" b="1" smtClean="0"/>
              <a:t>valeurs</a:t>
            </a:r>
            <a:r>
              <a:rPr lang="fr-FR" smtClean="0"/>
              <a:t> des variables PropertyUseTypeGFA :</a:t>
            </a:r>
          </a:p>
          <a:p>
            <a:r>
              <a:rPr lang="fr-FR" smtClean="0"/>
              <a:t>     </a:t>
            </a:r>
            <a:r>
              <a:rPr lang="fr-FR" i="1" smtClean="0"/>
              <a:t>LargestPropertyUseTypeGFA, SecondLargestPropertyUseTypeGFA, ThirdLargestPropertyUseTypeGFA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>
                <a:sym typeface="Symbol"/>
              </a:rPr>
              <a:t> </a:t>
            </a:r>
            <a:r>
              <a:rPr lang="fr-FR" b="1" smtClean="0">
                <a:sym typeface="Symbol"/>
              </a:rPr>
              <a:t>Création de 64 variables </a:t>
            </a:r>
            <a:r>
              <a:rPr lang="fr-FR" smtClean="0">
                <a:sym typeface="Symbol"/>
              </a:rPr>
              <a:t>qui correspondent à la superficie pour la modalité considérée.</a:t>
            </a:r>
            <a:endParaRPr lang="fr-FR" smtClean="0"/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Exemple de variables créées : </a:t>
            </a:r>
            <a:r>
              <a:rPr lang="fr-FR" i="1" smtClean="0"/>
              <a:t>OfficeGFA, HotelGFA, RestaurantGFA,</a:t>
            </a:r>
            <a:r>
              <a:rPr lang="fr-FR" smtClean="0"/>
              <a:t> …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1D4E4E8E-300C-4945-BA0C-E9246F5EB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" descr="C:\Users\Jim\Desktop\télécharge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1635646"/>
            <a:ext cx="4098724" cy="2956937"/>
          </a:xfrm>
          <a:prstGeom prst="rect">
            <a:avLst/>
          </a:prstGeom>
          <a:noFill/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Intérêt de l’Energy Star Score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699542"/>
            <a:ext cx="864096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- Score qui a pour objet de mesurer </a:t>
            </a:r>
            <a:r>
              <a:rPr lang="fr-FR" b="1"/>
              <a:t>l’efficacité énergétique d’un bâtiment</a:t>
            </a:r>
          </a:p>
          <a:p>
            <a:r>
              <a:rPr lang="fr-FR" sz="1100"/>
              <a:t>Normalisé à l’échelle des USA, de l’usage du bâtiment, de l’activité et des conditions météo.</a:t>
            </a:r>
          </a:p>
          <a:p>
            <a:r>
              <a:rPr lang="fr-FR" sz="1100"/>
              <a:t>Valeur de 1 à 100 correspondant au centile d’efficacité d’un bâtiment par rapport à ses pairs.</a:t>
            </a:r>
          </a:p>
          <a:p>
            <a:r>
              <a:rPr lang="fr-FR" sz="1100"/>
              <a:t>Note : il ne considère que l'usage principal du bâtiment (contrairement à nos modèles).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9992" y="1851670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- Corrélation négative entre la variable </a:t>
            </a:r>
            <a:r>
              <a:rPr lang="fr-FR" i="1"/>
              <a:t>ENERGYSTARScore</a:t>
            </a:r>
            <a:r>
              <a:rPr lang="fr-FR"/>
              <a:t> et </a:t>
            </a:r>
            <a:r>
              <a:rPr lang="fr-FR" smtClean="0"/>
              <a:t>la variables </a:t>
            </a:r>
            <a:r>
              <a:rPr lang="fr-FR" i="1" smtClean="0"/>
              <a:t>SourceEUI</a:t>
            </a:r>
            <a:r>
              <a:rPr lang="fr-FR"/>
              <a:t>, mais tendance très faible.  </a:t>
            </a:r>
          </a:p>
          <a:p>
            <a:endParaRPr lang="fr-FR"/>
          </a:p>
          <a:p>
            <a:r>
              <a:rPr lang="fr-FR"/>
              <a:t>- </a:t>
            </a:r>
            <a:r>
              <a:rPr lang="fr-FR" smtClean="0"/>
              <a:t>Properties du </a:t>
            </a:r>
            <a:r>
              <a:rPr lang="fr-FR"/>
              <a:t>premier centile (Score = 1) avec des consommations primaires (SourceEUI) inférieures à celles du dernier centile.  </a:t>
            </a:r>
          </a:p>
          <a:p>
            <a:endParaRPr lang="fr-FR"/>
          </a:p>
          <a:p>
            <a:r>
              <a:rPr lang="fr-FR"/>
              <a:t>- Exemple extrême du dataset : </a:t>
            </a:r>
            <a:r>
              <a:rPr lang="fr-FR">
                <a:solidFill>
                  <a:srgbClr val="FF0000"/>
                </a:solidFill>
              </a:rPr>
              <a:t>datacenter</a:t>
            </a:r>
            <a:r>
              <a:rPr lang="fr-FR"/>
              <a:t> (score 100) avec EUI 19 fois supérieur à un </a:t>
            </a:r>
            <a:r>
              <a:rPr lang="fr-FR">
                <a:solidFill>
                  <a:srgbClr val="00B050"/>
                </a:solidFill>
              </a:rPr>
              <a:t>lieu de culte </a:t>
            </a:r>
            <a:r>
              <a:rPr lang="fr-FR"/>
              <a:t>(score 1).</a:t>
            </a:r>
          </a:p>
          <a:p>
            <a:endParaRPr lang="fr-FR"/>
          </a:p>
          <a:p>
            <a:r>
              <a:rPr lang="fr-FR">
                <a:sym typeface="Symbol"/>
              </a:rPr>
              <a:t> </a:t>
            </a:r>
            <a:r>
              <a:rPr lang="fr-FR" b="1"/>
              <a:t>Energy Star Score non adapté pour les prédictions </a:t>
            </a:r>
            <a:r>
              <a:rPr lang="fr-FR" smtClean="0"/>
              <a:t>d’émissions de GHG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4ABBF68-CAB6-47D1-A140-3297CD80CE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148121" y="2230946"/>
            <a:ext cx="117831" cy="1202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836592" y="4017634"/>
            <a:ext cx="117831" cy="1202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Modélisations </a:t>
            </a:r>
            <a:r>
              <a:rPr lang="fr-FR" sz="2400"/>
              <a:t>- généralités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07504" y="699542"/>
            <a:ext cx="885698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Module : </a:t>
            </a:r>
            <a:r>
              <a:rPr lang="fr-FR"/>
              <a:t>scikit-learn.</a:t>
            </a:r>
          </a:p>
          <a:p>
            <a:endParaRPr lang="fr-FR" sz="1800" b="1"/>
          </a:p>
          <a:p>
            <a:r>
              <a:rPr lang="fr-FR" b="1"/>
              <a:t>Métrique :</a:t>
            </a:r>
            <a:r>
              <a:rPr lang="fr-FR"/>
              <a:t> </a:t>
            </a:r>
            <a:r>
              <a:rPr lang="fr-FR" smtClean="0"/>
              <a:t>choix du </a:t>
            </a:r>
            <a:r>
              <a:rPr lang="fr-FR"/>
              <a:t>R² (coefficient de détermination linéaire de Pearson).</a:t>
            </a:r>
          </a:p>
          <a:p>
            <a:endParaRPr lang="fr-FR" sz="1800"/>
          </a:p>
          <a:p>
            <a:r>
              <a:rPr lang="fr-FR" b="1"/>
              <a:t>Validations croisées / optimisations / régularisations :</a:t>
            </a:r>
          </a:p>
          <a:p>
            <a:r>
              <a:rPr lang="fr-FR"/>
              <a:t>- métrique retenue : moyenne des R² </a:t>
            </a:r>
            <a:r>
              <a:rPr lang="fr-FR" smtClean="0"/>
              <a:t>de </a:t>
            </a:r>
            <a:r>
              <a:rPr lang="fr-FR"/>
              <a:t>n plis.</a:t>
            </a:r>
          </a:p>
          <a:p>
            <a:r>
              <a:rPr lang="fr-FR"/>
              <a:t>- d’abord n=10 plis : </a:t>
            </a:r>
            <a:r>
              <a:rPr lang="fr-FR" smtClean="0"/>
              <a:t>valeurs de R² trop dispersées.</a:t>
            </a:r>
            <a:endParaRPr lang="fr-FR"/>
          </a:p>
          <a:p>
            <a:pPr>
              <a:buFontTx/>
              <a:buChar char="-"/>
            </a:pPr>
            <a:r>
              <a:rPr lang="fr-FR"/>
              <a:t> au final : on a retenu 5 plis.</a:t>
            </a:r>
          </a:p>
          <a:p>
            <a:endParaRPr lang="fr-FR" sz="1800"/>
          </a:p>
          <a:p>
            <a:r>
              <a:rPr lang="fr-FR" b="1" smtClean="0"/>
              <a:t>Imputations </a:t>
            </a:r>
            <a:r>
              <a:rPr lang="fr-FR" b="1"/>
              <a:t>des valeurs manquantes :</a:t>
            </a:r>
          </a:p>
          <a:p>
            <a:pPr>
              <a:buFontTx/>
              <a:buChar char="-"/>
            </a:pPr>
            <a:r>
              <a:rPr lang="fr-FR"/>
              <a:t> variables quantitatives → imputation par la valeur médiane.</a:t>
            </a:r>
          </a:p>
          <a:p>
            <a:pPr>
              <a:buFontTx/>
              <a:buChar char="-"/>
            </a:pPr>
            <a:r>
              <a:rPr lang="fr-FR"/>
              <a:t> variables qualitatives → imputation par la modalité </a:t>
            </a:r>
            <a:r>
              <a:rPr lang="fr-FR" smtClean="0"/>
              <a:t>«ND».</a:t>
            </a:r>
            <a:endParaRPr lang="fr-FR"/>
          </a:p>
          <a:p>
            <a:pPr>
              <a:buFontTx/>
              <a:buChar char="-"/>
            </a:pPr>
            <a:endParaRPr lang="fr-FR" sz="1800"/>
          </a:p>
          <a:p>
            <a:r>
              <a:rPr lang="fr-FR" b="1"/>
              <a:t>Encodage des variables qualitatives : </a:t>
            </a:r>
            <a:r>
              <a:rPr lang="fr-FR"/>
              <a:t>one-hot encoding</a:t>
            </a:r>
            <a:r>
              <a:rPr lang="fr-FR" smtClean="0"/>
              <a:t>.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46C5F7B4-8485-49BC-9083-7E81A86B54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Modélisation des consommations d’énergie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07504" y="699542"/>
            <a:ext cx="885698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Variable à prédire : </a:t>
            </a:r>
            <a:r>
              <a:rPr lang="fr-FR" i="1" smtClean="0"/>
              <a:t>SiteEnergyUse(kBtu)</a:t>
            </a:r>
            <a:endParaRPr lang="fr-FR" b="1"/>
          </a:p>
          <a:p>
            <a:endParaRPr lang="fr-FR" b="1"/>
          </a:p>
          <a:p>
            <a:r>
              <a:rPr lang="fr-FR" b="1"/>
              <a:t>Première approche :</a:t>
            </a:r>
            <a:r>
              <a:rPr lang="fr-FR"/>
              <a:t> </a:t>
            </a:r>
            <a:endParaRPr lang="fr-FR" smtClean="0"/>
          </a:p>
          <a:p>
            <a:r>
              <a:rPr lang="fr-FR" smtClean="0"/>
              <a:t>- </a:t>
            </a:r>
            <a:r>
              <a:rPr lang="fr-FR"/>
              <a:t>prédiction de la </a:t>
            </a:r>
            <a:r>
              <a:rPr lang="fr-FR" u="sng"/>
              <a:t>variable proxy </a:t>
            </a:r>
            <a:r>
              <a:rPr lang="fr-FR"/>
              <a:t>: </a:t>
            </a:r>
            <a:r>
              <a:rPr lang="fr-FR" i="1" smtClean="0"/>
              <a:t>SiteEUI(kBtu/sf)</a:t>
            </a:r>
            <a:r>
              <a:rPr lang="fr-FR" smtClean="0"/>
              <a:t> </a:t>
            </a:r>
            <a:r>
              <a:rPr lang="fr-FR"/>
              <a:t>(</a:t>
            </a:r>
            <a:r>
              <a:rPr lang="fr-FR" u="sng"/>
              <a:t>donnée intensive</a:t>
            </a:r>
            <a:r>
              <a:rPr lang="fr-FR"/>
              <a:t>)</a:t>
            </a:r>
            <a:endParaRPr lang="fr-FR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fr-FR"/>
              <a:t> utilisation de toutes les variables du </a:t>
            </a:r>
            <a:r>
              <a:rPr lang="fr-FR" smtClean="0"/>
              <a:t>dataset post-nettoyage, </a:t>
            </a:r>
            <a:r>
              <a:rPr lang="fr-FR"/>
              <a:t>à </a:t>
            </a:r>
            <a:r>
              <a:rPr lang="fr-FR" smtClean="0"/>
              <a:t>l’exclusion </a:t>
            </a:r>
            <a:r>
              <a:rPr lang="fr-FR"/>
              <a:t>des données extensives </a:t>
            </a:r>
            <a:r>
              <a:rPr lang="fr-FR" smtClean="0"/>
              <a:t>	(</a:t>
            </a:r>
            <a:r>
              <a:rPr lang="fr-FR" i="1"/>
              <a:t>PropertyGFATotal, LargestPropertyUseTypeGFA</a:t>
            </a:r>
            <a:r>
              <a:rPr lang="fr-FR"/>
              <a:t>, etc…).</a:t>
            </a:r>
          </a:p>
          <a:p>
            <a:pPr lvl="2">
              <a:buFontTx/>
              <a:buChar char="-"/>
            </a:pPr>
            <a:r>
              <a:rPr lang="fr-FR"/>
              <a:t> d’où les variables retenues : </a:t>
            </a:r>
          </a:p>
          <a:p>
            <a:pPr lvl="3"/>
            <a:r>
              <a:rPr lang="fr-FR"/>
              <a:t>	- qualitatives (8) : </a:t>
            </a:r>
            <a:r>
              <a:rPr lang="fr-FR" i="1" smtClean="0"/>
              <a:t>BuildingType, PrimaryPropertyType, ZipCode, CouncilDistrictCode, </a:t>
            </a:r>
            <a:r>
              <a:rPr lang="fr-FR" i="1"/>
              <a:t>	</a:t>
            </a:r>
            <a:r>
              <a:rPr lang="fr-FR" i="1" smtClean="0"/>
              <a:t>Neighborhood, LargestPropertyUseType, SecondLargestPropertyUseType, </a:t>
            </a:r>
            <a:r>
              <a:rPr lang="fr-FR" i="1"/>
              <a:t>	</a:t>
            </a:r>
            <a:r>
              <a:rPr lang="fr-FR" i="1" smtClean="0"/>
              <a:t>ThirdLargestPropertyUseType</a:t>
            </a:r>
            <a:endParaRPr lang="fr-FR"/>
          </a:p>
          <a:p>
            <a:r>
              <a:rPr lang="fr-FR"/>
              <a:t>	 - quantitatives (5) : </a:t>
            </a:r>
            <a:r>
              <a:rPr lang="fr-FR" i="1" smtClean="0"/>
              <a:t>Latitude, Longitude, YearBuilt, NumberofBuildings, NumberofFloors</a:t>
            </a:r>
            <a:endParaRPr lang="fr-FR" i="1"/>
          </a:p>
          <a:p>
            <a:endParaRPr lang="fr-FR" b="1"/>
          </a:p>
          <a:p>
            <a:r>
              <a:rPr lang="fr-FR" b="1"/>
              <a:t>Deuxième approche :</a:t>
            </a:r>
            <a:r>
              <a:rPr lang="fr-FR"/>
              <a:t>  </a:t>
            </a:r>
          </a:p>
          <a:p>
            <a:pPr>
              <a:buFontTx/>
              <a:buChar char="-"/>
            </a:pPr>
            <a:r>
              <a:rPr lang="fr-FR"/>
              <a:t> prédiction directe de </a:t>
            </a:r>
            <a:r>
              <a:rPr lang="fr-FR" i="1" smtClean="0"/>
              <a:t>SiteEnergyUse(kBtu)</a:t>
            </a:r>
            <a:r>
              <a:rPr lang="fr-FR" smtClean="0"/>
              <a:t> </a:t>
            </a:r>
            <a:r>
              <a:rPr lang="fr-FR"/>
              <a:t>(</a:t>
            </a:r>
            <a:r>
              <a:rPr lang="fr-FR" u="sng"/>
              <a:t>donnée extensive</a:t>
            </a:r>
            <a:r>
              <a:rPr lang="fr-FR"/>
              <a:t>).</a:t>
            </a:r>
          </a:p>
          <a:p>
            <a:pPr>
              <a:buFontTx/>
              <a:buChar char="-"/>
            </a:pPr>
            <a:r>
              <a:rPr lang="fr-FR">
                <a:solidFill>
                  <a:schemeClr val="tx1"/>
                </a:solidFill>
              </a:rPr>
              <a:t> utilisation des </a:t>
            </a:r>
            <a:r>
              <a:rPr lang="fr-FR" u="sng">
                <a:solidFill>
                  <a:schemeClr val="tx1"/>
                </a:solidFill>
              </a:rPr>
              <a:t>surfaces des PropertyUseType </a:t>
            </a:r>
            <a:r>
              <a:rPr lang="fr-FR">
                <a:solidFill>
                  <a:schemeClr val="tx1"/>
                </a:solidFill>
              </a:rPr>
              <a:t>(issues du feature engineering).</a:t>
            </a:r>
          </a:p>
          <a:p>
            <a:pPr>
              <a:buFontTx/>
              <a:buChar char="-"/>
            </a:pPr>
            <a:r>
              <a:rPr lang="fr-FR">
                <a:solidFill>
                  <a:schemeClr val="tx1"/>
                </a:solidFill>
              </a:rPr>
              <a:t> 64 variables, toutes quantitatives.</a:t>
            </a:r>
          </a:p>
          <a:p>
            <a:pPr>
              <a:buFontTx/>
              <a:buChar char="-"/>
            </a:pPr>
            <a:endParaRPr lang="fr-FR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BF662699-0976-491E-9145-EA3BC37648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Jim\Documents\Modèles de consommation d'énergi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334" y="-1"/>
            <a:ext cx="7251042" cy="4822725"/>
          </a:xfrm>
          <a:prstGeom prst="rect">
            <a:avLst/>
          </a:prstGeom>
          <a:noFill/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Modélisation des consommations d’énergie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51520" y="4227934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Les chiffres entre parenthèses indiquent le R² obtenu (CV 5 plis).</a:t>
            </a:r>
          </a:p>
          <a:p>
            <a:endParaRPr lang="fr-FR"/>
          </a:p>
          <a:p>
            <a:r>
              <a:rPr lang="fr-FR" smtClean="0"/>
              <a:t>Approche 2 : pas </a:t>
            </a:r>
            <a:r>
              <a:rPr lang="fr-FR"/>
              <a:t>de gain significatif par régularisation </a:t>
            </a:r>
            <a:r>
              <a:rPr lang="fr-FR" smtClean="0"/>
              <a:t>(cf</a:t>
            </a:r>
            <a:r>
              <a:rPr lang="fr-FR"/>
              <a:t>. </a:t>
            </a:r>
            <a:r>
              <a:rPr lang="fr-FR" smtClean="0"/>
              <a:t>heatmap des variables).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817C1B0F-B487-436E-A073-C6E661277B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79512" y="411510"/>
            <a:ext cx="8784976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200"/>
              <a:t>Feature engineering – Matrice de corrélation linéaire (r, Pearson)</a:t>
            </a:r>
          </a:p>
          <a:p>
            <a:pPr lvl="0" algn="ctr">
              <a:buSzPts val="3600"/>
              <a:defRPr/>
            </a:pPr>
            <a:r>
              <a:rPr lang="fr-FR" sz="2200"/>
              <a:t>des surfaces des PropertyUseType</a:t>
            </a:r>
            <a:endParaRPr kumimoji="0" lang="fr-FR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6216" y="1203598"/>
            <a:ext cx="26642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Rares occurrences de corrélations entre ces variables</a:t>
            </a:r>
          </a:p>
          <a:p>
            <a:r>
              <a:rPr lang="fr-FR">
                <a:sym typeface="Symbol"/>
              </a:rPr>
              <a:t> </a:t>
            </a:r>
            <a:r>
              <a:rPr lang="fr-FR" smtClean="0">
                <a:sym typeface="Symbol"/>
              </a:rPr>
              <a:t>impact </a:t>
            </a:r>
            <a:r>
              <a:rPr lang="fr-FR">
                <a:sym typeface="Symbol"/>
              </a:rPr>
              <a:t>sur régularisations</a:t>
            </a:r>
            <a:endParaRPr lang="fr-FR"/>
          </a:p>
          <a:p>
            <a:endParaRPr lang="fr-FR"/>
          </a:p>
          <a:p>
            <a:r>
              <a:rPr lang="fr-FR"/>
              <a:t>Exemples de corrélation :</a:t>
            </a:r>
          </a:p>
          <a:p>
            <a:pPr>
              <a:buFontTx/>
              <a:buChar char="-"/>
            </a:pPr>
            <a:r>
              <a:rPr lang="fr-FR"/>
              <a:t> Parking / Office (r=0.6)</a:t>
            </a:r>
          </a:p>
          <a:p>
            <a:pPr>
              <a:buFontTx/>
              <a:buChar char="-"/>
            </a:pPr>
            <a:r>
              <a:rPr lang="fr-FR"/>
              <a:t> Mall / Restaurant (r=0.5)</a:t>
            </a:r>
          </a:p>
        </p:txBody>
      </p:sp>
      <p:pic>
        <p:nvPicPr>
          <p:cNvPr id="98306" name="Picture 2" descr="C:\Users\Jim\Desktop\téléchargement.png"/>
          <p:cNvPicPr>
            <a:picLocks noChangeAspect="1" noChangeArrowheads="1"/>
          </p:cNvPicPr>
          <p:nvPr/>
        </p:nvPicPr>
        <p:blipFill>
          <a:blip r:embed="rId3"/>
          <a:srcRect t="41928"/>
          <a:stretch>
            <a:fillRect/>
          </a:stretch>
        </p:blipFill>
        <p:spPr bwMode="auto">
          <a:xfrm>
            <a:off x="1" y="1131591"/>
            <a:ext cx="6588223" cy="3520782"/>
          </a:xfrm>
          <a:prstGeom prst="rect">
            <a:avLst/>
          </a:prstGeom>
          <a:noFill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442603AE-253D-40C8-9629-1CF51BC144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Modélisation des consommations d’énergie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51520" y="771550"/>
            <a:ext cx="76328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/>
              <a:t>Hyperparamètres du modèle ensembliste retenu </a:t>
            </a:r>
            <a:r>
              <a:rPr lang="fr-FR" sz="1000"/>
              <a:t>(BaggingRegressor – approche directe – R² = 0.83) : </a:t>
            </a:r>
          </a:p>
          <a:p>
            <a:pPr>
              <a:buFontTx/>
              <a:buChar char="-"/>
            </a:pPr>
            <a:r>
              <a:rPr lang="fr-FR" sz="1000"/>
              <a:t> Lasso, alpha = 1000,</a:t>
            </a:r>
          </a:p>
          <a:p>
            <a:pPr>
              <a:buFontTx/>
              <a:buChar char="-"/>
            </a:pPr>
            <a:r>
              <a:rPr lang="fr-FR" sz="1000"/>
              <a:t> bootstrap = True,</a:t>
            </a:r>
          </a:p>
          <a:p>
            <a:pPr>
              <a:buFontTx/>
              <a:buChar char="-"/>
            </a:pPr>
            <a:r>
              <a:rPr lang="fr-FR" sz="1000"/>
              <a:t> max_samples = 40%,</a:t>
            </a:r>
          </a:p>
          <a:p>
            <a:pPr>
              <a:buFontTx/>
              <a:buChar char="-"/>
            </a:pPr>
            <a:r>
              <a:rPr lang="fr-FR" sz="1000"/>
              <a:t> max_features = 100%,</a:t>
            </a:r>
          </a:p>
          <a:p>
            <a:pPr>
              <a:buFontTx/>
              <a:buChar char="-"/>
            </a:pPr>
            <a:r>
              <a:rPr lang="fr-FR" sz="1000"/>
              <a:t> n_estimators = 12.</a:t>
            </a:r>
          </a:p>
          <a:p>
            <a:endParaRPr lang="fr-FR" sz="1000"/>
          </a:p>
          <a:p>
            <a:r>
              <a:rPr lang="fr-FR" sz="1000" b="1"/>
              <a:t>Variabilité des plis :</a:t>
            </a:r>
          </a:p>
          <a:p>
            <a:r>
              <a:rPr lang="fr-FR" sz="1000"/>
              <a:t>R² = 0.83 est la moyenne des R² de 5 CV </a:t>
            </a:r>
            <a:r>
              <a:rPr lang="fr-FR" sz="1000" smtClean="0"/>
              <a:t>:0.70, 0.78, </a:t>
            </a:r>
            <a:r>
              <a:rPr lang="fr-FR" sz="1000" smtClean="0"/>
              <a:t>0.82</a:t>
            </a:r>
            <a:r>
              <a:rPr lang="fr-FR" sz="1000" smtClean="0"/>
              <a:t>, </a:t>
            </a:r>
            <a:r>
              <a:rPr lang="fr-FR" sz="1000" smtClean="0"/>
              <a:t>0.90, 0.96 </a:t>
            </a:r>
            <a:r>
              <a:rPr lang="fr-FR" sz="1000"/>
              <a:t>.</a:t>
            </a:r>
          </a:p>
          <a:p>
            <a:endParaRPr lang="fr-FR" sz="1000" b="1"/>
          </a:p>
          <a:p>
            <a:r>
              <a:rPr lang="fr-FR" sz="1000" b="1"/>
              <a:t>Stabilité des optima des hyperparamètres :</a:t>
            </a:r>
            <a:endParaRPr lang="fr-FR" sz="1000"/>
          </a:p>
        </p:txBody>
      </p:sp>
      <p:pic>
        <p:nvPicPr>
          <p:cNvPr id="13314" name="Picture 2" descr="C:\Users\Jim\Desktop\télécharge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7784" y="2571750"/>
            <a:ext cx="1996350" cy="2030735"/>
          </a:xfrm>
          <a:prstGeom prst="rect">
            <a:avLst/>
          </a:prstGeom>
          <a:noFill/>
        </p:spPr>
      </p:pic>
      <p:pic>
        <p:nvPicPr>
          <p:cNvPr id="13315" name="Picture 3" descr="C:\Users\Jim\Desktop\téléchargem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8024" y="2571750"/>
            <a:ext cx="1989460" cy="2023726"/>
          </a:xfrm>
          <a:prstGeom prst="rect">
            <a:avLst/>
          </a:prstGeom>
          <a:noFill/>
        </p:spPr>
      </p:pic>
      <p:pic>
        <p:nvPicPr>
          <p:cNvPr id="13316" name="Picture 4" descr="C:\Users\Jim\Desktop\téléchargem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8375" y="2571750"/>
            <a:ext cx="2000894" cy="2008575"/>
          </a:xfrm>
          <a:prstGeom prst="rect">
            <a:avLst/>
          </a:prstGeom>
          <a:noFill/>
        </p:spPr>
      </p:pic>
      <p:pic>
        <p:nvPicPr>
          <p:cNvPr id="13317" name="Picture 5" descr="C:\Users\Jim\Desktop\téléchargemen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536" y="2571750"/>
            <a:ext cx="2031618" cy="2043140"/>
          </a:xfrm>
          <a:prstGeom prst="rect">
            <a:avLst/>
          </a:prstGeom>
          <a:noFill/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C8D53CF-7CFB-4775-945F-EA17D57C84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12347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Plan de la présentation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403648" y="1046802"/>
            <a:ext cx="6408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1) Problématique de la ville de Seattle</a:t>
            </a:r>
          </a:p>
          <a:p>
            <a:endParaRPr lang="fr-FR"/>
          </a:p>
          <a:p>
            <a:r>
              <a:rPr lang="fr-FR"/>
              <a:t>2) Description des données</a:t>
            </a:r>
          </a:p>
          <a:p>
            <a:endParaRPr lang="fr-FR"/>
          </a:p>
          <a:p>
            <a:r>
              <a:rPr lang="fr-FR"/>
              <a:t>3) Nettoyages des données et </a:t>
            </a:r>
            <a:r>
              <a:rPr lang="fr-FR" smtClean="0"/>
              <a:t>exploration</a:t>
            </a:r>
          </a:p>
          <a:p>
            <a:endParaRPr lang="fr-FR" smtClean="0"/>
          </a:p>
          <a:p>
            <a:r>
              <a:rPr lang="fr-FR" smtClean="0"/>
              <a:t>4) Intérêt de l’Energy Star Score</a:t>
            </a:r>
          </a:p>
          <a:p>
            <a:endParaRPr lang="fr-FR"/>
          </a:p>
          <a:p>
            <a:r>
              <a:rPr lang="fr-FR">
                <a:solidFill>
                  <a:schemeClr val="tx1"/>
                </a:solidFill>
              </a:rPr>
              <a:t>5) </a:t>
            </a:r>
            <a:r>
              <a:rPr lang="fr-FR"/>
              <a:t>Modélisation des consommations d’énergie</a:t>
            </a:r>
          </a:p>
          <a:p>
            <a:endParaRPr lang="fr-FR"/>
          </a:p>
          <a:p>
            <a:r>
              <a:rPr lang="fr-FR"/>
              <a:t>6) Modélisation des émissions de gaz à effet de serre</a:t>
            </a:r>
          </a:p>
          <a:p>
            <a:endParaRPr lang="fr-FR"/>
          </a:p>
          <a:p>
            <a:r>
              <a:rPr lang="fr-FR" smtClean="0"/>
              <a:t>7) </a:t>
            </a:r>
            <a:r>
              <a:rPr lang="fr-FR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Modélisation des consommations d’énergie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7504" y="771550"/>
            <a:ext cx="2160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/>
              <a:t>Estimation des coefficients du modèle :</a:t>
            </a:r>
          </a:p>
          <a:p>
            <a:pPr>
              <a:buFontTx/>
              <a:buChar char="-"/>
            </a:pPr>
            <a:r>
              <a:rPr lang="fr-FR" sz="1000"/>
              <a:t> Utilisation d’un proxy : modèle non ensembliste.</a:t>
            </a:r>
          </a:p>
          <a:p>
            <a:pPr>
              <a:buFontTx/>
              <a:buChar char="-"/>
            </a:pPr>
            <a:r>
              <a:rPr lang="fr-FR" sz="1000"/>
              <a:t> Tracé avec des </a:t>
            </a:r>
            <a:r>
              <a:rPr lang="fr-FR" sz="1000" u="sng"/>
              <a:t>données non recalibrées</a:t>
            </a:r>
            <a:r>
              <a:rPr lang="fr-FR" sz="1000"/>
              <a:t> pour avoir l’</a:t>
            </a:r>
            <a:r>
              <a:rPr lang="fr-FR" sz="1000" u="sng"/>
              <a:t>interprétabilité</a:t>
            </a:r>
            <a:r>
              <a:rPr lang="fr-FR" sz="1000"/>
              <a:t> du modèle.</a:t>
            </a:r>
          </a:p>
          <a:p>
            <a:pPr>
              <a:buFontTx/>
              <a:buChar char="-"/>
            </a:pPr>
            <a:r>
              <a:rPr lang="fr-FR" sz="1000"/>
              <a:t> Conso E = </a:t>
            </a:r>
            <a:r>
              <a:rPr lang="el-GR" sz="1000"/>
              <a:t>Σ</a:t>
            </a:r>
            <a:r>
              <a:rPr lang="fr-FR" sz="1000"/>
              <a:t> (surface * coef) avec surface en sq feet, et énergie en kBtu.</a:t>
            </a:r>
          </a:p>
          <a:p>
            <a:pPr>
              <a:buFontTx/>
              <a:buChar char="-"/>
            </a:pPr>
            <a:r>
              <a:rPr lang="fr-FR" sz="1000"/>
              <a:t> Top 3 des contributeurs par unité </a:t>
            </a:r>
            <a:r>
              <a:rPr lang="fr-FR" sz="1000">
                <a:solidFill>
                  <a:schemeClr val="tx1"/>
                </a:solidFill>
              </a:rPr>
              <a:t>de surface : data center, laboratory, other/specialty hospital.</a:t>
            </a:r>
          </a:p>
          <a:p>
            <a:endParaRPr lang="fr-FR" sz="1000"/>
          </a:p>
        </p:txBody>
      </p:sp>
      <p:pic>
        <p:nvPicPr>
          <p:cNvPr id="94211" name="Picture 3" descr="C:\Users\Jim\Desktop\télécharge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736" y="699541"/>
            <a:ext cx="6908715" cy="4229309"/>
          </a:xfrm>
          <a:prstGeom prst="rect">
            <a:avLst/>
          </a:prstGeom>
          <a:noFill/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8CDFB9F4-DA34-42D6-B81C-E844271E0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Modélisation des consommations d’énergie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51520" y="639728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/>
              <a:t>Généralisation du modèle retenu (Bagging – régression Lasso– recalibrage StandardScaler) :</a:t>
            </a:r>
          </a:p>
          <a:p>
            <a:r>
              <a:rPr lang="fr-FR" sz="1000"/>
              <a:t>(rappel : score de cross-validation = 0.83)</a:t>
            </a:r>
            <a:endParaRPr lang="fr-FR" sz="1000" b="1"/>
          </a:p>
          <a:p>
            <a:endParaRPr lang="fr-FR" sz="400" b="1"/>
          </a:p>
          <a:p>
            <a:r>
              <a:rPr lang="fr-FR" sz="1000"/>
              <a:t>Données d’entraînement (R²=0.93)</a:t>
            </a:r>
            <a:r>
              <a:rPr lang="fr-FR" sz="1000" b="1"/>
              <a:t> : </a:t>
            </a:r>
            <a:r>
              <a:rPr lang="fr-FR" sz="1000"/>
              <a:t>Prédictions = f(Observations)</a:t>
            </a:r>
            <a:r>
              <a:rPr lang="fr-FR" sz="1000" b="1"/>
              <a:t>	Données de test </a:t>
            </a:r>
            <a:r>
              <a:rPr lang="fr-FR" sz="1600" b="1" u="sng"/>
              <a:t>(R²=0.87)</a:t>
            </a:r>
            <a:r>
              <a:rPr lang="fr-FR" sz="1000" b="1"/>
              <a:t> : </a:t>
            </a:r>
            <a:r>
              <a:rPr lang="fr-FR" sz="1000"/>
              <a:t>Prédictions = f(Observations)</a:t>
            </a:r>
          </a:p>
          <a:p>
            <a:endParaRPr lang="fr-FR" sz="1000"/>
          </a:p>
          <a:p>
            <a:endParaRPr lang="fr-FR" sz="1000"/>
          </a:p>
        </p:txBody>
      </p:sp>
      <p:pic>
        <p:nvPicPr>
          <p:cNvPr id="11265" name="Picture 1" descr="C:\Users\Jim\Desktop\télécharge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4007" y="1347614"/>
            <a:ext cx="4403760" cy="3232411"/>
          </a:xfrm>
          <a:prstGeom prst="rect">
            <a:avLst/>
          </a:prstGeom>
          <a:noFill/>
        </p:spPr>
      </p:pic>
      <p:pic>
        <p:nvPicPr>
          <p:cNvPr id="11267" name="Picture 3" descr="C:\Users\Jim\Desktop\téléchargem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504" y="1347614"/>
            <a:ext cx="4333351" cy="3232411"/>
          </a:xfrm>
          <a:prstGeom prst="rect">
            <a:avLst/>
          </a:prstGeom>
          <a:noFill/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705DE71F-E241-41B5-90DD-8BDBF41E4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Modélisation des émissions de gaz à effet de serre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07504" y="1119391"/>
            <a:ext cx="88569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Variable à prédire : </a:t>
            </a:r>
            <a:r>
              <a:rPr lang="fr-FR" i="1" smtClean="0"/>
              <a:t>TotalGHGEmissions</a:t>
            </a:r>
            <a:r>
              <a:rPr lang="fr-FR" smtClean="0"/>
              <a:t>.</a:t>
            </a:r>
            <a:endParaRPr lang="fr-FR" b="1"/>
          </a:p>
          <a:p>
            <a:endParaRPr lang="fr-FR" b="1"/>
          </a:p>
          <a:p>
            <a:r>
              <a:rPr lang="fr-FR" b="1"/>
              <a:t>Variables utilisées :  </a:t>
            </a:r>
            <a:r>
              <a:rPr lang="fr-FR"/>
              <a:t>surfaces des PropertyUseType (idem modélisation consommation d’énergie).</a:t>
            </a:r>
          </a:p>
          <a:p>
            <a:endParaRPr lang="fr-FR" b="1"/>
          </a:p>
          <a:p>
            <a:r>
              <a:rPr lang="fr-FR" b="1"/>
              <a:t>Première approche </a:t>
            </a:r>
            <a:r>
              <a:rPr lang="fr-FR"/>
              <a:t>:  </a:t>
            </a:r>
          </a:p>
          <a:p>
            <a:pPr>
              <a:buFontTx/>
              <a:buChar char="-"/>
            </a:pPr>
            <a:r>
              <a:rPr lang="fr-FR"/>
              <a:t> détermination </a:t>
            </a:r>
            <a:r>
              <a:rPr lang="fr-FR" u="sng"/>
              <a:t>directe</a:t>
            </a:r>
            <a:r>
              <a:rPr lang="fr-FR"/>
              <a:t> de la variable à prédire.</a:t>
            </a:r>
          </a:p>
          <a:p>
            <a:endParaRPr lang="fr-FR"/>
          </a:p>
          <a:p>
            <a:r>
              <a:rPr lang="fr-FR" b="1"/>
              <a:t>Deuxième approche </a:t>
            </a:r>
            <a:r>
              <a:rPr lang="fr-FR"/>
              <a:t>:  </a:t>
            </a:r>
          </a:p>
          <a:p>
            <a:pPr>
              <a:buFontTx/>
              <a:buChar char="-"/>
            </a:pPr>
            <a:r>
              <a:rPr lang="fr-FR"/>
              <a:t> détermination </a:t>
            </a:r>
            <a:r>
              <a:rPr lang="fr-FR" u="sng"/>
              <a:t>indirecte</a:t>
            </a:r>
            <a:r>
              <a:rPr lang="fr-FR"/>
              <a:t> de la variable à prédire.</a:t>
            </a:r>
          </a:p>
          <a:p>
            <a:pPr>
              <a:buFontTx/>
              <a:buChar char="-"/>
            </a:pPr>
            <a:r>
              <a:rPr lang="fr-FR"/>
              <a:t> prédiction des </a:t>
            </a:r>
            <a:r>
              <a:rPr lang="fr-FR" smtClean="0"/>
              <a:t>variables (valeurs obtenues par feature engineering des données de consommation) </a:t>
            </a:r>
            <a:r>
              <a:rPr lang="fr-FR"/>
              <a:t>:</a:t>
            </a:r>
          </a:p>
          <a:p>
            <a:r>
              <a:rPr lang="fr-FR"/>
              <a:t>	- </a:t>
            </a:r>
            <a:r>
              <a:rPr lang="fr-FR" i="1"/>
              <a:t>ElectricityGHGEmissions</a:t>
            </a:r>
            <a:r>
              <a:rPr lang="fr-FR"/>
              <a:t>, </a:t>
            </a:r>
          </a:p>
          <a:p>
            <a:r>
              <a:rPr lang="fr-FR"/>
              <a:t>	- </a:t>
            </a:r>
            <a:r>
              <a:rPr lang="fr-FR" i="1"/>
              <a:t>SteamUseGHGEmissions</a:t>
            </a:r>
            <a:r>
              <a:rPr lang="fr-FR"/>
              <a:t>,</a:t>
            </a:r>
          </a:p>
          <a:p>
            <a:r>
              <a:rPr lang="fr-FR"/>
              <a:t>	- </a:t>
            </a:r>
            <a:r>
              <a:rPr lang="fr-FR" i="1"/>
              <a:t>NaturalGasGHGEmissions</a:t>
            </a:r>
            <a:r>
              <a:rPr lang="fr-FR"/>
              <a:t>.</a:t>
            </a:r>
          </a:p>
          <a:p>
            <a:r>
              <a:rPr lang="fr-FR"/>
              <a:t>- </a:t>
            </a:r>
            <a:r>
              <a:rPr lang="fr-FR" i="1"/>
              <a:t>TotalGHGEmissions</a:t>
            </a:r>
            <a:r>
              <a:rPr lang="fr-FR"/>
              <a:t> est la </a:t>
            </a:r>
            <a:r>
              <a:rPr lang="fr-FR" u="sng"/>
              <a:t>somme</a:t>
            </a:r>
            <a:r>
              <a:rPr lang="fr-FR"/>
              <a:t> de ces 3 variables.</a:t>
            </a:r>
            <a:endParaRPr lang="fr-FR">
              <a:solidFill>
                <a:srgbClr val="FF0000"/>
              </a:solidFill>
            </a:endParaRPr>
          </a:p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4A91A3EE-BA8D-47DB-8312-FAB1CEA38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im\Documents\Modèles d'émission de GH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8110" y="0"/>
            <a:ext cx="7252362" cy="5143500"/>
          </a:xfrm>
          <a:prstGeom prst="rect">
            <a:avLst/>
          </a:prstGeom>
          <a:noFill/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Modélisation des émissions de gaz à effet de serre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79512" y="4526999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Les chiffres entre parenthèses indiquent le R² obtenu (CV 5 plis</a:t>
            </a:r>
            <a:r>
              <a:rPr lang="fr-FR" sz="1200" smtClean="0"/>
              <a:t>).</a:t>
            </a:r>
            <a:endParaRPr lang="fr-FR" sz="12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9D822291-5516-43C6-9B10-00E03415A1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Modélisation des émissions de gaz à effet de serre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699542"/>
            <a:ext cx="76328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/>
              <a:t>Hyperparamètres du modèle ensembliste retenu </a:t>
            </a:r>
            <a:r>
              <a:rPr lang="fr-FR" sz="1000"/>
              <a:t>(BaggingRegressor – approche directe – R² = 0.71) : </a:t>
            </a:r>
          </a:p>
          <a:p>
            <a:pPr>
              <a:buFontTx/>
              <a:buChar char="-"/>
            </a:pPr>
            <a:r>
              <a:rPr lang="fr-FR" sz="1000"/>
              <a:t> Ridge, alpha = 46,</a:t>
            </a:r>
          </a:p>
          <a:p>
            <a:pPr>
              <a:buFontTx/>
              <a:buChar char="-"/>
            </a:pPr>
            <a:r>
              <a:rPr lang="fr-FR" sz="1000"/>
              <a:t> bootstrap = True,</a:t>
            </a:r>
          </a:p>
          <a:p>
            <a:pPr>
              <a:buFontTx/>
              <a:buChar char="-"/>
            </a:pPr>
            <a:r>
              <a:rPr lang="fr-FR" sz="1000"/>
              <a:t> max_samples = 100%,</a:t>
            </a:r>
          </a:p>
          <a:p>
            <a:pPr>
              <a:buFontTx/>
              <a:buChar char="-"/>
            </a:pPr>
            <a:r>
              <a:rPr lang="fr-FR" sz="1000"/>
              <a:t> max_features = 100%,</a:t>
            </a:r>
          </a:p>
          <a:p>
            <a:pPr>
              <a:buFontTx/>
              <a:buChar char="-"/>
            </a:pPr>
            <a:r>
              <a:rPr lang="fr-FR" sz="1000"/>
              <a:t> n_estimators = 10.</a:t>
            </a:r>
          </a:p>
          <a:p>
            <a:endParaRPr lang="fr-FR" sz="1000" b="1"/>
          </a:p>
          <a:p>
            <a:r>
              <a:rPr lang="fr-FR" sz="1000" b="1"/>
              <a:t>Variabilité des plis :</a:t>
            </a:r>
          </a:p>
          <a:p>
            <a:r>
              <a:rPr lang="fr-FR" sz="1000"/>
              <a:t>R² = 0.71 est la moyenne des R² de 5 CV : </a:t>
            </a:r>
            <a:r>
              <a:rPr lang="fr-FR" sz="1000" smtClean="0"/>
              <a:t>0.47, 0.52, 0.84</a:t>
            </a:r>
            <a:r>
              <a:rPr lang="fr-FR" sz="1000"/>
              <a:t>, </a:t>
            </a:r>
            <a:r>
              <a:rPr lang="fr-FR" sz="1000" smtClean="0"/>
              <a:t>0.84, 0.87 </a:t>
            </a:r>
            <a:r>
              <a:rPr lang="fr-FR" sz="1000"/>
              <a:t>.</a:t>
            </a:r>
          </a:p>
          <a:p>
            <a:endParaRPr lang="fr-FR" sz="1000" b="1"/>
          </a:p>
          <a:p>
            <a:r>
              <a:rPr lang="fr-FR" sz="1000" b="1"/>
              <a:t>Stabilité des optima des hyperparamètres :</a:t>
            </a:r>
            <a:endParaRPr lang="fr-FR" sz="1000"/>
          </a:p>
        </p:txBody>
      </p:sp>
      <p:sp>
        <p:nvSpPr>
          <p:cNvPr id="8194" name="AutoShape 2" descr="data:image/png;base64,iVBORw0KGgoAAAANSUhEUgAAAeEAAAFeCAYAAACy1qeuAAAAOXRFWHRTb2Z0d2FyZQBNYXRwbG90bGliIHZlcnNpb24zLjMuMiwgaHR0cHM6Ly9tYXRwbG90bGliLm9yZy8vihELAAAACXBIWXMAAAsTAAALEwEAmpwYAABCf0lEQVR4nO3deXhU5f338fcs2ScrmaxAAoGwS9hFRBTFFVFBDVUBq61L1VaLrdYKIkXE2sVf3Voetah1wV1RXAARFBElECDshBCSEJIQsk+2yczzRyTKGpYkJzP5vK6LCybnzJnvN0Pmk/tstwlwIyIiIm3ObHQBIiIiHZX10D/cbg2IRURE2orJZNJIWERExCgKYREREYMohEVERAyiEBYRETGItflVWlZRUUWLbi88PJCSEkeLbrM9Up/eRX16F/XpXVqjT7s9+Jhf9/iRsNVqMbqENqE+vYv69C7q07u0ZZ8eH8IiIiKeSiEsIiJiEIWwiIiIQRTCIiIiBlEIi4iIGEQhLCIiYhCFsIiIiEEUwiIiIgZRCIuIiBhEISwiIvKj6upqZs+eTUbGpjZ5PYWwiLSoeqeL3MJKvt9awMIl23nnq0w+Wb2HdTuKqK51Gl1eu7Ru3VrGjx/H3Xffxj333M4tt9zEww8/QH19PW+88T8effRh7r33N9TV1R32vLKyUv7618dapIba2lquvfbKpsclJSU8/fQ/qKysBGDx4kX87W9/O+3tr1ixnI8+ev+0nrt48SKef/7pk1r3u+++5cMP3zvtWj744F3q6urYuDH9mMuLiw/wj388cVK1nIw2n8BBRLyLy+1md145GVnFbN9bSua+cpwNrmOuazGbGNkvhgmjEokMC2jjStu3IUOG8uijjzc9njXrz3zzzQouueQyrr56EtOn30NDQ8Nhz/l//+95Jk68vlXqCQ8P5557ft9i2xsz5oIW29aJnH32Oc2uc6Ja1qz5lgsuGENcXOIxl3fqFElgYBDr16cxaNCQ0y2ziUJYRE6Zs8HF9pxS1m0vYt3OIsoqG0doJqBLtI1usSHEdQqiV/dO1FbXUVXjZE9+Od9vLeSbTfn8sL2QX17Wm+F9oo1t5AhvfbmLH7YVnvLzLBYTDQ3uYy4b1juK68f2OKXt1dfXU1x8gODgEOrq6nnssQe45577CAj46ReXqqpKtm7dwv3392Tx4kWsWrWS2tpaiosPcN11v+Drr1eQlZXJXXf9jpEjz+Xxxx8lLy+PhoYGJk++kQsvvBiHw8Hs2Q9TUVFBfHznpm07nU6efHIuubk5uFwufv3rO0+4bPDgoYfVv3jxIj755CNcLhc33/wrvvxyyVHr19bW8Je/PEJxcRFRUdGkp6/n9tvvIjt7D3feeQ+1tbXceOO1vPPOosN6njdvDpWVFZSVlXLllddwzTXXHvZ6V1xxJTk5OVxxxQTmzn0Uq9WKxWLh4YcfJTw84oS119bW4nK52LJlC1dcMem478+4cZfy4ov/UQiLSNty1NSzdG0uy9PzmoLXFuDD6LNiSekRSXLXMIL8fZrWt9uDm6YvTekRyYRR3ViVkc/rS3by7w83U1ldz9jBnY/5Wh1NWtpa7r77NkpLSzCZTEyYMJGhQ4fzz3/+lYCAAD7++ENiYuIIDw8HYPPmDLp2TWh6vsPh4J//fJalSz9n4cLXmT9/AevXp/H2229QWFhAaGgYM2b8BYejiltuuYkhQ4azbNnndOuWxO2338XmzRmsW7cWgEWLPiA0NIw//WkmZWWl3HXXbdxww5TjLvvf/946qp/g4GDmzfsH77//zjHX//DD94mLi2POnCfIzt7DlCnNj+hzc3O56KKLGTNmLAcOFHH33bdxzTXXHvZ6ixc3hvYPP6yhV6/e3HPP79mwYT0VFeV8883KE9Z+KJy7d++O1doYj3l5ubzyyktUVVUyZ85fAUhM7MamTRtO+T0+FoWwiDSrutbJ0rRcPl+zF0etkwA/KxcMjmdYryh6dgnFYj6500vMZhOjz4qje1woT76xnv99sYMgfx9G9G0fI+Lrx/Y45VErHP7Lxuk6tDu6rKyU++67i9jYOADuu++Px1y/tLSUiIiIpsc9e/YCwGYLJjGxGyaTieDgYGpr69izZw9Dhw4HIDAwiMTEbuTl5ZKVtZsRI0YC0K9f/6bgyczcxcaN69myJQOAhgYnZWVlJ1hWSmho2GH1HfoF4XjrZ2dnMWJE467jhIREwsLCj+jw6D0LnTp14q23XmfFiuUEBgbhdP50jsHPfyEBGD/+Kl577WWmT7+HoCAbt99+V7O1l5aWkJOTzdSp/6G2tnE78fGd+dOfZvLwwz+9DxaLBYvFgsvlwnyS//ePRyEsIieUtr2Q/y3ZQVllHbYAH667IIkLBsXj73v6Hx/xkUHcn5rC46+lseDTbSTGBBMdEdiCVXuuQyPW3/72Dnr3fp3IyMhjrhceHk5FxU/BbzKZjrvNxMRENm5cz5gxF+BwVJGZmUlcXBxduyaSkbGJ0aPPZ8eObU2hlpCQSFRUFFOn3kJtbQ0vv/wSwcHBFBdXHWdZyFGvaTKZT7CtELp3TyIjYyPnnXc+eXm5lJWV4uvrS3HxAQC2b9921DbfeONV+vc/i2uuuZZ169ayevU3R73eId98s4KBAwdxyy23sWTJZ7z22sv07NnrhLUfOFDEmDFjcblclJdXERJydF8Abrcbi8VyxgEMOjtaRI6jpKKWZ97bxLPvZ1BVXc+EUYk8ccdILhuRcEYBfEjnKBtTL+lNbX0D8xdtxuU69jHVjqhbt+5ce20qTz315HHX6ddvALt27Typ7U2YMJGysjLuvPNW7r77dm655deEh0cwceJ1HDhQyJ133sp7772Nj0/joYSrrppIdvYe7r77Nu644xZiYmKbAudEy47leOuPH38V+/fnc9ddv+all/6Dr68vI0acw/79+dx55618+eVSgoKCDtvWqFHn8fbbb3Dnnbfy1luvY7FYjjpj/JDevfsyf/5z/OY3v+LDD99j0qTUE9budDrZsWMbBw8W88gjj2CxHL+nzMxd9O8/4KS+980x8eOY3+1umx+AM91lc6SW2A3kCdSnd2nPfbrcblak7+Odr3ZRXdtAcpcwpl3ai9hOQc0/+Qgn0+f8RZv5bnMBN1/Wm/MGxp1u2YYy6v188sm5XHXVRJKTe7fJ67Vkn5s2baC6uprhw88mJ2cv06ffw1tvfdgi2z5TP++zrKyU+fOf44cf1nDllVczZcovee65/2PUqPMYOHDQKW3zSCaTSbujReQnBSUO/vvJVnbklhHgZ2Xapb0YPTAO8wl2dZ6p687vwfodB3h3RSZDe0UR6K+PpZP1q1/dwfz5z/HAAw8bXcopi4uLZ9asP/Pf/87H6XTy+98/YHRJxxQaGsYf/vBQ0+Pi4gNUVVWdUgCfiEbCHkJ9epf21qfb7ebrjfm8sXQntfUNDOll58ZxyYTZ/M5ouyfb56JVWbz/dRYTz+vO+HMSz+g1jdDe3s/Woj7PbJtHMplMOiYs0tGVO+p45r1NLPh0G2azidsm9OWuawaccQCfiouGdiHAz8rStTnUOxuaf4KIl9B+H5EObGNmMS8t3kp5VR29u4Zx6xV96RTq3+Z1BPhZuWBQPIu/y2bVpv2cPyi+zWsQMYJGwiIdUG19A//7YjtPvb2Bqup6rr+gB/f/YpAhAXzIRUM7YzGbWL4+z7AaRNpasyNhl8vFrFmz2L59O76+vsyZM4eEhJ8uit64cSPz5s3D7XZjt9t58skn8fNru91YInJq8oureOa9TeQXO4iPDOLXV/ala/TRx6vaWpjNj7OSOrF+5wGy91eQEGN8TSKtrdmR8NKlS6mrq2PhwoVMnz6defPmNS1zu93MmDGDxx9/nDfeeIPRo0eTl6ffYkXaq/SdB/jLy2vJL3Zw4ZDOzJg2tF0E8CHnnhULwKpN+QZXItI2mg3htLQ0Ro8eDUBKSgoZGRlNy7KysggLC+Pll1/mpptuorS0lO7du7detSJyWlxuNx+tyuJf726kweXmtiv7cuO4ZHx9LEaXdpgB3TsREujDd1sKjjsTk4g3aXZ3dGVlJTabremxxWLB6XRitVopKSlh/fr1zJgxg4SEBO644w769+/PyJEjj7u98PBArNaW/cE/1qnf3kh9epe26tNRU89Tb65n9aZ87OEBPHTzcHp0DmuT14ZT7/O8wZ35+JssCsprSUmOaqWqWt7pvp9r1qzh3nvvpUePxntWV1VV0blzZ/72t7+xZMkSPv/8c0pKSvjnP/951C0sH3zwQWbMmHHUnaVa06E+s7Ozefvtt7nnnntO+RDke++9x+7du7n//vubXbeoqIhnn32WWbNmndJrLFy4kIkTJ7Jr1y6WLVvG3XfffUrPX7r0YxITE0+YZy2h2RC22WxUVVU1PXa5XE03+Q4LCyMhIaHpP8/o0aPJyMg4YdElJY4zrfkwum7Nu6jPllVQ4uDpdzex70AVvbuGccfV/Qnxs7TZ9/h0+uzbJYyPgS+/30t8uGfMOXwm72dpqYNBg4YcNZfwBx98wuDBQxk4cAQPP/xH9u0rxu3+KeyWLfuChIQkHA4XDkfbv5+BgRFMm3Y75eV1wLFvHXk8FRU1OBx1J/k98+euu6af8vf3ueeeZ9SoC4mM7Exq6rRTer7dHsz551/KfffdRbdufbBYznzgeLxf0poN4cGDB7N8+XIuv/xy0tPTSU5OblrWpUsXqqqqyM7OJiEhgbVr13LttdeecbEicuY27S7mPx9uxlHr5KKhnbn+gh5YT3A/3PaiZ5dQbAE+rNtZxI0XJ7fq3bqOZca3j9MtpCu39L8RgPTCTby762OuTrqMIdEpACzY/CaZZVk8cvYfsJqtlNdWMuPbx+nfqTepva4BYFXeGj7L/pK/nPOnU3r9n88lbDKZmTXrISZOvL5pVqVD3nlnIXPn/g2A9957m08//Riz2cxZZ6Vw112/Y/fuXTz99D9xudxUVlZw7733M2DAQCZPvoYBAwayd282ERERzJnzV/Lyco+ae9du/2kvxIsv/oeMjI04nXVMn/4Qa9euYcmSzzGZTFx44cVcd91kcnNzeOyxWVitVmJiYsnP38czz8xnwoRL+OijzwF45JE/cdVVh8/T++9/P8O2bVtwOBwkJnbjoYceaXq96upqHnxwBnPnPsr8+Qv4z3+eZd26tbhcLsaNu4Trr7+B9evT+O9//x8ANTU1PPzwo2zcuJ6DB4uZNeshrrvuF3z44bs8+ujjfPHFp7z11hv4+PjQpUtX/vjHP/PFF5+yevUqamtryMvL5cYbpzFt2g1YrVaSk3uzevU3nHvumFN6D09FsyE8btw4Vq1axeTJk3G73cydO5dFixbhcDhITU3lscceY/r06bjdbgYNGsT555/fasWKSPPcbjeLv8vmvRW7sVjM3HpFH0YNiDW6rJNmMZtJ6RnJNxvz2Z1XTo/OoUaX1OqON5fwK6+8hMvl4ptvVhAXF09CQiIAtbU1FBTsb5pbePHiRdx77x/o338A77//Dk6nk6ys3dx9930kJfXgiy8+Y/HiRQwYMJB9+/L4v/97nujoGO688xa2bt3C9u1bj5p79+chDJCQ0I3HHnuU77/fwLJlS3juuRcwmUzce+9vGDHibJ5//hmmTv0lI0eey0cfvU9+/r5m+66qqiQ4OJinnnoOl8vFlCnXU1RU2PR69957/2Hb+fzzxTzzzHwiI+1N8wZnZe1m5sy/EBlp55VXXmL58qVMm3YrCxa8yKxZc9m8eRPQeA/oF1/8D//972sEBgbxr3/9nQ8/fJeAgECqqir5xz+eISdnLw88cB/Tpt0AQI8ePVm/Ps3YEDabzcyePfuwryUlJTX9e+TIkbzzzjstX5mInLLaugZeWryVH7YVEh7sx90TB9At9tjTsbVng34M4Y27i9s8hI8cuaZEDSAl6vAZc27uN/mwxyF+tqOeNyp+BKPiR5zUax5vLuGpU2855voVFRWEhYU1PX7ooZm88cb/+Pe/n6Zfv8ZaIyOjWLDgBfz8/HA4HE3HjUNDw4iOjgEgKiqaurraY869e6RD8/Xu3p1JQcF+fve7O5tqyc3NJTs7i/79BwIwcOAgvvji06O2ceTdkf38/CkpKeGRRx4iMDCQ6urqpukUj5wfGGDWrMf4z3+eobi4mLPPbpyL2G6389RTTxIQEEhRUSEDBgw85vds3748unXrTmBg0I81DuaHH76jb9/+9OiR/LPvx0+71jt1iiQt7Ydjbq+l6I5ZIl5i/0EHz76/ibyiKnp2DuU31wwgNMjX6LJOS++u4ZhNJrbuOQjndZwrLk52LuGQkFAcjp/Or/noow+4//4/4efnx+9/fzebNm3g6af/wcyZc0hM7MaLL/6naUR5rHmHjzX37kMPPXLYOmZz4/O6dk0gMbE7f//7vzCZTCxc+Brdu/domh945MhRTaNPaJwi0OFw4OPjQ1ZW5mHb/O67VRQWFjB79uOUlJSwcuXypnkMDr3eIXV1dSxfvoxZs+bidruZMuV6LrroEp54Yg5vvfUhgYFBzJnzU80mk/mwORFiY+PZsyeL6upqAgICSE9fR5cuXY/7PQGoqCgnPDzimMtaikJYxAukbS/kxU+2UlPXwNjB8Uy+sKdHHP89ngA/K93jQsjcV4ajxtmhZlb6+VzCc+Y8ccx1fH19iYjoREnJQcLDI0hK6sGvfz2VsLBw7HY7ffv25+KLL+PBB6cTERGB3R5FWVnpcV+zd+++zJ49o2mi+nvu+f1x1+3ZM5mhQ4fxm9/cSl1dPX369MNut3Pnnb/l8cdn8+ab/yMoyNZ0Au/11/+C22+/mbi4eGJiDj8s0qdPPxYseJHbbrsZX19f4uLiOXCg6Lg9h4SEcPPNNxAcHMywYWcTHR3DJZdczm233UxwcDDh4Z2anj9wYAr33/9bbrnlNqDxROJbbrmd3/72dkwmM507d+GOO+5m2bIvjtvrli0ZDBt29nGXtwTNouQh1Kd3aak+G1wu3v1qN599vxdfHzM3X9qbs/vFtECFLeNM+vzg6918tGoP90wcwKBkewtX1rKM+H+7ZMlnHDxYTGrqjW32mifq84svPqVv3/507tyFRYs+YNOmDUeNpj2F3R5Mfn4J9913F0899VyrnR2t+YRFPFhBiYMXPt5CZl450RGB3HVNfzrbbc0/0UP0TYzgo1V72LKnpN2HsBEuuugS5syZicPhIDAw0OhyiIqK5pFHHsLf3x+z2cyDD84wuqQz8tFH7zNlyi9bJIBPRCEs4mHcbjdfpe9j4Zc7qat3MbxPFNMu7U2An3f9OHePC8HXx8y2nBKjS2mXTCYTM2b8xegymqSkDObFF181uowWM3HidW3yOt71Uyvi5Uoqalnw6TY27S4m0M/KLyf0YUTfaKPLahVWi5nusSFs31tKVU09Qf4+Rpck0uIUwiIewOVy81V6Hu+uyKS6toF+3SK45fI+hAd794xlPTqHsW1vKZl5ZZyVdOwzhUU8mUJYpJ3bW1DBy59tJyu/nAA/K1Mv6cWYlLjjXlbhTXr+eI3wzlyFsHgnhbBIO1VZXc+iVXtYlpaLy+1meJ8ofnFhT0Jt3j36/bmkuFBMwK7cMqNLEWkVCmGRdsbZ4OLLtFwWfbuHqhon9jB/plzci/7dOxldWpsL9LcSbw8iK78cZ4PLo699FjkWhbBIO+Fyu1m7rZD3VuymsLSaAD8r11/QgwuHdMbH2nHDp0d8KLlFVeQVVZEQ0zGmuZSOQyEsYjCXy80P2wpZ9O0e9h2owmI2cdGQzlw5KpHgQM+87WRL6hYbwlfp+9idX64QFq+jEBYxiLPBxQ9bC/l49R7yix2YTSZG9Y9h/DmJREcYf/OF9uLQBBRZ+eVcMCje4GpEWpZCWKSNVTjqWL50B4u+zqS0sg6zycS5Z8VyxcgEosMVvkeKjQzE18dMVn650aWItDiFsEgbcLnd7MwpZVXGftZsKaDe6cLf18K4oV24aGhn7GEBRpfYblnMZhKjg9mZV0ZtXQN+vq17G0GRtqQQFmlF+cVVfJuxn+82F1BcXgOAPcyfq8f0IKV7hNfdarK1JMaGsCO3jOyCCpK7hBldjkiL0SeASAsrr6pjzZYCvt28n+z9jTPO+PlaGDUghnP6xdCrazjR0SEdYraolvLz48IKYfEmCmGRFlDvbCBtRxGrMwrYnHUQl9uN2WTirKROjOwXQ0rPSPx8tBv1dHWNbpwdKqew0uBKRFqWQljkDDhq6lm+Po+la3Mpq6oDIDEmmJH9YxjRJ5qQIF1i1BKiwwPxtZoVwuJ1FMIip6GuvoEla3NY/F021bUNBPhZuHR4V0YPjCW2U5DR5Xkds9lEvN3G3oIK3TlLvIpCWOQUuNxu1mwp4L0VmRSX12IL8OHa8xM5PyWeQH/9OLWmLlGNt6/cX+ygc5TN6HJEWoQ+NURO0q7cMl5fuoM9+yuwWkxcNqIrV4xMVPi2kS5RwUA+OYWVCmHxGvr0EGlGaWUtby/PZPXm/QAM7xPFtWOSiNS1vW2qS9RPJ2eNNLgWkZaiEBY5DmeDiyVrc/ho1R5q6xpIiA7mhnE96dk5zOjSOqTO9kMhrEu7xHsohEWOYWNmMW8s20nBQQe2AB9SL+3BeWfFYTabjC6twwr0t9IpxI99xQ6jSxFpMQphkZ8pKHHw5tKdbMgsxmSCC4d05urR3Qjy9zG6NAFiOgWxOesg1bVO3W1MvIL+F4sANXVOPlmdzeff78XZ4KZ31zBuuChZJwC1M7ERgWzOOsj+g46mu2iJeDKFsHRo7h8vOXr7q0xKKmqJCPEjdWxPhvayYzJp13N7ExvZeA12fnGVQli8gkJYOqzte0t4a/kusvIrsFrMXHlOIpefnaBZetqx2B/nWc7XcWHxEgph6XDyDlTxzvJdbMgsBhovOZo4JokoXXLU7sV2UgiLd1EIS4dRUlHLh99k8fXGfbjdkNwljOsv6EH3OO3W9BQhQb4E+FnJL64yuhSRFqEQFq93sLyGxd9ls3LDPpwNbmI7BXLdBT0YmNRJx309jMlkIrZTINn7dQ9p8Q4KYfFaxWU1LF6Tzdc/hm9kqD9XnpPIOQNisJj14e2pYiMC2b2vnKLSak2WIR5PISxeZ8/+cj7/Pocfthbicruxh/kz/pxERvaL0cjJC0T9eHKWQli8gUJYvEKDy8XGXcUsWZvDtr2lAMTbg7h0eFdG9I1W+HoRe5g/AIUl1QZXInLmmg1hl8vFrFmz2L59O76+vsyZM4eEhISm5f/973955513iIiIAODRRx+le/furVexyM8cLK9h5YZ9fL0xn5KKWgD6JYZzyYiu9EuM0DFfLxQV1jgSLixVCIvnazaEly5dSl1dHQsXLiQ9PZ158+bx/PPPNy3fvHkzTzzxBP3792/VQkUOqa1rYP3OIlZvLiAjqxi3GwL8LFwwOJ4LUuJ1lysvFxXeeClZkUbC4gWaDeG0tDRGjx4NQEpKChkZGYct37x5M/Pnz6eoqIjzzz+f22+/vXUqlQ6t3tnAlj0lrNlawPodB6itbwCgW2wIY1LiGNEnWjfZ6CCC/K0E+Fk1Ehav0GwIV1ZWYrP9NLKwWCw4nU6s1sanXnHFFdxwww3YbDbuvvtuli9fzgUXXHDc7YWHB2K1tuyHpd0e3KLba686Wp9llbWs3VrAms37Wbe9kNq6xuCN6RTImMGdOX9wZzpHee73pKO9ny0pzh7E3v0VdOpkazczW+n99C5t1WezIWyz2aiq+unCeJfL1RTAbrebadOmERzcWOyYMWPYsmXLCUO4pKRl73RjtwdTVOT984t2hD6dDS4OOpx8tyGPLXsOsjOvDLe7cVl0RCCDekYyJNlO97iQpmO9nvo96QjvJ7Ren+E2PzKdZezaU0x4sF+Lb/9U6f30Lq3R5/FCvdkQHjx4MMuXL+fyyy8nPT2d5OTkpmWVlZWMHz+exYsXExgYyJo1a5g0aVLLVS1era6+geyCCnbmlrE1u4SduaXU1bsAMAFJnUMZ1COSlJ6RuhRFDnPoFqOFJY52EcIip6vZEB43bhyrVq1i8uTJuN1u5s6dy6JFi3A4HKSmpnLfffcxdepUfH19GTlyJGPGjGmLusXDOBtc7C92kLW/nKx95ezOLye3sArXoaEuEB8ZxKDeUSRG2UjuEoYtQHP4yrEdOjmrsLSaXl3DDa5G5PQ1G8Jms5nZs2cf9rWkpKSmf1999dVcffXVLV6YeCZng4vishryix3kHagkt6iK3KJK9hc7aHD9FLhWi5luccF0jw0lKT6EXl3DCQ3y7TC7u+TM2EMbrxUu0slZ4uF0sw45JS63m4qqOkoqaykpr6WwtJrCkmoKSxwUlFRTXF7Dzwa3APj5WEiICSY+MojEmGC6xYXQ2W7TDTTktHX6cXd0cVmtwZWInBmFsOByu3HUOKmqrqeiup7K6noqHfVUVNdRUlFLaUUtJZWNf5dW1h02ov250CBfesSHEhUWQFREIJ0jg4iPshEZ6o9ZN82QFhRu88NE481aRDyZQthDNbhc1DsP/1Nb30BNXQM1dc4f/26gutZ51Ndqap1U1TqpdDQGblVN/VGj1yNZzCZCbb4kxgQTFuxHuM2P8BA/7KEBRIU3/vH31X8naRs+VjMhNl+KFcLi4Tz+UzP/QBV5+ytw48bt5sc/btz8+Lf7iL/5cR2OXHaM5x25DU68foPLTYPLjcvlpsHl+tm/f/b1BjcNbjcNDa7Gx+7Gr/18vcMCtqHxb5fLTU1dQ9PXXc2lZjPMJhNBAVaCA32I7RSILcDnpz+BPtj8G/8O/zFwg4N8NZqVdqVTiD/Z+ytwudzt5lphkVPl0SG8Zc9Bnt76FK7KMOozUwAwh+/Hp+s2nDm9aDgYC4BP942Ygw9Su/E8cJvBWodfv29xlUZRn90XAIs9B2tcJvVZ/XGVRwLgm7wWk28NtRnnAmDyr8S311oaDsTjzOsJgDU2E0tUDnU7B+N2NE4O79d3NW6XhbptwxtrspXgk7QB5/5EGgoSG5/XZRuWiP3Ubjkb6htPMvE7awVuRwh1uwdhAnw6FWHpsgVrYR+CahMJ8bFQHbWWev8i4ouvwM/qi9laz+7gTwhzdaanaTT+vhYOWHawq34tZ4eMo1twEv6+Fj4teIdyZxn3nvVb/H0tlDlLeHbDCwyPHsSVSZcCsCT7K1bmrebXfabQNSQOgL+tfQazycLvh9wJQFZZNi9tfp0LupzL2C6Nd1J7f9cnrCvcyL2D7qBTQOOZqrNWP0GcLZbbBkwFYNOBLby140PGd7uYEbFDAPjf1rfZXrKLPw//Pf5WP6qdNdy1aB7JYT24ofe1AKzOX8virCVM7nUN/Tr1BuDfGxdQ6Chi5tl/AOBAdTH/t34+Q6NTuCrpMgCW7l3BitxvubX/jSSGdAXg72nPATB9yG8A2FO+lxczXmNM53O4qGvjWf0fZn7K2oJ0fjfoNiIDOgEw+7sniQq0c8dZNwOwuXgbb25/n8u7jWNk7FAAXt/2DlsP7uSh4fcRYPWnxlnLY9//g17hPbipz3UArMlP4+OsL7g++SrG2kcAMH/TK+yrzGfWyAcAKK4u4an1/2Zw1Flc0+MKAL7M+ZrlOd9wS78b6BbaeN/2f6Q9j8vdwP1D7wZgb3ku/y/jVc6LH8m4hPMBWJT5Gd8XrOeelF8RFWgH4C9r/k6kfzh3DrwFgK3FO3h9+7tclngR58QNA+CNbe+y5eAO/jTsdwT6BFLXUM9f1vyNnmHdmdo3FYAf9q/no92fcW3PCQy09wPghU2vsrcij9nnPAhASU0psxbN46xO/ZnYczwAy3O+4cucr7m57y9ICmv8WXhq3b+pa6jnj8PuASCnYh/zN73MuXEjuCRxLAAf7/6CNfvTuGvgrcQERQFwMPYLLDYrZVXnEB7sx7aDO3lt2ztcmjCWUfGN39+F298no3gbDwz9LTbfIJwuJ49+9yRJod24ud9kANIK0vkg81Mm9RhPStQAAF7KeI2s8r385Zw/AVBaW8bf055joL0f1/acAMCK3G9ZuncFU/ukYrcPBOBf6+fjcFbz4LDfAZBXmc+/Ny7gnNjhXNbtQgAWZy1hdf5afjPwFmKDogGY+/0/CfEN5u6UXwGwo2QXr259m4sTzmd0/EgA3trxIZsObOEPQ+8mxDcYl9vFI6ufoHtoAr/sdwMA6wo38v6uT7imxxUMjjoLgP9ufp3dZdk8OvIBzCYz5XUVPLn2GQZE9uX65KsA+DpvNV9kf8WUPteRHN4DgGfSX6C8roKHht8HQH5VAbO+m8fw6CFc3m0cAJ9mLePb/O+546ybibc1ft7O++H/CLQG8NtBtwGws2Q3r2xdyEVdxzCm8zkAvLPzIzYUbWb6kN8Q5hcKwIxvH6dbSFdu6X8jAOmFm3h318dcnXQZQ6JTAFiw+U0yy7J45Ow/YDVbqayr4om1/6J/p96k9roGgFV5a/gs+0tu7H0tvSMaP6ef3fAipTVl/HnE7wHYX1XIsxteZETMEMZ3vxiAz/d8yTf71nDbgGnY7b1oKx4dwgkxwQRl+RDkG0ifiC6YTHCABjLZRVLPSGLMCZhMsLkhk1J3ORefk4jFbKHeXc3quh+wx4UwoFsSJhPsra9lZ/1eUgbFE23tiskE3zq2Uu1yc/ElvTABFa6DrKzYQLcekZw1sE/jth0V7Kou4PzzumP3j8FsMrGoKB0fsy9Xp6RgNZvYX5vLZ/nbGDY8gWH24VjMJpbll7G1rJRfTxtChH8YZrOJv65fQ5d4O7dccz4Ws4mNB7bwzs7dTEjpxeUDzqOoqIJXtuxhZ2k5912Ygq/FB0e9g8d/WEKviDB+0bvxGu5v9x0kd4+VvokR9OnU+OG7osyKo8bcdE1lRYNBb5pICzl0Yt/B8hpdKywey0TjXlfcZ7h782S1xl1IOsIlLerTu6jPM7dkbQ5vLN3JHVf1Y3if6FZ5jZOl99O7tNUds0wmE7pGREQ8UqeQxsM4B8t1mZJ4LoWwiHikn0JYZ0iL51IIi4hHighpPA6sy5TEkymERcQj2QJ88LWatTtaPJpCWEQ8kslkIjzEXyNh8WgKYRHxWOE2Xyqr63E2uIwuReS0KIRFxGOF2RqPC5dV1hlcicjpUQiLiMc6FMKllTouLJ5JISwiHivM5gsohMVzKYRFxGOFBR8aCWt3tHgmhbCIeCztjhZPpxAWEY/VtDu6QiEsnkkhLCIeK1QjYfFwCmER8Vh+PhYC/ayUVumYsHgmhbCIeLSwYD/tjhaPpRAWEY8WZvOlqsZJvbPB6FJETplCWEQ82k9nSGuXtHgehbCIeLTwH68V1rzC4okUwiLi0eLtQQDs2V9hcCUip04hLCIerXtcKAC795UbXInIqVMIi4hHs4f6YwvwUQiLR1IIi4hHM5lMdI8Lobi8hjLdtEM8jEJYRDxe97gQQLukxfMohEXE4x0K4c17DhpcicipUQiLiMfr2TmMiBA/lq/LI33XAaPLETlpCmER8Xh+PhbunjgAq9XM/I82k19cZXRJIidFISwiXiExJoRfXtabmroG/vXuJhw1TqNLEmlWsyHscrmYOXMmqampTJkyhezs7GOuN2PGDP72t7+1eIEiIifr7H4xXDq8KwUHHbyxbIfR5Yg0q9kQXrp0KXV1dSxcuJDp06czb968o9Z588032bFD/+FFxHgTx3QnITqYVZv2s35nkdHliJxQsyGclpbG6NGjAUhJSSEjI+Ow5evXr2fDhg2kpqa2ToUiIqfAajHzq/F9sFpMvPzZdiocmthB2i9rcytUVlZis9maHlssFpxOJ1arlcLCQp555hmeeeYZPv3005N6wfDwQKxWy+lXfAx2e3CLbq+9Up/eRX227mvedGkfFnyyhbdX7OaBqcPa5DU7AvXZspoNYZvNRlXVT2caulwurNbGp3322WeUlJRw2223UVRURE1NDd27d2fixInH3V5JiaMFyv6J3R5MUZH337hdfXoX9dn6zu0XzdfpuXyzYR8jfsimX2JEq72W3k/v0hp9Hi/Um90dPXjwYFauXAlAeno6ycnJTcumTp3Ke++9x6uvvsptt93G+PHjTxjAIiJtxWw2cdO4XpiAhct24nK5jS5J5CjNhvC4cePw9fVl8uTJPP744/zpT39i0aJFLFy4sC3qExE5bQkxwYwaEEtuURUrN+4zuhyRozS7O9psNjN79uzDvpaUlHTUehoBi0h7NHFMd37YVsj7K3czvHc0gf7NfuyJtBndrENEvFqYzY/LRyZQ4ajnk9V7jC5H5DAKYRHxepcM60KnED+WrM3lQGm10eWINFEIi4jX8/WxMPG8JJwNLt5budvockSaKIRFpEMY0S+ahOhgvttSQFa+5h2W9kEhLCIdgtlk4vqxPQBY+OUu3G5dsiTGUwiLSIfRJyGclB6R7Mgp1bzD0i4ohEWkQ7n2/CRMJnh/5W5cGg2LwRTCItKhxEUGMbJfDLlFVfywtdDocqSDUwiLSIcz4dxuWMwmPvgmiwaXy+hypANTCItIhxMVFsDos2IpOOjg2037jS5HOjCFsIh0SOPPScRqMfPRqizqnRoNizEUwiLSIUWE+HP+oDiKy2v5fmuB0eVIB6UQFpEO6+KhXTCZ4IsfcnTdsBhCISwiHVZkWABDku3kFFaybW+p0eVIB6QQFpEO7eJhXQFY8kOOwZVIR6QQFpEOLSk+hG6xIWzYdYCCgw6jy5EORiEsIh2ayWTi4mFdcANL1mo0LG1LISwiHd6QXnYiQvz4emM+xWU1RpcjHYhCWEQ6PKvFzDWju1PvdPHuykyjy5EORCEsIgKM7B/TON/w5gJWbthndDnSQSiERURonG/45st6E+RvZcGn2/hoVZbRJUkHoBAWEflRQkwwD08dSmSoPx98ncXH3+4xuiTxcgphEZGfiY4I5I83DKJTiD/vrdzNp99lG12SeDGFsIjIESJDA/jDDYOICPHj7a8yWb4u1+iSxEsphEVEjiEqLIA//GIQIYE+/O+LHazbUWR0SeKFFMIiIscRHR7IvdcPxNfHwgsfb6GgRHfUkpalEBYROYHEmBCmXtKLmroGnv8gg3png9EliRdRCIuINGNk/xhGnxXL3oJKFn65y+hyxIsohEVETsIN45KJtwfx5bo81uv4sLQQhbCIyEnw87Fwx1X9sVpMvPLFdhw19UaXJF5AISwicpLiI4O4clQ3yirreGu57jEtZ04hLCJyCi4b0ZV4exBfb9jHnv3lRpcjHk4hLCJyCqwWMzdc2BM38PqSnbjcbqNLEg+mEBYROUV9EiMY0svOrrwylq3V3bTk9CmERUROw00X9yI40Ie3v8pkT752S8vpaTaEXS4XM2fOJDU1lSlTppCdffjNzD///HMmTZrEtddey9tvv91qhYqItCehQb788rI+OBtcPPt2unZLy2lpNoSXLl1KXV0dCxcuZPr06cybN69pWUNDA3//+99ZsGABCxcu5IUXXuDgwYOtWrCISHuR0jOSob2j2JZdwtcb9hldjnigZkM4LS2N0aNHA5CSkkJGRkbTMovFwuLFiwkODqa0tBSAoKCg1qlURKQd+sWFPQnws/DOV5mUO+qMLkc8jLW5FSorK7HZbE2PLRYLTqcTq7XxqVarlS+++ILZs2czZsyYpq8fT3h4IFar5QzLPpzdHtyi22uv1Kd3UZ/ewW4P5qZL+/D/Psxg0eps7p082OiSWpW3v5+HtFWfzYawzWajqqqq6bHL5ToqaC+++GIuuugiHnzwQT744AMmTZp03O2VtPAsJHZ7MEVFFS26zfZIfXoX9eldrhjVjc9X72HZDzkMS7aT3CXM6JJaRUd5P1ujz+OFerO7owcPHszKlSsBSE9PJzk5uWlZZWUlN910E3V1dZjNZgICAjCbdcK1iHQsFouZKZf2wgS8+vl2nA0uo0sSD9HsSHjcuHGsWrWKyZMn43a7mTt3LosWLcLhcJCamsqVV17JjTfeiNVqpVevXkyYMKEt6hYRaVeS4kIZkxLHV+n7WJaWyyXDuxpdkngAE+AGcLfR6fWtMcTX7hHvoT69S0frs7K6ngf+vRqL2cRf7xyJv2+z4xyP0tHez5be5pFMJpNu1iEi0lJsAT5cPKwLldX1LEvTnbSkeQphEZEWNG5oF4L8rXy2Zi/VtU6jy5F2TiEsItKCAv2tXDK8K1U1TpauzTG6HGnnFMIiIi3swiGdsQX48Pn3OThq6o0uR9oxhbCISAsL8LNyyfAuOGqdrNDtLOUEFMIiIq3g/EHx+PqYWZaWS4NL1w3LsSmERURaQZC/D+cOiOVgeS1p24uMLkfaKYWwiEgruWhoFwC+Wp9ncCXSXimERURaSUxEIL26hLFtbymFLXzffPEOCmERkVY0emAsAN9syje4EmmPFMIiIq1oSK8oAvwsrNq0H1cb3R5YPIdCWESkFfn5WBjaK4qSilp25ZYZXY60MwphEZFWNqxPFADfby0wuBJpbxTCIiKtrE9COLYAH9ZuL8Ll0i5p+YlCWESklVnMZob0slNeVceOnFKjy5F2RCEsItIGhvSyA5C+64DBlUh7ohAWEWkDvbqE4+djYUNmsdGlSDuiEBYRaQM+VjP9ukVQcNDB/oO6cYc0UgiLiLSRgUmdANioXdLyI4WwiEgbOetQCO/WLmlppBAWEWkjoTY/4u1B7Mwto96p6Q1FISwi0qb6JIRT73SRmae7Z4lCWESkTfVNiABgS3aJwZVIe6AQFhFpQ726hmE2mdiafdDoUqQdUAiLiLShAD8r3WKDydpXQU2d0+hyxGAKYRGRNtazSxgut5vd+8qNLkUMphAWEWljPeNDATS1oSiERUTaWlLnxhDeqTOkOzyFsIhIGwsJ9CU6IpDd+8o0tWEHpxAWETFAz/hQqmsbyDtQZXQpYiCFsIiIAXr8uEt6l3ZJd2gKYRERA3SLDQFgT77OkO7IFMIiIgaIiwzEx2ome3+F0aWIgRTCIiIGsJjNdI22kXegirr6BqPLEYMohEVEDJIYE0KDy01OUaXRpYhBrM2t4HK5mDVrFtu3b8fX15c5c+aQkJDQtPzjjz/m5ZdfxmKxkJyczKxZszCble0iIs1JjAkGYE9+BUlxoQZXI0ZoNi2XLl1KXV0dCxcuZPr06cybN69pWU1NDU899RSvvPIKb775JpWVlSxfvrxVCxYR8RaJh07O2q+TszqqZkM4LS2N0aNHA5CSkkJGRkbTMl9fX958800CAgIAcDqd+Pn5tVKpIiLeJTYiEF8fM9n7tTu6o2p2d3RlZSU2m63pscViwel0YrVaMZvNREZGAvDqq6/icDgYNWrUCbcXHh6I1Wo5w7IPZ7cHt+j22iv16V3Up3c53T4TY0PYnVdGWHgQPtb2fyhP72fLajaEbTYbVVU/3dHF5XJhtVoPe/zkk0+SlZXF008/jclkOuH2SkocZ1Du0ez2YIqKvP8Uf/XpXdSndzmTPmPCA9mxt5SN2/bTNbp9B5zezzPb5rE0+2vX4MGDWblyJQDp6ekkJycftnzmzJnU1tby3HPPNe2WFhGRk9MlqnFPY67OkO6Qmh0Jjxs3jlWrVjF58mTcbjdz585l0aJFOBwO+vfvzzvvvMPQoUOZNm0aAFOnTmXcuHGtXriIiDc4FMI5hQrhjqjZEDabzcyePfuwryUlJTX9e9u2bS1flYhIB9HZrhDuyNr/WQAiIl4s0N9KZKg/OYWVuN2a1rCjUQiLiBisS5SNCkc9ZVV1RpcibUwhLCJiMB0X7rgUwiIiBms6Q1oh3OEohEVEDKaRcMelEBYRMVhkWAB+vhaFcAekEBYRMZjZZKKzPYj8Ygf1Ts0t3JEohEVE2oEuUcG43G72HWjZW/tK+6YQFhFpBw4dF84u8P57M8tPFMIiIu1Ary5hAHy7Kd/YQqRNKYRFRNqBuMggBnTvxI7cMjLzyowuR9qIQlhEpJ24dERXAD5bs9fgSqStKIRFRNqJ3l3D6BplY/3OA5RW1hpdjrQBhbCISDthMpk4LyUOl9vNKh0b7hAUwiIi7cjZfaPxsZr5emO+ZlXqABTCIiLtSKC/D0N72SksqWaXTtDyegphEZF2ZkTfGAB+2FZocCXS2hTCIiLtTN/EcAL9rKRtL8KlXdJeTSEsItLOWC1mBiVHUlJRy+68cqPLkVakEBYRaYeG9Y4CYO127ZL2ZgphEZF2qE9COL4+ZjbtLja6FGlFCmERkXbIx2qhd9dw8osdHCirNrocaSUKYRGRdmpA904AZOw+aHAl0loUwiIi7dSA7hEA2iXtxRTCIiLtVFR4IFFhAWzNLqHB5TK6HGkFCmERkXasd0IYNXUN5BRWGl2KtAKFsIhIO5bcJQyA7XtLDa1DWodCWESkHevVJRyAHTmlxhYirUIhLCLSjnUK9Scy1J8dOaW6haUXUgiLiLRzyV3CqKpxkldUZXQp0sIUwiIi7VzPzqEA7N6nqQ29jUJYRKSd6xYbAkBWviZz8DYKYRGRdi7eHoSv1czufRVGlyItTCEsItLOWcxmEmKCyTtQSW1dg9HlSAtSCIuIeIBusSG43ZBdoNGwN2k2hF0uFzNnziQ1NZUpU6aQnZ191DrV1dVMnjyZzMzMVilSRKSj6x7XeFx49z4dF/YmzYbw0qVLqaurY+HChUyfPp158+YdtnzTpk3ceOON5OTktFqRIiIdXeKPJ2ft2a8Q9ibNhnBaWhqjR48GICUlhYyMjMOW19XV8eyzz9K9e/fWqVBERIgM9cff10KurhX2KtbmVqisrMRmszU9tlgsOJ1OrNbGpw4ZMuSUXjA8PBCr1XKKZZ6Y3R7cottrr9Snd1Gf3qUt+uwWF8r2vSWEhgXi69Oyn6MnS+9ny2o2hG02G1VVP/3m5XK5mgL4dJSUOE77ucditwdTVOT9JyqoT++iPr1LW/UZExHA1j0H2bBtP4kxIa3+ekfS+3lm2zyWZndHDx48mJUrVwKQnp5OcnJyixYmIiInp0tU417JnAJNa+gtmh3Sjhs3jlWrVjF58mTcbjdz585l0aJFOBwOUlNT26JGERHhZyFcpBD2Fs2GsNlsZvbs2Yd9LSkp6aj1Xn311ZarSkREjtI50oYJyC1UCHsL3axDRMRD+PlaiAoPIKewEremNfQKCmEREQ8SFxlEVY2Tcke90aVIC1AIi4h4kLjIIADyD+h6YW+gEBYR8SCxnQIByC9WCHsDhbCIiAeJ7fTjSLi4Ze+5IMZQCIuIeJCYCI2EvYlCWETEgwT4WQkP9mOfRsJeQSEsIuJhYjsFUlJRS3Wt0+hS5AwphEVEPMyh48L7D2o07OkUwiIiHibuxzOk9+kyJY+nEBYR8TCdD91DWrev9HgKYRERDxMf2RjCuZrIweMphEVEPEygv5XIUH9N5OAFFMIiIh6oS5SNckc9ZVV1RpciZ0AhLCLigTrbf9wlrdGwR1MIi4h4oC46OcsrKIRFRDzQoTOks/LLDa5EzoRCWETEA0WFBxDbKZB1O4ooLqsxuhw5TQphEREPZDaZuPzsBBpcbj5bs9focuQ0KYRFRDzUiL7RRIb6s3LjPiocOkvaEymERUQ8lNVi5qKhXah3uvh6Y77R5chpUAiLiHiwcwfE4udjYfm6XBpcLqPLkVOkEBYR8WCB/lbO6R9DcXktaduLjC5HTpFCWETEw108rAsWs4l3V2RS79Ro2JMohEVEPFx0RCBjB3emqLSGpWk5Rpcjp0AhLCLiBSacm0iQv5VPv9tLbX2D0eXISVIIi4h4gSB/Hy4Y3JnK6nq+0ZnSHkMhLCLiJS4a0hkfq5nP1uzF2aBjw55AISwi4iVCgnwZMzCO4vIalqXlGl2OnASFsIiIF5lwbjeC/K18+E0WZZW1RpcjzVAIi4h4EVuAD9ec152augY++naP0eVIMxTCIiJe5ryBcdjD/Pl6wz4OlmuGpfZMISwi4mWsFjPjz0nE2eDmk++yjS5HTkAhLCLihc7pH0NUWIBGw+2cQlhExAtZzBoNe4JmQ9jlcjFz5kxSU1OZMmUK2dmHv5lffvklkyZNIjU1lbfeeqvVChURkVMzsn9002i4sMRhdDlyDM2G8NKlS6mrq2PhwoVMnz6defPmNS2rr6/n8ccf56WXXuLVV19l4cKFFBVpFg8RkfbAYjYzcUx3nA1uXv5sO2632+iS5AjW5lZIS0tj9OjRAKSkpJCRkdG0LDMzk65duxIaGgrAkCFDWLt2LZdddlkrlSsiIqdiWO8oVmfsZ0NmMY+89D3Bgb6nvS1fXwt1dd5/X+qYyCB+MbYHVkvrH7FtNoQrKyux2WxNjy0WC06nE6vVSmVlJcHBwU3LgoKCqKysPOH2wsMDsVotZ1Dy0ez24OZX8gLq07uoT+/Snvu878YhPPHKWjLzysgtqjK6nHYv/6CD264egO0MfmE5Wc2GsM1mo6rqpzfN5XJhtVqPuayqquqwUD6WkhY+LmG3B1NUVNGi22yP1Kd3UZ/exRP6/MPkFNxuN64z2CVtjwym6ED77rMlRNlDKC6upLqq5e44drxf0poN4cGDB7N8+XIuv/xy0tPTSU5OblqWlJREdnY2paWlBAYGsnbtWm699dYWK1pERFqOyWTCYjKd9vMtFjMWs/dfVGM2n/736FQ1G8Ljxo1j1apVTJ48Gbfbzdy5c1m0aBEOh4PU1FQefPBBbr31VtxuN5MmTSI6Orot6hYREfF4zYaw2Wxm9uzZh30tKSmp6d9jx45l7NixLV+ZiIiIl/P+/QoiIiLtlEJYRETEIAphERERgyiERUREDKIQFhERMYhCWERExCAKYREREYMohEVERAyiEBYRETGICXADmmdSRESkDZlMJo2ERUREjKIQFhERMYhCWERExCAKYREREYMohEVERAyiEBYRETGIQlhERMQgXhvCGRkZTJ8+nQceeIADBw4YXU6rWb16NX/84x/57W9/y7Zt24wup1WtXr2aP//5z0aX0SrWrVvHAw88wAMPPEB5ebnR5bQqb34fD+koP5cd5XMWoLi4mIkTJ7b4dr02hGtra3nkkUcYM2YM6enpRpfTaqqrq3niiSe44447+Oabb4wup9VkZ2ezZcsWamtrjS6lVbz11lvMnj2ba6+9lsWLFxtdTqvx9vfxkI7yc9lRPmfdbjcvvPAC8fHxLb5trwnhBQsWcPvtt3P77bfz/PPPM2TIEHbt2sVLL71Enz59jC6vxRzZ59ixY6murubVV1/lmmuuMbq8FnNknwkJCdx6661Gl9VqGhoa8PPzw263U1RUZHQ5rcbb38dDvPXn8kje+jl7pDfeeIMrr7wSPz+/Vtm+G3B7mw0bNrhra2vdBw8edM+bN8/oclrNwYMH3Q899JB73759RpfSJqZPn250Ca1ixowZ7traWvf333/vfv31140up9V56/t4SEf5uewon7N33XWXe8aMGe6LL77YvXjx4hbbLuD2iJHwhg0bmDJlCgAul4uZM2eSmprKlClTyM7OPuZzqqqqeOihh5gzZw6XXHJJW5Z72k6nz8cff5yCggL+/ve/89lnn7VluaftdPr0ZCfT7/XXX8/MmTN58803mTBhgpHlnraO8r6eTJ+e+HN5pJPp0xM/Z490Mn0+88wzzJ49mwEDBnDZZZe1eA3teiQ8f/589/jx493XXXed2+12uz///HP3Aw884Ha73e7169e777jjDiPLazHq07v6PKSj9Ks+1acnMrpPPGEk3LVrV55++ummx2lpaYwePRqAlJQUMjIyjCqtRalP7+rzkI7Sr/pUn56oPfTZ7kP4kksuwWq1Nj2urKzEZrM1PbZYLDidTiNKa1Hqs5G39HlIR+lXfTZSn56lPfTZ7kP4SDabjaqqqqbHLpfrsG+it1Cf3qmj9Ks+vYv6bD0eF8KDBw9m5cqVAKSnp5OcnGxwRa1DfXqnjtKv+vQu6rP1eNyvMuPGjWPVqlVMnjwZt9vN3LlzjS6pVahP79RR+lWf3kV9th4TjWdH03iiloiIiLQFk8nkebujRUREvIVCWERExCAKYREREYMohEVERAyiEBYRETGIQlhERMQgCmERERGDKIRFvERubi5jx4494TpPP/30YTesFxFjKYRFREQM4nG3rRQRcDqdzJo1i507d3LgwAF69erF9OnTm5Y/+OCD+Pn5sWnTJqqqqrjzzju5+uqrAdi4cSOTJ0+moKCAiRMncs8991BZWclDDz1EQUEBhYWFjBw5ksceewyTyWRQhyIdg0JYxAOtX78eHx8fFi5ciMvlYtq0aaxYseKwdXJycli4cCHFxcVMnDiRUaNGAVBcXMybb75JZWUlY8eO5Ze//CVfffUVffr04V//+hd1dXVcccUVbN68mf79+xvRnkiHoRAW8UDDhg0jLCyM1157jd27d7Nnzx4cDsdh60ycOBEfHx9iYmIYPHgwaWlpAIwePRpfX18iIiIIDw+nrKyM8ePHs3HjRhYsWMDu3bspLS09ansi0vJ0TFjEAy1btoz7778ff39/Jk6cyLBhw4iLiztsHYvF0vTvn8+L+vP5UU0mE263m1dffZW//vWvREREcNNNN5GUlKRJXUTagEJYxAOtXr2ayy67jEmTJhESEsKaNWtoaGg4bJ1PP/0Ut9tNXl4eGzduZMiQIcfd3qpVq0hNTWXChAnU1taybds2XC5Xa7ch0uFpd7SIB7ruuuu4//77+eSTT/Dx8WHw4MGsWbPmsHVqamqYNGkSdXV1zJ49m/Dw8ONub9q0acyaNYv58+djs9kYNGgQubm5rd2GSIen+YRFvNCDDz7I8OHDmThxotGliMhxaD5hERERA2kkLCIiYgCNhEVERAykEBYRETGIQlhERMQgCmERERGDNJ2YJSIiIm1LI2ERERGD/H/ixny1JaaW8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209" name="Picture 17" descr="C:\Users\Jim\Desktop\télécharge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097" y="2553172"/>
            <a:ext cx="1926349" cy="1962794"/>
          </a:xfrm>
          <a:prstGeom prst="rect">
            <a:avLst/>
          </a:prstGeom>
          <a:noFill/>
        </p:spPr>
      </p:pic>
      <p:pic>
        <p:nvPicPr>
          <p:cNvPr id="8212" name="Picture 20" descr="C:\Users\Jim\Desktop\téléchargem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016" y="2545697"/>
            <a:ext cx="1973333" cy="1973333"/>
          </a:xfrm>
          <a:prstGeom prst="rect">
            <a:avLst/>
          </a:prstGeom>
          <a:noFill/>
        </p:spPr>
      </p:pic>
      <p:pic>
        <p:nvPicPr>
          <p:cNvPr id="8213" name="Picture 21" descr="C:\Users\Jim\Desktop\téléchargem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8264" y="2542633"/>
            <a:ext cx="2000000" cy="1973333"/>
          </a:xfrm>
          <a:prstGeom prst="rect">
            <a:avLst/>
          </a:prstGeom>
          <a:noFill/>
        </p:spPr>
      </p:pic>
      <p:pic>
        <p:nvPicPr>
          <p:cNvPr id="8214" name="Picture 22" descr="C:\Users\Jim\Desktop\téléchargemen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83769" y="2542633"/>
            <a:ext cx="1973333" cy="1973333"/>
          </a:xfrm>
          <a:prstGeom prst="rect">
            <a:avLst/>
          </a:prstGeom>
          <a:noFill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F0087683-CB59-40A8-89B7-B8B7683A7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Modélisation des émissions de gaz à effet de serre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07504" y="771550"/>
            <a:ext cx="2160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/>
              <a:t>Estimation des coefficients du modèle :</a:t>
            </a:r>
          </a:p>
          <a:p>
            <a:pPr>
              <a:buFontTx/>
              <a:buChar char="-"/>
            </a:pPr>
            <a:r>
              <a:rPr lang="fr-FR" sz="1000"/>
              <a:t> Utilisation d’un proxy : modèle non ensembliste.</a:t>
            </a:r>
          </a:p>
          <a:p>
            <a:pPr>
              <a:buFontTx/>
              <a:buChar char="-"/>
            </a:pPr>
            <a:r>
              <a:rPr lang="fr-FR" sz="1000"/>
              <a:t> Tracé avec des </a:t>
            </a:r>
            <a:r>
              <a:rPr lang="fr-FR" sz="1000" u="sng"/>
              <a:t>données non recalibrées</a:t>
            </a:r>
            <a:r>
              <a:rPr lang="fr-FR" sz="1000"/>
              <a:t> pour avoir l’</a:t>
            </a:r>
            <a:r>
              <a:rPr lang="fr-FR" sz="1000" u="sng"/>
              <a:t>interprétabilité</a:t>
            </a:r>
            <a:r>
              <a:rPr lang="fr-FR" sz="1000"/>
              <a:t> du modèle.</a:t>
            </a:r>
          </a:p>
          <a:p>
            <a:pPr>
              <a:buFontTx/>
              <a:buChar char="-"/>
            </a:pPr>
            <a:r>
              <a:rPr lang="fr-FR" sz="1000"/>
              <a:t> Emission = </a:t>
            </a:r>
            <a:r>
              <a:rPr lang="el-GR" sz="1000"/>
              <a:t>Σ</a:t>
            </a:r>
            <a:r>
              <a:rPr lang="fr-FR" sz="1000"/>
              <a:t> (surface * coef) avec surface en sq feet, et émission en tonne éq. CO</a:t>
            </a:r>
            <a:r>
              <a:rPr lang="fr-FR" sz="1000" baseline="-25000"/>
              <a:t>2</a:t>
            </a:r>
            <a:r>
              <a:rPr lang="fr-FR" sz="1000"/>
              <a:t>.</a:t>
            </a:r>
          </a:p>
          <a:p>
            <a:pPr>
              <a:buFontTx/>
              <a:buChar char="-"/>
            </a:pPr>
            <a:r>
              <a:rPr lang="fr-FR" sz="1000"/>
              <a:t> Top 3 des contributeurs par unité de surface : laboratoires, hopitaux, hotels.</a:t>
            </a:r>
          </a:p>
          <a:p>
            <a:endParaRPr lang="fr-FR" sz="1000"/>
          </a:p>
        </p:txBody>
      </p:sp>
      <p:sp>
        <p:nvSpPr>
          <p:cNvPr id="4098" name="AutoShape 2" descr="data:image/png;base64,iVBORw0KGgoAAAANSUhEUgAAAeEAAAFeCAYAAACy1qeuAAAAOXRFWHRTb2Z0d2FyZQBNYXRwbG90bGliIHZlcnNpb24zLjMuMiwgaHR0cHM6Ly9tYXRwbG90bGliLm9yZy8vihELAAAACXBIWXMAAAsTAAALEwEAmpwYAABCf0lEQVR4nO3deXhU5f338fcs2ScrmaxAAoGwS9hFRBTFFVFBDVUBq61L1VaLrdYKIkXE2sVf3Voetah1wV1RXAARFBElECDshBCSEJIQsk+2yczzRyTKGpYkJzP5vK6LCybnzJnvN0Pmk/tstwlwIyIiIm3ObHQBIiIiHZX10D/cbg2IRURE2orJZNJIWERExCgKYREREYMohEVERAyiEBYRETGItflVWlZRUUWLbi88PJCSEkeLbrM9Up/eRX16F/XpXVqjT7s9+Jhf9/iRsNVqMbqENqE+vYv69C7q07u0ZZ8eH8IiIiKeSiEsIiJiEIWwiIiIQRTCIiIiBlEIi4iIGEQhLCIiYhCFsIiIiEEUwiIiIgZRCIuIiBhEISwiIvKj6upqZs+eTUbGpjZ5PYWwiLSoeqeL3MJKvt9awMIl23nnq0w+Wb2HdTuKqK51Gl1eu7Ru3VrGjx/H3Xffxj333M4tt9zEww8/QH19PW+88T8effRh7r33N9TV1R32vLKyUv7618dapIba2lquvfbKpsclJSU8/fQ/qKysBGDx4kX87W9/O+3tr1ixnI8+ev+0nrt48SKef/7pk1r3u+++5cMP3zvtWj744F3q6urYuDH9mMuLiw/wj388cVK1nIw2n8BBRLyLy+1md145GVnFbN9bSua+cpwNrmOuazGbGNkvhgmjEokMC2jjStu3IUOG8uijjzc9njXrz3zzzQouueQyrr56EtOn30NDQ8Nhz/l//+95Jk68vlXqCQ8P5557ft9i2xsz5oIW29aJnH32Oc2uc6Ja1qz5lgsuGENcXOIxl3fqFElgYBDr16cxaNCQ0y2ziUJYRE6Zs8HF9pxS1m0vYt3OIsoqG0doJqBLtI1usSHEdQqiV/dO1FbXUVXjZE9+Od9vLeSbTfn8sL2QX17Wm+F9oo1t5AhvfbmLH7YVnvLzLBYTDQ3uYy4b1juK68f2OKXt1dfXU1x8gODgEOrq6nnssQe45577CAj46ReXqqpKtm7dwv3392Tx4kWsWrWS2tpaiosPcN11v+Drr1eQlZXJXXf9jpEjz+Xxxx8lLy+PhoYGJk++kQsvvBiHw8Hs2Q9TUVFBfHznpm07nU6efHIuubk5uFwufv3rO0+4bPDgoYfVv3jxIj755CNcLhc33/wrvvxyyVHr19bW8Je/PEJxcRFRUdGkp6/n9tvvIjt7D3feeQ+1tbXceOO1vPPOosN6njdvDpWVFZSVlXLllddwzTXXHvZ6V1xxJTk5OVxxxQTmzn0Uq9WKxWLh4YcfJTw84oS119bW4nK52LJlC1dcMem478+4cZfy4ov/UQiLSNty1NSzdG0uy9PzmoLXFuDD6LNiSekRSXLXMIL8fZrWt9uDm6YvTekRyYRR3ViVkc/rS3by7w83U1ldz9jBnY/5Wh1NWtpa7r77NkpLSzCZTEyYMJGhQ4fzz3/+lYCAAD7++ENiYuIIDw8HYPPmDLp2TWh6vsPh4J//fJalSz9n4cLXmT9/AevXp/H2229QWFhAaGgYM2b8BYejiltuuYkhQ4azbNnndOuWxO2338XmzRmsW7cWgEWLPiA0NIw//WkmZWWl3HXXbdxww5TjLvvf/946qp/g4GDmzfsH77//zjHX//DD94mLi2POnCfIzt7DlCnNj+hzc3O56KKLGTNmLAcOFHH33bdxzTXXHvZ6ixc3hvYPP6yhV6/e3HPP79mwYT0VFeV8883KE9Z+KJy7d++O1doYj3l5ubzyyktUVVUyZ85fAUhM7MamTRtO+T0+FoWwiDSrutbJ0rRcPl+zF0etkwA/KxcMjmdYryh6dgnFYj6500vMZhOjz4qje1woT76xnv99sYMgfx9G9G0fI+Lrx/Y45VErHP7Lxuk6tDu6rKyU++67i9jYOADuu++Px1y/tLSUiIiIpsc9e/YCwGYLJjGxGyaTieDgYGpr69izZw9Dhw4HIDAwiMTEbuTl5ZKVtZsRI0YC0K9f/6bgyczcxcaN69myJQOAhgYnZWVlJ1hWSmho2GH1HfoF4XjrZ2dnMWJE467jhIREwsLCj+jw6D0LnTp14q23XmfFiuUEBgbhdP50jsHPfyEBGD/+Kl577WWmT7+HoCAbt99+V7O1l5aWkJOTzdSp/6G2tnE78fGd+dOfZvLwwz+9DxaLBYvFgsvlwnyS//ePRyEsIieUtr2Q/y3ZQVllHbYAH667IIkLBsXj73v6Hx/xkUHcn5rC46+lseDTbSTGBBMdEdiCVXuuQyPW3/72Dnr3fp3IyMhjrhceHk5FxU/BbzKZjrvNxMRENm5cz5gxF+BwVJGZmUlcXBxduyaSkbGJ0aPPZ8eObU2hlpCQSFRUFFOn3kJtbQ0vv/wSwcHBFBdXHWdZyFGvaTKZT7CtELp3TyIjYyPnnXc+eXm5lJWV4uvrS3HxAQC2b9921DbfeONV+vc/i2uuuZZ169ayevU3R73eId98s4KBAwdxyy23sWTJZ7z22sv07NnrhLUfOFDEmDFjcblclJdXERJydF8Abrcbi8VyxgEMOjtaRI6jpKKWZ97bxLPvZ1BVXc+EUYk8ccdILhuRcEYBfEjnKBtTL+lNbX0D8xdtxuU69jHVjqhbt+5ce20qTz315HHX6ddvALt27Typ7U2YMJGysjLuvPNW7r77dm655deEh0cwceJ1HDhQyJ133sp7772Nj0/joYSrrppIdvYe7r77Nu644xZiYmKbAudEy47leOuPH38V+/fnc9ddv+all/6Dr68vI0acw/79+dx55618+eVSgoKCDtvWqFHn8fbbb3Dnnbfy1luvY7FYjjpj/JDevfsyf/5z/OY3v+LDD99j0qTUE9budDrZsWMbBw8W88gjj2CxHL+nzMxd9O8/4KS+980x8eOY3+1umx+AM91lc6SW2A3kCdSnd2nPfbrcblak7+Odr3ZRXdtAcpcwpl3ai9hOQc0/+Qgn0+f8RZv5bnMBN1/Wm/MGxp1u2YYy6v188sm5XHXVRJKTe7fJ67Vkn5s2baC6uprhw88mJ2cv06ffw1tvfdgi2z5TP++zrKyU+fOf44cf1nDllVczZcovee65/2PUqPMYOHDQKW3zSCaTSbujReQnBSUO/vvJVnbklhHgZ2Xapb0YPTAO8wl2dZ6p687vwfodB3h3RSZDe0UR6K+PpZP1q1/dwfz5z/HAAw8bXcopi4uLZ9asP/Pf/87H6XTy+98/YHRJxxQaGsYf/vBQ0+Pi4gNUVVWdUgCfiEbCHkJ9epf21qfb7ebrjfm8sXQntfUNDOll58ZxyYTZ/M5ouyfb56JVWbz/dRYTz+vO+HMSz+g1jdDe3s/Woj7PbJtHMplMOiYs0tGVO+p45r1NLPh0G2azidsm9OWuawaccQCfiouGdiHAz8rStTnUOxuaf4KIl9B+H5EObGNmMS8t3kp5VR29u4Zx6xV96RTq3+Z1BPhZuWBQPIu/y2bVpv2cPyi+zWsQMYJGwiIdUG19A//7YjtPvb2Bqup6rr+gB/f/YpAhAXzIRUM7YzGbWL4+z7AaRNpasyNhl8vFrFmz2L59O76+vsyZM4eEhJ8uit64cSPz5s3D7XZjt9t58skn8fNru91YInJq8oureOa9TeQXO4iPDOLXV/ala/TRx6vaWpjNj7OSOrF+5wGy91eQEGN8TSKtrdmR8NKlS6mrq2PhwoVMnz6defPmNS1zu93MmDGDxx9/nDfeeIPRo0eTl6ffYkXaq/SdB/jLy2vJL3Zw4ZDOzJg2tF0E8CHnnhULwKpN+QZXItI2mg3htLQ0Ro8eDUBKSgoZGRlNy7KysggLC+Pll1/mpptuorS0lO7du7detSJyWlxuNx+tyuJf726kweXmtiv7cuO4ZHx9LEaXdpgB3TsREujDd1sKjjsTk4g3aXZ3dGVlJTabremxxWLB6XRitVopKSlh/fr1zJgxg4SEBO644w769+/PyJEjj7u98PBArNaW/cE/1qnf3kh9epe26tNRU89Tb65n9aZ87OEBPHTzcHp0DmuT14ZT7/O8wZ35+JssCsprSUmOaqWqWt7pvp9r1qzh3nvvpUePxntWV1VV0blzZ/72t7+xZMkSPv/8c0pKSvjnP/951C0sH3zwQWbMmHHUnaVa06E+s7Ozefvtt7nnnntO+RDke++9x+7du7n//vubXbeoqIhnn32WWbNmndJrLFy4kIkTJ7Jr1y6WLVvG3XfffUrPX7r0YxITE0+YZy2h2RC22WxUVVU1PXa5XE03+Q4LCyMhIaHpP8/o0aPJyMg4YdElJY4zrfkwum7Nu6jPllVQ4uDpdzex70AVvbuGccfV/Qnxs7TZ9/h0+uzbJYyPgS+/30t8uGfMOXwm72dpqYNBg4YcNZfwBx98wuDBQxk4cAQPP/xH9u0rxu3+KeyWLfuChIQkHA4XDkfbv5+BgRFMm3Y75eV1wLFvHXk8FRU1OBx1J/k98+euu6af8vf3ueeeZ9SoC4mM7Exq6rRTer7dHsz551/KfffdRbdufbBYznzgeLxf0poN4cGDB7N8+XIuv/xy0tPTSU5OblrWpUsXqqqqyM7OJiEhgbVr13LttdeecbEicuY27S7mPx9uxlHr5KKhnbn+gh5YT3A/3PaiZ5dQbAE+rNtZxI0XJ7fq3bqOZca3j9MtpCu39L8RgPTCTby762OuTrqMIdEpACzY/CaZZVk8cvYfsJqtlNdWMuPbx+nfqTepva4BYFXeGj7L/pK/nPOnU3r9n88lbDKZmTXrISZOvL5pVqVD3nlnIXPn/g2A9957m08//Riz2cxZZ6Vw112/Y/fuXTz99D9xudxUVlZw7733M2DAQCZPvoYBAwayd282ERERzJnzV/Lyco+ae9du/2kvxIsv/oeMjI04nXVMn/4Qa9euYcmSzzGZTFx44cVcd91kcnNzeOyxWVitVmJiYsnP38czz8xnwoRL+OijzwF45JE/cdVVh8/T++9/P8O2bVtwOBwkJnbjoYceaXq96upqHnxwBnPnPsr8+Qv4z3+eZd26tbhcLsaNu4Trr7+B9evT+O9//x8ANTU1PPzwo2zcuJ6DB4uZNeshrrvuF3z44bs8+ujjfPHFp7z11hv4+PjQpUtX/vjHP/PFF5+yevUqamtryMvL5cYbpzFt2g1YrVaSk3uzevU3nHvumFN6D09FsyE8btw4Vq1axeTJk3G73cydO5dFixbhcDhITU3lscceY/r06bjdbgYNGsT555/fasWKSPPcbjeLv8vmvRW7sVjM3HpFH0YNiDW6rJNmMZtJ6RnJNxvz2Z1XTo/OoUaX1OqON5fwK6+8hMvl4ptvVhAXF09CQiIAtbU1FBTsb5pbePHiRdx77x/o338A77//Dk6nk6ys3dx9930kJfXgiy8+Y/HiRQwYMJB9+/L4v/97nujoGO688xa2bt3C9u1bj5p79+chDJCQ0I3HHnuU77/fwLJlS3juuRcwmUzce+9vGDHibJ5//hmmTv0lI0eey0cfvU9+/r5m+66qqiQ4OJinnnoOl8vFlCnXU1RU2PR69957/2Hb+fzzxTzzzHwiI+1N8wZnZe1m5sy/EBlp55VXXmL58qVMm3YrCxa8yKxZc9m8eRPQeA/oF1/8D//972sEBgbxr3/9nQ8/fJeAgECqqir5xz+eISdnLw88cB/Tpt0AQI8ePVm/Ps3YEDabzcyePfuwryUlJTX9e+TIkbzzzjstX5mInLLaugZeWryVH7YVEh7sx90TB9At9tjTsbVng34M4Y27i9s8hI8cuaZEDSAl6vAZc27uN/mwxyF+tqOeNyp+BKPiR5zUax5vLuGpU2855voVFRWEhYU1PX7ooZm88cb/+Pe/n6Zfv8ZaIyOjWLDgBfz8/HA4HE3HjUNDw4iOjgEgKiqaurraY869e6RD8/Xu3p1JQcF+fve7O5tqyc3NJTs7i/79BwIwcOAgvvji06O2ceTdkf38/CkpKeGRRx4iMDCQ6urqpukUj5wfGGDWrMf4z3+eobi4mLPPbpyL2G6389RTTxIQEEhRUSEDBgw85vds3748unXrTmBg0I81DuaHH76jb9/+9OiR/LPvx0+71jt1iiQt7Ydjbq+l6I5ZIl5i/0EHz76/ibyiKnp2DuU31wwgNMjX6LJOS++u4ZhNJrbuOQjndZwrLk52LuGQkFAcjp/Or/noow+4//4/4efnx+9/fzebNm3g6af/wcyZc0hM7MaLL/6naUR5rHmHjzX37kMPPXLYOmZz4/O6dk0gMbE7f//7vzCZTCxc+Brdu/domh945MhRTaNPaJwi0OFw4OPjQ1ZW5mHb/O67VRQWFjB79uOUlJSwcuXypnkMDr3eIXV1dSxfvoxZs+bidruZMuV6LrroEp54Yg5vvfUhgYFBzJnzU80mk/mwORFiY+PZsyeL6upqAgICSE9fR5cuXY/7PQGoqCgnPDzimMtaikJYxAukbS/kxU+2UlPXwNjB8Uy+sKdHHP89ngA/K93jQsjcV4ajxtmhZlb6+VzCc+Y8ccx1fH19iYjoREnJQcLDI0hK6sGvfz2VsLBw7HY7ffv25+KLL+PBB6cTERGB3R5FWVnpcV+zd+++zJ49o2mi+nvu+f1x1+3ZM5mhQ4fxm9/cSl1dPX369MNut3Pnnb/l8cdn8+ab/yMoyNZ0Au/11/+C22+/mbi4eGJiDj8s0qdPPxYseJHbbrsZX19f4uLiOXCg6Lg9h4SEcPPNNxAcHMywYWcTHR3DJZdczm233UxwcDDh4Z2anj9wYAr33/9bbrnlNqDxROJbbrmd3/72dkwmM507d+GOO+5m2bIvjtvrli0ZDBt29nGXtwTNouQh1Kd3aak+G1wu3v1qN599vxdfHzM3X9qbs/vFtECFLeNM+vzg6918tGoP90wcwKBkewtX1rKM+H+7ZMlnHDxYTGrqjW32mifq84svPqVv3/507tyFRYs+YNOmDUeNpj2F3R5Mfn4J9913F0899VyrnR2t+YRFPFhBiYMXPt5CZl450RGB3HVNfzrbbc0/0UP0TYzgo1V72LKnpN2HsBEuuugS5syZicPhIDAw0OhyiIqK5pFHHsLf3x+z2cyDD84wuqQz8tFH7zNlyi9bJIBPRCEs4mHcbjdfpe9j4Zc7qat3MbxPFNMu7U2An3f9OHePC8HXx8y2nBKjS2mXTCYTM2b8xegymqSkDObFF181uowWM3HidW3yOt71Uyvi5Uoqalnw6TY27S4m0M/KLyf0YUTfaKPLahVWi5nusSFs31tKVU09Qf4+Rpck0uIUwiIewOVy81V6Hu+uyKS6toF+3SK45fI+hAd794xlPTqHsW1vKZl5ZZyVdOwzhUU8mUJYpJ3bW1DBy59tJyu/nAA/K1Mv6cWYlLjjXlbhTXr+eI3wzlyFsHgnhbBIO1VZXc+iVXtYlpaLy+1meJ8ofnFhT0Jt3j36/bmkuFBMwK7cMqNLEWkVCmGRdsbZ4OLLtFwWfbuHqhon9jB/plzci/7dOxldWpsL9LcSbw8iK78cZ4PLo699FjkWhbBIO+Fyu1m7rZD3VuymsLSaAD8r11/QgwuHdMbH2nHDp0d8KLlFVeQVVZEQ0zGmuZSOQyEsYjCXy80P2wpZ9O0e9h2owmI2cdGQzlw5KpHgQM+87WRL6hYbwlfp+9idX64QFq+jEBYxiLPBxQ9bC/l49R7yix2YTSZG9Y9h/DmJREcYf/OF9uLQBBRZ+eVcMCje4GpEWpZCWKSNVTjqWL50B4u+zqS0sg6zycS5Z8VyxcgEosMVvkeKjQzE18dMVn650aWItDiFsEgbcLnd7MwpZVXGftZsKaDe6cLf18K4oV24aGhn7GEBRpfYblnMZhKjg9mZV0ZtXQN+vq17G0GRtqQQFmlF+cVVfJuxn+82F1BcXgOAPcyfq8f0IKV7hNfdarK1JMaGsCO3jOyCCpK7hBldjkiL0SeASAsrr6pjzZYCvt28n+z9jTPO+PlaGDUghnP6xdCrazjR0SEdYraolvLz48IKYfEmCmGRFlDvbCBtRxGrMwrYnHUQl9uN2WTirKROjOwXQ0rPSPx8tBv1dHWNbpwdKqew0uBKRFqWQljkDDhq6lm+Po+la3Mpq6oDIDEmmJH9YxjRJ5qQIF1i1BKiwwPxtZoVwuJ1FMIip6GuvoEla3NY/F021bUNBPhZuHR4V0YPjCW2U5DR5Xkds9lEvN3G3oIK3TlLvIpCWOQUuNxu1mwp4L0VmRSX12IL8OHa8xM5PyWeQH/9OLWmLlGNt6/cX+ygc5TN6HJEWoQ+NURO0q7cMl5fuoM9+yuwWkxcNqIrV4xMVPi2kS5RwUA+OYWVCmHxGvr0EGlGaWUtby/PZPXm/QAM7xPFtWOSiNS1vW2qS9RPJ2eNNLgWkZaiEBY5DmeDiyVrc/ho1R5q6xpIiA7mhnE96dk5zOjSOqTO9kMhrEu7xHsohEWOYWNmMW8s20nBQQe2AB9SL+3BeWfFYTabjC6twwr0t9IpxI99xQ6jSxFpMQphkZ8pKHHw5tKdbMgsxmSCC4d05urR3Qjy9zG6NAFiOgWxOesg1bVO3W1MvIL+F4sANXVOPlmdzeff78XZ4KZ31zBuuChZJwC1M7ERgWzOOsj+g46mu2iJeDKFsHRo7h8vOXr7q0xKKmqJCPEjdWxPhvayYzJp13N7ExvZeA12fnGVQli8gkJYOqzte0t4a/kusvIrsFrMXHlOIpefnaBZetqx2B/nWc7XcWHxEgph6XDyDlTxzvJdbMgsBhovOZo4JokoXXLU7sV2UgiLd1EIS4dRUlHLh99k8fXGfbjdkNwljOsv6EH3OO3W9BQhQb4E+FnJL64yuhSRFqEQFq93sLyGxd9ls3LDPpwNbmI7BXLdBT0YmNRJx309jMlkIrZTINn7dQ9p8Q4KYfFaxWU1LF6Tzdc/hm9kqD9XnpPIOQNisJj14e2pYiMC2b2vnKLSak2WIR5PISxeZ8/+cj7/Pocfthbicruxh/kz/pxERvaL0cjJC0T9eHKWQli8gUJYvEKDy8XGXcUsWZvDtr2lAMTbg7h0eFdG9I1W+HoRe5g/AIUl1QZXInLmmg1hl8vFrFmz2L59O76+vsyZM4eEhISm5f/973955513iIiIAODRRx+le/furVexyM8cLK9h5YZ9fL0xn5KKWgD6JYZzyYiu9EuM0DFfLxQV1jgSLixVCIvnazaEly5dSl1dHQsXLiQ9PZ158+bx/PPPNy3fvHkzTzzxBP3792/VQkUOqa1rYP3OIlZvLiAjqxi3GwL8LFwwOJ4LUuJ1lysvFxXeeClZkUbC4gWaDeG0tDRGjx4NQEpKChkZGYct37x5M/Pnz6eoqIjzzz+f22+/vXUqlQ6t3tnAlj0lrNlawPodB6itbwCgW2wIY1LiGNEnWjfZ6CCC/K0E+Fk1Ehav0GwIV1ZWYrP9NLKwWCw4nU6s1sanXnHFFdxwww3YbDbuvvtuli9fzgUXXHDc7YWHB2K1tuyHpd0e3KLba686Wp9llbWs3VrAms37Wbe9kNq6xuCN6RTImMGdOX9wZzpHee73pKO9ny0pzh7E3v0VdOpkazczW+n99C5t1WezIWyz2aiq+unCeJfL1RTAbrebadOmERzcWOyYMWPYsmXLCUO4pKRl73RjtwdTVOT984t2hD6dDS4OOpx8tyGPLXsOsjOvDLe7cVl0RCCDekYyJNlO97iQpmO9nvo96QjvJ7Ren+E2PzKdZezaU0x4sF+Lb/9U6f30Lq3R5/FCvdkQHjx4MMuXL+fyyy8nPT2d5OTkpmWVlZWMHz+exYsXExgYyJo1a5g0aVLLVS1era6+geyCCnbmlrE1u4SduaXU1bsAMAFJnUMZ1COSlJ6RuhRFDnPoFqOFJY52EcIip6vZEB43bhyrVq1i8uTJuN1u5s6dy6JFi3A4HKSmpnLfffcxdepUfH19GTlyJGPGjGmLusXDOBtc7C92kLW/nKx95ezOLye3sArXoaEuEB8ZxKDeUSRG2UjuEoYtQHP4yrEdOjmrsLSaXl3DDa5G5PQ1G8Jms5nZs2cf9rWkpKSmf1999dVcffXVLV6YeCZng4vishryix3kHagkt6iK3KJK9hc7aHD9FLhWi5luccF0jw0lKT6EXl3DCQ3y7TC7u+TM2EMbrxUu0slZ4uF0sw45JS63m4qqOkoqaykpr6WwtJrCkmoKSxwUlFRTXF7Dzwa3APj5WEiICSY+MojEmGC6xYXQ2W7TDTTktHX6cXd0cVmtwZWInBmFsOByu3HUOKmqrqeiup7K6noqHfVUVNdRUlFLaUUtJZWNf5dW1h02ov250CBfesSHEhUWQFREIJ0jg4iPshEZ6o9ZN82QFhRu88NE481aRDyZQthDNbhc1DsP/1Nb30BNXQM1dc4f/26gutZ51Ndqap1U1TqpdDQGblVN/VGj1yNZzCZCbb4kxgQTFuxHuM2P8BA/7KEBRIU3/vH31X8naRs+VjMhNl+KFcLi4Tz+UzP/QBV5+ytw48bt5sc/btz8+Lf7iL/5cR2OXHaM5x25DU68foPLTYPLjcvlpsHl+tm/f/b1BjcNbjcNDa7Gx+7Gr/18vcMCtqHxb5fLTU1dQ9PXXc2lZjPMJhNBAVaCA32I7RSILcDnpz+BPtj8G/8O/zFwg4N8NZqVdqVTiD/Z+ytwudzt5lphkVPl0SG8Zc9Bnt76FK7KMOozUwAwh+/Hp+s2nDm9aDgYC4BP942Ygw9Su/E8cJvBWodfv29xlUZRn90XAIs9B2tcJvVZ/XGVRwLgm7wWk28NtRnnAmDyr8S311oaDsTjzOsJgDU2E0tUDnU7B+N2NE4O79d3NW6XhbptwxtrspXgk7QB5/5EGgoSG5/XZRuWiP3Ubjkb6htPMvE7awVuRwh1uwdhAnw6FWHpsgVrYR+CahMJ8bFQHbWWev8i4ouvwM/qi9laz+7gTwhzdaanaTT+vhYOWHawq34tZ4eMo1twEv6+Fj4teIdyZxn3nvVb/H0tlDlLeHbDCwyPHsSVSZcCsCT7K1bmrebXfabQNSQOgL+tfQazycLvh9wJQFZZNi9tfp0LupzL2C6Nd1J7f9cnrCvcyL2D7qBTQOOZqrNWP0GcLZbbBkwFYNOBLby140PGd7uYEbFDAPjf1rfZXrKLPw//Pf5WP6qdNdy1aB7JYT24ofe1AKzOX8virCVM7nUN/Tr1BuDfGxdQ6Chi5tl/AOBAdTH/t34+Q6NTuCrpMgCW7l3BitxvubX/jSSGdAXg72nPATB9yG8A2FO+lxczXmNM53O4qGvjWf0fZn7K2oJ0fjfoNiIDOgEw+7sniQq0c8dZNwOwuXgbb25/n8u7jWNk7FAAXt/2DlsP7uSh4fcRYPWnxlnLY9//g17hPbipz3UArMlP4+OsL7g++SrG2kcAMH/TK+yrzGfWyAcAKK4u4an1/2Zw1Flc0+MKAL7M+ZrlOd9wS78b6BbaeN/2f6Q9j8vdwP1D7wZgb3ku/y/jVc6LH8m4hPMBWJT5Gd8XrOeelF8RFWgH4C9r/k6kfzh3DrwFgK3FO3h9+7tclngR58QNA+CNbe+y5eAO/jTsdwT6BFLXUM9f1vyNnmHdmdo3FYAf9q/no92fcW3PCQy09wPghU2vsrcij9nnPAhASU0psxbN46xO/ZnYczwAy3O+4cucr7m57y9ICmv8WXhq3b+pa6jnj8PuASCnYh/zN73MuXEjuCRxLAAf7/6CNfvTuGvgrcQERQFwMPYLLDYrZVXnEB7sx7aDO3lt2ztcmjCWUfGN39+F298no3gbDwz9LTbfIJwuJ49+9yRJod24ud9kANIK0vkg81Mm9RhPStQAAF7KeI2s8r385Zw/AVBaW8bf055joL0f1/acAMCK3G9ZuncFU/ukYrcPBOBf6+fjcFbz4LDfAZBXmc+/Ny7gnNjhXNbtQgAWZy1hdf5afjPwFmKDogGY+/0/CfEN5u6UXwGwo2QXr259m4sTzmd0/EgA3trxIZsObOEPQ+8mxDcYl9vFI6ufoHtoAr/sdwMA6wo38v6uT7imxxUMjjoLgP9ufp3dZdk8OvIBzCYz5XUVPLn2GQZE9uX65KsA+DpvNV9kf8WUPteRHN4DgGfSX6C8roKHht8HQH5VAbO+m8fw6CFc3m0cAJ9mLePb/O+546ybibc1ft7O++H/CLQG8NtBtwGws2Q3r2xdyEVdxzCm8zkAvLPzIzYUbWb6kN8Q5hcKwIxvH6dbSFdu6X8jAOmFm3h318dcnXQZQ6JTAFiw+U0yy7J45Ow/YDVbqayr4om1/6J/p96k9roGgFV5a/gs+0tu7H0tvSMaP6ef3fAipTVl/HnE7wHYX1XIsxteZETMEMZ3vxiAz/d8yTf71nDbgGnY7b1oKx4dwgkxwQRl+RDkG0ifiC6YTHCABjLZRVLPSGLMCZhMsLkhk1J3ORefk4jFbKHeXc3quh+wx4UwoFsSJhPsra9lZ/1eUgbFE23tiskE3zq2Uu1yc/ElvTABFa6DrKzYQLcekZw1sE/jth0V7Kou4PzzumP3j8FsMrGoKB0fsy9Xp6RgNZvYX5vLZ/nbGDY8gWH24VjMJpbll7G1rJRfTxtChH8YZrOJv65fQ5d4O7dccz4Ws4mNB7bwzs7dTEjpxeUDzqOoqIJXtuxhZ2k5912Ygq/FB0e9g8d/WEKviDB+0bvxGu5v9x0kd4+VvokR9OnU+OG7osyKo8bcdE1lRYNBb5pICzl0Yt/B8hpdKywey0TjXlfcZ7h782S1xl1IOsIlLerTu6jPM7dkbQ5vLN3JHVf1Y3if6FZ5jZOl99O7tNUds0wmE7pGREQ8UqeQxsM4B8t1mZJ4LoWwiHikn0JYZ0iL51IIi4hHighpPA6sy5TEkymERcQj2QJ88LWatTtaPJpCWEQ8kslkIjzEXyNh8WgKYRHxWOE2Xyqr63E2uIwuReS0KIRFxGOF2RqPC5dV1hlcicjpUQiLiMc6FMKllTouLJ5JISwiHivM5gsohMVzKYRFxGOFBR8aCWt3tHgmhbCIeCztjhZPpxAWEY/VtDu6QiEsnkkhLCIeK1QjYfFwCmER8Vh+PhYC/ayUVumYsHgmhbCIeLSwYD/tjhaPpRAWEY8WZvOlqsZJvbPB6FJETplCWEQ82k9nSGuXtHgehbCIeLTwH68V1rzC4okUwiLi0eLtQQDs2V9hcCUip04hLCIerXtcKAC795UbXInIqVMIi4hHs4f6YwvwUQiLR1IIi4hHM5lMdI8Lobi8hjLdtEM8jEJYRDxe97gQQLukxfMohEXE4x0K4c17DhpcicipUQiLiMfr2TmMiBA/lq/LI33XAaPLETlpCmER8Xh+PhbunjgAq9XM/I82k19cZXRJIidFISwiXiExJoRfXtabmroG/vXuJhw1TqNLEmlWsyHscrmYOXMmqampTJkyhezs7GOuN2PGDP72t7+1eIEiIifr7H4xXDq8KwUHHbyxbIfR5Yg0q9kQXrp0KXV1dSxcuJDp06czb968o9Z588032bFD/+FFxHgTx3QnITqYVZv2s35nkdHliJxQsyGclpbG6NGjAUhJSSEjI+Ow5evXr2fDhg2kpqa2ToUiIqfAajHzq/F9sFpMvPzZdiocmthB2i9rcytUVlZis9maHlssFpxOJ1arlcLCQp555hmeeeYZPv3005N6wfDwQKxWy+lXfAx2e3CLbq+9Up/eRX227mvedGkfFnyyhbdX7OaBqcPa5DU7AvXZspoNYZvNRlXVT2caulwurNbGp3322WeUlJRw2223UVRURE1NDd27d2fixInH3V5JiaMFyv6J3R5MUZH337hdfXoX9dn6zu0XzdfpuXyzYR8jfsimX2JEq72W3k/v0hp9Hi/Um90dPXjwYFauXAlAeno6ycnJTcumTp3Ke++9x6uvvsptt93G+PHjTxjAIiJtxWw2cdO4XpiAhct24nK5jS5J5CjNhvC4cePw9fVl8uTJPP744/zpT39i0aJFLFy4sC3qExE5bQkxwYwaEEtuURUrN+4zuhyRozS7O9psNjN79uzDvpaUlHTUehoBi0h7NHFMd37YVsj7K3czvHc0gf7NfuyJtBndrENEvFqYzY/LRyZQ4ajnk9V7jC5H5DAKYRHxepcM60KnED+WrM3lQGm10eWINFEIi4jX8/WxMPG8JJwNLt5budvockSaKIRFpEMY0S+ahOhgvttSQFa+5h2W9kEhLCIdgtlk4vqxPQBY+OUu3G5dsiTGUwiLSIfRJyGclB6R7Mgp1bzD0i4ohEWkQ7n2/CRMJnh/5W5cGg2LwRTCItKhxEUGMbJfDLlFVfywtdDocqSDUwiLSIcz4dxuWMwmPvgmiwaXy+hypANTCItIhxMVFsDos2IpOOjg2037jS5HOjCFsIh0SOPPScRqMfPRqizqnRoNizEUwiLSIUWE+HP+oDiKy2v5fmuB0eVIB6UQFpEO6+KhXTCZ4IsfcnTdsBhCISwiHVZkWABDku3kFFaybW+p0eVIB6QQFpEO7eJhXQFY8kOOwZVIR6QQFpEOLSk+hG6xIWzYdYCCgw6jy5EORiEsIh2ayWTi4mFdcANL1mo0LG1LISwiHd6QXnYiQvz4emM+xWU1RpcjHYhCWEQ6PKvFzDWju1PvdPHuykyjy5EORCEsIgKM7B/TON/w5gJWbthndDnSQSiERURonG/45st6E+RvZcGn2/hoVZbRJUkHoBAWEflRQkwwD08dSmSoPx98ncXH3+4xuiTxcgphEZGfiY4I5I83DKJTiD/vrdzNp99lG12SeDGFsIjIESJDA/jDDYOICPHj7a8yWb4u1+iSxEsphEVEjiEqLIA//GIQIYE+/O+LHazbUWR0SeKFFMIiIscRHR7IvdcPxNfHwgsfb6GgRHfUkpalEBYROYHEmBCmXtKLmroGnv8gg3png9EliRdRCIuINGNk/xhGnxXL3oJKFn65y+hyxIsohEVETsIN45KJtwfx5bo81uv4sLQQhbCIyEnw87Fwx1X9sVpMvPLFdhw19UaXJF5AISwicpLiI4O4clQ3yirreGu57jEtZ04hLCJyCi4b0ZV4exBfb9jHnv3lRpcjHk4hLCJyCqwWMzdc2BM38PqSnbjcbqNLEg+mEBYROUV9EiMY0svOrrwylq3V3bTk9CmERUROw00X9yI40Ie3v8pkT752S8vpaTaEXS4XM2fOJDU1lSlTppCdffjNzD///HMmTZrEtddey9tvv91qhYqItCehQb788rI+OBtcPPt2unZLy2lpNoSXLl1KXV0dCxcuZPr06cybN69pWUNDA3//+99ZsGABCxcu5IUXXuDgwYOtWrCISHuR0jOSob2j2JZdwtcb9hldjnigZkM4LS2N0aNHA5CSkkJGRkbTMovFwuLFiwkODqa0tBSAoKCg1qlURKQd+sWFPQnws/DOV5mUO+qMLkc8jLW5FSorK7HZbE2PLRYLTqcTq7XxqVarlS+++ILZs2czZsyYpq8fT3h4IFar5QzLPpzdHtyi22uv1Kd3UZ/ewW4P5qZL+/D/Psxg0eps7p082OiSWpW3v5+HtFWfzYawzWajqqqq6bHL5ToqaC+++GIuuugiHnzwQT744AMmTZp03O2VtPAsJHZ7MEVFFS26zfZIfXoX9eldrhjVjc9X72HZDzkMS7aT3CXM6JJaRUd5P1ujz+OFerO7owcPHszKlSsBSE9PJzk5uWlZZWUlN910E3V1dZjNZgICAjCbdcK1iHQsFouZKZf2wgS8+vl2nA0uo0sSD9HsSHjcuHGsWrWKyZMn43a7mTt3LosWLcLhcJCamsqVV17JjTfeiNVqpVevXkyYMKEt6hYRaVeS4kIZkxLHV+n7WJaWyyXDuxpdkngAE+AGcLfR6fWtMcTX7hHvoT69S0frs7K6ngf+vRqL2cRf7xyJv2+z4xyP0tHez5be5pFMJpNu1iEi0lJsAT5cPKwLldX1LEvTnbSkeQphEZEWNG5oF4L8rXy2Zi/VtU6jy5F2TiEsItKCAv2tXDK8K1U1TpauzTG6HGnnFMIiIi3swiGdsQX48Pn3OThq6o0uR9oxhbCISAsL8LNyyfAuOGqdrNDtLOUEFMIiIq3g/EHx+PqYWZaWS4NL1w3LsSmERURaQZC/D+cOiOVgeS1p24uMLkfaKYWwiEgruWhoFwC+Wp9ncCXSXimERURaSUxEIL26hLFtbymFLXzffPEOCmERkVY0emAsAN9syje4EmmPFMIiIq1oSK8oAvwsrNq0H1cb3R5YPIdCWESkFfn5WBjaK4qSilp25ZYZXY60MwphEZFWNqxPFADfby0wuBJpbxTCIiKtrE9COLYAH9ZuL8Ll0i5p+YlCWESklVnMZob0slNeVceOnFKjy5F2RCEsItIGhvSyA5C+64DBlUh7ohAWEWkDvbqE4+djYUNmsdGlSDuiEBYRaQM+VjP9ukVQcNDB/oO6cYc0UgiLiLSRgUmdANioXdLyI4WwiEgbOetQCO/WLmlppBAWEWkjoTY/4u1B7Mwto96p6Q1FISwi0qb6JIRT73SRmae7Z4lCWESkTfVNiABgS3aJwZVIe6AQFhFpQ726hmE2mdiafdDoUqQdUAiLiLShAD8r3WKDydpXQU2d0+hyxGAKYRGRNtazSxgut5vd+8qNLkUMphAWEWljPeNDATS1oSiERUTaWlLnxhDeqTOkOzyFsIhIGwsJ9CU6IpDd+8o0tWEHpxAWETFAz/hQqmsbyDtQZXQpYiCFsIiIAXr8uEt6l3ZJd2gKYRERA3SLDQFgT77OkO7IFMIiIgaIiwzEx2ome3+F0aWIgRTCIiIGsJjNdI22kXegirr6BqPLEYMohEVEDJIYE0KDy01OUaXRpYhBrM2t4HK5mDVrFtu3b8fX15c5c+aQkJDQtPzjjz/m5ZdfxmKxkJyczKxZszCble0iIs1JjAkGYE9+BUlxoQZXI0ZoNi2XLl1KXV0dCxcuZPr06cybN69pWU1NDU899RSvvPIKb775JpWVlSxfvrxVCxYR8RaJh07O2q+TszqqZkM4LS2N0aNHA5CSkkJGRkbTMl9fX958800CAgIAcDqd+Pn5tVKpIiLeJTYiEF8fM9n7tTu6o2p2d3RlZSU2m63pscViwel0YrVaMZvNREZGAvDqq6/icDgYNWrUCbcXHh6I1Wo5w7IPZ7cHt+j22iv16V3Up3c53T4TY0PYnVdGWHgQPtb2fyhP72fLajaEbTYbVVU/3dHF5XJhtVoPe/zkk0+SlZXF008/jclkOuH2SkocZ1Du0ez2YIqKvP8Uf/XpXdSndzmTPmPCA9mxt5SN2/bTNbp9B5zezzPb5rE0+2vX4MGDWblyJQDp6ekkJycftnzmzJnU1tby3HPPNe2WFhGRk9MlqnFPY67OkO6Qmh0Jjxs3jlWrVjF58mTcbjdz585l0aJFOBwO+vfvzzvvvMPQoUOZNm0aAFOnTmXcuHGtXriIiDc4FMI5hQrhjqjZEDabzcyePfuwryUlJTX9e9u2bS1flYhIB9HZrhDuyNr/WQAiIl4s0N9KZKg/OYWVuN2a1rCjUQiLiBisS5SNCkc9ZVV1RpcibUwhLCJiMB0X7rgUwiIiBms6Q1oh3OEohEVEDKaRcMelEBYRMVhkWAB+vhaFcAekEBYRMZjZZKKzPYj8Ygf1Ts0t3JEohEVE2oEuUcG43G72HWjZW/tK+6YQFhFpBw4dF84u8P57M8tPFMIiIu1Ary5hAHy7Kd/YQqRNKYRFRNqBuMggBnTvxI7cMjLzyowuR9qIQlhEpJ24dERXAD5bs9fgSqStKIRFRNqJ3l3D6BplY/3OA5RW1hpdjrQBhbCISDthMpk4LyUOl9vNKh0b7hAUwiIi7cjZfaPxsZr5emO+ZlXqABTCIiLtSKC/D0N72SksqWaXTtDyegphEZF2ZkTfGAB+2FZocCXS2hTCIiLtTN/EcAL9rKRtL8KlXdJeTSEsItLOWC1mBiVHUlJRy+68cqPLkVakEBYRaYeG9Y4CYO127ZL2ZgphEZF2qE9COL4+ZjbtLja6FGlFCmERkXbIx2qhd9dw8osdHCirNrocaSUKYRGRdmpA904AZOw+aHAl0loUwiIi7dSA7hEA2iXtxRTCIiLtVFR4IFFhAWzNLqHB5TK6HGkFCmERkXasd0IYNXUN5BRWGl2KtAKFsIhIO5bcJQyA7XtLDa1DWodCWESkHevVJRyAHTmlxhYirUIhLCLSjnUK9Scy1J8dOaW6haUXUgiLiLRzyV3CqKpxkldUZXQp0sIUwiIi7VzPzqEA7N6nqQ29jUJYRKSd6xYbAkBWviZz8DYKYRGRdi7eHoSv1czufRVGlyItTCEsItLOWcxmEmKCyTtQSW1dg9HlSAtSCIuIeIBusSG43ZBdoNGwN2k2hF0uFzNnziQ1NZUpU6aQnZ191DrV1dVMnjyZzMzMVilSRKSj6x7XeFx49z4dF/YmzYbw0qVLqaurY+HChUyfPp158+YdtnzTpk3ceOON5OTktFqRIiIdXeKPJ2ft2a8Q9ibNhnBaWhqjR48GICUlhYyMjMOW19XV8eyzz9K9e/fWqVBERIgM9cff10KurhX2KtbmVqisrMRmszU9tlgsOJ1OrNbGpw4ZMuSUXjA8PBCr1XKKZZ6Y3R7cottrr9Snd1Gf3qUt+uwWF8r2vSWEhgXi69Oyn6MnS+9ny2o2hG02G1VVP/3m5XK5mgL4dJSUOE77ucditwdTVOT9JyqoT++iPr1LW/UZExHA1j0H2bBtP4kxIa3+ekfS+3lm2zyWZndHDx48mJUrVwKQnp5OcnJyixYmIiInp0tU417JnAJNa+gtmh3Sjhs3jlWrVjF58mTcbjdz585l0aJFOBwOUlNT26JGERHhZyFcpBD2Fs2GsNlsZvbs2Yd9LSkp6aj1Xn311ZarSkREjtI50oYJyC1UCHsL3axDRMRD+PlaiAoPIKewEremNfQKCmEREQ8SFxlEVY2Tcke90aVIC1AIi4h4kLjIIADyD+h6YW+gEBYR8SCxnQIByC9WCHsDhbCIiAeJ7fTjSLi4Ze+5IMZQCIuIeJCYCI2EvYlCWETEgwT4WQkP9mOfRsJeQSEsIuJhYjsFUlJRS3Wt0+hS5AwphEVEPMyh48L7D2o07OkUwiIiHibuxzOk9+kyJY+nEBYR8TCdD91DWrev9HgKYRERDxMf2RjCuZrIweMphEVEPEygv5XIUH9N5OAFFMIiIh6oS5SNckc9ZVV1RpciZ0AhLCLigTrbf9wlrdGwR1MIi4h4oC46OcsrKIRFRDzQoTOks/LLDa5EzoRCWETEA0WFBxDbKZB1O4ooLqsxuhw5TQphEREPZDaZuPzsBBpcbj5bs9focuQ0KYRFRDzUiL7RRIb6s3LjPiocOkvaEymERUQ8lNVi5qKhXah3uvh6Y77R5chpUAiLiHiwcwfE4udjYfm6XBpcLqPLkVOkEBYR8WCB/lbO6R9DcXktaduLjC5HTpFCWETEw108rAsWs4l3V2RS79Ro2JMohEVEPFx0RCBjB3emqLSGpWk5Rpcjp0AhLCLiBSacm0iQv5VPv9tLbX2D0eXISVIIi4h4gSB/Hy4Y3JnK6nq+0ZnSHkMhLCLiJS4a0hkfq5nP1uzF2aBjw55AISwi4iVCgnwZMzCO4vIalqXlGl2OnASFsIiIF5lwbjeC/K18+E0WZZW1RpcjzVAIi4h4EVuAD9ec152augY++naP0eVIMxTCIiJe5ryBcdjD/Pl6wz4OlmuGpfZMISwi4mWsFjPjz0nE2eDmk++yjS5HTkAhLCLihc7pH0NUWIBGw+2cQlhExAtZzBoNe4JmQ9jlcjFz5kxSU1OZMmUK2dmHv5lffvklkyZNIjU1lbfeeqvVChURkVMzsn9002i4sMRhdDlyDM2G8NKlS6mrq2PhwoVMnz6defPmNS2rr6/n8ccf56WXXuLVV19l4cKFFBVpFg8RkfbAYjYzcUx3nA1uXv5sO2632+iS5AjW5lZIS0tj9OjRAKSkpJCRkdG0LDMzk65duxIaGgrAkCFDWLt2LZdddlkrlSsiIqdiWO8oVmfsZ0NmMY+89D3Bgb6nvS1fXwt1dd5/X+qYyCB+MbYHVkvrH7FtNoQrKyux2WxNjy0WC06nE6vVSmVlJcHBwU3LgoKCqKysPOH2wsMDsVotZ1Dy0ez24OZX8gLq07uoT+/Snvu878YhPPHKWjLzysgtqjK6nHYv/6CD264egO0MfmE5Wc2GsM1mo6rqpzfN5XJhtVqPuayqquqwUD6WkhY+LmG3B1NUVNGi22yP1Kd3UZ/exRP6/MPkFNxuN64z2CVtjwym6ED77rMlRNlDKC6upLqq5e44drxf0poN4cGDB7N8+XIuv/xy0tPTSU5OblqWlJREdnY2paWlBAYGsnbtWm699dYWK1pERFqOyWTCYjKd9vMtFjMWs/dfVGM2n/736FQ1G8Ljxo1j1apVTJ48Gbfbzdy5c1m0aBEOh4PU1FQefPBBbr31VtxuN5MmTSI6Orot6hYREfF4zYaw2Wxm9uzZh30tKSmp6d9jx45l7NixLV+ZiIiIl/P+/QoiIiLtlEJYRETEIAphERERgyiERUREDKIQFhERMYhCWERExCAKYREREYMohEVERAyiEBYRETGICXADmmdSRESkDZlMJo2ERUREjKIQFhERMYhCWERExCAKYREREYMohEVERAyiEBYRETGIQlhERMQgXhvCGRkZTJ8+nQceeIADBw4YXU6rWb16NX/84x/57W9/y7Zt24wup1WtXr2aP//5z0aX0SrWrVvHAw88wAMPPEB5ebnR5bQqb34fD+koP5cd5XMWoLi4mIkTJ7b4dr02hGtra3nkkUcYM2YM6enpRpfTaqqrq3niiSe44447+Oabb4wup9VkZ2ezZcsWamtrjS6lVbz11lvMnj2ba6+9lsWLFxtdTqvx9vfxkI7yc9lRPmfdbjcvvPAC8fHxLb5trwnhBQsWcPvtt3P77bfz/PPPM2TIEHbt2sVLL71Enz59jC6vxRzZ59ixY6murubVV1/lmmuuMbq8FnNknwkJCdx6661Gl9VqGhoa8PPzw263U1RUZHQ5rcbb38dDvPXn8kje+jl7pDfeeIMrr7wSPz+/Vtm+G3B7mw0bNrhra2vdBw8edM+bN8/oclrNwYMH3Q899JB73759RpfSJqZPn250Ca1ixowZ7traWvf333/vfv31140up9V56/t4SEf5uewon7N33XWXe8aMGe6LL77YvXjx4hbbLuD2iJHwhg0bmDJlCgAul4uZM2eSmprKlClTyM7OPuZzqqqqeOihh5gzZw6XXHJJW5Z72k6nz8cff5yCggL+/ve/89lnn7VluaftdPr0ZCfT7/XXX8/MmTN58803mTBhgpHlnraO8r6eTJ+e+HN5pJPp0xM/Z490Mn0+88wzzJ49mwEDBnDZZZe1eA3teiQ8f/589/jx493XXXed2+12uz///HP3Aw884Ha73e7169e777jjDiPLazHq07v6PKSj9Ks+1acnMrpPPGEk3LVrV55++ummx2lpaYwePRqAlJQUMjIyjCqtRalP7+rzkI7Sr/pUn56oPfTZ7kP4kksuwWq1Nj2urKzEZrM1PbZYLDidTiNKa1Hqs5G39HlIR+lXfTZSn56lPfTZ7kP4SDabjaqqqqbHLpfrsG+it1Cf3qmj9Ks+vYv6bD0eF8KDBw9m5cqVAKSnp5OcnGxwRa1DfXqnjtKv+vQu6rP1eNyvMuPGjWPVqlVMnjwZt9vN3LlzjS6pVahP79RR+lWf3kV9th4TjWdH03iiloiIiLQFk8nkebujRUREvIVCWERExCAKYREREYMohEVERAyiEBYRETGIQlhERMQgCmERERGDKIRFvERubi5jx4494TpPP/30YTesFxFjKYRFREQM4nG3rRQRcDqdzJo1i507d3LgwAF69erF9OnTm5Y/+OCD+Pn5sWnTJqqqqrjzzju5+uqrAdi4cSOTJ0+moKCAiRMncs8991BZWclDDz1EQUEBhYWFjBw5ksceewyTyWRQhyIdg0JYxAOtX78eHx8fFi5ciMvlYtq0aaxYseKwdXJycli4cCHFxcVMnDiRUaNGAVBcXMybb75JZWUlY8eO5Ze//CVfffUVffr04V//+hd1dXVcccUVbN68mf79+xvRnkiHoRAW8UDDhg0jLCyM1157jd27d7Nnzx4cDsdh60ycOBEfHx9iYmIYPHgwaWlpAIwePRpfX18iIiIIDw+nrKyM8ePHs3HjRhYsWMDu3bspLS09ansi0vJ0TFjEAy1btoz7778ff39/Jk6cyLBhw4iLiztsHYvF0vTvn8+L+vP5UU0mE263m1dffZW//vWvREREcNNNN5GUlKRJXUTagEJYxAOtXr2ayy67jEmTJhESEsKaNWtoaGg4bJ1PP/0Ut9tNXl4eGzduZMiQIcfd3qpVq0hNTWXChAnU1taybds2XC5Xa7ch0uFpd7SIB7ruuuu4//77+eSTT/Dx8WHw4MGsWbPmsHVqamqYNGkSdXV1zJ49m/Dw8ONub9q0acyaNYv58+djs9kYNGgQubm5rd2GSIen+YRFvNCDDz7I8OHDmThxotGliMhxaD5hERERA2kkLCIiYgCNhEVERAykEBYRETGIQlhERMQgCmERERGDNJ2YJSIiIm1LI2ERERGD/H/ixny1JaaW8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099" name="Picture 3" descr="C:\Users\Jim\Desktop\télécharge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0256" y="699542"/>
            <a:ext cx="6893744" cy="4032448"/>
          </a:xfrm>
          <a:prstGeom prst="rect">
            <a:avLst/>
          </a:prstGeom>
          <a:noFill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CBD3D9F-20B7-4ED6-8AF2-F3AFB85E2C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Modélisation des émissions de gaz à effet de serre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639728"/>
            <a:ext cx="8640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/>
              <a:t>Généralisation du modèle retenu (Bagging – régression Ridge – recalibrage StandardScaler) :</a:t>
            </a:r>
          </a:p>
          <a:p>
            <a:r>
              <a:rPr lang="fr-FR" sz="1000"/>
              <a:t>(rappel : score de cross-validation = 0.71)</a:t>
            </a:r>
            <a:endParaRPr lang="fr-FR" sz="1000" b="1"/>
          </a:p>
          <a:p>
            <a:endParaRPr lang="fr-FR" sz="1000" smtClean="0"/>
          </a:p>
          <a:p>
            <a:r>
              <a:rPr lang="fr-FR" sz="1000" smtClean="0"/>
              <a:t>Données </a:t>
            </a:r>
            <a:r>
              <a:rPr lang="fr-FR" sz="1000"/>
              <a:t>d’entraînement (R²=0.87) : Prédictions = </a:t>
            </a:r>
            <a:r>
              <a:rPr lang="fr-FR" sz="1000" smtClean="0"/>
              <a:t>f(Observations)</a:t>
            </a:r>
            <a:r>
              <a:rPr lang="fr-FR" sz="1000" b="1" smtClean="0"/>
              <a:t> </a:t>
            </a:r>
            <a:r>
              <a:rPr lang="fr-FR" sz="1000" b="1" smtClean="0"/>
              <a:t>                   Données </a:t>
            </a:r>
            <a:r>
              <a:rPr lang="fr-FR" sz="1000" b="1"/>
              <a:t>de test </a:t>
            </a:r>
            <a:r>
              <a:rPr lang="fr-FR" sz="1600" b="1"/>
              <a:t>(R²=0.91)</a:t>
            </a:r>
            <a:r>
              <a:rPr lang="fr-FR" sz="1000" b="1"/>
              <a:t> : </a:t>
            </a:r>
            <a:r>
              <a:rPr lang="fr-FR" sz="1000"/>
              <a:t>Prédictions = f(Observations)</a:t>
            </a:r>
          </a:p>
          <a:p>
            <a:endParaRPr lang="fr-FR" sz="1000"/>
          </a:p>
          <a:p>
            <a:endParaRPr lang="fr-FR" sz="1000"/>
          </a:p>
        </p:txBody>
      </p:sp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323527" y="1451957"/>
            <a:ext cx="4341334" cy="2992001"/>
            <a:chOff x="644745" y="1347614"/>
            <a:chExt cx="2631111" cy="1813334"/>
          </a:xfrm>
        </p:grpSpPr>
        <p:pic>
          <p:nvPicPr>
            <p:cNvPr id="6147" name="Picture 3" descr="C:\Users\Jim\Desktop\téléchargemen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4745" y="1347614"/>
              <a:ext cx="2631111" cy="1813334"/>
            </a:xfrm>
            <a:prstGeom prst="rect">
              <a:avLst/>
            </a:prstGeom>
            <a:noFill/>
          </p:spPr>
        </p:pic>
        <p:sp>
          <p:nvSpPr>
            <p:cNvPr id="6" name="Ellipse 5"/>
            <p:cNvSpPr/>
            <p:nvPr/>
          </p:nvSpPr>
          <p:spPr>
            <a:xfrm>
              <a:off x="3032025" y="1590662"/>
              <a:ext cx="117831" cy="1202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6149" name="Picture 5" descr="C:\Users\Jim\Desktop\téléchargem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6352" y="1451957"/>
            <a:ext cx="4265905" cy="2992000"/>
          </a:xfrm>
          <a:prstGeom prst="rect">
            <a:avLst/>
          </a:prstGeom>
          <a:noFill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Conclusion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A1C17882-2106-4751-BDB7-77725DDED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27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2160239" y="1171798"/>
          <a:ext cx="4860033" cy="3632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20011"/>
                <a:gridCol w="1620011"/>
                <a:gridCol w="162001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Consommation d’énergie 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Émission de GHG 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Recalibrage</a:t>
                      </a:r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StandardScaler</a:t>
                      </a:r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Modèle</a:t>
                      </a:r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Ensembliste avec bootstrap</a:t>
                      </a:r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Lasso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Ridge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alpha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1000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46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max_samples (%)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40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100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max_samples (%)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100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100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n_estimators 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12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10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R² généralisation sur training set</a:t>
                      </a:r>
                      <a:endParaRPr lang="fr-F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0.87</a:t>
                      </a:r>
                      <a:endParaRPr lang="fr-F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0.91</a:t>
                      </a:r>
                      <a:endParaRPr lang="fr-FR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251520" y="833100"/>
            <a:ext cx="86409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Modèles retenus </a:t>
            </a:r>
            <a:r>
              <a:rPr lang="fr-FR" b="1" smtClean="0"/>
              <a:t>:</a:t>
            </a:r>
            <a:endParaRPr lang="fr-FR" b="1" smtClean="0">
              <a:solidFill>
                <a:srgbClr val="FF0000"/>
              </a:solidFill>
            </a:endParaRPr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Conclusion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1044481"/>
            <a:ext cx="86409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Taille du dataset :</a:t>
            </a:r>
          </a:p>
          <a:p>
            <a:r>
              <a:rPr lang="fr-FR"/>
              <a:t>Suffisant, mais conduit à une forte variabilité entre les plis lors de la cross-validation.</a:t>
            </a:r>
          </a:p>
          <a:p>
            <a:endParaRPr lang="fr-FR" b="1" smtClean="0"/>
          </a:p>
          <a:p>
            <a:endParaRPr lang="fr-FR" b="1"/>
          </a:p>
          <a:p>
            <a:r>
              <a:rPr lang="fr-FR" b="1"/>
              <a:t>Régularisation des modèles Ridge / Lasso :</a:t>
            </a:r>
          </a:p>
          <a:p>
            <a:r>
              <a:rPr lang="fr-FR"/>
              <a:t>Améliorations peu significatives </a:t>
            </a:r>
            <a:r>
              <a:rPr lang="fr-FR" smtClean="0"/>
              <a:t>lors de </a:t>
            </a:r>
            <a:r>
              <a:rPr lang="fr-FR"/>
              <a:t>la régularisation sur </a:t>
            </a:r>
            <a:r>
              <a:rPr lang="fr-FR" smtClean="0"/>
              <a:t>alpha, car </a:t>
            </a:r>
            <a:r>
              <a:rPr lang="fr-FR"/>
              <a:t>faible corrélation entre les variables </a:t>
            </a:r>
            <a:r>
              <a:rPr lang="fr-FR" smtClean="0"/>
              <a:t>d’entrée (surfaces des PropertyUseType).</a:t>
            </a:r>
            <a:endParaRPr lang="fr-FR"/>
          </a:p>
          <a:p>
            <a:endParaRPr lang="fr-FR" b="1" smtClean="0"/>
          </a:p>
          <a:p>
            <a:endParaRPr lang="fr-FR" b="1"/>
          </a:p>
          <a:p>
            <a:r>
              <a:rPr lang="fr-FR" b="1"/>
              <a:t>Bagging des meilleurs modèles :</a:t>
            </a:r>
          </a:p>
          <a:p>
            <a:r>
              <a:rPr lang="fr-FR"/>
              <a:t>Amélioration significative </a:t>
            </a:r>
            <a:r>
              <a:rPr lang="fr-FR" smtClean="0"/>
              <a:t>du R².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>
                <a:sym typeface="Symbol"/>
              </a:rPr>
              <a:t> </a:t>
            </a:r>
            <a:r>
              <a:rPr lang="fr-FR" smtClean="0"/>
              <a:t>Les </a:t>
            </a:r>
            <a:r>
              <a:rPr lang="fr-FR" b="1" smtClean="0"/>
              <a:t>données déclaratives </a:t>
            </a:r>
            <a:r>
              <a:rPr lang="fr-FR" smtClean="0"/>
              <a:t>du permis d'exploitation commerciale ont permis de mettre au point des </a:t>
            </a:r>
            <a:r>
              <a:rPr lang="fr-FR" b="1" smtClean="0"/>
              <a:t>modèles prédictifs </a:t>
            </a:r>
            <a:r>
              <a:rPr lang="fr-FR" smtClean="0"/>
              <a:t>des consommations d’énergie et d’émissions de </a:t>
            </a:r>
            <a:r>
              <a:rPr lang="fr-FR" smtClean="0"/>
              <a:t>GHG</a:t>
            </a:r>
            <a:r>
              <a:rPr lang="fr-FR" smtClean="0"/>
              <a:t>.</a:t>
            </a:r>
            <a:endParaRPr lang="fr-FR" smtClean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A223D86-A029-489A-BB99-60C4008B1F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Problématique de la ville de Seattle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9512" y="901625"/>
            <a:ext cx="88569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Contexte</a:t>
            </a:r>
            <a:r>
              <a:rPr lang="fr-FR"/>
              <a:t> : réduire les émissions de gaz à effet de serre (GHG).</a:t>
            </a:r>
          </a:p>
          <a:p>
            <a:endParaRPr lang="fr-FR"/>
          </a:p>
          <a:p>
            <a:endParaRPr lang="fr-FR"/>
          </a:p>
          <a:p>
            <a:r>
              <a:rPr lang="fr-FR" b="1"/>
              <a:t>Objectif</a:t>
            </a:r>
            <a:r>
              <a:rPr lang="fr-FR"/>
              <a:t> de la municipalité: disposer des données « Consommation d’énergie » et « émission de GHG » pour les bâtiments non destinés à l’habitation.</a:t>
            </a:r>
          </a:p>
          <a:p>
            <a:endParaRPr lang="fr-FR"/>
          </a:p>
          <a:p>
            <a:endParaRPr lang="fr-FR"/>
          </a:p>
          <a:p>
            <a:r>
              <a:rPr lang="fr-FR" b="1"/>
              <a:t>Moyens</a:t>
            </a:r>
            <a:r>
              <a:rPr lang="fr-FR"/>
              <a:t> déjà mis en œuvre : relevés minutieux déjà effectués sur plusieurs milliers de </a:t>
            </a:r>
            <a:r>
              <a:rPr lang="fr-FR" smtClean="0"/>
              <a:t>bâtiments.</a:t>
            </a:r>
            <a:endParaRPr lang="fr-FR"/>
          </a:p>
          <a:p>
            <a:r>
              <a:rPr lang="fr-FR"/>
              <a:t>Nombreuses données récoltées pour chaque </a:t>
            </a:r>
            <a:r>
              <a:rPr lang="fr-FR" smtClean="0"/>
              <a:t>bâtiment:</a:t>
            </a:r>
            <a:endParaRPr lang="fr-FR"/>
          </a:p>
          <a:p>
            <a:pPr>
              <a:buFontTx/>
              <a:buChar char="-"/>
            </a:pPr>
            <a:r>
              <a:rPr lang="fr-FR"/>
              <a:t> données du permis d'exploitation commerciale : usages des bâtiments, surfaces des principaux usages, données de géolocalisation, …</a:t>
            </a:r>
          </a:p>
          <a:p>
            <a:pPr>
              <a:buFontTx/>
              <a:buChar char="-"/>
            </a:pPr>
            <a:r>
              <a:rPr lang="fr-FR"/>
              <a:t> relevés de consommation / </a:t>
            </a:r>
            <a:r>
              <a:rPr lang="fr-FR" smtClean="0"/>
              <a:t>émission : </a:t>
            </a:r>
            <a:r>
              <a:rPr lang="fr-FR"/>
              <a:t>types d’énergies consommées, émissions de GHG, Energy Star Score.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5DB4443-889A-479F-AC1F-73CBE1A1C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Feature engineering – Emissions de GHG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627534"/>
            <a:ext cx="8712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Emissions de GHG décomposées en :</a:t>
            </a:r>
          </a:p>
          <a:p>
            <a:pPr>
              <a:buFontTx/>
              <a:buChar char="-"/>
            </a:pPr>
            <a:r>
              <a:rPr lang="fr-FR"/>
              <a:t> ‘</a:t>
            </a:r>
            <a:r>
              <a:rPr lang="fr-FR" u="sng"/>
              <a:t>ElectricityGHGEmissions’</a:t>
            </a:r>
            <a:r>
              <a:rPr lang="fr-FR"/>
              <a:t>, </a:t>
            </a:r>
          </a:p>
          <a:p>
            <a:pPr>
              <a:buFontTx/>
              <a:buChar char="-"/>
            </a:pPr>
            <a:r>
              <a:rPr lang="fr-FR"/>
              <a:t> ‘</a:t>
            </a:r>
            <a:r>
              <a:rPr lang="fr-FR" u="sng"/>
              <a:t>SteamUseGHGEmissions’</a:t>
            </a:r>
            <a:r>
              <a:rPr lang="fr-FR"/>
              <a:t>, </a:t>
            </a:r>
          </a:p>
          <a:p>
            <a:pPr>
              <a:buFontTx/>
              <a:buChar char="-"/>
            </a:pPr>
            <a:r>
              <a:rPr lang="fr-FR"/>
              <a:t> ‘</a:t>
            </a:r>
            <a:r>
              <a:rPr lang="fr-FR" u="sng"/>
              <a:t>NaturalGasGHGEmissions’</a:t>
            </a:r>
            <a:r>
              <a:rPr lang="fr-FR"/>
              <a:t>, </a:t>
            </a:r>
          </a:p>
          <a:p>
            <a:pPr>
              <a:buFontTx/>
              <a:buChar char="-"/>
            </a:pPr>
            <a:r>
              <a:rPr lang="fr-FR"/>
              <a:t> calculées à partir des consommations d’énergie : 'Electricity(kWh)‘, 'SteamUse(kBtu)‘, 'NaturalGas(kBtu)‘.</a:t>
            </a:r>
          </a:p>
          <a:p>
            <a:endParaRPr lang="fr-FR"/>
          </a:p>
          <a:p>
            <a:r>
              <a:rPr lang="fr-FR"/>
              <a:t>En faisant la somme de ces 3 émissions, on </a:t>
            </a:r>
            <a:r>
              <a:rPr lang="fr-FR" smtClean="0"/>
              <a:t>boucle bien </a:t>
            </a:r>
            <a:r>
              <a:rPr lang="fr-FR"/>
              <a:t>sur ‘TotalGHGEmissions’ :</a:t>
            </a:r>
          </a:p>
          <a:p>
            <a:endParaRPr lang="fr-FR"/>
          </a:p>
          <a:p>
            <a:endParaRPr lang="fr-FR"/>
          </a:p>
        </p:txBody>
      </p:sp>
      <p:pic>
        <p:nvPicPr>
          <p:cNvPr id="97282" name="Picture 2" descr="C:\Users\Jim\Desktop\télécharge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2207101"/>
            <a:ext cx="3907836" cy="2740913"/>
          </a:xfrm>
          <a:prstGeom prst="rect">
            <a:avLst/>
          </a:prstGeom>
          <a:noFill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790B7DAC-C497-46FE-BC01-84D42BF686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Problématique de la ville de Seattle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1261085"/>
            <a:ext cx="88569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Problème </a:t>
            </a:r>
            <a:r>
              <a:rPr lang="fr-FR"/>
              <a:t>: </a:t>
            </a:r>
          </a:p>
          <a:p>
            <a:endParaRPr lang="fr-FR" smtClean="0"/>
          </a:p>
          <a:p>
            <a:r>
              <a:rPr lang="fr-FR" smtClean="0"/>
              <a:t>- </a:t>
            </a:r>
            <a:r>
              <a:rPr lang="fr-FR"/>
              <a:t>relevés de consommation / émission : coûteux à obtenir.</a:t>
            </a:r>
          </a:p>
          <a:p>
            <a:endParaRPr lang="fr-FR" smtClean="0"/>
          </a:p>
          <a:p>
            <a:r>
              <a:rPr lang="fr-FR" smtClean="0"/>
              <a:t>- </a:t>
            </a:r>
            <a:r>
              <a:rPr lang="fr-FR"/>
              <a:t>données du permis d'exploitation commerciale : plus </a:t>
            </a:r>
            <a:r>
              <a:rPr lang="fr-FR" smtClean="0"/>
              <a:t>faciles </a:t>
            </a:r>
            <a:r>
              <a:rPr lang="fr-FR"/>
              <a:t>à acquérir.</a:t>
            </a:r>
          </a:p>
          <a:p>
            <a:endParaRPr lang="fr-FR" smtClean="0"/>
          </a:p>
          <a:p>
            <a:endParaRPr lang="fr-FR"/>
          </a:p>
          <a:p>
            <a:r>
              <a:rPr lang="fr-FR" b="1" smtClean="0"/>
              <a:t>Missions</a:t>
            </a:r>
            <a:r>
              <a:rPr lang="fr-FR" smtClean="0"/>
              <a:t> </a:t>
            </a:r>
            <a:r>
              <a:rPr lang="fr-FR" b="1" smtClean="0"/>
              <a:t>confiées</a:t>
            </a:r>
            <a:r>
              <a:rPr lang="fr-FR" smtClean="0"/>
              <a:t> :</a:t>
            </a:r>
            <a:endParaRPr lang="fr-FR"/>
          </a:p>
          <a:p>
            <a:pPr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r>
              <a:rPr lang="fr-FR" smtClean="0"/>
              <a:t> </a:t>
            </a:r>
            <a:r>
              <a:rPr lang="fr-FR"/>
              <a:t>prédire les consommations d’énergie et les émissions de GHG sur la base des données déclaratives du permis d'exploitation commerciale</a:t>
            </a:r>
          </a:p>
          <a:p>
            <a:pPr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r>
              <a:rPr lang="fr-FR" smtClean="0"/>
              <a:t> </a:t>
            </a:r>
            <a:r>
              <a:rPr lang="fr-FR"/>
              <a:t>évaluer l’intérêt de l’Energy Star </a:t>
            </a:r>
            <a:r>
              <a:rPr lang="fr-FR" smtClean="0"/>
              <a:t>Score pour la prédiction d’émissions.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36954B9A-3B9C-4BF8-B9AE-83EC3B0BF4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904528"/>
            <a:ext cx="88569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Source : </a:t>
            </a:r>
            <a:r>
              <a:rPr lang="fr-FR"/>
              <a:t>www.kaggle.com/city-of-seattle/sea-building-energy-benchmarking</a:t>
            </a:r>
          </a:p>
          <a:p>
            <a:r>
              <a:rPr lang="fr-FR"/>
              <a:t>2 fichiers json de métadonnées (2015, 2016</a:t>
            </a:r>
            <a:r>
              <a:rPr lang="fr-FR" smtClean="0"/>
              <a:t>) </a:t>
            </a:r>
            <a:r>
              <a:rPr lang="fr-FR"/>
              <a:t>et 2 fichiers csv de données (2015, 2016)</a:t>
            </a:r>
          </a:p>
          <a:p>
            <a:endParaRPr lang="fr-FR"/>
          </a:p>
          <a:p>
            <a:endParaRPr lang="fr-FR" b="1"/>
          </a:p>
          <a:p>
            <a:r>
              <a:rPr lang="fr-FR" b="1"/>
              <a:t>Description des données 2016 </a:t>
            </a:r>
            <a:r>
              <a:rPr lang="fr-FR" b="1" smtClean="0"/>
              <a:t>:</a:t>
            </a:r>
          </a:p>
          <a:p>
            <a:endParaRPr lang="fr-FR" b="1"/>
          </a:p>
          <a:p>
            <a:pPr>
              <a:buFontTx/>
              <a:buChar char="-"/>
            </a:pPr>
            <a:r>
              <a:rPr lang="fr-FR"/>
              <a:t> 3376 lignes </a:t>
            </a:r>
            <a:r>
              <a:rPr lang="fr-FR" smtClean="0"/>
              <a:t>(« properties »).</a:t>
            </a:r>
            <a:endParaRPr lang="fr-FR"/>
          </a:p>
          <a:p>
            <a:pPr>
              <a:buFontTx/>
              <a:buChar char="-"/>
            </a:pPr>
            <a:endParaRPr lang="fr-FR"/>
          </a:p>
          <a:p>
            <a:pPr>
              <a:buFontTx/>
              <a:buChar char="-"/>
            </a:pPr>
            <a:r>
              <a:rPr lang="fr-FR"/>
              <a:t> 45 colonnes (variables) : localisation, différents usages commerciaux, surfaces, différentes consommations d’énergie (électricité, vapeur, gaz naturel</a:t>
            </a:r>
            <a:r>
              <a:rPr lang="fr-FR" smtClean="0"/>
              <a:t>), …</a:t>
            </a:r>
            <a:endParaRPr lang="fr-FR"/>
          </a:p>
          <a:p>
            <a:pPr>
              <a:buFontTx/>
              <a:buChar char="-"/>
            </a:pPr>
            <a:endParaRPr lang="fr-FR"/>
          </a:p>
          <a:p>
            <a:pPr>
              <a:buFontTx/>
              <a:buChar char="-"/>
            </a:pPr>
            <a:r>
              <a:rPr lang="fr-FR"/>
              <a:t> Variables d’intérêt pour les modèles de prédiction à concevoir :</a:t>
            </a:r>
            <a:br>
              <a:rPr lang="fr-FR"/>
            </a:br>
            <a:r>
              <a:rPr lang="fr-FR"/>
              <a:t>	- </a:t>
            </a:r>
            <a:r>
              <a:rPr lang="fr-FR" i="1"/>
              <a:t>SiteEnergyUse(kBtu)</a:t>
            </a:r>
            <a:r>
              <a:rPr lang="fr-FR"/>
              <a:t> : consommation d’énergie par </a:t>
            </a:r>
            <a:r>
              <a:rPr lang="fr-FR" smtClean="0"/>
              <a:t>« property » en </a:t>
            </a:r>
            <a:r>
              <a:rPr lang="fr-FR"/>
              <a:t>kBtu / an.</a:t>
            </a:r>
          </a:p>
          <a:p>
            <a:r>
              <a:rPr lang="fr-FR"/>
              <a:t>	- </a:t>
            </a:r>
            <a:r>
              <a:rPr lang="fr-FR" i="1"/>
              <a:t>TotalGHGEmissions</a:t>
            </a:r>
            <a:r>
              <a:rPr lang="fr-FR"/>
              <a:t> : émissions par </a:t>
            </a:r>
            <a:r>
              <a:rPr lang="fr-FR" smtClean="0"/>
              <a:t>« property » en </a:t>
            </a:r>
            <a:r>
              <a:rPr lang="fr-FR"/>
              <a:t>équivalent tonne de CO</a:t>
            </a:r>
            <a:r>
              <a:rPr lang="fr-FR" baseline="-25000"/>
              <a:t>2</a:t>
            </a:r>
            <a:r>
              <a:rPr lang="fr-FR"/>
              <a:t> / an.</a:t>
            </a:r>
            <a:br>
              <a:rPr lang="fr-FR"/>
            </a:br>
            <a:endParaRPr lang="fr-FR"/>
          </a:p>
          <a:p>
            <a:endParaRPr lang="fr-FR"/>
          </a:p>
          <a:p>
            <a:r>
              <a:rPr lang="fr-FR" b="1"/>
              <a:t>Description des données 2015 : </a:t>
            </a:r>
            <a:r>
              <a:rPr lang="fr-FR"/>
              <a:t>3340 </a:t>
            </a:r>
            <a:r>
              <a:rPr lang="fr-FR" smtClean="0"/>
              <a:t>properties, </a:t>
            </a:r>
            <a:r>
              <a:rPr lang="fr-FR"/>
              <a:t>48 variables (similaires à celles de 2016).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Présentation des données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475948"/>
            <a:ext cx="8856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On choisit de ne travailler qu’avec les données de </a:t>
            </a:r>
            <a:r>
              <a:rPr lang="fr-FR" b="1" u="sng"/>
              <a:t>2016</a:t>
            </a:r>
            <a:r>
              <a:rPr lang="fr-FR" b="1"/>
              <a:t>.</a:t>
            </a:r>
          </a:p>
          <a:p>
            <a:endParaRPr lang="fr-FR" b="1" smtClean="0"/>
          </a:p>
          <a:p>
            <a:endParaRPr lang="fr-FR" b="1"/>
          </a:p>
          <a:p>
            <a:r>
              <a:rPr lang="fr-FR" b="1"/>
              <a:t>Raisons :</a:t>
            </a:r>
          </a:p>
          <a:p>
            <a:endParaRPr lang="fr-FR" smtClean="0"/>
          </a:p>
          <a:p>
            <a:pPr>
              <a:buFontTx/>
              <a:buChar char="-"/>
            </a:pPr>
            <a:r>
              <a:rPr lang="fr-FR" smtClean="0"/>
              <a:t> union </a:t>
            </a:r>
            <a:r>
              <a:rPr lang="fr-FR"/>
              <a:t>des datasets 2015 et 2016 </a:t>
            </a:r>
            <a:r>
              <a:rPr lang="fr-FR">
                <a:sym typeface="Symbol"/>
              </a:rPr>
              <a:t> </a:t>
            </a:r>
            <a:r>
              <a:rPr lang="fr-FR"/>
              <a:t>3432 </a:t>
            </a:r>
            <a:r>
              <a:rPr lang="fr-FR" smtClean="0"/>
              <a:t>properties dans le nouveau </a:t>
            </a:r>
            <a:r>
              <a:rPr lang="fr-FR"/>
              <a:t>dataset (gain de seulement 1.7</a:t>
            </a:r>
            <a:r>
              <a:rPr lang="fr-FR" smtClean="0"/>
              <a:t>%).</a:t>
            </a:r>
          </a:p>
          <a:p>
            <a:pPr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r>
              <a:rPr lang="fr-FR" smtClean="0"/>
              <a:t> </a:t>
            </a:r>
            <a:r>
              <a:rPr lang="fr-FR" smtClean="0"/>
              <a:t>risque de joindre des données qui ont disparu pour une raison non déterminée entre 2015 et 2016. </a:t>
            </a:r>
          </a:p>
          <a:p>
            <a:pPr>
              <a:buFontTx/>
              <a:buChar char="-"/>
            </a:pPr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Données retenues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560A07AC-C7A5-4EFD-96E1-A21DCFA8B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Etanchéité des données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07504" y="1186755"/>
            <a:ext cx="88569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Séparation des données</a:t>
            </a:r>
            <a:r>
              <a:rPr lang="fr-FR" smtClean="0"/>
              <a:t> en :</a:t>
            </a:r>
          </a:p>
          <a:p>
            <a:r>
              <a:rPr lang="fr-FR" smtClean="0"/>
              <a:t>- jeu d’entraînement.</a:t>
            </a:r>
          </a:p>
          <a:p>
            <a:pPr>
              <a:buFontTx/>
              <a:buChar char="-"/>
            </a:pPr>
            <a:r>
              <a:rPr lang="fr-FR" smtClean="0"/>
              <a:t> jeu de test,</a:t>
            </a:r>
            <a:endParaRPr lang="fr-FR" smtClean="0"/>
          </a:p>
          <a:p>
            <a:r>
              <a:rPr lang="fr-FR" smtClean="0"/>
              <a:t>avant </a:t>
            </a:r>
            <a:r>
              <a:rPr lang="fr-FR"/>
              <a:t>les étapes de nettoyage / exploration pour limiter les fuites de données.</a:t>
            </a:r>
          </a:p>
          <a:p>
            <a:endParaRPr lang="fr-FR" b="1" smtClean="0"/>
          </a:p>
          <a:p>
            <a:endParaRPr lang="fr-FR" b="1"/>
          </a:p>
          <a:p>
            <a:r>
              <a:rPr lang="fr-FR"/>
              <a:t>Ratio de split : 4 / 1      →      3376 = 2700 + 676    </a:t>
            </a:r>
            <a:r>
              <a:rPr lang="fr-FR" smtClean="0"/>
              <a:t>(lignes)</a:t>
            </a:r>
            <a:endParaRPr lang="fr-FR"/>
          </a:p>
          <a:p>
            <a:endParaRPr lang="fr-FR" smtClean="0"/>
          </a:p>
          <a:p>
            <a:endParaRPr lang="fr-FR"/>
          </a:p>
          <a:p>
            <a:r>
              <a:rPr lang="fr-FR"/>
              <a:t>Etapes de nettoyage réalisées sur le jeu de test après exploration à l’identique du jeu d’entraînement.</a:t>
            </a:r>
          </a:p>
          <a:p>
            <a:pPr>
              <a:buFontTx/>
              <a:buChar char="-"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BA101431-4598-4DF7-A6E2-EBFF0F29C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Nettoyages des données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07504" y="903947"/>
            <a:ext cx="88569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Suppression de variables :</a:t>
            </a:r>
          </a:p>
          <a:p>
            <a:r>
              <a:rPr lang="fr-FR"/>
              <a:t>Raisons :</a:t>
            </a:r>
          </a:p>
          <a:p>
            <a:r>
              <a:rPr lang="fr-FR"/>
              <a:t>- modalité unique (</a:t>
            </a:r>
            <a:r>
              <a:rPr lang="fr-FR" i="1"/>
              <a:t>DataYear</a:t>
            </a:r>
            <a:r>
              <a:rPr lang="fr-FR"/>
              <a:t>, </a:t>
            </a:r>
            <a:r>
              <a:rPr lang="fr-FR" i="1"/>
              <a:t>City</a:t>
            </a:r>
            <a:r>
              <a:rPr lang="fr-FR"/>
              <a:t>, </a:t>
            </a:r>
            <a:r>
              <a:rPr lang="fr-FR" i="1"/>
              <a:t>State</a:t>
            </a:r>
            <a:r>
              <a:rPr lang="fr-FR"/>
              <a:t>, …),</a:t>
            </a:r>
          </a:p>
          <a:p>
            <a:r>
              <a:rPr lang="fr-FR"/>
              <a:t>- modalité différente pour chaque bâtiment (</a:t>
            </a:r>
            <a:r>
              <a:rPr lang="fr-FR" i="1"/>
              <a:t>PropertyName</a:t>
            </a:r>
            <a:r>
              <a:rPr lang="fr-FR"/>
              <a:t>, </a:t>
            </a:r>
            <a:r>
              <a:rPr lang="fr-FR" i="1"/>
              <a:t>TaxParcelIdentificationNumber</a:t>
            </a:r>
            <a:r>
              <a:rPr lang="fr-FR"/>
              <a:t>, </a:t>
            </a:r>
            <a:r>
              <a:rPr lang="fr-FR" i="1"/>
              <a:t>Location</a:t>
            </a:r>
            <a:r>
              <a:rPr lang="fr-FR"/>
              <a:t>, …),</a:t>
            </a:r>
          </a:p>
          <a:p>
            <a:r>
              <a:rPr lang="fr-FR"/>
              <a:t>- trop peu de bâtiments renseignés (</a:t>
            </a:r>
            <a:r>
              <a:rPr lang="fr-FR" i="1"/>
              <a:t>YearsENERGYSTARCertified</a:t>
            </a:r>
            <a:r>
              <a:rPr lang="fr-FR"/>
              <a:t>, </a:t>
            </a:r>
            <a:r>
              <a:rPr lang="fr-FR" i="1"/>
              <a:t>ComplianceStatus</a:t>
            </a:r>
            <a:r>
              <a:rPr lang="fr-FR"/>
              <a:t>, </a:t>
            </a:r>
            <a:r>
              <a:rPr lang="fr-FR" i="1"/>
              <a:t>Outlier</a:t>
            </a:r>
            <a:r>
              <a:rPr lang="fr-FR"/>
              <a:t>),</a:t>
            </a:r>
          </a:p>
          <a:p>
            <a:r>
              <a:rPr lang="fr-FR"/>
              <a:t>- non pertinent pour notre problème </a:t>
            </a:r>
            <a:r>
              <a:rPr lang="fr-FR" smtClean="0"/>
              <a:t>(</a:t>
            </a:r>
            <a:r>
              <a:rPr lang="fr-FR" i="1" smtClean="0"/>
              <a:t>Comment </a:t>
            </a:r>
            <a:r>
              <a:rPr lang="fr-FR" i="1" smtClean="0"/>
              <a:t>, DefaultData</a:t>
            </a:r>
            <a:r>
              <a:rPr lang="fr-FR" smtClean="0"/>
              <a:t>).</a:t>
            </a:r>
            <a:endParaRPr lang="fr-FR"/>
          </a:p>
          <a:p>
            <a:endParaRPr lang="fr-FR" smtClean="0"/>
          </a:p>
          <a:p>
            <a:endParaRPr lang="fr-FR"/>
          </a:p>
          <a:p>
            <a:r>
              <a:rPr lang="fr-FR" b="1"/>
              <a:t>Suppression des bâtiments destinés à l’habitation :</a:t>
            </a:r>
          </a:p>
          <a:p>
            <a:r>
              <a:rPr lang="fr-FR"/>
              <a:t>Variable </a:t>
            </a:r>
            <a:r>
              <a:rPr lang="fr-FR" i="1" smtClean="0"/>
              <a:t>BuildingType</a:t>
            </a:r>
            <a:r>
              <a:rPr lang="fr-FR" smtClean="0"/>
              <a:t> </a:t>
            </a:r>
            <a:r>
              <a:rPr lang="fr-FR"/>
              <a:t>avec les modalités : </a:t>
            </a:r>
            <a:r>
              <a:rPr lang="en-US" i="1" smtClean="0"/>
              <a:t>Multifamily </a:t>
            </a:r>
            <a:r>
              <a:rPr lang="en-US" i="1"/>
              <a:t>LR (1-4</a:t>
            </a:r>
            <a:r>
              <a:rPr lang="en-US" i="1" smtClean="0"/>
              <a:t>)</a:t>
            </a:r>
            <a:r>
              <a:rPr lang="en-US" smtClean="0"/>
              <a:t>, </a:t>
            </a:r>
            <a:r>
              <a:rPr lang="en-US" i="1" smtClean="0"/>
              <a:t>Multifamily </a:t>
            </a:r>
            <a:r>
              <a:rPr lang="en-US" i="1"/>
              <a:t>MR (5-9</a:t>
            </a:r>
            <a:r>
              <a:rPr lang="en-US" i="1" smtClean="0"/>
              <a:t>)</a:t>
            </a:r>
            <a:r>
              <a:rPr lang="en-US" smtClean="0"/>
              <a:t>, </a:t>
            </a:r>
            <a:r>
              <a:rPr lang="en-US" i="1" smtClean="0"/>
              <a:t>Multifamily </a:t>
            </a:r>
            <a:r>
              <a:rPr lang="en-US" i="1"/>
              <a:t>HR (10</a:t>
            </a:r>
            <a:r>
              <a:rPr lang="en-US" i="1" smtClean="0"/>
              <a:t>+)</a:t>
            </a:r>
            <a:endParaRPr lang="fr-FR"/>
          </a:p>
          <a:p>
            <a:r>
              <a:rPr lang="fr-FR"/>
              <a:t>2700 - 1365 = 1335 </a:t>
            </a:r>
            <a:r>
              <a:rPr lang="fr-FR" smtClean="0"/>
              <a:t>lignes dans </a:t>
            </a:r>
            <a:r>
              <a:rPr lang="fr-FR"/>
              <a:t>le train set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b="1" smtClean="0"/>
              <a:t>Suppression des lignes pour lesquelles la valeur à prédire n’est pas renseignée :</a:t>
            </a:r>
          </a:p>
          <a:p>
            <a:r>
              <a:rPr lang="fr-FR" smtClean="0"/>
              <a:t>	- 16 lignes supprimées pour la modélisation de </a:t>
            </a:r>
            <a:r>
              <a:rPr lang="fr-FR" i="1" smtClean="0"/>
              <a:t>SiteEnergyUse(kBtu)</a:t>
            </a:r>
            <a:r>
              <a:rPr lang="fr-FR" smtClean="0"/>
              <a:t>,</a:t>
            </a:r>
            <a:endParaRPr lang="fr-FR" smtClean="0"/>
          </a:p>
          <a:p>
            <a:r>
              <a:rPr lang="fr-FR" smtClean="0"/>
              <a:t>	- 6 lignes supprimées pour la modélisation de </a:t>
            </a:r>
            <a:r>
              <a:rPr lang="fr-FR" i="1" smtClean="0"/>
              <a:t>GHGEmissionsIntensity</a:t>
            </a:r>
            <a:r>
              <a:rPr lang="fr-FR" smtClean="0"/>
              <a:t>.</a:t>
            </a:r>
            <a:endParaRPr lang="fr-FR" smtClean="0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1583842A-F06D-4BE7-8365-E47C15060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Nettoyages des données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07504" y="771550"/>
            <a:ext cx="885698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Gestion des valeurs atypiques :</a:t>
            </a:r>
          </a:p>
          <a:p>
            <a:r>
              <a:rPr lang="fr-FR"/>
              <a:t>Conservation des </a:t>
            </a:r>
            <a:r>
              <a:rPr lang="fr-FR" smtClean="0"/>
              <a:t>properties aux </a:t>
            </a:r>
            <a:r>
              <a:rPr lang="fr-FR"/>
              <a:t>valeurs atypiques (Z-scores élevés).</a:t>
            </a:r>
          </a:p>
          <a:p>
            <a:r>
              <a:rPr lang="fr-FR"/>
              <a:t>Principalement des grands hopitaux et des campus universitaires.  </a:t>
            </a:r>
          </a:p>
          <a:p>
            <a:r>
              <a:rPr lang="fr-FR"/>
              <a:t>Suppression non judicieuse car plus gros consommateurs d'énergie et émetteurs de GHG</a:t>
            </a:r>
            <a:r>
              <a:rPr lang="fr-FR" smtClean="0"/>
              <a:t>.</a:t>
            </a:r>
          </a:p>
          <a:p>
            <a:endParaRPr lang="fr-FR" sz="2400" b="1" smtClean="0"/>
          </a:p>
          <a:p>
            <a:r>
              <a:rPr lang="fr-FR" b="1" smtClean="0"/>
              <a:t>Remplacement de valeurs à zéro :</a:t>
            </a:r>
          </a:p>
          <a:p>
            <a:r>
              <a:rPr lang="fr-FR" smtClean="0"/>
              <a:t>Valeurs à zéro remplacées par des NaN pour des variables ne pouvant être nulles : </a:t>
            </a:r>
            <a:r>
              <a:rPr lang="fr-FR" i="1" smtClean="0"/>
              <a:t>PropertyGFATotal</a:t>
            </a:r>
            <a:r>
              <a:rPr lang="fr-FR" smtClean="0"/>
              <a:t>,</a:t>
            </a:r>
            <a:endParaRPr lang="fr-FR" smtClean="0"/>
          </a:p>
          <a:p>
            <a:r>
              <a:rPr lang="fr-FR" i="1" smtClean="0"/>
              <a:t>LargestPropertyUseTypeGFA</a:t>
            </a:r>
            <a:r>
              <a:rPr lang="fr-FR" smtClean="0"/>
              <a:t>, </a:t>
            </a:r>
            <a:r>
              <a:rPr lang="fr-FR" i="1" smtClean="0"/>
              <a:t>SiteEnergyUse(kBtu)</a:t>
            </a:r>
            <a:r>
              <a:rPr lang="fr-FR" smtClean="0"/>
              <a:t>, </a:t>
            </a:r>
            <a:r>
              <a:rPr lang="fr-FR" i="1" smtClean="0"/>
              <a:t>GHGEmissionsIntensity</a:t>
            </a:r>
            <a:r>
              <a:rPr lang="fr-FR" smtClean="0"/>
              <a:t>, </a:t>
            </a:r>
            <a:r>
              <a:rPr lang="fr-FR" smtClean="0"/>
              <a:t>…</a:t>
            </a:r>
            <a:endParaRPr lang="fr-FR"/>
          </a:p>
          <a:p>
            <a:endParaRPr lang="fr-FR" sz="2400"/>
          </a:p>
          <a:p>
            <a:r>
              <a:rPr lang="fr-FR" b="1"/>
              <a:t>Conclusion sur le nettoyage :</a:t>
            </a:r>
          </a:p>
          <a:p>
            <a:pPr>
              <a:buFontTx/>
              <a:buChar char="-"/>
            </a:pPr>
            <a:r>
              <a:rPr lang="fr-FR" smtClean="0">
                <a:solidFill>
                  <a:schemeClr val="tx1"/>
                </a:solidFill>
              </a:rPr>
              <a:t> 32 variables supprimées </a:t>
            </a:r>
            <a:r>
              <a:rPr lang="fr-FR">
                <a:solidFill>
                  <a:schemeClr val="tx1"/>
                </a:solidFill>
              </a:rPr>
              <a:t>;</a:t>
            </a:r>
            <a:r>
              <a:rPr lang="fr-FR" smtClean="0">
                <a:solidFill>
                  <a:schemeClr val="tx1"/>
                </a:solidFill>
              </a:rPr>
              <a:t> 13 restantes avant </a:t>
            </a:r>
            <a:r>
              <a:rPr lang="fr-FR">
                <a:solidFill>
                  <a:schemeClr val="tx1"/>
                </a:solidFill>
              </a:rPr>
              <a:t>feature </a:t>
            </a:r>
            <a:r>
              <a:rPr lang="fr-FR" smtClean="0">
                <a:solidFill>
                  <a:schemeClr val="tx1"/>
                </a:solidFill>
              </a:rPr>
              <a:t>engineering.</a:t>
            </a:r>
            <a:endParaRPr lang="fr-FR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fr-FR"/>
              <a:t> Suppression des </a:t>
            </a:r>
            <a:r>
              <a:rPr lang="fr-FR" smtClean="0"/>
              <a:t>properties non </a:t>
            </a:r>
            <a:r>
              <a:rPr lang="fr-FR" smtClean="0"/>
              <a:t>commerciales (soit la moitié du dataset).</a:t>
            </a:r>
            <a:endParaRPr lang="fr-FR"/>
          </a:p>
          <a:p>
            <a:pPr>
              <a:buFontTx/>
              <a:buChar char="-"/>
            </a:pPr>
            <a:r>
              <a:rPr lang="fr-FR"/>
              <a:t> Très peu de </a:t>
            </a:r>
            <a:r>
              <a:rPr lang="fr-FR" smtClean="0"/>
              <a:t>properties supprimées </a:t>
            </a:r>
            <a:r>
              <a:rPr lang="fr-FR"/>
              <a:t>par ailleurs.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FE2484D4-317E-4B7B-93B0-9981FA8E57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lms Presentation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D464E"/>
      </a:accent1>
      <a:accent2>
        <a:srgbClr val="C1D4D2"/>
      </a:accent2>
      <a:accent3>
        <a:srgbClr val="D7AF85"/>
      </a:accent3>
      <a:accent4>
        <a:srgbClr val="F1F1F1"/>
      </a:accent4>
      <a:accent5>
        <a:srgbClr val="A1ACB7"/>
      </a:accent5>
      <a:accent6>
        <a:srgbClr val="DFE7E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4635</TotalTime>
  <Words>1807</Words>
  <Application>Microsoft Office PowerPoint</Application>
  <PresentationFormat>Affichage à l'écran (16:9)</PresentationFormat>
  <Paragraphs>358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Arial</vt:lpstr>
      <vt:lpstr>Symbol</vt:lpstr>
      <vt:lpstr>Open Sans</vt:lpstr>
      <vt:lpstr>Playfair Display</vt:lpstr>
      <vt:lpstr>Calms Presentation by Slidesgo</vt:lpstr>
      <vt:lpstr>Consommations / Emissions des bâtiments dans la ville de Seattle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CALMS PRESENTATION</dc:title>
  <dc:creator>Jim</dc:creator>
  <cp:lastModifiedBy>Jim</cp:lastModifiedBy>
  <cp:revision>384</cp:revision>
  <dcterms:modified xsi:type="dcterms:W3CDTF">2021-07-16T19:21:29Z</dcterms:modified>
</cp:coreProperties>
</file>