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77" r:id="rId2"/>
    <p:sldId id="279" r:id="rId3"/>
    <p:sldId id="280" r:id="rId4"/>
    <p:sldId id="341" r:id="rId5"/>
    <p:sldId id="283" r:id="rId6"/>
    <p:sldId id="305" r:id="rId7"/>
    <p:sldId id="318" r:id="rId8"/>
    <p:sldId id="321" r:id="rId9"/>
    <p:sldId id="319" r:id="rId10"/>
    <p:sldId id="323" r:id="rId11"/>
    <p:sldId id="320" r:id="rId12"/>
    <p:sldId id="324" r:id="rId13"/>
    <p:sldId id="302" r:id="rId14"/>
    <p:sldId id="284" r:id="rId15"/>
    <p:sldId id="295" r:id="rId16"/>
    <p:sldId id="325" r:id="rId17"/>
    <p:sldId id="329" r:id="rId18"/>
    <p:sldId id="330" r:id="rId19"/>
    <p:sldId id="331" r:id="rId20"/>
    <p:sldId id="332" r:id="rId21"/>
    <p:sldId id="337" r:id="rId22"/>
    <p:sldId id="338" r:id="rId23"/>
    <p:sldId id="340" r:id="rId24"/>
    <p:sldId id="345" r:id="rId25"/>
    <p:sldId id="342" r:id="rId26"/>
    <p:sldId id="343" r:id="rId27"/>
    <p:sldId id="344" r:id="rId28"/>
    <p:sldId id="313" r:id="rId29"/>
    <p:sldId id="287" r:id="rId30"/>
    <p:sldId id="256" r:id="rId31"/>
    <p:sldId id="316" r:id="rId32"/>
  </p:sldIdLst>
  <p:sldSz cx="9144000" cy="5143500" type="screen16x9"/>
  <p:notesSz cx="6858000" cy="9144000"/>
  <p:embeddedFontLst>
    <p:embeddedFont>
      <p:font typeface="Open Sans" charset="0"/>
      <p:regular r:id="rId35"/>
      <p:bold r:id="rId36"/>
      <p:italic r:id="rId37"/>
      <p:boldItalic r:id="rId38"/>
    </p:embeddedFont>
    <p:embeddedFont>
      <p:font typeface="Playfair Display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4AFD6BB-5FCF-4B2B-AAC3-F11414E8C7BB}">
  <a:tblStyle styleId="{64AFD6BB-5FCF-4B2B-AAC3-F11414E8C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1174" autoAdjust="0"/>
  </p:normalViewPr>
  <p:slideViewPr>
    <p:cSldViewPr>
      <p:cViewPr>
        <p:scale>
          <a:sx n="160" d="100"/>
          <a:sy n="160" d="100"/>
        </p:scale>
        <p:origin x="-614" y="-1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965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A268-2925-45F5-BB10-6817582453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8" name="Google Shape;13848;g976fa849e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9" name="Google Shape;13849;g976fa849e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On peut</a:t>
            </a:r>
            <a:r>
              <a:rPr lang="fr-FR" baseline="0" smtClean="0"/>
              <a:t> observer les clusters visuellement en les projetant dans les plans définis par les variables utilisées.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Les 9 fichiers suivent une logique de base de données relationnelle.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Orders (</a:t>
            </a:r>
            <a:r>
              <a:rPr lang="fr-FR" b="1" smtClean="0"/>
              <a:t>order_id</a:t>
            </a:r>
            <a:r>
              <a:rPr lang="fr-FR" smtClean="0"/>
              <a:t>) : order_id est la variable centrale qui permet de faire la jointure avec les autres fichiers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mtClean="0"/>
              <a:t>Le feature engineering a également consisté à remplacer une approche relationnelle centrée sur le fichier orders en une approche</a:t>
            </a:r>
            <a:r>
              <a:rPr lang="fr-FR" baseline="0" smtClean="0"/>
              <a:t> centrée sur le client unique.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nb_ordres_trimestre_X : quasiment monomodal. &gt;98% des customers qui passent un order un trimestre ne passent qu'un seul order. Entre 1.1 et 2.1% des customers qui passent un order un trimestre passent deux orders. Rares cas de customers qui passent &gt; 2 orders.</a:t>
            </a:r>
            <a:r>
              <a:rPr lang="fr-FR" smtClean="0"/>
              <a:t/>
            </a:r>
            <a:br>
              <a:rPr lang="fr-FR" smtClean="0"/>
            </a:br>
            <a:r>
              <a:rPr lang="fr-FR" sz="11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récence_fin_trimestre_X : uniforme (puisque &gt;98% des customers sont mono-order).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DACD3BD-D087-42DB-B2A5-D236E97A9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861ACDF-4210-43DB-8AB2-F96B24BB7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5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535" name="Google Shape;1535;p5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5"/>
          <p:cNvSpPr/>
          <p:nvPr/>
        </p:nvSpPr>
        <p:spPr>
          <a:xfrm>
            <a:off x="1069850" y="822950"/>
            <a:ext cx="8073900" cy="348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5"/>
          <p:cNvSpPr/>
          <p:nvPr/>
        </p:nvSpPr>
        <p:spPr>
          <a:xfrm>
            <a:off x="2714950" y="-39625"/>
            <a:ext cx="6510000" cy="52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5"/>
          <p:cNvSpPr txBox="1">
            <a:spLocks noGrp="1"/>
          </p:cNvSpPr>
          <p:nvPr>
            <p:ph type="subTitle" idx="1"/>
          </p:nvPr>
        </p:nvSpPr>
        <p:spPr>
          <a:xfrm>
            <a:off x="5430725" y="1571725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1" name="Google Shape;2041;p5"/>
          <p:cNvSpPr txBox="1">
            <a:spLocks noGrp="1"/>
          </p:cNvSpPr>
          <p:nvPr>
            <p:ph type="title"/>
          </p:nvPr>
        </p:nvSpPr>
        <p:spPr>
          <a:xfrm>
            <a:off x="1280100" y="1559450"/>
            <a:ext cx="32919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2042" name="Google Shape;2042;p5"/>
          <p:cNvSpPr txBox="1">
            <a:spLocks noGrp="1"/>
          </p:cNvSpPr>
          <p:nvPr>
            <p:ph type="subTitle" idx="2"/>
          </p:nvPr>
        </p:nvSpPr>
        <p:spPr>
          <a:xfrm>
            <a:off x="5430725" y="1234450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3" name="Google Shape;2043;p5"/>
          <p:cNvSpPr txBox="1">
            <a:spLocks noGrp="1"/>
          </p:cNvSpPr>
          <p:nvPr>
            <p:ph type="subTitle" idx="3"/>
          </p:nvPr>
        </p:nvSpPr>
        <p:spPr>
          <a:xfrm>
            <a:off x="5430725" y="2916925"/>
            <a:ext cx="24249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4" name="Google Shape;2044;p5"/>
          <p:cNvSpPr txBox="1">
            <a:spLocks noGrp="1"/>
          </p:cNvSpPr>
          <p:nvPr>
            <p:ph type="subTitle" idx="4"/>
          </p:nvPr>
        </p:nvSpPr>
        <p:spPr>
          <a:xfrm>
            <a:off x="5430725" y="3255212"/>
            <a:ext cx="24249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9DE1DAD-7F34-4B5C-8DAD-2070C97DD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CF8FBCF-E3CF-4B56-9217-43FA6A010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9" name="Google Shape;3569;p9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570" name="Google Shape;3570;p9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3" name="Google Shape;4073;p9"/>
          <p:cNvSpPr/>
          <p:nvPr/>
        </p:nvSpPr>
        <p:spPr>
          <a:xfrm>
            <a:off x="1069850" y="1331850"/>
            <a:ext cx="8139300" cy="24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4965177" y="291388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3288792" y="1682496"/>
            <a:ext cx="1764900" cy="13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4965177" y="198879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BF741907-2397-4FB8-9FFF-F6B885D10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91943A9-7000-406A-86BB-ACD0DF80D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CD4DB7CF-79BF-4921-B8D1-11513BEBF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2D94E3B-B21A-4FFD-925C-C2828AA09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C81C085B-81FB-4B0B-8390-747CBBDAC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546B5D8-17EB-4598-AF0D-9511D22D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6F207531-BFAF-450C-8F9F-6526D9B1C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BEA4EFC-FAB9-4C31-A0F0-4CD8627B4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007B90B-6D4E-4295-BC82-D215B508A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8A6DE6A-B67C-4090-8B21-2A2BC06F8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DD8E965-082B-41B3-AC85-7CF6D6A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8B58BCD1-E708-41BF-BED9-7F509E1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6" r:id="rId5"/>
    <p:sldLayoutId id="2147483674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listbr/brazilian-ecommer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7;p27"/>
          <p:cNvSpPr txBox="1">
            <a:spLocks noGrp="1"/>
          </p:cNvSpPr>
          <p:nvPr>
            <p:ph type="title"/>
          </p:nvPr>
        </p:nvSpPr>
        <p:spPr>
          <a:xfrm>
            <a:off x="1115616" y="1491630"/>
            <a:ext cx="7848872" cy="1656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600" b="1" smtClean="0">
                <a:latin typeface="+mn-lt"/>
              </a:rPr>
              <a:t>Segmentation des clients d’une plateforme de vente en ligne</a:t>
            </a:r>
            <a:endParaRPr sz="36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350785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présentation du </a:t>
            </a:r>
            <a:r>
              <a:rPr lang="fr-FR" smtClean="0"/>
              <a:t>13 septembre 2021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Matrice de corrélation linéaire (r, Pearson)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D24B71C-CB71-4179-89D7-F1F69FD7D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1520" y="843558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Exemple représentatif : trimestre 6</a:t>
            </a: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r>
              <a:rPr lang="fr-FR" smtClean="0">
                <a:solidFill>
                  <a:schemeClr val="tx1"/>
                </a:solidFill>
              </a:rPr>
              <a:t>Très forte corrélation linéaire (r = 0.97 à 99 selon trimestre) entre montant total et montant moyen.</a:t>
            </a:r>
          </a:p>
          <a:p>
            <a:r>
              <a:rPr lang="fr-FR" smtClean="0">
                <a:solidFill>
                  <a:schemeClr val="tx1"/>
                </a:solidFill>
              </a:rPr>
              <a:t>Corrélation linéaire faible (r = 0.30 à 0.37 à selon trimestre) entre </a:t>
            </a:r>
            <a:r>
              <a:rPr lang="fr-FR" smtClean="0"/>
              <a:t>entre le nb moyen d'installments et les montants. </a:t>
            </a:r>
          </a:p>
          <a:p>
            <a:r>
              <a:rPr lang="fr-FR" smtClean="0"/>
              <a:t>Très faible corrélation linéaire (|r| &lt; 0.1) entre les autres paires de variables</a:t>
            </a:r>
            <a:endParaRPr lang="fr-FR" smtClean="0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Picture 2" descr="C:\Users\Jim\Desktop\téléchar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699541"/>
            <a:ext cx="3528392" cy="3070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en composantes principales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536" y="932699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Etude des corrélations entre les 6 variables utilisées - é</a:t>
            </a:r>
            <a:r>
              <a:rPr lang="fr-FR" b="1" smtClean="0">
                <a:solidFill>
                  <a:schemeClr val="bg1">
                    <a:lumMod val="10000"/>
                  </a:schemeClr>
                </a:solidFill>
              </a:rPr>
              <a:t>boulis des valeurs propres :</a:t>
            </a: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→ répartition des pourcentages d’inertie avec un ratio 2 / 1 / 1 / 1 / 1 / 0 entre les axes.</a:t>
            </a:r>
          </a:p>
          <a:p>
            <a:endParaRPr lang="fr-FR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1200" smtClean="0"/>
              <a:t>(data utilisée : trimestre 6)</a:t>
            </a:r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8436" name="Picture 4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1275606"/>
            <a:ext cx="3954388" cy="2834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en composantes principales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5536" y="771550"/>
            <a:ext cx="83529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Cercles des corrélations (plans factoriels) :</a:t>
            </a: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fr-FR" sz="120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mtClean="0"/>
              <a:t>Les variables suivantes sont principalement projetées selon les axes : </a:t>
            </a: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		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montant total → F1.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montant moyen → F1.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nb de commandes → F2 et F4.  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récence → -F2 et F4.</a:t>
            </a:r>
          </a:p>
          <a:p>
            <a:pPr>
              <a:buFontTx/>
              <a:buChar char="-"/>
            </a:pPr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 review score → -F3.  </a:t>
            </a:r>
          </a:p>
          <a:p>
            <a:r>
              <a:rPr lang="fr-FR" smtClean="0">
                <a:solidFill>
                  <a:schemeClr val="bg1">
                    <a:lumMod val="10000"/>
                  </a:schemeClr>
                </a:solidFill>
              </a:rPr>
              <a:t>- installments → -F5. </a:t>
            </a:r>
          </a:p>
        </p:txBody>
      </p:sp>
      <p:pic>
        <p:nvPicPr>
          <p:cNvPr id="5123" name="Picture 3" descr="C:\Users\Jim\Desktop\téléchargement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056" y="1059582"/>
            <a:ext cx="2358095" cy="2293334"/>
          </a:xfrm>
          <a:prstGeom prst="rect">
            <a:avLst/>
          </a:prstGeom>
          <a:noFill/>
        </p:spPr>
      </p:pic>
      <p:pic>
        <p:nvPicPr>
          <p:cNvPr id="5124" name="Picture 4" descr="C:\Users\Jim\Desktop\téléchargement (7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3352" y="1059582"/>
            <a:ext cx="2339048" cy="2293334"/>
          </a:xfrm>
          <a:prstGeom prst="rect">
            <a:avLst/>
          </a:prstGeom>
          <a:noFill/>
        </p:spPr>
      </p:pic>
      <p:pic>
        <p:nvPicPr>
          <p:cNvPr id="2050" name="Picture 2" descr="C:\Users\Jim\Desktop\téléchar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760" y="1059582"/>
            <a:ext cx="2339048" cy="2293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Nettoyage </a:t>
            </a:r>
            <a:r>
              <a:rPr lang="fr-FR" sz="2400"/>
              <a:t>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903947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Dans les données analysées :</a:t>
            </a:r>
          </a:p>
          <a:p>
            <a:endParaRPr lang="fr-FR" smtClean="0"/>
          </a:p>
          <a:p>
            <a:r>
              <a:rPr lang="fr-FR" smtClean="0"/>
              <a:t>- Absence de donnée aberrante ou atypique.</a:t>
            </a:r>
          </a:p>
          <a:p>
            <a:endParaRPr lang="fr-FR" smtClean="0"/>
          </a:p>
          <a:p>
            <a:r>
              <a:rPr lang="fr-FR" smtClean="0"/>
              <a:t>- Absence de valeur manquante.</a:t>
            </a:r>
          </a:p>
          <a:p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Doublons dans les review scores :</a:t>
            </a:r>
          </a:p>
          <a:p>
            <a:r>
              <a:rPr lang="fr-FR" smtClean="0">
                <a:sym typeface="Symbol"/>
              </a:rPr>
              <a:t>	 nettoyage par conservation des reviews les plus récentes pour chaque commande.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583842A-F06D-4BE7-8365-E47C15060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- </a:t>
            </a:r>
            <a:r>
              <a:rPr lang="fr-FR" sz="2400"/>
              <a:t>généralités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699542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Modules utilisés : </a:t>
            </a:r>
          </a:p>
          <a:p>
            <a:pPr>
              <a:buFontTx/>
              <a:buChar char="-"/>
            </a:pPr>
            <a:r>
              <a:rPr lang="fr-FR" smtClean="0"/>
              <a:t> scikit-learn.</a:t>
            </a:r>
          </a:p>
          <a:p>
            <a:pPr>
              <a:buFontTx/>
              <a:buChar char="-"/>
            </a:pPr>
            <a:r>
              <a:rPr lang="fr-FR" smtClean="0"/>
              <a:t> scipy (clustering hiérarchique agglomératif).</a:t>
            </a:r>
          </a:p>
          <a:p>
            <a:pPr>
              <a:buFontTx/>
              <a:buChar char="-"/>
            </a:pPr>
            <a:endParaRPr lang="fr-FR" smtClean="0"/>
          </a:p>
          <a:p>
            <a:r>
              <a:rPr lang="fr-FR" b="1" smtClean="0"/>
              <a:t>Analyse de la stabilité des segments au cours du temps :</a:t>
            </a:r>
          </a:p>
          <a:p>
            <a:pPr>
              <a:buFontTx/>
              <a:buChar char="-"/>
            </a:pPr>
            <a:r>
              <a:rPr lang="fr-FR" smtClean="0"/>
              <a:t> comparaison des 6 datasets / trimestres créés.</a:t>
            </a:r>
          </a:p>
          <a:p>
            <a:pPr>
              <a:buFontTx/>
              <a:buChar char="-"/>
            </a:pPr>
            <a:r>
              <a:rPr lang="fr-FR" smtClean="0"/>
              <a:t> métrique privilégiée pour tester la stabilité des clusters : index de Rand ajusté (ARI).</a:t>
            </a:r>
          </a:p>
          <a:p>
            <a:endParaRPr lang="fr-FR" smtClean="0"/>
          </a:p>
          <a:p>
            <a:r>
              <a:rPr lang="fr-FR" b="1" smtClean="0"/>
              <a:t>Variables utilisées</a:t>
            </a:r>
            <a:r>
              <a:rPr lang="fr-FR" smtClean="0"/>
              <a:t> (rappel) :</a:t>
            </a:r>
          </a:p>
          <a:p>
            <a:r>
              <a:rPr lang="fr-FR" smtClean="0"/>
              <a:t>- nb de commandes,</a:t>
            </a:r>
          </a:p>
          <a:p>
            <a:pPr>
              <a:buFontTx/>
              <a:buChar char="-"/>
            </a:pPr>
            <a:r>
              <a:rPr lang="fr-FR" smtClean="0"/>
              <a:t> montant total,</a:t>
            </a:r>
          </a:p>
          <a:p>
            <a:pPr>
              <a:buFontTx/>
              <a:buChar char="-"/>
            </a:pPr>
            <a:r>
              <a:rPr lang="fr-FR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nb d’installments moyen,</a:t>
            </a:r>
          </a:p>
          <a:p>
            <a:pPr>
              <a:buFontTx/>
              <a:buChar char="-"/>
            </a:pPr>
            <a:r>
              <a:rPr lang="fr-FR" smtClean="0"/>
              <a:t> review score moyen,</a:t>
            </a:r>
          </a:p>
          <a:p>
            <a:pPr>
              <a:buFontTx/>
              <a:buChar char="-"/>
            </a:pPr>
            <a:r>
              <a:rPr lang="fr-FR" strike="sngStrike" smtClean="0"/>
              <a:t> récence.</a:t>
            </a:r>
          </a:p>
          <a:p>
            <a:endParaRPr lang="fr-FR" strike="sngStrike" smtClean="0"/>
          </a:p>
          <a:p>
            <a:r>
              <a:rPr lang="fr-FR" smtClean="0"/>
              <a:t>Toutes les variables ont été </a:t>
            </a:r>
            <a:r>
              <a:rPr lang="fr-FR" b="1" smtClean="0"/>
              <a:t>centrées et réduites </a:t>
            </a:r>
            <a:r>
              <a:rPr lang="fr-FR" smtClean="0"/>
              <a:t>(StandardScaler) pour la phase d’apprentissage.</a:t>
            </a:r>
            <a:endParaRPr lang="fr-FR" b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6C5F7B4-8485-49BC-9083-7E81A86B5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modèles testés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51520" y="774174"/>
          <a:ext cx="8640960" cy="3307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Modèle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Vitesse</a:t>
                      </a:r>
                      <a:r>
                        <a:rPr lang="fr-FR" baseline="0" smtClean="0"/>
                        <a:t> de calcul pour nos datasets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Stabilité de la convergence</a:t>
                      </a:r>
                    </a:p>
                    <a:p>
                      <a:pPr algn="ctr"/>
                      <a:r>
                        <a:rPr lang="fr-FR" smtClean="0"/>
                        <a:t>du modèle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Outil « predict »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Répartition équilibrée </a:t>
                      </a:r>
                      <a:r>
                        <a:rPr lang="fr-FR" baseline="0" smtClean="0"/>
                        <a:t>des clusters</a:t>
                      </a:r>
                      <a:endParaRPr lang="fr-FR" smtClean="0"/>
                    </a:p>
                    <a:p>
                      <a:pPr algn="ctr"/>
                      <a:r>
                        <a:rPr lang="fr-FR" smtClean="0"/>
                        <a:t>(choix métier)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Conclusion : modèle</a:t>
                      </a:r>
                      <a:r>
                        <a:rPr lang="fr-FR" baseline="0" smtClean="0"/>
                        <a:t> retenu</a:t>
                      </a:r>
                      <a:endParaRPr lang="fr-FR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k-means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Elevée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Oui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Classification ascendante hiérarchique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Suffisante</a:t>
                      </a:r>
                    </a:p>
                    <a:p>
                      <a:pPr algn="ctr"/>
                      <a:r>
                        <a:rPr lang="fr-FR" smtClean="0"/>
                        <a:t>(! RAM)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</a:p>
                    <a:p>
                      <a:pPr algn="ctr"/>
                      <a:r>
                        <a:rPr lang="fr-FR" smtClean="0"/>
                        <a:t>(sklearn et</a:t>
                      </a:r>
                      <a:r>
                        <a:rPr lang="fr-FR" baseline="0" smtClean="0"/>
                        <a:t> </a:t>
                      </a:r>
                      <a:r>
                        <a:rPr lang="fr-FR" smtClean="0"/>
                        <a:t>scipy)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Oui</a:t>
                      </a:r>
                    </a:p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Affinity propagation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Trop lente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/>
                        <a:t>(CA &gt; O(n</a:t>
                      </a:r>
                      <a:r>
                        <a:rPr lang="fr-FR" baseline="30000" smtClean="0"/>
                        <a:t>3</a:t>
                      </a:r>
                      <a:r>
                        <a:rPr lang="fr-FR" smtClean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Mean Shift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Suffisante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n.d.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BIRCH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Très élevée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n.d.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Oui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Non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Non</a:t>
                      </a:r>
                      <a:endParaRPr lang="fr-FR" b="1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59904" y="4137342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Outil « predict » du modèle : </a:t>
            </a:r>
          </a:p>
          <a:p>
            <a:r>
              <a:rPr lang="fr-FR" smtClean="0"/>
              <a:t>- pour calculer à quel cluster appartient un nouveau client.</a:t>
            </a:r>
          </a:p>
          <a:p>
            <a:r>
              <a:rPr lang="fr-FR" smtClean="0"/>
              <a:t>- indispensable pour tester la stabilité des clusters.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Plan de la présentation k-means : </a:t>
            </a:r>
          </a:p>
          <a:p>
            <a:endParaRPr lang="fr-FR" b="1" smtClean="0"/>
          </a:p>
          <a:p>
            <a:r>
              <a:rPr lang="fr-FR" smtClean="0"/>
              <a:t>1) comparaison de scores de silhouette</a:t>
            </a:r>
          </a:p>
          <a:p>
            <a:endParaRPr lang="fr-FR" smtClean="0"/>
          </a:p>
          <a:p>
            <a:r>
              <a:rPr lang="fr-FR" smtClean="0"/>
              <a:t>2) comparaison de silhouettes</a:t>
            </a:r>
          </a:p>
          <a:p>
            <a:endParaRPr lang="fr-FR" smtClean="0"/>
          </a:p>
          <a:p>
            <a:r>
              <a:rPr lang="fr-FR" smtClean="0"/>
              <a:t>3) stabilité inter-trimestres des partitions obtenues</a:t>
            </a:r>
          </a:p>
          <a:p>
            <a:endParaRPr lang="fr-FR" smtClean="0"/>
          </a:p>
          <a:p>
            <a:r>
              <a:rPr lang="fr-FR" smtClean="0"/>
              <a:t>4) partitionnement retenu</a:t>
            </a:r>
          </a:p>
          <a:p>
            <a:endParaRPr lang="fr-FR" smtClean="0"/>
          </a:p>
          <a:p>
            <a:r>
              <a:rPr lang="fr-FR" smtClean="0"/>
              <a:t>5) description des personas</a:t>
            </a:r>
          </a:p>
          <a:p>
            <a:endParaRPr lang="fr-FR" smtClean="0"/>
          </a:p>
          <a:p>
            <a:r>
              <a:rPr lang="fr-FR" smtClean="0"/>
              <a:t>6) représentation des segments sur un pair plot</a:t>
            </a:r>
            <a:endParaRPr lang="fr-FR" sz="1800" b="1"/>
          </a:p>
          <a:p>
            <a:endParaRPr lang="fr-FR" b="1" smtClean="0"/>
          </a:p>
          <a:p>
            <a:r>
              <a:rPr lang="fr-FR" smtClean="0"/>
              <a:t>7) stabilité du k-means par rapport à l’initialisation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Scores de silhouette :</a:t>
            </a:r>
            <a:endParaRPr lang="fr-FR" sz="1800" b="1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/>
              <a:t>	→ Qualité des partitions :  k=3 &gt; k=2 &gt;&gt; k=6 &gt; k=5 &gt; k=4 &gt; …</a:t>
            </a:r>
          </a:p>
          <a:p>
            <a:endParaRPr lang="fr-FR" b="1" smtClean="0"/>
          </a:p>
        </p:txBody>
      </p:sp>
      <p:pic>
        <p:nvPicPr>
          <p:cNvPr id="3074" name="Picture 2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059581"/>
            <a:ext cx="4536504" cy="3291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Silhouette (exemple représentatif : trimestre 6) :</a:t>
            </a:r>
            <a:endParaRPr lang="fr-FR" sz="1800" b="1"/>
          </a:p>
          <a:p>
            <a:endParaRPr lang="fr-FR" b="1" smtClean="0"/>
          </a:p>
          <a:p>
            <a:r>
              <a:rPr lang="fr-FR" smtClean="0"/>
              <a:t>k=2 et k=3 : </a:t>
            </a:r>
          </a:p>
          <a:p>
            <a:r>
              <a:rPr lang="fr-FR" smtClean="0"/>
              <a:t>qualité du partitionnement </a:t>
            </a:r>
          </a:p>
          <a:p>
            <a:r>
              <a:rPr lang="fr-FR" smtClean="0"/>
              <a:t>mais </a:t>
            </a:r>
            <a:r>
              <a:rPr lang="fr-FR" b="1" smtClean="0"/>
              <a:t>mauvaise répartition </a:t>
            </a:r>
            <a:r>
              <a:rPr lang="fr-FR" smtClean="0"/>
              <a:t>(partitions déséquilibrées)</a:t>
            </a:r>
          </a:p>
          <a:p>
            <a:endParaRPr lang="fr-FR" smtClean="0"/>
          </a:p>
          <a:p>
            <a:r>
              <a:rPr lang="fr-FR" smtClean="0"/>
              <a:t>k=5 et k=6 : </a:t>
            </a:r>
          </a:p>
          <a:p>
            <a:r>
              <a:rPr lang="fr-FR" b="1" smtClean="0"/>
              <a:t>compromis</a:t>
            </a:r>
            <a:r>
              <a:rPr lang="fr-FR" smtClean="0"/>
              <a:t> entre la qualité du partitionnement </a:t>
            </a:r>
          </a:p>
          <a:p>
            <a:r>
              <a:rPr lang="fr-FR" smtClean="0"/>
              <a:t>et la répartition</a:t>
            </a:r>
          </a:p>
          <a:p>
            <a:endParaRPr lang="fr-FR" b="1" smtClean="0"/>
          </a:p>
        </p:txBody>
      </p:sp>
      <p:pic>
        <p:nvPicPr>
          <p:cNvPr id="50178" name="Picture 2" descr="C:\Users\Jim\Desktop\téléchargemen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627534"/>
            <a:ext cx="3744416" cy="4420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inter-trimestres des clusters :</a:t>
            </a:r>
          </a:p>
          <a:p>
            <a:endParaRPr lang="fr-FR" b="1" smtClean="0"/>
          </a:p>
          <a:p>
            <a:r>
              <a:rPr lang="fr-FR" smtClean="0"/>
              <a:t>Objectif : déterminer si un cluster observé le </a:t>
            </a:r>
            <a:r>
              <a:rPr lang="fr-FR" u="sng" smtClean="0"/>
              <a:t>trimestre n</a:t>
            </a:r>
            <a:r>
              <a:rPr lang="fr-FR" smtClean="0"/>
              <a:t> est de nouveau identifié au </a:t>
            </a:r>
            <a:r>
              <a:rPr lang="fr-FR" u="sng" smtClean="0"/>
              <a:t>trimestre n+1 </a:t>
            </a:r>
            <a:r>
              <a:rPr lang="fr-FR" smtClean="0"/>
              <a:t>par l’algorithme k-means.</a:t>
            </a:r>
          </a:p>
          <a:p>
            <a:endParaRPr lang="fr-FR" b="1" smtClean="0"/>
          </a:p>
          <a:p>
            <a:r>
              <a:rPr lang="fr-FR" smtClean="0"/>
              <a:t>Méthodologie retenue : </a:t>
            </a:r>
          </a:p>
          <a:p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entrainer l’algorithme avec les données du </a:t>
            </a:r>
            <a:r>
              <a:rPr lang="fr-FR" u="sng" smtClean="0"/>
              <a:t>trimestre n-1</a:t>
            </a:r>
            <a:r>
              <a:rPr lang="fr-FR" smtClean="0"/>
              <a:t>,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prédiction des labels des data du </a:t>
            </a:r>
            <a:r>
              <a:rPr lang="fr-FR" u="sng" smtClean="0"/>
              <a:t>trimestre n</a:t>
            </a:r>
            <a:r>
              <a:rPr lang="fr-FR" smtClean="0"/>
              <a:t> avec le modèle de clustering du </a:t>
            </a:r>
            <a:r>
              <a:rPr lang="fr-FR" u="sng" smtClean="0"/>
              <a:t>trimestre n-1</a:t>
            </a:r>
          </a:p>
          <a:p>
            <a:pPr marL="342900" indent="-342900">
              <a:buAutoNum type="arabicParenR"/>
            </a:pPr>
            <a:endParaRPr lang="fr-FR" sz="600" i="1" smtClean="0"/>
          </a:p>
          <a:p>
            <a:pPr marL="342900" indent="-342900">
              <a:buAutoNum type="arabicParenR"/>
            </a:pPr>
            <a:r>
              <a:rPr lang="fr-FR" smtClean="0"/>
              <a:t>partitionner séparément les données du </a:t>
            </a:r>
            <a:r>
              <a:rPr lang="fr-FR" u="sng" smtClean="0"/>
              <a:t>trimestre n</a:t>
            </a:r>
            <a:r>
              <a:rPr lang="fr-FR" i="1" smtClean="0"/>
              <a:t> </a:t>
            </a:r>
            <a:r>
              <a:rPr lang="fr-FR" smtClean="0"/>
              <a:t>(avec hyperparamètres identiques)</a:t>
            </a:r>
          </a:p>
          <a:p>
            <a:pPr marL="342900" indent="-342900">
              <a:buAutoNum type="arabicParenR"/>
            </a:pPr>
            <a:endParaRPr lang="fr-FR" sz="600" i="1" smtClean="0"/>
          </a:p>
          <a:p>
            <a:pPr marL="342900" indent="-342900">
              <a:buAutoNum type="arabicParenR"/>
            </a:pPr>
            <a:r>
              <a:rPr lang="fr-FR" smtClean="0"/>
              <a:t>comparer (par ARI) les 2 partitionnements obtenues.</a:t>
            </a:r>
          </a:p>
          <a:p>
            <a:pPr marL="342900" indent="-342900">
              <a:buAutoNum type="arabicParenR"/>
            </a:pPr>
            <a:endParaRPr lang="fr-FR" smtClean="0"/>
          </a:p>
          <a:p>
            <a:pPr marL="342900" indent="-342900"/>
            <a:r>
              <a:rPr lang="fr-FR" smtClean="0"/>
              <a:t>Exemple de prédictions pour k=6 :</a:t>
            </a:r>
          </a:p>
          <a:p>
            <a:pPr marL="342900" indent="-342900"/>
            <a:r>
              <a:rPr lang="fr-FR" smtClean="0"/>
              <a:t>	labels du trimestre 2 prédits avec un modèle entrainé sur les data du trimestre 1 : ARI = 0.97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12347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03648" y="903947"/>
            <a:ext cx="64087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1) Problématique </a:t>
            </a:r>
            <a:r>
              <a:rPr lang="fr-FR" smtClean="0"/>
              <a:t>d’Olist</a:t>
            </a:r>
            <a:endParaRPr lang="fr-FR"/>
          </a:p>
          <a:p>
            <a:endParaRPr lang="fr-FR"/>
          </a:p>
          <a:p>
            <a:r>
              <a:rPr lang="fr-FR"/>
              <a:t>2) Description des </a:t>
            </a:r>
            <a:r>
              <a:rPr lang="fr-FR" smtClean="0"/>
              <a:t>données Olist</a:t>
            </a:r>
            <a:endParaRPr lang="fr-FR"/>
          </a:p>
          <a:p>
            <a:endParaRPr lang="fr-FR"/>
          </a:p>
          <a:p>
            <a:r>
              <a:rPr lang="fr-FR"/>
              <a:t>3</a:t>
            </a:r>
            <a:r>
              <a:rPr lang="fr-FR" smtClean="0"/>
              <a:t>) Feature engineering, exploration, nettoyage des données</a:t>
            </a:r>
          </a:p>
          <a:p>
            <a:endParaRPr lang="fr-FR"/>
          </a:p>
          <a:p>
            <a:r>
              <a:rPr lang="fr-FR" smtClean="0">
                <a:solidFill>
                  <a:schemeClr val="tx1"/>
                </a:solidFill>
              </a:rPr>
              <a:t>4) </a:t>
            </a:r>
            <a:r>
              <a:rPr lang="fr-FR" smtClean="0"/>
              <a:t>Segmentation des clients par des modèles d’apprentissage non supervisé :</a:t>
            </a:r>
          </a:p>
          <a:p>
            <a:r>
              <a:rPr lang="fr-FR" smtClean="0"/>
              <a:t>     a) modèles testés</a:t>
            </a:r>
          </a:p>
          <a:p>
            <a:r>
              <a:rPr lang="fr-FR" smtClean="0"/>
              <a:t>     b) k-means</a:t>
            </a:r>
          </a:p>
          <a:p>
            <a:r>
              <a:rPr lang="fr-FR" smtClean="0"/>
              <a:t>     </a:t>
            </a:r>
          </a:p>
          <a:p>
            <a:r>
              <a:rPr lang="fr-FR" smtClean="0"/>
              <a:t>5) Stabilité dans le temps du modèle retenu</a:t>
            </a:r>
            <a:endParaRPr lang="fr-FR"/>
          </a:p>
          <a:p>
            <a:endParaRPr lang="fr-FR"/>
          </a:p>
          <a:p>
            <a:r>
              <a:rPr lang="fr-FR"/>
              <a:t>6) </a:t>
            </a:r>
            <a:r>
              <a:rPr lang="fr-FR" smtClean="0"/>
              <a:t>Description des segments identifiés</a:t>
            </a:r>
            <a:endParaRPr lang="fr-FR"/>
          </a:p>
          <a:p>
            <a:endParaRPr lang="fr-FR"/>
          </a:p>
          <a:p>
            <a:r>
              <a:rPr lang="fr-FR" smtClean="0"/>
              <a:t>7) </a:t>
            </a:r>
            <a:r>
              <a:rPr lang="fr-FR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inter-trimestres des clusters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/>
              <a:t>→ stabilité d’un trimestre au suivant très bonnes (≥0.95) pour k = 4, k = 5 et k = 6.</a:t>
            </a:r>
          </a:p>
          <a:p>
            <a:r>
              <a:rPr lang="fr-FR" smtClean="0"/>
              <a:t>→ stabilité insuffisante si prédiction réalisée avec partitionnement du trimestre n-2</a:t>
            </a:r>
          </a:p>
          <a:p>
            <a:endParaRPr lang="fr-FR" smtClean="0"/>
          </a:p>
          <a:p>
            <a:r>
              <a:rPr lang="fr-FR" b="1" smtClean="0">
                <a:sym typeface="Symbol"/>
              </a:rPr>
              <a:t> Proposition de contrat de maintenance trimestrielle</a:t>
            </a:r>
            <a:endParaRPr lang="fr-FR" b="1" smtClean="0"/>
          </a:p>
        </p:txBody>
      </p:sp>
      <p:pic>
        <p:nvPicPr>
          <p:cNvPr id="4098" name="Picture 2" descr="C:\Users\Jim\Desktop\téléchargemen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059582"/>
            <a:ext cx="3906325" cy="2770638"/>
          </a:xfrm>
          <a:prstGeom prst="rect">
            <a:avLst/>
          </a:prstGeom>
          <a:noFill/>
        </p:spPr>
      </p:pic>
      <p:pic>
        <p:nvPicPr>
          <p:cNvPr id="4099" name="Picture 3" descr="C:\Users\Jim\Desktop\téléchargement (3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4107" y="1059582"/>
            <a:ext cx="3906325" cy="277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18468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Nombre de partitions retenues :</a:t>
            </a:r>
          </a:p>
          <a:p>
            <a:endParaRPr lang="fr-FR" sz="1000" b="1" smtClean="0"/>
          </a:p>
          <a:p>
            <a:r>
              <a:rPr lang="fr-FR" smtClean="0"/>
              <a:t>Meilleurs partitionnements obtenus avec k=5 et k=6 (stabilité inter-trimestres, scores de silhouette) </a:t>
            </a:r>
          </a:p>
          <a:p>
            <a:r>
              <a:rPr lang="fr-FR" smtClean="0">
                <a:sym typeface="Symbol"/>
              </a:rPr>
              <a:t>	</a:t>
            </a:r>
            <a:r>
              <a:rPr lang="fr-FR" b="1" smtClean="0">
                <a:sym typeface="Symbol"/>
              </a:rPr>
              <a:t> on choisit k=6 </a:t>
            </a:r>
            <a:r>
              <a:rPr lang="fr-FR" smtClean="0">
                <a:sym typeface="Symbol"/>
              </a:rPr>
              <a:t>(plus de clusters que k=5, et score de silhouette supérieur)</a:t>
            </a:r>
          </a:p>
          <a:p>
            <a:endParaRPr lang="fr-FR" sz="1100" b="1" smtClean="0">
              <a:sym typeface="Symbo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504" y="2341785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555526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Pair plot </a:t>
            </a:r>
            <a:r>
              <a:rPr lang="fr-FR" smtClean="0"/>
              <a:t>(trimestre 6) des clients dans </a:t>
            </a:r>
          </a:p>
          <a:p>
            <a:r>
              <a:rPr lang="fr-FR" smtClean="0"/>
              <a:t>les plans définis par les variables utilisées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7504" y="1520294"/>
          <a:ext cx="3488151" cy="270764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839740"/>
                <a:gridCol w="2648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Cluster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persona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A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B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payé en un grand nombre de fois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D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E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2 commandes ou plus durant le trimestre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F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4586" y="33341"/>
            <a:ext cx="5335760" cy="507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414588" y="2005298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19351" y="2393916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14588" y="2763482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19914" y="3137811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19351" y="3531755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14588" y="3935225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Personas </a:t>
            </a:r>
            <a:r>
              <a:rPr lang="fr-FR" smtClean="0"/>
              <a:t>(les valeurs numériques du tableau correspondent au trimestre 6)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→ valeurs des centroïdes et proportions différentes d'un trimestre à l'autre, personas strictement identiques.</a:t>
            </a:r>
          </a:p>
          <a:p>
            <a:r>
              <a:rPr lang="fr-FR" smtClean="0"/>
              <a:t>→ segmentation permettant de réaliser un marketing différencié.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79512" y="987574"/>
          <a:ext cx="8784977" cy="31343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839740"/>
                <a:gridCol w="2648411"/>
                <a:gridCol w="904336"/>
                <a:gridCol w="839740"/>
                <a:gridCol w="888453"/>
                <a:gridCol w="936104"/>
                <a:gridCol w="936104"/>
                <a:gridCol w="792089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Résultats du partitionnement</a:t>
                      </a:r>
                      <a:endParaRPr lang="fr-FR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Variables utilisées</a:t>
                      </a:r>
                      <a:r>
                        <a:rPr lang="fr-FR" sz="1100" baseline="0" smtClean="0"/>
                        <a:t> pour le partitionnement / centroïdes obtenus</a:t>
                      </a:r>
                      <a:endParaRPr lang="fr-FR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120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Cluster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client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Proportion (%)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Nb de </a:t>
                      </a:r>
                      <a:r>
                        <a:rPr lang="fr-FR" sz="950" smtClean="0"/>
                        <a:t>commandes</a:t>
                      </a:r>
                      <a:endParaRPr lang="fr-FR" sz="9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Montant total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smtClean="0"/>
                        <a:t>Montant moyen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Install-ments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Review</a:t>
                      </a:r>
                      <a:r>
                        <a:rPr lang="fr-FR" sz="1100" baseline="0" smtClean="0"/>
                        <a:t> score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A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63.2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112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112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1.7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4.8</a:t>
                      </a:r>
                      <a:endParaRPr lang="fr-FR" sz="1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B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Paie en un grand nombre de fois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16.0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199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199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7.2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C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15.8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133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133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2.4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1.9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D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3.4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835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835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6.0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4.1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E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plus de 2 commandes durant le trimestre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2.04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331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158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2.8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4.2</a:t>
                      </a:r>
                      <a:endParaRPr lang="fr-FR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smtClean="0"/>
                        <a:t>F</a:t>
                      </a:r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0.5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1.02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2571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>
                          <a:solidFill>
                            <a:schemeClr val="tx1"/>
                          </a:solidFill>
                        </a:rPr>
                        <a:t>2496</a:t>
                      </a:r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6.9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3.8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486033" y="1899300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90796" y="2287918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86033" y="2657484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91359" y="3031813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90796" y="3425757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86033" y="3829227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7504" y="134761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7504" y="1347614"/>
            <a:ext cx="8856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Explication de l’omission de la récence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z="1200" smtClean="0"/>
              <a:t>Conditions : k-means, k=6, moyenne des 6 trimestres.</a:t>
            </a:r>
          </a:p>
          <a:p>
            <a:endParaRPr lang="fr-FR" b="1" smtClean="0"/>
          </a:p>
          <a:p>
            <a:r>
              <a:rPr lang="fr-FR" smtClean="0">
                <a:sym typeface="Symbol"/>
              </a:rPr>
              <a:t> Amélioration du score de silhouette et de la stabilité inter-trimestres par omission de la récence</a:t>
            </a:r>
            <a:endParaRPr lang="fr-FR" smtClean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899592" y="1779662"/>
          <a:ext cx="6096000" cy="111252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Avec</a:t>
                      </a:r>
                      <a:r>
                        <a:rPr lang="fr-FR" smtClean="0"/>
                        <a:t> récence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Sans</a:t>
                      </a:r>
                      <a:r>
                        <a:rPr lang="fr-FR" smtClean="0"/>
                        <a:t> récence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Score de silhouette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0.32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0.48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Stabilité inter-trimestre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92%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96%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964342"/>
            <a:ext cx="88569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endParaRPr lang="fr-FR" b="1" smtClean="0"/>
          </a:p>
          <a:p>
            <a:r>
              <a:rPr lang="fr-FR" smtClean="0"/>
              <a:t>Objectif : déterminer si l’algorithme k-means converge vers les mêmes clusters avec des initialisations différentes.</a:t>
            </a:r>
          </a:p>
          <a:p>
            <a:endParaRPr lang="fr-FR" b="1" smtClean="0"/>
          </a:p>
          <a:p>
            <a:r>
              <a:rPr lang="fr-FR" smtClean="0"/>
              <a:t>Méthodologie retenue :</a:t>
            </a:r>
          </a:p>
          <a:p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Utilisation des conditions d’initialisation par défaut de KMeans() de sklearn (avec </a:t>
            </a:r>
            <a:r>
              <a:rPr lang="fr-FR" i="1" smtClean="0"/>
              <a:t>init='k-means++'</a:t>
            </a:r>
            <a:r>
              <a:rPr lang="fr-FR" smtClean="0"/>
              <a:t>), mais avec n_init=1 (un seul run).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Réalisation de 1000 runs de KMeans (initialisations aléatoires).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Run étalon = run de plus basse inertie.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Calcul des ARI des partitionnements pour chaque run par rapport au run étalon.</a:t>
            </a:r>
          </a:p>
          <a:p>
            <a:pPr marL="342900" indent="-342900">
              <a:buAutoNum type="arabicParenR"/>
            </a:pPr>
            <a:endParaRPr lang="fr-FR" sz="600" smtClean="0"/>
          </a:p>
          <a:p>
            <a:pPr marL="342900" indent="-342900">
              <a:buAutoNum type="arabicParenR"/>
            </a:pPr>
            <a:r>
              <a:rPr lang="fr-FR" smtClean="0"/>
              <a:t>Tracé de l’histogramme des ARI.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endParaRPr lang="fr-FR" b="1" smtClean="0"/>
          </a:p>
          <a:p>
            <a:r>
              <a:rPr lang="fr-FR" smtClean="0">
                <a:solidFill>
                  <a:schemeClr val="tx1"/>
                </a:solidFill>
              </a:rPr>
              <a:t>Exemple (trimestre 6) :</a:t>
            </a: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r>
              <a:rPr lang="fr-FR" smtClean="0"/>
              <a:t>→ Pour k = 6 : convergence fréquente vers le partitionnement de plus basse inertie.</a:t>
            </a:r>
          </a:p>
          <a:p>
            <a:endParaRPr lang="fr-FR" smtClean="0">
              <a:solidFill>
                <a:schemeClr val="tx1"/>
              </a:solidFill>
            </a:endParaRPr>
          </a:p>
        </p:txBody>
      </p:sp>
      <p:pic>
        <p:nvPicPr>
          <p:cNvPr id="3075" name="Picture 3" descr="C:\Users\Jim\Desktop\téléchargement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203681"/>
            <a:ext cx="4652568" cy="338429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228184" y="192367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6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Apprentissage non supervisé – k-means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2C1E988-CA2D-498C-B3D7-1511C64C9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7504" y="69954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Stabilité du k-means par rapport à l’initialisation :</a:t>
            </a:r>
          </a:p>
          <a:p>
            <a:r>
              <a:rPr lang="fr-FR" smtClean="0">
                <a:solidFill>
                  <a:schemeClr val="tx1"/>
                </a:solidFill>
              </a:rPr>
              <a:t>Données du trimestre 6 (r</a:t>
            </a:r>
            <a:r>
              <a:rPr lang="fr-FR" smtClean="0"/>
              <a:t>ésultats similaires pour autres trimestres)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k=2 et k=3 → convergence moins fréquente vers le partitionnement de plus basse inertie.</a:t>
            </a:r>
          </a:p>
          <a:p>
            <a:r>
              <a:rPr lang="fr-FR" smtClean="0"/>
              <a:t>k entre 4 et 10 → convergence fréquente vers le partitionnement de plus basse inertie.</a:t>
            </a:r>
          </a:p>
          <a:p>
            <a:r>
              <a:rPr lang="fr-FR" b="1" smtClean="0"/>
              <a:t>Solution retenue</a:t>
            </a:r>
            <a:r>
              <a:rPr lang="fr-FR" smtClean="0"/>
              <a:t> pour s’assurer d’avoir le partitionnement de plus basse inertie : </a:t>
            </a:r>
          </a:p>
          <a:p>
            <a:r>
              <a:rPr lang="fr-FR" smtClean="0"/>
              <a:t>toutes les modélisations k-means ont été réalisées avec </a:t>
            </a:r>
            <a:r>
              <a:rPr lang="fr-FR" b="1" smtClean="0"/>
              <a:t>n_iter=100</a:t>
            </a:r>
            <a:r>
              <a:rPr lang="fr-FR" smtClean="0"/>
              <a:t> (100 runs).</a:t>
            </a:r>
          </a:p>
        </p:txBody>
      </p:sp>
      <p:pic>
        <p:nvPicPr>
          <p:cNvPr id="4098" name="Picture 2" descr="C:\Users\Jim\Desktop\téléchargemen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969" y="1203598"/>
            <a:ext cx="3698975" cy="2690163"/>
          </a:xfrm>
          <a:prstGeom prst="rect">
            <a:avLst/>
          </a:prstGeom>
          <a:noFill/>
        </p:spPr>
      </p:pic>
      <p:pic>
        <p:nvPicPr>
          <p:cNvPr id="4099" name="Picture 3" descr="C:\Users\Jim\Desktop\téléchargement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1863" y="1203598"/>
            <a:ext cx="3696561" cy="268889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7596336" y="17076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3</a:t>
            </a:r>
            <a:endParaRPr lang="fr-FR" b="1"/>
          </a:p>
        </p:txBody>
      </p:sp>
      <p:sp>
        <p:nvSpPr>
          <p:cNvPr id="10" name="ZoneTexte 9"/>
          <p:cNvSpPr txBox="1"/>
          <p:nvPr/>
        </p:nvSpPr>
        <p:spPr>
          <a:xfrm>
            <a:off x="3275856" y="170765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k = 2</a:t>
            </a:r>
            <a:endParaRPr lang="fr-FR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Bilan de l’apprentissage non supervisé </a:t>
            </a:r>
            <a:endParaRPr kumimoji="0" lang="fr-FR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1C17882-2106-4751-BDB7-77725DDED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520" y="843558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5 variables utilisées :</a:t>
            </a:r>
          </a:p>
          <a:p>
            <a:r>
              <a:rPr lang="fr-FR" smtClean="0"/>
              <a:t>- nb de commandes moyen,</a:t>
            </a:r>
          </a:p>
          <a:p>
            <a:pPr>
              <a:buFontTx/>
              <a:buChar char="-"/>
            </a:pPr>
            <a:r>
              <a:rPr lang="fr-FR" smtClean="0"/>
              <a:t> montant total,</a:t>
            </a:r>
          </a:p>
          <a:p>
            <a:pPr>
              <a:buFontTx/>
              <a:buChar char="-"/>
            </a:pPr>
            <a:r>
              <a:rPr lang="fr-FR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nb d’installments moyen,</a:t>
            </a:r>
          </a:p>
          <a:p>
            <a:pPr>
              <a:buFontTx/>
              <a:buChar char="-"/>
            </a:pPr>
            <a:r>
              <a:rPr lang="fr-FR" smtClean="0"/>
              <a:t> review score moyen.</a:t>
            </a:r>
          </a:p>
          <a:p>
            <a:endParaRPr lang="fr-FR" b="1" smtClean="0"/>
          </a:p>
          <a:p>
            <a:pPr fontAlgn="t"/>
            <a:r>
              <a:rPr lang="fr-FR" b="1" smtClean="0"/>
              <a:t>Modèles testés mais non retenus : </a:t>
            </a:r>
          </a:p>
          <a:p>
            <a:pPr fontAlgn="t"/>
            <a:r>
              <a:rPr lang="fr-FR" smtClean="0"/>
              <a:t>- Classification ascendante hiérarchique</a:t>
            </a:r>
          </a:p>
          <a:p>
            <a:pPr fontAlgn="t"/>
            <a:r>
              <a:rPr lang="fr-FR" smtClean="0"/>
              <a:t>- Affinity propagation</a:t>
            </a:r>
          </a:p>
          <a:p>
            <a:pPr fontAlgn="t"/>
            <a:r>
              <a:rPr lang="fr-FR" smtClean="0"/>
              <a:t>- Mean Shift</a:t>
            </a:r>
          </a:p>
          <a:p>
            <a:pPr fontAlgn="t"/>
            <a:r>
              <a:rPr lang="fr-FR" smtClean="0"/>
              <a:t>- BIRCH</a:t>
            </a:r>
          </a:p>
          <a:p>
            <a:endParaRPr lang="fr-FR" b="1" smtClean="0">
              <a:solidFill>
                <a:srgbClr val="FF0000"/>
              </a:solidFill>
            </a:endParaRPr>
          </a:p>
          <a:p>
            <a:r>
              <a:rPr lang="fr-FR" b="1" smtClean="0"/>
              <a:t>Modèle retenu et ses hyperparamètres :</a:t>
            </a:r>
          </a:p>
          <a:p>
            <a:pPr>
              <a:buFontTx/>
              <a:buChar char="-"/>
            </a:pPr>
            <a:r>
              <a:rPr lang="fr-FR" smtClean="0"/>
              <a:t> k-means</a:t>
            </a:r>
          </a:p>
          <a:p>
            <a:pPr>
              <a:buFontTx/>
              <a:buChar char="-"/>
            </a:pPr>
            <a:r>
              <a:rPr lang="fr-FR" smtClean="0"/>
              <a:t> k = 6</a:t>
            </a:r>
          </a:p>
          <a:p>
            <a:pPr>
              <a:buFontTx/>
              <a:buChar char="-"/>
            </a:pPr>
            <a:r>
              <a:rPr lang="fr-FR" smtClean="0"/>
              <a:t> hyperparamètres par défaut de sci-kit learn (sauf : n_init = 100, tol = 1e-10)</a:t>
            </a:r>
          </a:p>
          <a:p>
            <a:endParaRPr lang="fr-FR" smtClean="0"/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618237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Dataset Olist :</a:t>
            </a:r>
            <a:endParaRPr lang="fr-FR" b="1"/>
          </a:p>
          <a:p>
            <a:r>
              <a:rPr lang="fr-FR" smtClean="0"/>
              <a:t>Données de qualité (absence de valeurs manquantes ou aberrantes)</a:t>
            </a:r>
          </a:p>
          <a:p>
            <a:r>
              <a:rPr lang="fr-FR" smtClean="0"/>
              <a:t>Feature engineering nécessaire pour extraire des variables métier pertinentes pour une analyse marketing</a:t>
            </a:r>
          </a:p>
          <a:p>
            <a:r>
              <a:rPr lang="fr-FR" smtClean="0"/>
              <a:t>Taille du dataset suffisante pour : </a:t>
            </a:r>
          </a:p>
          <a:p>
            <a:pPr lvl="2"/>
            <a:r>
              <a:rPr lang="fr-FR" smtClean="0"/>
              <a:t>  - mettre au point un modèle d’apprentissage supervisé.</a:t>
            </a:r>
          </a:p>
          <a:p>
            <a:r>
              <a:rPr lang="fr-FR" smtClean="0"/>
              <a:t>  - tester la stabilité du modèle au cours du temps.</a:t>
            </a:r>
            <a:endParaRPr lang="fr-FR"/>
          </a:p>
          <a:p>
            <a:endParaRPr lang="fr-FR" b="1" smtClean="0"/>
          </a:p>
          <a:p>
            <a:r>
              <a:rPr lang="fr-FR" b="1" smtClean="0"/>
              <a:t>5 modèles testés. Modèle retenu : k-means.</a:t>
            </a:r>
          </a:p>
          <a:p>
            <a:endParaRPr lang="fr-FR" b="1" smtClean="0"/>
          </a:p>
          <a:p>
            <a:r>
              <a:rPr lang="fr-FR" b="1" smtClean="0"/>
              <a:t>Partitionnement en 6 segments :</a:t>
            </a:r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endParaRPr lang="fr-FR" b="1" smtClean="0"/>
          </a:p>
          <a:p>
            <a:r>
              <a:rPr lang="fr-FR" smtClean="0">
                <a:sym typeface="Symbol"/>
              </a:rPr>
              <a:t>Modèle de partitionnement stable d’un trimestre à l’autre mais pas au-delà</a:t>
            </a:r>
          </a:p>
          <a:p>
            <a:r>
              <a:rPr lang="fr-FR" b="1" smtClean="0">
                <a:sym typeface="Symbol"/>
              </a:rPr>
              <a:t> Proposition de contrat de maintenance trimestrielle</a:t>
            </a:r>
            <a:endParaRPr lang="fr-FR" smtClean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A223D86-A029-489A-BB99-60C4008B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203848" y="2630398"/>
          <a:ext cx="5544616" cy="18135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1334815"/>
                <a:gridCol w="4209801"/>
              </a:tblGrid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Segment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Descriptif persona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A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typique (petit montant, peu d'installments, très satisfait)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B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payé en un grand nombre de fois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C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Insatisfait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D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grosse commande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E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2 commandes ou plus durant le trimestre</a:t>
                      </a:r>
                      <a:endParaRPr lang="fr-FR" sz="1100"/>
                    </a:p>
                  </a:txBody>
                  <a:tcPr anchor="ctr"/>
                </a:tc>
              </a:tr>
              <a:tr h="201642">
                <a:tc>
                  <a:txBody>
                    <a:bodyPr/>
                    <a:lstStyle/>
                    <a:p>
                      <a:pPr algn="ctr"/>
                      <a:r>
                        <a:rPr lang="fr-FR" sz="1100" smtClean="0"/>
                        <a:t>F</a:t>
                      </a:r>
                      <a:endParaRPr lang="fr-FR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passé une très grosse commande</a:t>
                      </a:r>
                      <a:endParaRPr lang="fr-FR" sz="11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Ellipse 13"/>
          <p:cNvSpPr/>
          <p:nvPr/>
        </p:nvSpPr>
        <p:spPr>
          <a:xfrm>
            <a:off x="3760860" y="2912738"/>
            <a:ext cx="216024" cy="216024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5623" y="3171629"/>
            <a:ext cx="216024" cy="216024"/>
          </a:xfrm>
          <a:prstGeom prst="ellipse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760860" y="3431083"/>
            <a:ext cx="216024" cy="21602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0297" y="3690537"/>
            <a:ext cx="216024" cy="216024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59734" y="3944665"/>
            <a:ext cx="216024" cy="216024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65623" y="4204119"/>
            <a:ext cx="216024" cy="216024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</a:t>
            </a:r>
            <a:r>
              <a:rPr lang="fr-FR" sz="2400" smtClean="0"/>
              <a:t>d’Olist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91556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Contexte</a:t>
            </a:r>
            <a:r>
              <a:rPr lang="fr-FR"/>
              <a:t> : </a:t>
            </a:r>
            <a:r>
              <a:rPr lang="fr-FR" smtClean="0"/>
              <a:t>société brésilienne SaaS (software as a service) qui facilite l’accès aux « market places » pour des sociétés de vente en ligne.</a:t>
            </a:r>
            <a:endParaRPr lang="fr-FR"/>
          </a:p>
          <a:p>
            <a:endParaRPr lang="fr-FR"/>
          </a:p>
          <a:p>
            <a:endParaRPr lang="fr-FR"/>
          </a:p>
          <a:p>
            <a:r>
              <a:rPr lang="fr-FR" b="1"/>
              <a:t>Objectif</a:t>
            </a:r>
            <a:r>
              <a:rPr lang="fr-FR"/>
              <a:t> </a:t>
            </a:r>
            <a:r>
              <a:rPr lang="fr-FR" smtClean="0"/>
              <a:t>d’Olist : </a:t>
            </a:r>
            <a:r>
              <a:rPr lang="fr-FR"/>
              <a:t>disposer </a:t>
            </a:r>
            <a:r>
              <a:rPr lang="fr-FR" smtClean="0"/>
              <a:t>d’une segmentation des clients qui achètent en ligne.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b="1" smtClean="0"/>
              <a:t>Missions</a:t>
            </a:r>
            <a:r>
              <a:rPr lang="fr-FR" smtClean="0"/>
              <a:t> </a:t>
            </a:r>
            <a:r>
              <a:rPr lang="fr-FR" b="1" smtClean="0"/>
              <a:t>confiées</a:t>
            </a:r>
            <a:r>
              <a:rPr lang="fr-FR" smtClean="0"/>
              <a:t> :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aider les équipes d’Olist à comprendre les différents types d'utilisateurs.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proposer une segmentation exploitable et facile d’utilisation pour l’équipe marketing.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smtClean="0"/>
              <a:t> évaluer la fréquence à laquelle la segmentation doit être mise à jour.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90B7DAC-C497-46FE-BC01-84D42BF68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27534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: </a:t>
            </a:r>
            <a:r>
              <a:rPr lang="fr-FR" smtClean="0">
                <a:hlinkClick r:id="rId3"/>
              </a:rPr>
              <a:t>https://www.kaggle.com/olistbr/brazilian-ecommerce</a:t>
            </a:r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	Note : nb de clients uniques = 96096</a:t>
            </a:r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Présentation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83568" y="1059582"/>
          <a:ext cx="7848875" cy="3261360"/>
        </p:xfrm>
        <a:graphic>
          <a:graphicData uri="http://schemas.openxmlformats.org/drawingml/2006/table">
            <a:tbl>
              <a:tblPr firstRow="1" bandRow="1">
                <a:tableStyleId>{64AFD6BB-5FCF-4B2B-AAC3-F11414E8C7BB}</a:tableStyleId>
              </a:tblPr>
              <a:tblGrid>
                <a:gridCol w="1944216"/>
                <a:gridCol w="4320481"/>
                <a:gridCol w="1584178"/>
              </a:tblGrid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Fichiers .csv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Variables réutilisées</a:t>
                      </a: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smtClean="0"/>
                        <a:t>Nb de lignes</a:t>
                      </a:r>
                      <a:endParaRPr lang="fr-FR" b="1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order_id, </a:t>
                      </a:r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customer_id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Customers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customer_id, </a:t>
                      </a:r>
                      <a:r>
                        <a:rPr lang="fr-FR" b="0" smtClean="0"/>
                        <a:t>customer_unique_id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 reviews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smtClean="0"/>
                        <a:t>order_id, review_score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Order payments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order_id, </a:t>
                      </a:r>
                      <a:r>
                        <a:rPr lang="fr-FR" b="0" smtClean="0"/>
                        <a:t>payment_sequential, payment_installments, payment_value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99440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Items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112650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fr-FR" smtClean="0"/>
                        <a:t>Geolocation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19015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Translation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71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Products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32951</a:t>
                      </a:r>
                      <a:endParaRPr lang="fr-FR"/>
                    </a:p>
                  </a:txBody>
                  <a:tcPr anchor="ctr"/>
                </a:tc>
              </a:tr>
              <a:tr h="230426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Sellers 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/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3095</a:t>
                      </a:r>
                      <a:endParaRPr lang="fr-FR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Séparation des données en 6 trimestres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7504" y="771550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Séparation </a:t>
            </a:r>
            <a:r>
              <a:rPr lang="fr-FR" smtClean="0"/>
              <a:t>en 6 trimestres (pour tester la stabilité des partitionnements obtenus)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A101431-4598-4DF7-A6E2-EBFF0F29C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9154" name="AutoShape 2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56" name="AutoShape 4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9158" name="AutoShape 6" descr="data:image/png;base64,iVBORw0KGgoAAAANSUhEUgAAA44AAAJiCAYAAACIBpzZAAAAOXRFWHRTb2Z0d2FyZQBNYXRwbG90bGliIHZlcnNpb24zLjMuMiwgaHR0cHM6Ly9tYXRwbG90bGliLm9yZy8vihELAAAACXBIWXMAAAsTAAALEwEAmpwYAACGbUlEQVR4nO3de5xO5f7/8fdgZtQcUm0dRZEhRExOhaSio0rYTNm1K5IQoSIRKSqHkq9S6YBQ1C7SQSWkHGoKG8khEaWUiiEGc//+6DezZ5gZw5p1Xde91uv5ePR41D23mc/9+q7v7Ouy1r3umEgkEhEAAAAAAAUoYXsAAAAAAIDb2DgCAAAAAArFxhEAAAAAUCg2jgAAAACAQrFxBAAAAAAUio0jAAAAAKBQbBwBAFFn/vz5uu2221S/fn3VqlVLV111lcaMGaMdO3Yc9fds1qyZBg8eXIxTRr+nn35atWvXzvdrL730kqpVq6bPP//c8FQAABvYOAIAosqIESPUsWNHJSYmasiQIXr22Wd17bXXasqUKWrdurU2bdpke8TAy8zM1EsvvaTevXvrggsusD0OAMCAUrYHAACgqN577z0999xz6tu3r2655Zacxxs2bKirr75a7dq1U69evTR16lSVLFnS3qAh8PLLL6tixYq2xwAAGMIZRwBA1Bg3bpxSUlLybBqznXbaaerRo4eWL1+uzz77TNLfl1q2atVKjz76qM4//3y1a9dOkrRt2zZ1795dqampaty4sd56660832vx4sWqUqWKpk6dqkaNGumiiy7S5s2bJUnvvPOOrrnmGp177rm69NJLNXHixDx/dtmyZbrxxhtVu3Zt1atXT927d9eWLVsKfV2rV6/W7bffrjp16uiCCy5Q37599ccff+S8hoMvF/3mm29UpUoVLV68WJJ0//33q3v37ho/fryaNGmi8847T927d1dGRobGjBmjCy64QPXr19eQIUOUlZUlSXrzzTdVpUoVbd++Pef77tixQ1WqVNGbb75Z4KzvvPOObrjhBl177bXF9voBAO5j4wgAiArbt2/XN998oyZNmhT4nMsuu0wxMTGaN29ezmPffvut/vvf/+rpp59W586ddeDAAd12221asWKFHn74Yd1///0aPXq0fv7550O+39ixYzV48GD17NlT5cqV03/+8x/16tVLdevW1TPPPKPrrrtOQ4cO1QsvvCBJ+uuvv9SpUyedfPLJGjt2rB5++GGtWrVK99xzT4Ezb9myRWlpacrIyNDjjz+u/v3767PPPlOvXr2OqM+CBQv04Ycf6uGHH1afPn304Ycf6oYbbtCyZcs0bNgwXX/99Zo4caLefffdI/q+ufnx+gEA0YFLVQEAUSH7jN/pp59e4HOSkpJ03HHH5TnDtX//fvXr10/nnnuuJOnjjz/Wt99+q9dee03nnXeeJOnMM89Uq1atDvl+N998s5o1ayZJysrK0siRI3XNNddowIABkqRGjRopJiZGY8eOVVpamtatW6c//vhDHTp0yDlLePzxx2vRokXKyspSiRKH/n3tK6+8opIlS+qFF15QYmKiJCk+Pl6PP/64fv/99yL32b17t0aPHq2TTjpJkjRjxgytW7dOb7zxhhITE9WkSRO99957WrZsma6++uoif99sfr1+AEB0YOMIAIgqpUoV/j9d+X29UqVKOf/+1Vdf6bjjjsvZNEpS9erV892Qnn322Tn/vmHDBv3yyy9q2rSp9u/fn/N4kyZNNHr0aC1fvlw1atRQmTJl1LlzZ1111VW66KKL1LBhQ9WrV6/Aeb/++mvVrVs3Z9MoSZdccokuueSSQl/nwU499dScTaMknXjiiTpw4ECe71umTBnt3LnziL5vNr9ePwAgOvBXfwCAqHDaaadJkn788ccCn7N79279/vvvOvXUU3MeO/bYY3Xsscfm/PeOHTt0/PHHH/Jny5Yte8hjJ5xwQs6/Z7/nsFevXqpevXrOP61bt5b09/smExMTNWnSJDVs2FD/+c9/1KlTJ1144YWaPHlygTP/+eefOvHEEwv8elElJCQc8tgxxxzj+ftm8+v1AwCiA2ccAQBR4R//+IfOPfdcffzxx7r77rsVExNzyHM++eQTHThwQE2bNi3w+5QpU0a//fbbIY9nb4wKkpSUJEkaMGCAatasecjXy5UrJ0mqXLmynnzySWVmZio9PV2vvPKKBg0apOrVq6tWrVqH/LnExMQ8N6iR/v64i4ULF6p27dqKiYnJuaFNtl27dhU6a1Fk94tEIjmP7d69u8Dn+/X6AQDRgTOOAICo0aVLF61Zs0bPP//8IV/btm2bRowYoerVq+vCCy8s8HvUr19fO3fu1MKFC3Me27Bhw2E//7FixYoqU6aMfv75Z5177rk5//zxxx966qmnlJGRofnz56thw4bavn274uLi1LBhQz344IOSCj5TWqdOHX3xxRd5NoMLFy5Up06d9NtvvykxMVF79uzRjh07cr6enp5e6KxFkX0J6y+//JLz2Jdfflng8/16/QCA6MAZRwBA1GjWrJm6du2qESNGaOXKlbrmmmuUnJysVatWafz48YqLi9PIkSMLfR/khRdeqLp166pPnz7q3bu3jj32WD355JOKjY0t9GeXKlVK3bp107BhwyT9/dmRmzdv1ogRI3TmmWeqXLlySkpKUiQSUdeuXdWxY0fFxsbqlVdeUXJysurXr5/v97355pv1n//8R3fccYduvfVW7d69W8OHD1fz5s111llnKSsrS0OHDtUDDzygG2+8UatXry6WSz/r16+v+Ph4PfLII7rzzjv1448/6plnnlFcXJzR1w8AiA5sHAEAUaVbt25KTU3VK6+8ooEDByojI0PlypVT27ZtdfPNNys5ObnQPx8TE6NnnnlGjz76qB555BGVKlVKt956qz788MPD/uybbrpJpUuX1ssvv6wXX3xRZcqU0eWXX66ePXsqJiZGZcqU0QsvvKARI0bo3nvv1b59+1SzZk299NJLed4vmdsZZ5yhSZMm6fHHH1fPnj2VlJSU8z2lv2/sM2TIED3zzDPq2LGjatWqpdGjR6tt27ZHHi+X5ORkPfnkkxo+fLjuuOMOVa5cWY8//rjuuusuo68fABAdYiK539wAAAAAAMBBeI8jAAAAAKBQbBwBAAAAAIVi4wgAAAAAKBQbRwAAAABAobirqqSsrCzt2rVLsbGx+X6gNAAAAAAEWSQS0b59+5SQkKASJQ49v8jGUdKuXbu0Zs0a22MAAAAAgFUpKSlKSko65HE2jlLOhz6npKQU+MHHQbdixQrVqFHD9hiBF8TO//nvJknS9eeWtzzJ34LYeNHGbWpQoaztMXIEsXE2WpvhWmeJ1n4LYl9X2uYWxM6urTOkYHaWpMzMTK1ZsyZnb3QwNo5SzuWpcXFxio+PtzyNPWF+7SYFrXO78yvbHuEQQWtc+eQTnHtNrs1TXGhthoudJVr7zZU5iotLbXNzcSYvXFxnSMHrnFtBb93j5jgA4Lh6T75re4TQoLUZdDaH1v6hLcKGjSMAT25/7XPd/trntscItM0DW9seITRobQadzaG1f2hrBusMd7BxBODJnLVbNWftVttjBNrIuatsjxAatDaDzubQ2j+0NYN1hjt4jyMAT5b3ucb2CIH3447dtkcIDVqbQWdzaO0f2prBOsMdbBwBeJIYn/+dt1B8hrc83/YIoUFrM+hsDq39Q1szWGe4g0tVAXiyY0+mduzJtD1GoNUdNcv2CKFBazPobA6t/UNbM1hnuIONIwBPzhv+js4b/o7tMQLt2dYNbI8QGrQ2g87m0No/tDWDdYY7uFQVgCeXVTnV9giBl1Say3RMobUZdDaH1v6hrRmsM9zBGUcAnoxr01Dj2jS0PUagtXxhju0RQoPWZtDZHFr7h7ZmsM5wBxtHAHDc6r7X2R4hNGhtBp3NobV/aIuwYeMIwJOXl6zXy0vW2x4j0AZ9sMz2CKFBazPobA6t/UNbM1hnuIP3OALwZPDsv/+H85Z6lSxPAgAAgoZ1hjvYOALw5P9uqG97hMAb2KKW7RFCg9Zm0NkcWvuHtmawznAHl6oC8OSKc07XFeecbnuMQKs69C3bI4QGrc2gszm09g9tzWCd4Q42jgDguBm3N7M9QmjQ2gw6m0Nr/9AWYcPGEYAn1734ia578RPbYwTazj37bI8QGrQ2g87m0No/tDWDdYY7jG4cly1bpg4dOkiSNm7cqPbt2ystLU0DBw5UVlaWJOn1119Xq1at1LZtW33yyd8HyZ49e9StWzelpaWpY8eO2r59uyRp6dKlatOmjdq1a6cxY8bk/JwxY8aodevWateunZYvX27yJQKhs+aXHVrzyw7bYwRa5+mLbI8QGrQ2g87m0No/tDWDdYY7jN0c5/nnn9eMGTN0zDHHSJKGDh2qHj16qH79+howYIA+/vhjnXfeeZo4caLeeOMN7d27V2lpabrwwgs1ZcoUpaSkqFu3bpo1a5bGjh2r/v37a+DAgXr66ad1xhlnqFOnTlq5cqUkacmSJZo2bZp++ukndevWTW+88YaplwmEzqr7r7U9QuB90fMq2yOEBq3NoLM5tPYPbc1gneEOY2ccy5cvr6effjrnv1euXKl69epJkpo0aaLPP/9cy5cvV+3atRUXF6ekpCSVL19eq1evVnp6uho3bpzz3IULFyojI0OZmZkqX768YmJi1KhRIy1cuFDp6elq1KiRYmJidNppp+nAgQM5ZygBIBr1nvGl7RFCg9Zm0NkcWvuHtggbY2ccW7Rooc2bN+f8dyQSUUxMjCQpISFBO3fuVEZGhpKSknKek5CQoIyMjDyP535uYmJinuf+8MMPio+PV5kyZfI8vnPnTp1wwgmHnXHFihVeX2ZUS09Ptz1CKASt85aMTEnS6Ylxlif5n6A1ztqx3bnX5No8xYXWZrjYWaK131yZo7i41DY3F2fywsV1hhS8zkVh7XMcS5T438nOXbt2KTk5WYmJidq1a1eex5OSkvI8Xthzk5OTFRsbm+/3KIoaNWooPj7e60uLSunp6UpNTbU9RuAFsXObIW9Kkr7r38ryJH8LYmPXXk4QG2dz7WUFtbWLL4nW/gpiXxdfThA7u7bOkILZWZL27t1b6Ik0a3dVrVatmhYvXixJmj9/vs4//3zVrFlT6enp2rt3r3bu3Kn169crJSVFderU0bx583Kem5qaqsTERMXGxmrTpk2KRCJasGCBzj//fNWpU0cLFixQVlaWfvzxR2VlZRXpbCOAo9Ou9plqV/tM22MEWrlB022PEBq0NoPO5tDaP7Q1g3WGO6ydcbzvvvv04IMPauTIkapYsaJatGihkiVLqkOHDkpLS1MkElHPnj0VHx+v9u3b67777lP79u0VGxurESNGSJIGDRqk3r1768CBA2rUqJFq1aolSTr//PP1z3/+U1lZWRowYICtlwiEwqNX1bE9QuAt6XGl7RFCg9Zm0NkcWvuHtmYcvM4o2Wtizr9fWvkUSdIHnS9T2f6vSZK2DfmnyvZ/TXXKnaAPOl8mSWrx7Id5vkf249lfy/283F/L/WdzP+fRuifkPDe/P3M4B3/PaBETiUQitoewLfu0LJeqBu+Uu2vo7L8gNp67bquann2K7TFyBLFxNlqb4VpnidZ+C2JfV9rmFsTOUt7NoiQdGNHB0iR/C2rnw+2JrJ1xBBAMI+eukiTd07Sa5UmCa/Ds5c4tToKK1mbQ2Rxa+4e2/su9YbS9WQQbRwAejVmwWhIbRz/N6dLc9gihQWsz6GwOrf1DW39lbxorHJ9geRJks3ZzHADBMPVfTTT1X01sjxFod0xbaHuE0KC1GXQ2h9b+oa1/sjeNB0Z0YJ3hEM44AvCkXvl/2B4h8FLLnWh7hNCgtRl0NofW/qGtv7IvTWWd4Q7OOAKA4zo1TLE9QmjQ2gw6m0Nr/9DWHwffCAfuYOMIwJMmT7+vJk+/b3uMQDuu3xTbI4QGrc2gszm09g9ti1/uS1Szsc5wBxtHAHDc5gGtbY8QGrQ2g87m0No/tC1e+W0a4RY2jgA8md/tcs3vdrntMQJt7vqttkcIDVqbQWdzaO0f2hafwjaNrDPcwcYRABz3/KK1tkcIDVqbQWdzaO0f2hYvzjS6j40jAE+WbPpVSzb9anuMQJtxWzPbI4QGrc2gszm09g9ti8fhbobDOsMdbBwBeNJuwny1mzDf9hiBduOkT22PEBq0NoPO5tDaP7T1rijva2Sd4Q4+xxGAJ10bVbU9QuBdVa2c7RFCg9Zm0NkcWvuHtsXjcJeoss5wBxtHAJ7c07Sa7RECL63OWbZHCA1am0Fnc2jtH9p6U9TPa2Sd4Q4uVQUAx/FhyObQ2gw6m0Nr/9D26PHRG9GJjSMAT/rN+kr9Zn1le4xA439YzaG1GXQ2h9b+oe3ROdJNI+sMd7BxBODJ1K+/19Svv7c9RqBN/mqD7RFCg9Zm0NkcWvuHtkfuaM40ss5wBxtHAJ58dOdl+ujOy2yPEWizVm22PUJo0NoMOptDa//Q9sgc7eWprDPcwc1xAHhS8cQk2yME3qs3NbY9QmjQ2gw6m0Nr/9D2yB3N5b2sM9zBGUcAcFzL8XNsjxAatDaDzubQ2j+0LTpuJBQMbBwBeFJt2NuqNuxt22MEWscGlW2PEBq0NoPO5tDaP7QtGq93UGWd4Q4uVQXgScpJybZHCLymlU6xPUJo0NoMOptDa//Qtui83IGWdYY7OOMIwJO3br1Yb916se0xAq3c4Om2RwgNWptBZ3No7R/aHl5xXKLKOsMdbBwBwHF/Ptre9gihQWsz6GwOrf1D26Lh8y6Dg40jAE/e+2aL3vtmi+0xAu25hWtsjxAatDaDzubQ2j+0LVxx3RCHdYY7eI8jAE/uemOxJOm7/q0sTxJc6Zt/sz1CaNDaDDqbQ2v/0LZgXm+IkxvrDHewcQTgyYDmtWyPEHjj2jS0PUJo0NoMOptDa//QtnDFdYkq6wx3cKkqAE9uqVdJt9SrZHuMQGs2drbtEUKD1mbQ2Rxa+4e2+Svuz2xkneEONo4A4LgBzWvaHiE0aG0Gnc2htX9oe6jivEQV7mHjCMCTO6Yt1B3TFtoeI9BSyvIZVqbQ2gw6m0Nr/9A2f8W9aWSd4Q42jgA8+fDbn/Thtz/ZHiPQ6j35ru0RQoPWZtDZHFr7h7Z5FfclqtlYZ7iDm+MA8GRp76ttjxB4mwe2tj1CaNDaDDqbQ2v/0PZ//LxElXWGOzjjCMCT5NJxSi4dZ3uMQBs5d5XtEUKD1mbQ2Rxa+4e2efn1vkbWGe5g4wjAk4y9+5Sxd5/tMQLtxx27bY8QGrQ2g87m0No/tP2bX5eoZmOd4Q42jgA8qfnETNV8YqbtMQJteMvzbY8QGrQ2g87m0No/tDVzF1XWGe5g4wjAk2aVT1GzyqfYHiPQ6o6aZXuE0KC1GXQ2h9b+CXtbUx+9wTrDHdwcB4AnL/zzAtsjBN6zrRvYHiE0aG0Gnc2htX/C3Nbk5zWyznAHZxwBwHFJpWNtjxAatDaDzubQ2j9hbWty0wi3sHEE4MnEL7/TxC+/sz1GoLV8YY7tEUKD1mbQ2Rxa+yeMbW1sGllnuINLVQF4MvD9pZKkDudXtDtIgK3ue53tEUKD1mbQ2Rxa+yesbU2faWSd4Q7OOALwZHSrehrdqp7tMQJt0AfLbI8QGrQ2g87m0No/YWvr98duFIR1hjs44wjAk6urlbM9AgAA8JHN9zWyznAHZxwBwHEDW9SyPUJo0NoMOptDa/+ErS03wwEbRwCe3PDyXN3w8lzbYwRa1aFv2R4hNGhtBp3NobV/wtLW1iWq2VhnuINLVQF4suKnP2yPEHgzbm9me4TQoLUZdDaH1v4JQ1sXPnqDdYY72DgC8OTbkN5VzqSde/bZHiE0aG0Gnc2htX+C3taFTaPEOsMlXKoKAI7rPH2R7RFCg9Zm0NkcWvsnyG1d2TTCLWwcAXiycXuGNm7PsD1GoH3R8yrbI4QGrc2gszm09k9Q27q2aWSd4Q42jgA8uXjsbF08drbtMQKt94wvbY8QGrQ2g87m0No/QW7ryqZRYp3hEt7jCMCTNrUq2B4h8E5LPtb2CKFBazPobA6t/RPEtrbvoJof1hnuYOMIwJPHrkm1PULg3dO0mu0RQoPWZtDZHFr7J2htXbtENRvrDHdwqSoAOK7coOm2RwgNWptBZ3No7Z8gtXV10wi3sHEE4MlT87/RU/O/sT1GoC3pcaXtEUKD1mbQ2Rxa+ycobV3fNLLOcAcbRwCe8Avdf2u27bA9QmjQ2gw6m0Nr/0R725K9Jjq/aZRYZ7iE9zgC8GRyh8a2Rwi8wbOXq+nZp9geIxRobQadzaG1f6K5bTRsGLOxznAHG0cAnjSoUNb2CIE3p0tz2yOEBq3NoLM5tPZPNLbNfdfUaNg0SqwzXMKlqgDguDumLbQ9QmjQ2gw6m0Nr/0Rb29xnGaNl0wi3cMYRgCdN/+8DSdLcu1pYniS4UsudaHuE0KC1GXQ2h9b+iZa20XiWMTfWGe5g4wjAk30HsmyPEHidGqbYHiE0aG0Gnc2htX+ioW00vZexIKwz3MGlqgA8+az7Ffqs+xW2xwi04/pNsT1CaNDaDDqbQ2v/uN42CJtGiXWGS9g4AoDjNg9obXuE0KC1GXQ2h9b+cbltUDaNcAsbRwCepP/wm9J/+M32GIE2d/1W2yOEBq3NoLM5tPaPq22DtmlkneEONo4APGnzyjy1eWWe7TEC7flFa22PEBq0NoPO5tDaPy62rTd5laTgbBol1hku4eY4ADy584IqtkcIvBm3NbM9QmjQ2gw6m0Nr/7jWNmhnGrOxznAHZxwBeNKnWXX1aVbd9hiBduOkT22PEBq0NoPO5tDaPy61zd40LkmrZnmS4sc6wx1sHAHAcVdVK2d7hNCgtRl0NofW/nGlbVDPNMI9bBwBePLge1/rwfe+tj1GoKXVOcv2CKFBazPobA6t/eNC2zBsGllnuIONIwBPXk3foFfTN9geI9CyFwbwH63NoLM5tPaP7bZh2DRKrDNcws1xAHjywR2X2h4h8IK+KHAJrc2gszm09o/NtmHZNEqsM1zCGUcAnlQum6zKZZNtjxFok7/ib1pNobUZdDaH1v6x3TYMm0aJdYZL2DgCgONmrdpse4TQoLUZdDaH1v6x0bZkr4nWL5FFeHGpKgBPzn18hiTpv/e2tDxJcL16U2PbI4QGrc2gszm09o/ptmG6PDU31hnu4IwjAE/OPCFRZ56QaHuMQGs5fo7tEUKD1mbQ2Rxa+8dk27BuGiXWGS7hjCMAT2be3sz2CIHXsUFl2yOEBq3NoLM5tPaPqbZh3jRKrDNcwhlHAHBc00qn2B4hNGhtBp3NobV/TLYN66YRbmHjCMCT2d/+qNnf/mh7jEArN3i67RFCg9Zm0NkcWvvHRFtuhMM6wyVcqgrAk87TFkmSvuvfyvIkwfXno+1tjxAatDaDzubQ2j9+tw37JarZWGe4gzOOADzpf1lN9b+spu0xAu25hWtsjxAatDaDzubQ2j9+tmXT+D+sM9zBGUcAntxa/2zbIwRe+ubfbI8QGrQ2g87m0No/frTNfWkqm8a/sc5wBxtHAHDcuDYNbY8QGrQ2g87m0No/xd2Ws4xwHZeqAvDkzumLdOf0RbbHCLRmY2fbHiE0aG0Gnc2htX/8aMum8VCsM9zBGUcAnnywmjud+W1Ac97bYQqtzaCzObT2T3G25e6pBWOd4Q42jgA8Sb/nKtsjBF5K2WTbI4QGrc2gszm09k9xteUS1cKxznAHl6oC8OT4Y+N1/LHxtscItHpPvmt7hNCgtRl0NofW/imOtmwaD491hjvYOALw5K99+/XXvv22xwi0zQNb2x4hNGhtBp3NobV/vLZl01g0rDPcwcYRgCfVH5uh6o/NsD1GoI2cu8r2CKFBazPobA6t/eOlLZvGomOd4Q7e4wjAk4sqnWx7hMD7ccdu2yOEBq3NoLM5tPbP0bZl03hkWGe4g40jAE9ean+h7RECb3jL822PEBq0NoPO5tDaP0fTlk3jkWOd4Q4uVQUAx9UdNcv2CKFBazPobA6t/XO0bdk0IlqxcQTgyeSvNmjyVxtsjxFoz7ZuYHuE0KC1GXQ2h9b+OdK2fFbj0WGd4Q4uVQXgSf93v5YkpdU5y/IkwZVUOtb2CKFBazPobA6t/XMkbblE9eixznAHZxwBeDLquroadV1d22MEWssX5tgeITRobQadzaG1f4ralk2jN6wz3GH1jOO+fft0//33a8uWLSpRooQefvhhlSpVSvfff79iYmJUuXJlDRw4UCVKlNDrr7+uqVOnqlSpUrrzzjt18cUXa8+ePerTp49+++03JSQk6LHHHtMJJ5ygpUuX6pFHHlHJkiXVqFEjde3a1ebLBALt2hpn2B4h8Fb3vc72CKFBazPobA6t/XO4trkvTWXTePRYZ7jD6hnHefPmaf/+/Zo6daruuusuPfnkkxo6dKh69OihyZMnKxKJ6OOPP9a2bds0ceJETZ06VePHj9fIkSOVmZmpKVOmKCUlRZMnT9Z1112nsWPHSpIGDhyoESNGaMqUKVq2bJlWrlxp82UCgCeDPlhme4TQoLUZdDaH1v4prG3us4xsGhEUVjeOZ511lg4cOKCsrCxlZGSoVKlSWrlyperVqydJatKkiT7//HMtX75ctWvXVlxcnJKSklS+fHmtXr1a6enpaty4cc5zFy5cqIyMDGVmZqp8+fKKiYlRo0aNtHDhQpsvEwi0tq/MU9tX5tkeAwAAJ3BpavFineEOq5eqHnvssdqyZYuuuOIK/f7773r22Wf1xRdfKCYmRpKUkJCgnTt3KiMjQ0lJSTl/LiEhQRkZGXkez/3cxMTEPM/94YcfzL4wIES+2rzd9giBN7BFLdsjhAatzaCzObT2z8FtuTTVH6wz3GF14/jyyy+rUaNG6tWrl3766SfdfPPN2rdvX87Xd+3apeTkZCUmJmrXrl15Hk9KSsrzeGHPTU5OLtI8K1asKKZXFp3S09NtjxAKQev82uXlJbn1ulyapTjcMHOd3rjmbNtj5BG0xtlobYaLnSVa+y1ofXO3rTd5lSRpSVo1SXZfa9A6u7jOkNybxwSrG8fk5GTFxv59K+PjjjtO+/fvV7Vq1bR48WLVr19f8+fPV4MGDVSzZk09+eST2rt3rzIzM7V+/XqlpKSoTp06mjdvnmrWrKn58+crNTVViYmJio2N1aZNm3TGGWdowYIFRb45To0aNRQfH+/nS3ZWenq6UlNTbY8ReHT2XxAbzy5fWSlli/YXYCYEsXE2WpvhWmeJ1n4LYt/Z5SvrnGFv5/y3C2cZg9jZRUHtvHfv3kJPpFndON5yyy3q16+f0tLStG/fPvXs2VM1atTQgw8+qJEjR6pixYpq0aKFSpYsqQ4dOigtLU2RSEQ9e/ZUfHy82rdvr/vuu0/t27dXbGysRowYIUkaNGiQevfurQMHDqhRo0aqVYvLNAC/bP7j7zP85cokWJ4kuHbu2Xf4J6FY0NoMOptDa39wWao5rDPcYXXjmJCQoKeeeuqQxydNmnTIY23btlXbtm3zPHbMMcdo9OjRhzz3vPPO0+uvv158gwIoUJMxH0iSvuvfyvIkwdV5+iJ90fMq22OEAq3NoLM5tC5+2ZvGOuVOoK0BrDPcYXXjCCD63VCzgu0RAo+FiTm0NoPO5tC6eHHHVPNYZ7jD6sdxAIh+T7RM1RMtg3edv0t6z/jS9gihQWsz6GwOrYvPwZtG2prBOsMdnHEEAMedlnys7RFCg9Zm0NkcWntX0PsZaYuwYeMIwJOnP/1GktSt8TmWJwmue5pWsz1CaNDaDDqbQ+vikd+lqbQ1g3WGO7hUFYAno+Z9o1HzvrE9RqCVGzTd9gihQWsz6GwOrb0p2Wtige9npK0ZrDPcwRlHAJ5MvLGR7RECb0mPK22PEBq0NoPO5tD66OW+RDU/tDWDdYY7OOMIwJMLzzpJF551ku0xAm3Nth22RwgNWptBZ3No7U1hd0+lrRmsM9zBxhEAHDd49nLbI4QGrc2gszm0PjqHO9so0Rbhw8YRgCeXjJ2tS8bOtj1GoM3p0tz2CKFBazPobA6tj1xRP6uRtmawznAHG0cAnuzK3K9dmfttjxFod0xbaHuE0KC1GXQ2h9ZH53CbRom2pmSvMzZt2qTOnTurbt26atKkiYYNG6a9e/dKkrZs2aJbb71V5513nq644grNmzcv3+/19ttvq3379nkei0QiGjNmjJo0aaK6deuqe/fu+vXXXwud6YcfftBNN92k2rVrq0WLFpoxY0bhr2HXLg0ePFiNGzdWvXr11LVrV/388885X585c6aqVKmS558uXboUJY9RbBwBeLKox5VaxA0CfJVa7kTbI4QGrc2gszm0PjJFuUQ1G23NWNTjSs3vcqk6d+6suLg4TZ06VcOHD9dHH32kUaNGKRKJqEuXLipTpoymT5+u66+/Xt27d9cPP/yQ9/ssWqSBAwce8v1fe+01vfbaa3riiSf06quv6tdff1W/fv0KnCczM1PDhw9X1apV9fbbb6tjx47q27evli1bVuCfefTRR7VkyRI99dRTmjRpkvbs2aMuXbooKytLkrRu3TpddtllWrBgQc4/w4YNO8pi/uGuqgDguE4NU2yPEBq0NoPO5tC66Ip6iWo22pqzfPlybdq0SdOmTVNCQoIqVaqku+++W8OGDdNFF12kDRs26NVXX1ViYqLOPvtsff7555o+fbp69uwpSRozZozGjRunM88885DvPW/ePF1++eWqX7++JOn2229Xjx49Cpxl3bp12rZtm7p3767k5GSVL19ekydP1uLFi1WrVq1Dnr9v3z698847GjNmjOrUqSNJeuSRR9SkSRNt2LBBlSpV0vr161WlShWVLVvWeywfccYRgCdLt2zX0i3bbY8RaMf1m2J7hNCgtRl0NofWRXOkm0aJtqYs3bJdu485Xs8995wSEhJyHo+JiVFmZqaWLVumatWqKTExMedrqampWrp0ac5/L1myRC+++KKaNz/0fallypTR/PnztXXrVu3Zs0ezZs1S9erVC5znuOOOU0xMjKZPn66srCx9/fXX+u677wr8M9mXwmZvGrNnl/4+eyn9vRk966yzihbEIs44AvCk1UtzJUnf9W9ld5AA2zygte0RQoPWZtDZHFof3tFsGiXampLfOiMrK0uTJk1Samqqtm3bppNOyvtxHSeeeKK2bt2a898TJkyQ9Pflqge76667dOedd+qiiy5SyZIl9Y9//ENTp04tcJ7TTz9dbdu21ciRIzV8+HAdOHBAXbp00YUXXpjv8+Pi4tS4ceM8j02YMEFlypTR2WefrczMTP3www/65JNPNHr0aGVlZenyyy9X9+7dFRcXV3gcwzjjCMCTTg0rq1PDyrbHCLS567ce/kkoFrQ2g87m0LpojnTTKNHWlPzWGUOHDtU333yjXr166a+//lJsbGyer8fFxWnfvn1F+v5bt25VfHy8/u///k9TpkxR5cqVdffdd+ecDTzY/v37tXXrVt1www16/fXX9fDDD+vll1/W7NlFu/PrBx98oPHjx+vee+9VbGysNm7cqP379+vYY4/V6NGjde+992rmzJkaOnRokb6fSZxxBODJ/Zeca3uEwHt+0VpdU/0M22OEAq3NoLM5tC7ckdwM52C0NSP3OiMSieiRRx7RlClT9NRTT6ly5cqKj49XRkZGnj+TmZmp0qVLH/Z7RyIR3XvvverRo4cuvfRSSdKTTz6piy66SHPmzNH333+vcePG5Tz/+eef18aNG7VmzRo9++yzKlGihGrUqKGtW7dq9OjRat68uWrXrp3z/NTUVL3wwgs5/z1r1izdd999+ve//60bbrhBklS5cmUtWrRIxx9/vCSpatWqikQi6tWrlx544AGVKuXOds2dSQAA+ZpxWzPbI4QGrc2gszm0PryjOdso0da0rKwsPfDAA5o5c6ZGjRqVs9E7+eSTtXr16jzP/fXXX4t0o5nt27dry5YtSkn5342OkpKSVKFCBf3www9q166drrjiipyvnXzyyXrnnXd0+umnq0SJ/124Wb16dY0fP16S9NZbb+U8nnvzOm3aNA0YMEC33HKL7r333jxzZG8as1WqVEn79u3T9u3bD7kM1yYuVQXgyUPvL9ND7xd8C2p4d+OkT22PEBq0NoPO5tC6YF7ONkq0NSV7nTFs2DDNnDlTTz/9dJ6b3NSqVUurV6/W7t27cx5LT0/Xeeedd9jvXaZMGcXFxeXZeO7Zs0dbtmxR+fLlVaZMGVWoUCHnn9KlS+ukk0465KM+1q9fr/Lly0tSnueffPLJkqQPP/xQDz74oDp16qT77rsvz5+dPXu2LrjggjyXxq5atUrJycnO3WWVjSMATyZ8uV4Tvlxve4xAu6paOdsjhAatzaCzObQu3NGebZRoa8qEL9dr4nuf6JVXXlH37t1Vo0YNbdu2LeefevXq6bTTTtP999+vtWvX6rnnntOyZcvUpk2bw37vkiVLqk2bNnrqqae0cOFCrV+/Xv369dPxxx+viy++ON8/c+211+qPP/7Qo48+qk2bNmn27Nl6/vnndfPNN+f7/N27d+vBBx9U06ZNddNNN+WZPTMzU3Xr1lUkEtGAAQO0YcMGzZ07V48//rhuu+22nLuvuoJLVQF48m7HS2yPEHhpddy/RXdQ0NoMOptD6/x5Pdso0daUdzteopf+7ym9JWnEiBEaMWJEnq+vXLlSY8eO1QMPPKBWrVqpfPnyGjNmjMqVK9rG/r777tOxxx6rfv36KSMjQ6mpqXrppZcKvKPp6aefrgceeEBvv/22rr32Wp100knq2bOnWrfO/y67ixcv1u+//65PPvlEjRo1yvO1l156SRdccIHGjx+voUOHqlWrVkpMTFS7du10xx13FGl+k2IikUjE9hC27d27VytWrFCNGjUUHx9vexwr0tPTlZqaanuMwKOz/4LYuGSviZ7+Vry4BbFxNlqb4VpnidZ+c6nv0X78Rn7fx4W2ubnUOciC2vlweyIuVQUAx7m2MAkyWptBZ3NonVdxbRqL63sA0YSNIwBPzhs+U+cNn2l7jECb/NUG2yOEBq3NoLM5tP6f4tw0SrQ1hXWGO9g4AvDk9OOO1enHHWt7jECbtWqz7RFCg9Zm0NkcWudVnGcJaWsG6wx3cHMcAJ7M4uY4vnv1psa2RwgNWptBZ3No/bfiuBnOwWhrBusMd3DGEQAc13L8HNsjhAatzaCzObQu/ktUs9EWYcPGEYAnH635SR+t+cn2GIHWsUFl2yOEBq3NoLM5tP6bHzeyoa0ZrDPcwaWqADzp9PpCSdJ3/VtZniS4mlY6xfYIoUFrM+hsTthb+3GJarawtzWFdYY7OOMIwJO+l56rvpeea3uMQCs3eLrtEUKD1mbQ2Zwwt/brEtVsYW5rEusMd3DGEYAnXKrjvz8fbW97hNCgtRl0Niesrf3eNErhbWsa6wx3cMYRABz33MI1tkcIDVqbQWdzwtjaxKZRCmdbhBsbRwCedH1jsbq+sdj2GIGWvvk32yOEBq3NoLM5YWttatMoha+tLawz3MGlqgA8efebLbZHCLxxbRraHiE0aG0Gnc0JU2uTm0YpXG1tYp3hDs44AvBkSY8rtaTHlbbHCLRmY2fbHiE0aG0Gnc0JW2tTm0YpfG1tYZ3hDs44AvDkH4mlbY8QeAOa17Q9QmjQ2gw6mxOW1n5+7EZBwtLWNtYZ7uCMIwBPMvcfUOb+A7bHCLSUssm2RwgNWptBZ3PC0Nr0JarZwtDWBawz3MHGEYAnVYe9rarD3rY9RqDVe/Jd2yOEBq3NoLM5QW9ta9MoBb+tK1hnuINLVQF40qjiSbZHCLzNA1vbHiE0aG0Gnc0JQ2sbm0YpHG1dwDrDHZxxBODJhLRGmpDWyPYYgTZy7irbI4QGrc2gszlBbV2y10Qr72vMLahtXcM6wx2ccQQAx/24Y7ftEUKD1mbQ2ZwgtrZ5eWpuQWwLFIYzjgA8ee3r7/Xa19/bHiPQhrc83/YIoUFrM+hsTlBb2940SsFt6xrWGe5g4wjAk76zvlLfWV/ZHiPQ6o6aZXuE0KC1GXQ2J2itbV+emlvQ2rqKdYY7uFQVgCf8jav/nm3dwPYIoUFrM+hsTpBau3KJarYgtXUZ6wx3sHEE4EmrmuVtjxB4SaVjbY8QGrQ2g87mBKW1a5tGKThtXcc6wx1cqgoAjmv5whzbI4QGrc2gszlBau3SplEKVlugKNg4AvCk/cT5aj9xvu0xAm113+tsjxAatDaDzuYEobVL72vMLQhtowHrDHewcQTgyeKNv2rxxl9tjxFogz5YZnuE0KC1GXQ2J9pbu3iJarZobxstWGe4g/c4AvDku/6tbI8AAAgglzeNMId1hjs44wgAjhvYopbtEUKD1mbQ2ZxobR0Nm8ZobQscLTaOADz58c/d+vHP3bbHCLSqQ9+yPUJo0NoMOpsTja2jYdMoRWfbaMQ6wx1cqgrAk0ZPvy+JS0n8NOP2ZrZHCA1am0Fnc6K1teubRil620Yb1hnuYOMIwJPrzj3D9giBt3PPPtsjhAatzaCzOdHW2tU7qOYn2tpGK9YZ7uBSVQCejLy2rkZeW9f2GIHWefoi2yOEBq3NoLM50dQ6Wi5RzRZNbaMZ6wx3sHEEAMd90fMq2yOEBq3NoLM50dI62jaNUvS0BYoLG0cAnoxd8K3GLvjW9hiB1nvGl7ZHCA1am0Fnc6KhdTRuGqXoaBsErDPcwXscAXgyfO5KSVKXRlUsTxJcpyUfa3uE0KC1GXQ2x/XW0bpplNxvGxSsM9zBxhGAJy+3v9D2CIF3T9NqtkcIDVqbQWdzXG4dzZtGye22QcI6wx1cqgrAkyaVTlaTSifbHiPQyg2abnuE0KC1GXQ2x9XW0b5plNxtGzSsM9zBxhEAHLekx5W2RwgNWptBZ3NcbB2ETaPkZlvAT2wcAXjS/NkP1fzZD22PEWhrtu2wPUJo0NoMOpvjWuugbBol99oGFesMd7BxBODJ739l6ve/Mm2PEWiDZy+3PUJo0NoMOpvjYusgbBolN9sGEesMd3BzHACe8DlW/pvTpbntEUKD1mbQ2RyXWmefbQwKl9oGGesMd3DGEQAcd8e0hbZHCA1am0Fnc1xpXW/yKknBOdsoudMWMIWNIwBP/vvT7/rvT7/bHiPQUsudaHuE0KC1GXQ2x4XWQXpfY24utA0D1hnu4FJVAJ5cO/4TSdJ3/VtZniS4OjVMsT1CaNDaDDqbY7N1fJ9J2p8VkSQtSQveZx5yHJvBOsMdnHEE4Mlt9c/WbfXPtj1GoB3Xb4rtEUKD1mbQ2RybrfdnRXRgRIfAnWnMxnFsBusMd3DGEYAnD1xW0/YIgbd5QGvbI4QGrc2gszm2WgftRjj54Tg2g3WGOzjjCACOm7t+q+0RQoPWZtDZHButg/qexoNxHCNs2DgC8OTh2cv1MJ9l5avnF621PUJo0NoMOptjunVYNo0Sx7EprDPcwcYRgCcvLVmnl5assz1GoM24rZntEUKD1mbQ2RyTrcO0aZQ4jk1hneEONo4APHnn9mZ653b+x9NPN0761PYIoUFrM+hsjqnWYds0ShzHprDOcAc3xwHgSbVTytgeIfCuqlbO9gihQWsz6GyOidZh3DRKHMemsM5wB2ccAcBxaXXOsj1CaNDaDDqb43frsG4aJY5jhA8bRwCe1BnxjuqMeMf2GIEWhtvau4LWZtDZHBOtw7hplDiOTWGd4Q4uVQXgyUmJpW2PEHhhXZTZQGsz6GyOn63DvnHiODaDdYY7OOMIwJP377hU799xqe0xAm3yVxtsjxAatDaDzub41TrMl6hm4zg2g3WGO9g4AoDjZq3abHuE0KC1GXQ2x8/WYd40ShzHCB82jgA8+WTdVn2ybqvtMQLt1Zsa2x4hNGhtBp3N8aN12C9RzcZxbAbrDHewcQTgyW1TP9dtUz+3PUagtRw/x/YIoUFrM+hsTnG35hLV/+E4NoN1hju4OQ4AT+5tVsP2CIHXsUFl2yOEBq3NoLM5xdmaTWNeHMdmsM5wBxtHAJ50viDF9giB17TSKbZHCA1am0Fnc4qrNZvGQ3Ecm8E6wx1cqgoAjis3eLrtEUKD1mbQ2ZziaM2mMX8cxwgbNo4APLn7P0t093+W2B4j0P58tL3tEUKD1mbQ2Ryvrdk0Fozj2AzWGe5g4wjAk5krN2vmSm5J7qfnFq6xPUJo0NoMOptTHK3ZNOaP49gM1hnu4D2OADxZePcVtkcIvPTNv9keITRobQadzfHSmo/dKBzHsRmsM9zBxhGAJycnHWN7hMAb16ah7RFCg9Zm0Nmco23NJaqHx3FsBusMd3CpKgBPDmRl6UBWlu0xAq3Z2Nm2RwgNWptBZ3OOpjWbxqLhODaDdYY72DgC8KTyo2+p8qNv2R4j0AY0r2l7hNCgtRl0NudIW7NpLDqOYzNYZ7iDS1UBeNLwzLK2Rwi8lLLJtkcIDVqbQWdzjqQ1m8Yjw3FsBusMd3DGEYAnr97UWK/e1Nj2GIFW78l3bY8QGrQ2g87mFLU1m8Yjx3FsBusMd7BxBADHbR7Y2vYIoUFrM+hsTlFas2k8OhzHCBvrG8dx48bpn//8p1q1aqVp06Zp48aNat++vdLS0jRw4EBl/f83w77++utq1aqV2rZtq08++USStGfPHnXr1k1paWnq2LGjtm/fLklaunSp2rRpo3bt2mnMmDHWXhsQBtOXbdT0ZRttjxFoI+eusj1CaNDaDDqbU9TWbBqPHMexGawz3GF147h48WJ9/fXXmjJliiZOnKitW7dq6NCh6tGjhyZPnqxIJKKPP/5Y27Zt08SJEzV16lSNHz9eI0eOVGZmpqZMmaKUlBRNnjxZ1113ncaOHStJGjhwoEaMGKEpU6Zo2bJlWrlypc2XCQTavTPTde/MdNtjBNqPO3bbHiE0aG0Gnc05XGs+q/HocRybwTrDHVZvjrNgwQKlpKTorrvuUkZGhu699169/vrrqlevniSpSZMm+uyzz1SiRAnVrl1bcXFxiouLU/ny5bV69Wqlp6fr9ttvz3nu2LFjlZGRoczMTJUvX16S1KhRIy1cuFDVq1e39jqBIHv8mlTbIwTe8Jbn2x4hNGhtBp3NKaw1l6h6w3FsBusMd1g94/j7779rxYoVeuqppzRo0CD17t1bkUhEMTExkqSEhATt3LlTGRkZSkpKyvlzCQkJysjIyPN47ucmJibmee7OnTvNvjAgRFrXqqDWtSrYHiPQ6o6aZXuE0KC1GXQ2p6DWbBq94zg2g3WGO6yecSxTpowqVqyouLg4VaxYUfHx8dq6dWvO13ft2qXk5GQlJiZq165deR5PSkrK83hhz01OLtrtklesWFFMryw6padzGYAJdPZf0BrfXeM4516Ta/MUF1qb4WJnKTyt603++715S9KqGX3NQevLcRxuYexsdeOYmpqqCRMm6N///rd++eUX/fXXX2rYsKEWL16s+vXra/78+WrQoIFq1qypJ598Unv37lVmZqbWr1+vlJQU1alTR/PmzVPNmjU1f/58paamKjExUbGxsdq0aZPOOOMMLViwQF27di3SPDVq1FB8fLzPr9pN6enpSk3lUgC/BbHzjZM+lSRnbpUdxMZJ23Y49XlhQWycjdZmuNZZClnryauMn2kMYl+OYzNcW2dIwewsSXv37i30RJrVS1UvvvhinXPOOWrdurXuvPNODRgwQPfdd5+efvpp/fOf/9S+ffvUokULlS1bVh06dFBaWppuvvlm9ezZU/Hx8Wrfvr3Wrl2r9u3b67XXXsvZIGZf9tq6dWtVq1ZNtWrVsvkygUBb+P02Lfx+m+0xAq3lC3NsjxAatDaDzuYc3Jqb4RQfjmMzWGe4IyYSiURsD2Fb9u6aM47B+5sT1wSx84H//5E5JUtY/3QfScFs7Boam0Nrc8LQ2ub7GsPQ1wVB7OzaOkMKZmfp8Hsid/4vACAqlSxRwqlf5kE06INltkcIDVqbQWdzDm7NzXCKD8exGawz3MH/FQB48vPOv/Tzzr9sjwEAKASXqCJasc5wh9Wb4wCIfg2fek+S9F3/VpYnCa6BLXiftim0NoPO5gxsUYuP3vAJx7EZrDPcwRlHAJ5cU72crqlezvYYgVZ16Fu2RwgNWptBZ3OyW7NpLH4cx2awznAHZxwBePLU9fVsjxB4M25vZnuE0KC1GXQ2Z+2vO22PEFgcx2awznAHZxwBwHE79+yzPUJo0NoMOpvBJar+4jhG2LBxBODJs5+v0bOfr7E9RqB1nr7I9gihQWsz6Oy/7E1jnXInWJ4kuDiOzWCd4Q4uVQXgyeNzVkiSOl+QYnmS4Pqi51W2RwgNWptBZ39xptEMjmMzWGe4gzOOADwZ3+4CjW93ge0xAq33jC9tjxAatDaDzv7L3jTS2j+0NYN1hjs44wjAk4vPPsX2CIF3WvKxtkcIDVqbQWf/HPx5jbT2D23NYJ3hDs44AoDj7mlazfYIoUFrM+jsj/wuUaW1f2iLsGHjCMCTy8d9pMvHfWR7jEArN2i67RFCg9Zm0Ln4tXj2Q0mHvq+R1v6hrRmsM9zBpaoAPPklY4/tEQJvSY8rbY8QGrQ2g87F76O1W/O9GQ6t/UNbM1hnuIONIwBPvup1te0RAm/Nth067TjeS2MCrc2gc/E6+H2NudHaP7Q1g3WGO7hUFQAcN3j2ctsjhAatzaBz8TncR2/Q2j+0RdiwcQTgyaqtf2jV1j9sjxFoc7o0tz1CaNDaDDoXj6J8XiOt/UNbM1hnuIONIwBPrn5hjq5+YY7tMQLtjmkLbY8QGrQ2g87eFWXTKNHaT7Q1g3WGO3iPIwBP/l3vbNsjBF5quRNtjxAatDaDzsXjcJtGidZ+oq0ZrDPcwcYRgCcPNq9pe4TA69QwxfYIoUFrM+jsTWE3wzkYrf1DWzNYZ7iDS1UBwHHH9Ztie4TQoLUZdD56Rb1ENRut/UNbhA0bRwCePPLhcj3yIXeW89PmAa1tjxAatDaDzkfnSDeNEq39RFszWGe4g40jAE/GL16n8YvX2R4j0Oau32p7hNCgtRl0PnJHs2mUaO0n2prBOsMdR7RxTE9P1xtvvKGMjAytWbNGmZmZfs0FIEq8fdvFevu2i22PEWjPL1pre4TQoLUZdD4yR7tplGjtJ9qawTrDHUW6Oc5vv/2mzp07a+3atcrMzFS9evU0atQorVmzRi+++KIqVKjg95wAHHXuqcfbHiHwZtzWzPYIoUFrM+hcdF42jRKt/URbM1hnuKNIZxwffvhhnXbaaVq0aJHi4+MlSU888YSqVKmiIUOG+DogAITdjZM+tT1CaNDaDDoXjddNo0RrP9EWYVOkjePChQvVrVs3lS5dOuexxMRE9erVS1999ZVvwwFwX91Rs1R31CzbYwTaVdXK2R4hNGhtBp0Przg2jRKt/URbM1hnuKNIl6qWKFFCf/311yGPb9u2LecMJIBwOv6YONsjBF5anbNsjxAatDaDzoUrrk2jRGs/0dYM1hnuKNIZx6uvvlpDhgzR6tWrFRMTo4yMDH322WcaOHCgrrzySr9nBOCw2Z0v0+zOl9keI9CO5MO+4Q2tzaDz4RXHplGitZ9oawbrDHcU6Yxjnz59NHLkSLVp00b79u3T9ddfr1KlSql169bq06eP3zMCQKgV1wISh0drM+hcsOLejNDaP7RF2BTpjOOSJUvUrVs3ffHFF5o5c6beeustLV68WA899BCXqgIhN3/9z5q//mfbYwTa5K822B4hNGhtBp3zV5yXqGajtX9oawbrDHcUaePYq1cvbdmyRaVLl1blypVVtWpVJSQk+D0bgChwy5TPdMuUz2yPEWizVm22PUJo0NoMOh/Kj02jRGs/0dYM1hnuKNKlqlWqVNGXX36plJQUv+cBEGV6N61ue4TAe/WmxrZHCA1am0HnvPzaNEq09hNtzWCd4Y4ibRwTEhL08MMP6+mnn9bpp59+yOWpr776qi/DAXBfl0ZVbI8QeC3Hz+GDpg2htRl0/h8/N40Srf1EWzNYZ7ijSBvH6tWrq3p1dvsAYEPHBpVtjxAatDaDzn/ze9Mo0dpPtEXYFGnj2LVrV7/nABCl7nn7C0nSyGvrWp4kuJpWOsX2CKFBazPo/D9+35mT1v6hrRmsM9xR4Maxb9++Rf4mQ4cOLZZhAESft/77gyR+ofup3ODp+vPR9rbHCAVam0Fnc58BSGv/0NYM1hnuKHDjuH///px/37t3r2bPnq3q1aurRo0aio2N1apVq7R06VJde+21RgYF4KYF3S63PULgsTAxh9ZmhL2ziUtUs4W9tZ9oawbrDHcUuHF84okncv79nnvuUdeuXQ+5ZPW5557TF1984d90AJx32nHH2h4h8J5buEadGnJXaxNobUZYO+c+y2jqw+PD2toE2prBOsMdRfocxzlz5ujqq68+5PHLLruMjSMA+Cx982+2RwgNWpsR5s4HRnQwtmmUwt3ab7RF2BRp43jmmWfqjTfeyPNYVlaWJkyYwGc7AiFXccibqjjkTdtjBNq4Ng1tjxAatDYjjJ1NvafxYGFsbQptzWCd4Y4ibRz79++vKVOm6LLLLtNdd92lLl266JJLLtEHH3ygQYMG+T0jAIfVr/AP1a/wD9tjBFqzsbNtjxAatDYjbJ1NvqfxYGFrbRJtzWCd4Y4ifRxHnTp1NHv2bL333ntav369JKlx48a66qqrlJyc7OuAANw2pUMT2yME3oDmNW2PEBq0NiNMnW1uGqVwtTaNtmawznBHkTaOLVu21PDhw3XjjTf6PQ8A4CApZfkLOlNobUZYOtveNErhaW0DbRE2RbpU9c8//1TJkiX9ngVAFHpz+Sa9uXyT7TECrd6T79oeITRobUaYOtvcNErham0abc1gneGOIp9xvPXWW3XNNdfo9NNPV3x8fJ6vt27d2pfhALiv94wvJUmtapa3PElwbR7I71hTaG1GGDrbuhnOwcLQ2hbamsE6wx1F2ji+9957io2N1fvvv3/I12JiYtg4AiE29Ko6tkcIvJFzV+meptVsjxEKtDYj6J1duEQ1W9Bb20RbM1hnuKNIG8c5c+b4PQeAKPXP2mfaHiHwftyx2/YIoUFrM4Lc2aVNoxTs1rbR1gzWGe4o0sZRkrZu3aqJEydq/fr1ysrKUsWKFdWmTRtVqlTJz/kAIPSGtzzf9gihQWszgtrZtU2jFNzWLqAtwqZIN8dZsmSJLr/8cqWnp+vMM89UhQoV9NVXX+n6669Xenq63zMCcNi/Ji/QvyYvsD1GoNUdNcv2CKFBazOC2NnFTaMUzNauoK0ZrDPcUaQzjo899pj+9a9/6Z577snz+IgRI/TEE09o6tSpvgwHwH0LvvvF9giB92zrBrZHCA1amxG0zvF9Jklyb9MoBa+1S2hrBusMdxRp47hu3TqNHDnykMdvuOEGTZgwodiHAhA9Vt9/re0RAi+pdKztEUKD1mYErfP+rIiTm0YpeK1dQlszWGe4o0iXqpYrV07Lli075PGlS5fqxBNPLPahAESPuFIlFVeKz3n1U8sXuEGZKbQ2I0idXfnYjYIEqbVraGsG6wx3FOmM42233aaBAwdq3bp1qlmzpiRp2bJlevXVV9WrVy9fBwTgtl8z9kiS/pFY2vIkwbW673W2RwgNWpsRtM6unm2UgtfaJbQ1g3WGO4p0xrFVq1Z68MEHtWDBAvXq1UsPPPCAvvjiCw0bNkw33nij3zMCcFi9J99VvSfftT1GoA364NArPuAPWpsRlM6un22UgtPaRbQ1g3WGO4r8cRytWrVSq1at/JwFQBS68pzTbY8AAMa5ehdVIGhYZ7ijyBtHAMjPmBvq2x4h8Aa2qGV7hNCgtRnR3jmaNo3R3tpltDWDdYY7inSpKgDAnqpD37I9QmjQ2oxo7hxNm0Ypulu7jrYIGzaOADx5ftFaPb9ore0xAm3G7c1sjxAatDYjWjtH26ZRit7W0YC2ZrDOcAeXqgLwZOhH/5UkdWxQ2fIkwbVzzz7bI4QGrc2I5s7RtGmUoru162hrBusMdxR4xvHHH39U3759dffdd2v58uUmZwIQRZ5r21DPtW1oe4xA6zx9ke0RQoPWZkRj52i4g2p+orF1tKCtGawz3FHgGcd77rlHbdq0UdWqVXXrrbfq008/VVxcnMnZAESBS1NOtT1C4H3R8yrbI4QGrc2Its7ReIlqtmhrHU1oawbrDHcUeMbxt99+U4UKFVS+fHnt2rVLmZmZJucCAPx/vWd8aXuE0KC1GdHYORo3jVJ0to4WtEXYFHjGccCAAXr00UclSf369VNiYqKxoQBEj6ue/1iSNKvjJZYnCa7Tko+1PUJo0NqMaOlctv9r2v5XdP/FebS0jka0NYN1hjsK3Dg2btxYjRs3NjkLgCi05c/dtkcIvHuaVrM9QmjQ2oxo6bz9r8yoPdOYLVpaRyPamsE6wx0FXqqalZVV5H8AhNfS3tdoae9rbI8RaOUGTbc9QmjQ2oxo6BytN8M5WDS0jla0NYN1hjsKPONYrVo1xcTEHPYbxMTEaNWqVcU6FADgf5b0uNL2CKFBazNc7xzNN8M5mOutoxltETYFbhwnTJhQ4B/6+eef9eSTT2rLli268kr+nwYIs9U//ylJqnrycZYnCa4123botON4L40JtDbD5c5B2jRKbreOdrQ1g3WGOwrcONarV++Qx7KysjRhwgSNGTNGZcuW1UsvvaSGDflcFSDMrvz/b1r/rn8ry5ME1+DZy9X07FNsjxEKtDbD1c5B2zRK7rYOAtqawTrDHQVuHA/29ddfa9CgQfr+++/VuXNn3XbbbYqNjfVzNgBR4F/nV7I9QuDN6dLc9gihQWszXOuc+/2MQdo0Su61DhLamsE6wx0F3hwn2x9//KEHHnhAaWlpOvXUUzVr1ix17tyZTSMASdJDl9fSQ5fXsj1GoN0xbaHtEUKD1ma40rlkr4k5m8YladUCt2mU3GkdRLQ1g3WGOwo94zht2jSNGDFCCQkJGjNmjC65hM9PAQDTUsudaHuE0KC1GS50Pviy1PT0dJvj+MaF1kFFW4RNgRvHdu3aadmyZTrttNP073//W7///rumT8//tsOtW7f2bUAAbhv28X8lSfdfcq7lSYKrU8MU2yOEBq3NsN05iO9lLIjt1kFGWzNYZ7ijwI3jL7/8olNPPVWRSEQvvvhigd8gJiaGjSMQYs8tXCuJX+h+Oq7fFP35aHvbY4QCrc2w1TnI72UsCMe0f2hrBusMdxS4cZwzZ47JOQBEqTf/3dT2CIG3eQB/OWcKrc0w3TmMG8ZsHNP+oa0ZrDPccdib4wBAYc47/QSdd/oJtscItLnrt9oeITRobYapzrlvfnNgRIfQbRoljmk/0dYM1hnuYOMIAI57ftFa2yOEBq3NMNE57BvGbBzT/qEtwoaNIwBPGjz5rho8+a7tMQJtxm3NbI8QGrQ2w+/OYbr5zeFwTPuHtmawznAHG0cAniTElVJCXKGf7AOPbpz0qe0RQoPWZvjZmU1jXhzT/qGtGawz3MH/FQB48nGX5rZHCLyrqpWzPUJo0NoMvzqzaTwUx7R/aGsG6wx3sHEEAMel1TnL9gihQWszirtzmO+aejgc0/6hLcKGS1UBePLZhl/02YZfbI8RaLkXxfAXrc0ozs7cBKdwHNP+oa0ZrDPcwRlHAJ50eHWBJOm7/q0sTxJcLIbNobUZxdWZS1MPjzb+oa0ZrDPcwRlHAJ70vOgc9bzoHNtjBNrkrzbYHiE0aG1GcXZm8V44jmn/0NYM1hnuYOMIwJNujc9Rt8b8QvfTrFWbbY8QGrQ2ozg6c5lg0XBM+4e2ZrDOcAcbRwBw3Ks3NbY9QmjQ2gyvnblEteg4pv1DW4QNG0cAnvSZka4+M9JtjxFoLcfPsT1CaNDaDC+d2TQeGY5p/9DWDNYZ7mDjCMCTN5Zv1BvLN9oeI9A6Nqhse4TQoLUZR9uZTeOR45j2D23NYJ3hDu6qCsCT+V1b2B4h8JpWOsX2CKFBazOOpjObxqPDMe0f2prBOsMdnHEE4Em5MgkqVybB9hiBVm7wdNsjhAatzTjSzmwajx7HtH9oawbrDHewcQQAx/35aHvbI4QGrc04ms5sGo8Ox7R/aIuwYeMIwJOzH/mPzn7kP7bHCLTnFq6xPUJo0NqMI+lcstdElSoR4+M0wcYx7R/amsE6wx28xxGAJ3XKnWB7hMBL3/yb7RFCg9ZmFLVz9iWqe5+4yc9xAo1j2j+0NYN1hjuc2Dj+9ttvatWqlV588UWVKlVK999/v2JiYlS5cmUNHDhQJUqU0Ouvv66pU6eqVKlSuvPOO3XxxRdrz5496tOnj3777TclJCToscce0wknnKClS5fqkUceUcmSJdWoUSN17drV9ksEAuv1my+yPULgjWvT0PYIoUFrM46kM5eoesMx7R/amsE6wx3WL1Xdt2+fBgwYoNKlS0uShg4dqh49emjy5MmKRCL6+OOPtW3bNk2cOFFTp07V+PHjNXLkSGVmZmrKlClKSUnR5MmTdd1112ns2LGSpIEDB2rEiBGaMmWKli1bppUrV9p8iQDgSbOxs22PEBq0NqMonbPPNsIbjmn/0BZhY33j+Nhjj6ldu3Y66aSTJEkrV65UvXr1JElNmjTR559/ruXLl6t27dqKi4tTUlKSypcvr9WrVys9PV2NGzfOee7ChQuVkZGhzMxMlS9fXjExMWrUqJEWLlxo7fUBQff2ih/09oofbI8RaAOa17Q9QmjQ2ozDdeYuqsWHY9o/tDWDdYY7rF6q+uabb+qEE05Q48aN9dxzz0mSIpGIYmL+fhN8QkKCdu7cqYyMDCUlJeX8uYSEBGVkZOR5PPdzExMT8zz3hx+KdrCtWLGiuF5aVEpPT7c9QigErfNdb6+VJJXb684HIQet8Z7d+5T+5xbbY+QRtMbZaG1GYZ3rTV4lSVqSVs34aw9ba9OC1teltrkFrbOL6wwpeJ2LwurG8Y033lBMTIwWLlyob775Rvfdd5+2b9+e8/Vdu3YpOTlZiYmJ2rVrV57Hk5KS8jxe2HOTk5OLNE+NGjUUHx9fTK8uuqSnpys1NdX2GIEXxM6Px/z9pvXUOmdZnuRvQWxcbtB0bR7Y2vYYOYLYOButzSios80zjWFrbVoQ+7rSNrcgdnZtnSEFs7Mk7d27t9ATaVYvVX311Vc1adIkTZw4Ueecc44ee+wxNWnSRIsXL5YkzZ8/X+eff75q1qyp9PR07d27Vzt37tT69euVkpKiOnXqaN68eTnPTU1NVWJiomJjY7Vp0yZFIhEtWLBA559/vs2XCQRaWp2zlObQL/Mgcm1hEmS0NqOwzlyeWrw4pv1DWzNYZ7jD+nscD3bffffp6aef1j//+U/t27dPLVq0UNmyZdWhQwelpaXp5ptvVs+ePRUfH6/27dtr7dq1at++vV577bWcu6cOGjRIvXv3VuvWrVWtWjXVqlXL8qsCgKM3cu4q2yOEBq3NyK8zN8PxB8e0f2iLsHHi4zgkaeLE//0PxqRJkw75etu2bdW2bds8jx1zzDEaPXr0Ic8977zz9Prrrxf/kAAO8e8pn0mSXmp/oeVJguvHHbttjxAatDbj4M7cDMc/HNP+oa0ZrDPc4czGEUB0mrf+Z9sjBN7wllxubwqtzcivM5tGf3BM+4e2ZrDOcIdzl6oCiC4r72uplfe1tD1GoNUdNcv2CKFBazNyd+YSVX9xTPuHtmawznAHZxwBeHJMLL9G/PZs6wa2RwgNWptxcGfONvqHY9o/tDWDdYY7OOMIwJPfd+/V77v32h4j0JJKx9oeITRobUZ2Z842+o9j2j+0NYN1hjvYOALwJHXkLKWO5HIdP7V8YY7tEUKD1mbk7szZRn9xTPuHtmawznAH534BeNKi6mm2Rwi81X2vsz1CaNDajNV9r+NsoyEc0/6hrRmsM9zBGUcAnjzTuoGe4X0evhr0wTLbI4QGrc3I7szZRv9xTPuHtmawznAHG0cAAGDU4NnLbY8AADhCbBwBePLi4nV6cfE622ME2sAWtWyPEBq0NoezjWZwTPuHtmawznAHG0cAngz5cLmGfMjZAz9VHfqW7RFCg9YIGo5p/9DWDNYZ7uDmOAA8ebYN7zvw24zbm9keITRojaDhmPYPbc1gneEONo4APGlehbud+W3nnn22RwgNWiNoOKb9Q1szWGe4g0tVAcBxnacvsj1CaNAaQcMx7R/aImzYOALw5JoX5ugaPgTZV1/0vMr2CKFBa//x+Y1mcUz7h7ZmsM5wBxtHAJ58vz1D32/PsD1GoPWe8aXtEUKD1mb0vOgc2yOEBse0f2hrBusMd/AeRwCe/PfelrZHCLzTko+1PUJo0Npf2Wcb6WwOrf1DWzNYZ7iDjSMAOO6eptVsjxAatPZP9qaRz280i2PaP7RF2HCpKgBP1m7bobXbdtgeI9DKDZpue4TQoLU/Dt400tkcWvuHtmawznAHZxwBeNJi3EeSpO/6t7I8SXAt6XGl7RFCg9bFL78zjXQ2h9b+oa0ZrDPcwcYRgCc3pp5le4TAW7Nth047jvfSmEDr4lXQ5al0NofW/qGtGawz3MGlqgA8efiK2nr4itq2xwi0wbOX2x4hNGhdfAp7TyOdzaG1f2hrBusMd7BxBADHzenS3PYIoUHr4nG4G+HQ2Rxa+4e2CBs2jgA8eWLOSj0xZ6XtMQLtjmkLbY8QGrT2rih3T6WzObT2D23NYJ3hDjaOADx55vNv9czn39oeI9BSy51oe4TQoLU3Rf3IDTqbQ2v/0NYM1hnu4OY4ADyZdvNFtkcIvE4NU2yPEBq0PnpH8jmNdDaH1v6hrRmsM9zBGUcAnqSecaJSz+BvXf10XL8ptkcIDVofnSPZNEp0NonW/qGtGawz3MEZRwBw3OYBrW2PEBq0PjLZG0ap6JtGic4m0do/tEXYcMYRgCcXjn5PF45+z/YYgTZ3/VbbI4QGrYsu91nGI9k0SnQ2idb+oa0ZrDPcwcYRgCexJUsotiS/Svz0/KK1tkcIDVoXzZFemnowOptDa//Q1gzWGe7gUlUAnsy9q4XtEQJvxm3NbI8QGrQ+PK+bRonOJtHaP7Q1g3WGO9i+A4Djbpz0qe0RQoPWhSuOTaNEZ5No7R/aImzYOALwZNHGbVq0cZvtMQLtqmrlbI8QGrQuWHFtGiU6m0Rr/9DWDNYZ7uBSVQCepE38+29cv+vfyvIkwZVW5yzbI4QGrQ91tHdOLQydzaG1f2hrBusMd3DGEYAndzc5R3c3Ocf2GIGWe+EOf9E6Ly93Ti3K94X/aO0f2prBOsMdnHEE4Am/zP1XnAt2FI7WfyvOy1LzQ2dzaO0f2prBOsMdnHEEAMdN/mqD7RFCg9b+bxolOptEa//QFmHDxhGAJ/fNTNd9M9NtjxFos1Zttj1CaIS5dcleE41sGqVwdzaN1v6hrRmsM9zBpaoAPJm2bKMk6bFrUi1PElyv3tTY9gihEcbWftz85nDC2NkWWvuHtmawznAHZxwBePJJl+b6pEtz22MEWsvxc2yPEBpha+3XzW8OJ2ydbaK1f2hrBusMd3DGEYAnFU5ItD1C4HVsUNn2CKERptamLkvNT5g620Zr/9DWDNYZ7uCMIwA4rmmlU2yPEBphaW1z0yiFp7MLaO0f2iJs2DgC8KTK0LdUZehbtscItHKDp9seITSC3trkDXAKE/TOLqG1f2hrBusMd3CpKgBPapxaxvYIgffno+1tjxAaQW7twoYxW5A7u4bW/qGtGawz3MEZRwCevHFLU71xS1PbYwTacwvX2B4hNILa2qVNoxTczi6itX9oawbrDHewcQQAx6Vv/s32CKERxNaubRqlYHZ2Fa39Q1uEDRtHAJ68s2qz3uFDkH01rk1D2yOERtBau7hplILX2WW09g9tzWCd4Q42jgA86f7mEnV/c4ntMQKt2djZtkcIjaC0duUmOAUJSudoQGv/0NYM1hnu4OY4ADwZdPl5tkcIvAHNa9oeITSC0NrlDWO2IHSOFrT2D23NYJ3hDjaOADzpcH5F2yMEXkrZZNsjhEY0t87eMEpubxql6O4cbWjtH9qawTrDHVyqCgCOq/fku7ZHCI1obZ37LKPrm0YpejtHI1r7h7YIGzaOADy5/bXPdftrn9seI9A2D2xte4TQiMbW0XBp6sGisXO0orV/aGsG6wx3sHEE4MmctVs1Z+1W22ME2si5q2yPEBrR1joaN41S9HWOZrT2D23NYJ3hDt7jCMCT5X2usT1C4P24Y7ftEUIjWlpH0/sZ8xMtnYOA1v6hrRmsM9zBxhGAJ4nxsbZHCLzhLc+3PUJoREPraD3LmFs0dA4KWvuHtmawznAHl6oC8GTHnkzt2JNpe4xAqztqlu0RQsPl1q5/NuORcLlz0NDaP7Q1g3WGOzjjCMCT84a/I0n6rn8ry5ME17OtG9geITRcbR2UDWM2VzsHEa39Q1szWGe4g40jAE8uq3Kq7RECL6k0l+mY4mLroG0aJTc7BxWt/UNbM1hnuINLVQF4Mq5NQ41r09D2GIHW8oU5tkcIDZdal+w1UfUm/33XxiBtGiW3Ogcdrf1DWzNYZ7iDM44A4LjVfa+zPUJouNI6+yzjkrRqSk1NtTxN8XOlcxjQ2j+0RdhwxhGAJy8vWa+Xl6y3PUagDfpgme0RQsOF1kG8NPVgLnQOC1r7h7ZmsM5wB2ccAXgyePbf/8N5S71KlicBolsYNowAcKRYZ7iDjSMAT/7vhvq2Rwi8gS1q2R4hNGy1DtumkWPaHFr7h7ZmsM5wB5eqAvDkinNO1xXnnG57jECrOvQt2yOEhunWQfpsxiPBMW0Orf1DWzNYZ7iDM44A4LgZtzezPUJomGwdxg1jNo5pc2jtH9oibNg4AvDkuhc/kSS9devFlicJrp179tkeITRMtM7eMErh3DRKHNMm0do/tDWDdYY7uFQVgCdrftmhNb/ssD1GoHWevsj2CKHhd+vcZxnDummUOKZNorV/aGsG6wx3cMYRgCer7r/W9giB90XPq2yPEBp+tg7zpakH45g2h9b+oa0ZrDPcwRlHAHBc7xlf2h4hNPxoHdYb4BSGY9ocWvuHtggbzjgC8OS733ZKkiqemGR5kuA6LflY2yOERnG3ZsOYP45pc2jtH9qawTrDHWwcAXhy6TMfSpK+69/K8iTBdU/TarZHCI3ibM2msWAc0+bQ2j+0NYN1hju4VBWAJ+1qn6l2tc+0PUaglRs03fYIoVFcrdk0Fo5j2hxa+4e2ZrDOcAdnHAF48uhVdWyPEHhLelxpe4TQKI7WbBoPj2PaHFr7h7ZmsM5wB2ccAcBxa7ZxG3JTvLZm01g0HNPm0No/tEXYsHEE4MnIuas0cu4q22ME2uDZy22PEBpH25o7px4ZjmlzaO0f2prBOsMdXKoKwJMxC1ZL4iYBfprTpbntEULjSFtnbxYlNoxHgmPaHFr7h7ZmsM5wB2ccAXgy9V9NNPVfTWyPEWh3TFtoe4TQOJLWuc8wsmk8MhzT5tDaP7Q1g3WGOzjjCMCTeuX/YXuEwEstd6LtEUKjKK05y+gdx7Q5tPYPbc1gneEONo4A4LhODVNsjxAah2vN+xiLB8e0ObT2D20RNlyqCsCTJk+/ryZPv297jEA7rt8U2yOERkGtuflN8eKYNofW/qGtGawz3MEZRwBw3OYBrW2PEBr5tWbDWPw4ps2htX9oi7DhjCMAT+Z3u1zzu11ue4xAm7t+q+0RQuPg1mwa/cExbQ6t/UNbM1hnuIONIwA47vlFa22PEBrZreP7TGLT6COOaXNo7R/aImy4VBWAJ0s2/SqJu575acZtzWyPEBozbmvGhtEAjmlzaO0f2prBOsMdnHEE4Em7CfPVbsJ822ME2o2TPrU9QihwAxxzOKbNobV/aGsG6wx3cMYRgCddG1W1PULgXVWtnO0RAi335zJOvLGR0uqcZXGacOCYNofW/qGtGawz3MHGEYAn9zStZnuEwGMj4x/OMNrBMW0Orf1DWzNYZ7iDS1UBwHG5z4ih+OS3aaS1GXQ2h9b+oS3ChjOOADzpN+srSdKjV9WxPElwcTaseOVe7B3cltZm0NkcWvuHtmawznAHZxwBeDL16+819evvbY8RaJO/2mB7hMDIfZYxv0Ufrc2gszm09g9tzWCd4Q42jgA8+ejOy/TRnZfZHiPQZq3abHuEQCjK+xlpbQadzaG1f2hrBusMd3CpKgBPKp6YZHuEwHv1psa2R4h6Rb0JDq3NoLM5tPYPbc1gneEOq2cc9+3bpz59+igtLU2tW7fWxx9/rI0bN6p9+/ZKS0vTwIEDlZWVJUl6/fXX1apVK7Vt21affPKJJGnPnj3q1q2b0tLS1LFjR23fvl2StHTpUrVp00bt2rXTmDFjrL0+ACgOLcfPsT1C1DrSz2aktRl0NofW/qEtwsbqGccZM2aoTJkyeuKJJ/T777/r+uuvV9WqVdWjRw/Vr19fAwYM0Mcff6zzzjtPEydO1BtvvKG9e/cqLS1NF154oaZMmaKUlBR169ZNs2bN0tixY9W/f38NHDhQTz/9tM444wx16tRJK1euVPXq1W2+VCCwqg17W5K06v5rLU8SXB0bVLY9QtQp7AY4haG1GXQ2h9b+oa0ZrDPcYXXjePnll6tFixY5/12yZEmtXLlS9erVkyQ1adJEn332mUqUKKHatWsrLi5OcXFxKl++vFavXq309HTdfvvtOc8dO3asMjIylJmZqfLly0uSGjVqpIULF7JxBHySclKy7RECr2mlU2yPEFW8fDYjrc2gszm09g9tzWCd4Q6rl6omJCQoMTFRGRkZ6t69u3r06KFIJKKYmJicr+/cuVMZGRlKSkrK8+cyMjLyPJ77uYmJiXmeu3PnTrMvDAiRt269WG/derHtMQKt3ODptkeIGl42jRKtTaGzObT2D23NYJ3hDus3x/npp5901113KS0tTddcc42eeOKJnK/t2rVLycnJSkxM1K5du/I8npSUlOfxwp6bnFy0v6lYsWJFMb2q6JSenm57hFCgs/+C1njODSnOvSbX5qk3eVXOvy9Jq3bU89HaDBc7S7T2mytzFBeX2ubm4kxBFMbOVjeOv/76q2699VYNGDBADRs2lCRVq1ZNixcvVv369TV//nw1aNBANWvW1JNPPqm9e/cqMzNT69evV0pKiurUqaN58+apZs2amj9/vlJTU5WYmKjY2Fht2rRJZ5xxhhYsWKCuXbsWaZ4aNWooPj7ez5fsrPT0dKWmptoeI/CC2Pm9b7ZIkq4453TLk/wtiI2fW7hGnRqm2B4jh2uNvZ5lzI3WZrjWWaK134LY15W2uQWxs2vrDCmYnSVp7969hZ5Is7pxfPbZZ7Vjxw6NHTtWY8eOlSQ98MADGjJkiEaOHKmKFSuqRYsWKlmypDp06KC0tDRFIhH17NlT8fHxat++ve677z61b99esbGxGjFihCRp0KBB6t27tw4cOKBGjRqpVq1aNl8mEGh3vbFYkvRd/1aWJwmu9M2/2R7BSUd7A5zC0NoMOptDa//Q1gzWGe6wunHs37+/+vfvf8jjkyZNOuSxtm3bqm3btnkeO+aYYzR69OhDnnveeefp9ddfL75BARRoQHP+YsZv49o0tD2Cc4rzLGNutDaDzubQ2j+0NYN1hjus3hwHQPS7pV4l3VKvku0xAq3Z2Nm2R3CKX5tGidam0NkcWvuHtmawznCH9ZvjAAAKN6B5TdsjOMGPS1MPRmsz6GwOrf1DW4QNG0cAntwxbaEkLtnxU0pZPsPKz7OMudHaDDqbQ2v/0NYM1hnu4FJVAJ58+O1P+vDbn2yPEWj1nnzX9gjWlOw10dimUQp3a5PobA6t/UNbM1hnuIMzjgA8Wdr7atsjBN7mga1tj2CFyQ1jtrC2No3O5tDaP7Q1g3WGOzjjCMCT5NJxSi4dZ3uMQBs5d9XhnxQgps8y5ha21rbQ2Rxa+4e2ZrDOcAdnHAF4krF3nyQpMT7W8iTB9eOO3bZHMMbWhjFbmFrbRGdzaO0f2prBOsMdbBwBeFLziZmS+GBePw1veb7tEXxn4o6pRRGG1i6gszm09g9tzWCd4Q4uVQXgSbPKp6hZ5VNsjxFodUfNsj2Cbw6+LNXmplEKdmuX0NkcWvuHtmawznAHZxwBePLCPy+wPULgPdu6ge0RfGH7stT8BLW1a+hsDq39Q1szWGe4gzOOQDHatGmTOnfurLp166pJkyYaNmyY9u7dK0nasmWLhg4dqvPOO09XXHGF5s2bl+/3ePvtt9W+ffuc/968ebOqVKmS7z9vvfVWgbMsXLhQN9xwg2rXrq0WLVpo2rRphc6+a9cuDR48WI0bN1a9evXUtWtX/fzzzzlfnzlz5iE/v0uXLkdQB0crqXTw3tfh4qZRCmZrF9HZHFr7h7YIGzaOQDHJzMxU586dFRcXp6lTp2r48OH66KOPNGrUKEUiEXXp0kWJiYmaPn26rr/+enXv3l0//PBDnu+xaNEiDRw4MM9jp556qhYsWJDnn/bt2+uMM87QJZdcku8s33//ve644w5ddtlleuutt3TXXXdp8ODBmjNnToHzP/roo1qyZImeeuopTZo0SXv27FGXLl2UlZUlSVq3bp0uu+yyPHMMGzZME7/8ThO//M5jPRSm5QsF/98tGrm6aZSC19pVdDaH1v6hrRmsM9zBpapAMVm+fLk2bdqkadOmKSEhQZUqVdLdd9+tYcOG6aKLLtKGDRvUp08fnX322Tr77LP1+eefa/r06erZs6ckacyYMRo3bpzOPPPMPN+3ZMmSKlu2bM5/f/PNN5o2bZpeeeUVJSUl5TvLu+++q3POOUedO3eWJFWoUEFffPGFZs6cqWbNmh3y/H379umdd97RmDFjVKdOHUnSI488oiZNmmjDhg2qVKmS1q9frypVquSZRZIGvv+RJKnD+RWPLhwOa3Xf62yPUCyyN4ylSsRo7xM3WZ4mf0Fp7To6m0Nr/9DWjIHvL5XEOsMFnHEEiknFihX13HPPKSEhIeexmJgYZWZmatmyZapWrZqOOeaYnK+lpqZq6dKlOf+9ZMkSvfjii2revHmhP2f48OG67LLLdP75Bd/N7YorrtCDDz6Y57GYmJicy2YPFolE8mwas58v/X0mVfr7jONZZ511yJ8d3aqeRreqV+jM8GbQB8tsj+DJwTfAcXXTKEV/62hBZ3No7R/amsE6wx2ccQSKyQknnKALLvjfG7izsrI0adIkpaamatu2bTrppJPyPP/EE0/U1q1bc/57woQJkv6+XLUg//3vf/XZZ5/pnXfeKXSWgzd4v/76q2bNmqWuXbvm+/y4uDg1btw4z2MTJkxQmTJldPbZZyszM1M//PCDPvnkE40ePVpZWVm6/PLL1b17d11drVyhsyDcXL4sFQDgPtYZ7uCMI+CToUOH6ptvvlGvXr30119/KTY275vo4+LitG/fviP6nlOnTlWjRo109tlnF/nP7N69W127dtVJJ52kdu3aFenPfPDBBxo/frzuvfdexcbGauPGjdq/f7+OPfZYjR49Wvfee69mzpypoUOHHtH8ODoDW9SyPcJRicZNY7S2jjZ0NofW/qEtwoaNI1DMIpGIhgwZosmTJ2vEiBGqXLmy4uPjD9kkZmZmqnTp0kX+vgcOHNCHH36o6667Ls/jzz77rGrXrp3zz5dffpnztZ07d+r222/X5s2bNW7cuJxLZXM///bbb8/z/WbNmqVevXrp3//+t2644QZJUuXKlbVo0SI9/PDDqlq1qpo3b65+/fpp2rRpavXix7rh5blHUAhHqurQt2yPcEQOvjQ1mkRb62hFZ3No7R/amnHDy3NZZziCS1WBYpSVlaUHHnhAM2fO1KhRo3TppZdKkk4++WStXr06z3N//fXXQ240U5ivv/5au3fvVtOmTfM83q5dO11xxRU5/33yySdLkrZv367bbrtNv/76qyZMmKDy5cvnPCf3x3jk3rxOmzZNAwYM0C233KJ77703z885/vjj8/x3pUqVtG/fPq3csEU6NrnIrwNHbsbth97QyEXZm0Up+jaM2aKldbSjszm09g9tzVjx0x+2R8D/x8YRKEbDhg3TzJkz9fTTT+viiy/OebxWrVoaN26c9uzZk/NYenq6zjvvvCJ/7+wb7CQmJuZ5vEyZMipTpkyex7I/GuT333/Xq6++mmfTKP19l9WDffjhh3rwwQd1xx135NzpNdvs2bP10EMPae7cuYqLi5MkrVq1SsnJyVoyuEPOjXTgj517juySZhui9QzjwaKhdRDQ2Rxa+4e2ZnzL3WudwaWqQDFZunSpXnnlFXXv3l01atTQtm3bcv6pV6+eTjvtND377LNau3atnnvuOS1btkxt2rQp8vdfu3Ztkd/b+PLLL2vlypUaOnSojjnmmJw5/vjjj3yfv3v3bj344INq2rSpbrrppjyzZ2Zmqm7duopEIhowYIA2bNiguXPn6vHHH9dtt93GptGAztMLvmGSbdF8WWp+XG4dJHQ2h9b+oS3ChjOOQDH54IMPJEkjRozQiBEj8nxt5cqVGjt2rLp3765WrVqpfPnyGjNmjMqVK/qdwn799VdVrly5SM99//33tX//ft1yyy15Hq9Tp46mTJlyyPMXL16s33//XZ988okaNWqU52svvfSSLrjgAo0fP15Dhw5Vq1atlJiYqHbt2umOO+7Qxu0ZkqQKJyQe8n1RPL7oeZXtEQ4RhMtS8+Ni6yCiszm09g9tzWCd4Y6YSCQSsT2EbXv37tWKFStUo0YNxcfH2x7HivT0dKWmptoeI/CC2LnikDclSd/1b2V5kr8FsXHvGV9qeMuCP7fTpKBuGLO51FoK5vEsuddZorXfgtjXlba5BbGza+sMKZidpcPviTjjCMCTNrUOfb8kitdpycfaHkHS/zaNS9KqBfJ/MCV3Wgcdnc2htX9oawbrDHewcQTgyWPXBHMD4ZJ7mlaz+vOzN4wnHBOnbUP+qfT0dKvz+Ml267Cgszm09g9tzWCd4Q5ujgMAjis3aLqVn3vwjW+2DfmnlTlMstU6bOhsDq39Q1uEDWccAXjy1PxvJEl3NznH8iTBtaTHlcZ+Vu73MF5a+RR90PkyYz/bBSZbhxmdzaG1f2hrBusMd7BxBOAJv9D9t2bbDp12nL/vpQn6TW+KykRr0NkkWvuHtmawznAHG0cAnkzu0Nj2CIE3ePZyNT37FF++NxvGvPxsjf+hszm09g9tzWCd4Q42jgA8aVChrO0RAm9Ol+bF/j3ZMObPj9Y4FJ3NobV/aGsG6wx3cHMcAHDcHdMWFuv3y33DGzaNeRV3a+SPzubQ2j+0RdhwxhGAJ03/7wNJ0ty7WlieJLhSy51YLN+Hs4yHV1ytUTg6m0Nr/9DWDNYZ7mDjCMCTfQeybI8QeJ0apnj682wYi85raxQNnc2htX9oawbrDHdwqSoATz7rfoU+636F7TEC7bh+U47qzx38OYxsGg/vaFvjyNDZHFr7h7ZmsM5wB2ccAcBxmwe0PuI/k3vDiKI7mtY4cnQ2h9b+oS3ChjOOADxJ/+E3pf/wm+0xAm3u+q1Ffm58n0lsGj04ktY4enQ2h9b+oa0ZrDPcwcYRgCdtXpmnNq/Msz1GoD2/aG2Rnley10Ttz4pwWaoHRW0Nb+hsDq39Q1szWGe4g0tVAXhy5wVVbI8QeDNua1bo17n5TfE5XGsUDzqbQ2v/0NYM1hnu4IwjAE/6NKuuPs2q2x4j0G6c9Gm+j3Pzm+JXUGsULzqbQ2v/0NYM1hnu4IwjADjuqmrlDnmM9zH6I7/WKH50NofW/qEtwoaNIwBPHnzva0nSw1fUtjxJcKXVOSvn37ks1V+5W8M/dDaH1v6hrRmsM9zBpaoAPHk1fYNeTd9ge4xAy74klctS/Zd7Yw7/0NkcWvuHtmawznAHZxwBePLBHZfaHiHQOMNoFo3NoLM5tPYPbc1gneEOzjgC8KRy2WRVLptse4xAyt40TryxEQsUQyZ/xd9qm0Bnc2jtH9qawTrDHWwcAcAxB1+WOmvVZssThQetzaCzObT2D20RNlyqCsCTcx+fIUn6770tLU8SDPndLfXVmxrbGid0aG0Gnc2htX9oawbrDHdwxhGAJ2eekKgzT0i0PUbUO/gsY24tx8+xMVIo0doMOptDa//Q1gzWGe7gjCMAT2be3sz2CFHvcJ/J2LFBZZPjhBqtzaCzObT2D23NYJ3hDjaOAGBJUe+Y2rTSKSbGgWhtCp3NobV/aIuw4VJVAJ7M/vZHzf72R9tjRJUj/UzGcoOnmxgLorUpdDaH1v6hrRmsM9zBGUcAnnSetkiS9F3/VpYniQ6Huyw1P38+2t6vcXAQWptBZ3No7R/amsE6wx2ccQTgSf/Laqr/ZTVtj+G8wm5+czjPLVzjx0jIB63NoLM5tPYPbc1gneEOzjgC8OTW+mfbHsFpRX0fY2HSN/9WXOPgMGhtBp3NobV/aGsG6wx3sHEEAJ8c7RnGg41r07A4xkER0NoMOptDa//QFmHDpaoAPLlz+iLdOX2R7TGckn1Z6gnHxHneNEpSs7Gzi2EqFAWtzaCzObT2D23NYJ3hDs44AvDkg9Xc6SxbcVyWmp8BzXlvhym0NoPO5tDaP7Q1g3WGO9g4AvAk/Z6rbI9gnV8bxmwpZZOL/Xsif7Q2g87m0No/tDWDdYY7uFQVgCfHHxuv44+Ntz2GFUf6eYxHq96T7/ryfXEoWptBZ3No7R/amhHmdYZrOOMIwJO/9u2XJB0TG55fJ36fYTzY5oGtff8Z+ButzaCzObT2D23NCOM6w1WccQTgSfXHZqj6YzNsj2GEqTOMBxs5d5WRnwNam0Jnc2jtH9qaEaZ1huvYugPw5KJKJ9sewXemzzAe7Mcdu43/zLCitRl0NofW/qGtGWFYZ0QLNo4APHmp/YW2R/BF7s2iZGfDmG14y/Ot/eywobUZdDaH1v6hrRlBXWdEIy5VBYBc8rsc1eamUZLqjppl9eeHCa3NoLM5tPYPbRE2nHEE4MnkrzZIktLqnGV5kqNz8JlFye7Zxfw827qB7RFCg9Zm0NkcWvuHtmZE+zojSNg4AvCk/7tfS4quX+guXYZaFEmlY22PEBq0NoPO5tDaP7Q1IxrXGUHFpaoAPBl1XV2Nuq6u7TGKxMXLUIui5QtzbI8QGrQ2g87m0No/tDUjmtYZQccZRwCeXFvjDNsjHJbtu6J6tbrvdbZHCA1am0Fnc2jtH9qaEQ3rjLDgjCOAwLL1uYvFbdAHy2yPEBq0NoPO5tDaP7RF2HDGEYAnbV+ZJ0l6/eaLLE8itXj2Q320dqs0+e8PZT7hmDhtG/JPy1MBAICj5dI6I+zYOALw5KvN222PkOdS1CVp1ZSammpxmuI3sEUt2yOEBq3NoLM5tPYPbc1wYZ2Bv3GpKgBP1j1wvdY9cL2Vnx2US1EPp+rQt2yPEBq0NoPO5tDaP7Q1w+Y6A3lxxhFAVIm2j9IoDjNub2Z7hNCgtRl0NofW/qEtwoaNIwBPNv+xS5JUrkyCrz8n2u+M6sXOPftsjxAatDaDzubQ2j+0NcPUOgOHx6WqADxpMuYDNRnzga8/IwyXoxam8/RFtkcIDVqbQWdzaO0f2pphYp2BouGMIwBPbqhZwZfvG8ZLUgvyRc+rbI8QGrQ2g87m0No/tDXDr3UGjhxnHAF48kTLVD3RsvjuYprfDW/CvGmUpN4zvrQ9QmjQ2gw6m0Nr/9DWjOJeZ+DoccYRgBPC/B7Gwzkt+VjbI4QGrc2gszm09g9tETZsHAF48vSn30iSujU+54j/LJejFs09TavZHiE0aG0Gnc2htX9oa4aXdQaKF5eqAvBk1LxvNGreN0f0Z7gc9ciUGzTd9gihQWsz6GwOrf1DWzOOZp0Bf3DGEYAnE29sVOTncjnq0VnS40rbI4QGrc2gszm09g9tzTiSdQb8xcYRgCcXnnVSoV/nclTv1mzbodOO4700JtDaDDqbQ2v/0NaMw60zYA4bRwC+4Oxi8Rk8e7mann2K7TFCgdZm0NkcWvuHtggbNo4APLlk7GxJ0tz1Px/yNTaMxWNOl+a2RwgNWptBZ3No7R/ampG9zviY3tZxcxwARyW+zySV7DVRc9f/nLNpzH2jGzaNxeeOaQttjxAatDaDzubQ2j+0NWNX5n7tytxvewyIM44Aiujg9ypKnFE0JbXcibZHCA1am0Fnc2jtH9qasYibEDmDjSOAAnFjGzd0aphie4TQoLUZdDaH1v6hLcKGS1UB5JH9GYtF/ZzFpVu2a+mW7SZHDJ3j+k2xPUJo0NoMOptDa//Q1gzWGe7gjCMAT2cWW700V5L0Xf9WxTkSctk8oLXtEUKD1mbQ2Rxa+4e2ZrDOcAcbRyDEyvZ/Tdv/ypR09JehdmpYuThHQj7mrt+qa6qfYXuMUKC1GXQ2h9b+oa0ZrDPcwcYRCKHi/IzF+y851+s4OIznF61lcWIIrc2gszm09g9tzWCd4Q42jkBIcKOb6DXjtma2RwgNWptBZ3No7R/aImy4OQ4QULlvclPUG90cjYfeX6aH3l9WbN8Ph7px0qe2RwgNWptBZ3No7R/amsE6wx2ccQQCxMZZxQlfrpckPXR5Ld9/VlhdVa2c7RFCg9Zm0NkcWvuHtmawznBHYDeOWVlZeuihh/Ttt98qLi5OQ4YMUYUKFWyPBRSLgzeIuZm+BPXdjpcY/XlhlFbnLNsjhAatzaCzObT2D23NYJ3hjsBuHD/66CNlZmbqtdde09KlSzVs2DA988wztseKaiV7TTyiTUmLZz/UB50v83Ei9xzNa87eBJYqEaP9WZEi/zlX3qNY9eTjbI8QeEf6/3s4erQ2g87m0No/tDWDdYY7YiKRSNFXqlFk6NChqlmzpq666ipJUuPGjfXpp/lfi753716tWLFCJ510kkqVCuxeulDLly9XzZo18zx2xuA3DnneDwNuMDVSIOXXGcWLxv6jsTm0NofW/qKvGXQ2I6id9+/fr19++UU1atRQfHz8IV8P7MbxgQceUPPmzXXRRRdJkpo2baqPPvoo341h9sZx+/btysrKMj1qodrNWq+pV1Uq9Dn9P9siSRpy4emef17Lt9fqQK4jYtZ1fHYOCtfl898kSWMvONHyJMH1yU97dPGppW2PEQq0NoPO5tDaP7Q1g3WGOSVKlNAJJ5xQ4MYxsKfXEhMTtWvXrpz/zsrKOuzZxCZNmuQbyabfWxz+OS2K8JzDSU9PV2pqqvYWxzdDgbI7B0nVTR9Lklq0cOM9CEFsPGHSp2rRorHtMXIEsXE2WpvhWmeJ1n4LYl9X2uYWxM6urTOkYHaW/ncyrSCB3TjWqVNHn3zyia688kotXbpUKSkptkcCAmkWb1r33as3ubUwCTJam0Fnc2jtH9qawTrDHYH9HMfLLrtMcXFxateunYYOHaq+ffvaHgkAjkrL8XNsjxAatDaDzubQ2j+0RdgE9oxjiRIlNHjwYNtjAIH30ZqfJEmXppxqeZLg6tiA9xqbQmsz6GwOrf1DWzNYZ7gjsBtHAGZ0en2hJOm7/q0sTxJcTSudYnuE0KC1GXQ2h9b+oa0ZrDPcEdhLVQGY0ffSc9X30nNtjxFo5QZPtz1CaNDaDDqbQ2v/0NYM1hnu4IwjAE+4VMd/fz7a3vYIoUFrM+hsDq39Q1szWGe4gzOOAOC45xausT1CaNDaDDqbQ2v/0BZhw8YRgCdd31isrm8stj1GoKVv/s32CKFBazPobA6t/UNbM1hnuINLVQF48u43W2yPEHjj2jS0PUJo0NoMOptDa//Q1gzWGe7gjCMAT5b0uFJLelxpe4xAazZ2tu0RQoPWZtDZHFr7h7ZmsM5wB2ccAXjyj8TStkcIvAHNa9oeITRobQadzaG1f2hrBusMd3DGEYAnmfsPKHP/AdtjBFpK2WTbI4QGrc2gszm09g9tzWCd4Q42jgA8qTrsbVUd9rbtMQKt3pPv2h4hNGhtBp3NobV/aGsG6wx3cKkqAE8aVTzJ9giBt3lga9sjhAatzaCzObT2D23NYJ3hDs44AvBkQlojTUhrZHuMQBs5d5XtEUKD1mbQ2Rxa+4e2ZrDOcAcbRwBw3I87dtseITRobQadzaG1f2iLsGHjCMCT177+Xq99/b3tMQJteMvzbY8QGrQ2g87m0No/tDWDdYY72DgC8KTvrK/Ud9ZXtscItLqjZtkeITRobQadzaG1f2hrBusMd3BzHACe8Deu/nu2dQPbI4QGrc2gszm09g9tzWCd4Q42jgA8aVWzvO0RAi+pdKztEUKD1mbQ2Rxa+4e2ZrDOcAeXqgKA41q+MMf2CKFBazPobA6t/UNbhA0bRwCetJ84X+0nzrc9RqCt7nud7RFCg9Zm0NkcWvuHtmawznAHl6pKikQikqTMzEzLk9i1d+9e2yOEQtA6f/fL75Lcel0uzVIcnpr/je5uco7tMfIIWuNstDbDxc4Srf0WtL4utc0taJ1dXGdI7s1THLL3Qtl7o4PFRAr6Sojs3LlTa9assT0GAAAAAFiVkpKipKSkQx5n4ygpKytLu3btUmxsrGJiYmyPAwAAAABGRSIR7du3TwkJCSpR4tB3NLJxBAAAAAAUipvjAAAAAAAKxcYRAAAAAFAoNo4AAAAAgEKxcQQAAAAAFIrPcYxi+/btU79+/bRlyxZlZmbqzjvv1Nlnn637779fMTExqly5sgYOHJhzV6Tt27erXbt2mjlzpuLj43XgwAENHTpUK1asUGZmprp166aLL74435/14Ycf6v3339eIESMkSUuXLtUjjzyikiVLqlGjRurataux122D19bPPfecPv30U0nSjh079Ouvv+qzzz7L8zP27NmjPn366LffflNCQoIee+wxnXDCCZKkAwcOqGfPnmrdurWaNGli9sUbYruxJD3zzDNas2aNRo0aZe6FG2SzcYcOHXKe89133+n6669X7969zb14w0y0zhbm389eO+/cuVM9e/bUX3/9pdjYWD3xxBMqW7Zsnp/B72a7jaXg/26W7HYO0+9nE52zBfJ3cwRRa/r06ZEhQ4ZEIpFIZPv27ZGLLroocscdd0QWLVoUiUQikQcffDAye/bsSCQSicyfPz9y7bXXRmrXrh3Zs2dPJBKJRN54443IwIEDI5FIJLJ169bISy+9lO/PefjhhyMtWrSI9OjRI+exli1bRjZu3BjJysqK3H777ZEVK1b49Crd4LV1bp06dYrMnz//kMdffPHFyOjRoyORSCTyzjvvRB5++OFIJBKJbNy4MdKuXbtI06ZNI/PmzfPl9bnAZuNIJBKZO3dupF27dnmO86Cx3TgSiUQ2bdoUuf766yMZGRnF+tpcY6J1JMLvZ6+dX3755chjjz0WiUQikddeey0ydOjQQ34Gv5vtNY5EwvG7ORKx3zkSCcfvZxOdI5Hg/m7mUtUodvnll+vuu+/O+e+SJUtq5cqVqlevniSpSZMm+vzzzyVJJUqU0EsvvaQyZcrkPH/BggU65ZRT1KlTJ/Xv31/NmjXL9+fUqVNHDz30UM5/Z2RkKDMzU+XLl1dMTIwaNWqkhQsXFv8LdIjX1tlmz56t5ORkNW7c+JCvpaen5zzepEmTnKa7d+/WkCFDVL9+/eJ+WU6x2Xjjxo167bXX1K1bt+J+WU6x2TjbI488oj59+ighIaG4XpaTTLSW+P3stXNKSop27dol6e92pUodeiEWv5vtNQ7L72bJbudsYfj9bKKzFNzfzWwco1hCQoISExOVkZGh7t27q0ePHopEIoqJicn5+s6dOyVJF154oY4//vg8f/7333/Xxo0bNW7cOHXs2FF9+/bN9+dceeWVOd9T+vvgT0xMzDNH9s8JKq+ts40bN67ASxMyMjKUlJR0yPerWrWqKlWqVNwvyTm2Gu/atUuDBw/W4MGDVbJkSR9emTtsHseStHr1au3atUsNGzYszpflJBOtJX4/e+18/PHH67PPPtOVV16p8ePHq3Xr1of8DH4322kcpt/Nkt1jWQrP72cTnaXg/m5m4xjlfvrpJ/3rX//Stddeq2uuuSbnmmxJ2rVrl5KTkwv8s2XKlFHTpk0VExOjevXq6fvvv9fGjRvVoUMHdejQQdOmTcv3zyUmJub8bUtRfk5QeGktSevWrVNycrIqVKggSYe0zt01LE0PZqPxZ599pm3btqlnz5569NFHtWjRIj333HP+vUjLbB7HM2bMUJs2bXx4VW7yu3V+wvj72UvnMWPG6Pbbb9e7776r8ePHq1u3bvxuzoeNxmH73SzZPZbD9PvZ7875CcrvZm6OE8V+/fVX3XrrrRowYEDO3xBVq1ZNixcvVv369TV//nw1aNCgwD+fmpqqefPmqUWLFlq9erVOPfVUVahQQRMnTiz05yYmJio2NlabNm3SGWecoQULFkTnG3yPgNfWkvT555/nuXnCwa137typefPmqWbNmpo/f75SU1P9eTGOstW4efPmat68uSRp8eLFmjp1qjp16uTDK7TP9nG8aNEidezYsZhflZtMtM5P2H4/e+2cnJyccwbmxBNP1K5du/jdfBBbjcP0u1myfyyH5fezic75CcrvZjaOUezZZ5/Vjh07NHbsWI0dO1aS9MADD2jIkCEaOXKkKlasqBYtWhT459u2bauBAweqbdu2ikQiGjRoUJF/9qBBg9S7d28dOHBAjRo1Uq1atTy/Hpd5bS1JGzZs0IUXXljg19u3b6/77rtP7du3V2xsbM5duMKCxv6z3Xjbtm0FXpIZNCZaFyRMv5+9dr777rvVv39/TZ48Wfv379fDDz98yHP4vUFjE2x3DsvvZxOdCxKE380xkUgkYnsIAAAAAIC7eI8jAAAAAKBQbBwBAAAAAIVi4wgAAAAAKBQbRwAAAABAodg4AgAAAAAKxcYRAAADRo0apQ4dOhz2eZmZmZo6daqBiQAAKDo2jgAAOGTWrFk5ny8GAIAr2DgCAOAQPl4ZAOAiNo4AAPhg3bp1at++vWrVqqV///vf+uOPP3K+9sYbb+iKK65QjRo1VL9+fQ0cOFD79+/X4sWL1bdvX/3888+qUqWKNm/erEgkorFjx6px48ZKTU3Vbbfdpu+//97a6wIAhBMbRwAAillmZqY6deqkcuXK6c0339Sll16qadOmSZK+/PJLDRo0SD179tQHH3ygQYMG6c0339Ts2bNVu3Zt9evXT2XLltWCBQt06qmnatKkSXr77bf1+OOP6/XXX1eFChV0yy236K+//rL8KgEAYcLGEQCAYvb555/r999/10MPPaRKlSrpxhtv1KWXXipJKl26tB555BE1b95cp59+ui6//HJVq1ZN69atU1xcnJKSklSiRAmVLVtWJUuW1AsvvKDevXurYcOGqlSpkh588EGVLFlSH3zwgeVXCQAIk1K2BwAAIGjWrVunM844QwkJCTmP1ahRQ59++qlq1Kih0qVLa/To0Vq3bp2+/fZbbdy4UQ0aNDjk++zatUtbt25V7969VaLE//6ud+/evVyuCgAwio0jAAA+OPgmN6VK/f0/uZ9++qm6dOmi6667To0bN9Zdd92lQYMG5fs9Dhw4IEkaOXKkzj777DxfS0pK8mFqAADyx6WqAAAUs8qVK2vTpk36888/cx5btWqVJGnatGm6/vrr9fDDD6tNmzaqVKmSNm3alPO8mJiYnH9PTk7WiSeeqG3btqlChQqqUKGCypUrp5EjR+rbb78194IAAKHHxhEAgGJ2wQUX6LTTTlO/fv20bt06TZ8+Pec9iWXKlNHXX3+t1atXa+3atbr//vu1bds2ZWZmSpKOPfZY7dy5Uxs2bND+/ft1yy236KmnntJHH32kjRs3atCgQfr8889VsWJFmy8RABAyMRE+MAoAgGL3ww8/qH///vr6669VtWpV1a5dW6tWrdKIESPUt29fpaenKzExUY0bN9Yxxxyj9evX65VXXtGff/6pW2+9VWvWrNGUKVN0zjnnaMyYMZo+fbp27Nihc845R/369VPNmjVtv0QAQIiwcQQAAAAAFIpLVQEAAAAAhWLjCAAAAAAoFBtHAAAAAECh2DgCAAAAAArFxhEAAAAAUCg2jgAAAACAQrFxBAAAAAAUio0jAAAAAKBQbBwBAAAAAIX6f6XAfM03Dz5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3003798"/>
            <a:ext cx="1580951" cy="1640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 descr="C:\Users\Jim\Desktop\téléchargement (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1170678"/>
            <a:ext cx="5328592" cy="363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Feature </a:t>
            </a:r>
            <a:r>
              <a:rPr lang="fr-FR" sz="2400" smtClean="0"/>
              <a:t>engineering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973633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Inspiré par la segmentation RFM (récence, fréquence, montant).</a:t>
            </a:r>
          </a:p>
          <a:p>
            <a:endParaRPr lang="fr-FR" smtClean="0"/>
          </a:p>
          <a:p>
            <a:r>
              <a:rPr lang="fr-FR" smtClean="0"/>
              <a:t>Création des variables suivantes (</a:t>
            </a:r>
            <a:r>
              <a:rPr lang="fr-FR" u="sng" smtClean="0"/>
              <a:t>calculées sur un trimestre et sur un client unique</a:t>
            </a:r>
            <a:r>
              <a:rPr lang="fr-FR" smtClean="0"/>
              <a:t>) : </a:t>
            </a:r>
          </a:p>
          <a:p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récence</a:t>
            </a:r>
            <a:r>
              <a:rPr lang="fr-FR" smtClean="0"/>
              <a:t> : durée (j) entre le dernier achat du trimestre et la fin du trimestre (pour un client, pour un trimestre).</a:t>
            </a:r>
          </a:p>
          <a:p>
            <a:pPr>
              <a:buFontTx/>
              <a:buChar char="-"/>
            </a:pPr>
            <a:endParaRPr lang="fr-FR" b="1" smtClean="0"/>
          </a:p>
          <a:p>
            <a:pPr>
              <a:buFontTx/>
              <a:buChar char="-"/>
            </a:pPr>
            <a:r>
              <a:rPr lang="fr-FR" b="1" smtClean="0"/>
              <a:t> </a:t>
            </a:r>
            <a:r>
              <a:rPr lang="fr-FR" smtClean="0"/>
              <a:t>fréquence : </a:t>
            </a:r>
            <a:r>
              <a:rPr lang="fr-FR" b="1" smtClean="0"/>
              <a:t>nombre de commandes </a:t>
            </a:r>
            <a:r>
              <a:rPr lang="fr-FR" smtClean="0"/>
              <a:t>(pour un client, pour un trimestre).</a:t>
            </a:r>
          </a:p>
          <a:p>
            <a:pPr>
              <a:buFontTx/>
              <a:buChar char="-"/>
            </a:pPr>
            <a:endParaRPr lang="fr-FR" b="1" smtClean="0"/>
          </a:p>
          <a:p>
            <a:pPr>
              <a:buFontTx/>
              <a:buChar char="-"/>
            </a:pPr>
            <a:r>
              <a:rPr lang="fr-FR" b="1" smtClean="0"/>
              <a:t> montant total</a:t>
            </a:r>
            <a:r>
              <a:rPr lang="fr-FR" smtClean="0"/>
              <a:t> : somme des commandes (pour un client, pour un trimestre) en reals.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moyen </a:t>
            </a:r>
            <a:r>
              <a:rPr lang="fr-FR" smtClean="0"/>
              <a:t>: montant total / fréquence (pour un client, pour un trimestre).</a:t>
            </a:r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installments</a:t>
            </a:r>
            <a:r>
              <a:rPr lang="fr-FR" smtClean="0"/>
              <a:t> : moyenne du nombre d’installments par commande (pour un client, pour un trimestre).</a:t>
            </a:r>
          </a:p>
          <a:p>
            <a:pPr>
              <a:buFontTx/>
              <a:buChar char="-"/>
            </a:pPr>
            <a:endParaRPr lang="fr-FR" smtClean="0"/>
          </a:p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Variables retenues pour l’apprentissage non supervisé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71550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Dans une phase préliminaire (incluant l’exploration de données) :</a:t>
            </a:r>
          </a:p>
          <a:p>
            <a:r>
              <a:rPr lang="fr-FR" b="1" smtClean="0"/>
              <a:t>- récence, 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nb de commandes moyen,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total,</a:t>
            </a:r>
          </a:p>
          <a:p>
            <a:pPr>
              <a:buFontTx/>
              <a:buChar char="-"/>
            </a:pPr>
            <a:r>
              <a:rPr lang="fr-FR" b="1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b="1" smtClean="0"/>
              <a:t>nb d’installments moyen,</a:t>
            </a:r>
          </a:p>
          <a:p>
            <a:pPr>
              <a:buFontTx/>
              <a:buChar char="-"/>
            </a:pPr>
            <a:r>
              <a:rPr lang="fr-FR" b="1" smtClean="0"/>
              <a:t> review score moyen.</a:t>
            </a:r>
          </a:p>
          <a:p>
            <a:pPr>
              <a:buFontTx/>
              <a:buChar char="-"/>
            </a:pPr>
            <a:endParaRPr lang="fr-FR" b="1" smtClean="0"/>
          </a:p>
          <a:p>
            <a:r>
              <a:rPr lang="fr-FR" smtClean="0"/>
              <a:t>Finalement (pour l’apprentissage supervisé) :</a:t>
            </a:r>
          </a:p>
          <a:p>
            <a:r>
              <a:rPr lang="fr-FR" b="1" smtClean="0"/>
              <a:t>- </a:t>
            </a:r>
            <a:r>
              <a:rPr lang="fr-FR" b="1" strike="sngStrike" smtClean="0"/>
              <a:t>récence, 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nb de commandes moyen,</a:t>
            </a:r>
            <a:endParaRPr lang="fr-FR" smtClean="0"/>
          </a:p>
          <a:p>
            <a:pPr>
              <a:buFontTx/>
              <a:buChar char="-"/>
            </a:pPr>
            <a:r>
              <a:rPr lang="fr-FR" b="1" smtClean="0"/>
              <a:t> montant total,</a:t>
            </a:r>
          </a:p>
          <a:p>
            <a:pPr>
              <a:buFontTx/>
              <a:buChar char="-"/>
            </a:pPr>
            <a:r>
              <a:rPr lang="fr-FR" b="1" smtClean="0"/>
              <a:t> montant moyen,</a:t>
            </a:r>
          </a:p>
          <a:p>
            <a:pPr>
              <a:buFontTx/>
              <a:buChar char="-"/>
            </a:pPr>
            <a:r>
              <a:rPr lang="fr-FR" smtClean="0"/>
              <a:t> </a:t>
            </a:r>
            <a:r>
              <a:rPr lang="fr-FR" b="1" smtClean="0"/>
              <a:t>nb d’installments moyen,</a:t>
            </a:r>
          </a:p>
          <a:p>
            <a:pPr>
              <a:buFontTx/>
              <a:buChar char="-"/>
            </a:pPr>
            <a:r>
              <a:rPr lang="fr-FR" b="1" smtClean="0"/>
              <a:t> review score moyen.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Résultats dans la présentation : sans récence (sauf mentions particulières)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 smtClean="0"/>
              <a:t>Données utilisées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71550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On travaille avec un dataset par trimestre (6 datasets en tout).</a:t>
            </a:r>
          </a:p>
          <a:p>
            <a:endParaRPr lang="fr-FR" smtClean="0"/>
          </a:p>
          <a:p>
            <a:r>
              <a:rPr lang="fr-FR" smtClean="0"/>
              <a:t>Exemple : </a:t>
            </a:r>
          </a:p>
          <a:p>
            <a:r>
              <a:rPr lang="fr-FR" smtClean="0"/>
              <a:t>	extrait du tableau des données pour le trimestre 6 :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	19058 lignes (1 ligne par client unique)</a:t>
            </a:r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D4E4E8E-300C-4945-BA0C-E9246F5EB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742007"/>
            <a:ext cx="4536504" cy="241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Exploration – analyse </a:t>
            </a:r>
            <a:r>
              <a:rPr lang="fr-FR" sz="2400" smtClean="0"/>
              <a:t>monovariée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682699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Données complètes et absence de données aberrantes pour les 6 datasets (trimestres)</a:t>
            </a:r>
          </a:p>
          <a:p>
            <a:endParaRPr lang="fr-FR" sz="800" smtClean="0"/>
          </a:p>
          <a:p>
            <a:r>
              <a:rPr lang="fr-FR" smtClean="0"/>
              <a:t>Distribution des variables : exemple représentatif (trimestre 6) :</a:t>
            </a:r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rgbClr val="FF0000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endParaRPr lang="fr-FR" smtClean="0">
              <a:solidFill>
                <a:schemeClr val="tx1"/>
              </a:solidFill>
            </a:endParaRPr>
          </a:p>
          <a:p>
            <a:r>
              <a:rPr lang="fr-FR" smtClean="0">
                <a:solidFill>
                  <a:schemeClr val="tx1"/>
                </a:solidFill>
              </a:rPr>
              <a:t>A chaque trimestre : 98 à 99% des clients qui passent une commande n’en passent qu’une seule.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605B1CE-8AD6-478A-AB12-E251DEA8B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479231"/>
            <a:ext cx="2057400" cy="274637"/>
          </a:xfrm>
        </p:spPr>
        <p:txBody>
          <a:bodyPr/>
          <a:lstStyle/>
          <a:p>
            <a:fld id="{42B3328D-BF04-4C5B-8B36-0FA811FE09A7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1" name="Picture 3" descr="C:\Users\Jim\Desktop\téléchargement (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168" y="2884160"/>
            <a:ext cx="2884938" cy="1426467"/>
          </a:xfrm>
          <a:prstGeom prst="rect">
            <a:avLst/>
          </a:prstGeom>
          <a:noFill/>
        </p:spPr>
      </p:pic>
      <p:pic>
        <p:nvPicPr>
          <p:cNvPr id="2054" name="Picture 6" descr="C:\Users\Jim\Desktop\téléchargement (10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168" y="1347614"/>
            <a:ext cx="2793498" cy="1426467"/>
          </a:xfrm>
          <a:prstGeom prst="rect">
            <a:avLst/>
          </a:prstGeom>
          <a:noFill/>
        </p:spPr>
      </p:pic>
      <p:pic>
        <p:nvPicPr>
          <p:cNvPr id="2056" name="Picture 8" descr="C:\Users\Jim\Desktop\téléchargement (12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512" y="2884160"/>
            <a:ext cx="2843790" cy="1426467"/>
          </a:xfrm>
          <a:prstGeom prst="rect">
            <a:avLst/>
          </a:prstGeom>
          <a:noFill/>
        </p:spPr>
      </p:pic>
      <p:pic>
        <p:nvPicPr>
          <p:cNvPr id="2057" name="Picture 9" descr="C:\Users\Jim\Desktop\téléchargement (13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840" y="2884160"/>
            <a:ext cx="2862078" cy="1426467"/>
          </a:xfrm>
          <a:prstGeom prst="rect">
            <a:avLst/>
          </a:prstGeom>
          <a:noFill/>
        </p:spPr>
      </p:pic>
      <p:pic>
        <p:nvPicPr>
          <p:cNvPr id="2058" name="Picture 10" descr="C:\Users\Jim\Desktop\téléchargement (14)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53693" y="1376755"/>
            <a:ext cx="2808314" cy="1404156"/>
          </a:xfrm>
          <a:prstGeom prst="rect">
            <a:avLst/>
          </a:prstGeom>
          <a:noFill/>
        </p:spPr>
      </p:pic>
      <p:pic>
        <p:nvPicPr>
          <p:cNvPr id="2059" name="Picture 11" descr="C:\Users\Jim\Desktop\téléchargement (4)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2993" y="1361307"/>
            <a:ext cx="2793498" cy="1426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1956</Words>
  <Application>Microsoft Office PowerPoint</Application>
  <PresentationFormat>Affichage à l'écran (16:9)</PresentationFormat>
  <Paragraphs>631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Symbol</vt:lpstr>
      <vt:lpstr>Open Sans</vt:lpstr>
      <vt:lpstr>Playfair Display</vt:lpstr>
      <vt:lpstr>Calms Presentation by Slidesgo</vt:lpstr>
      <vt:lpstr>Segmentation des clients d’une plateforme de vente en ligne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CALMS PRESENTATION</dc:title>
  <dc:creator>Jim</dc:creator>
  <cp:lastModifiedBy>Jim</cp:lastModifiedBy>
  <cp:revision>660</cp:revision>
  <dcterms:modified xsi:type="dcterms:W3CDTF">2021-09-10T19:31:55Z</dcterms:modified>
</cp:coreProperties>
</file>