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277" r:id="rId2"/>
    <p:sldId id="280" r:id="rId3"/>
    <p:sldId id="347" r:id="rId4"/>
    <p:sldId id="341" r:id="rId5"/>
    <p:sldId id="381" r:id="rId6"/>
    <p:sldId id="382" r:id="rId7"/>
    <p:sldId id="398" r:id="rId8"/>
    <p:sldId id="384" r:id="rId9"/>
    <p:sldId id="387" r:id="rId10"/>
    <p:sldId id="385" r:id="rId11"/>
    <p:sldId id="399" r:id="rId12"/>
    <p:sldId id="389" r:id="rId13"/>
    <p:sldId id="402" r:id="rId14"/>
    <p:sldId id="391" r:id="rId15"/>
    <p:sldId id="400" r:id="rId16"/>
    <p:sldId id="393" r:id="rId17"/>
    <p:sldId id="394" r:id="rId18"/>
    <p:sldId id="395" r:id="rId19"/>
    <p:sldId id="396" r:id="rId20"/>
    <p:sldId id="401" r:id="rId21"/>
    <p:sldId id="287" r:id="rId22"/>
    <p:sldId id="256" r:id="rId2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CC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FD6BB-5FCF-4B2B-AAC3-F11414E8C7BB}">
  <a:tblStyle styleId="{64AFD6BB-5FCF-4B2B-AAC3-F11414E8C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375" autoAdjust="0"/>
  </p:normalViewPr>
  <p:slideViewPr>
    <p:cSldViewPr>
      <p:cViewPr varScale="1">
        <p:scale>
          <a:sx n="149" d="100"/>
          <a:sy n="149" d="100"/>
        </p:scale>
        <p:origin x="509" y="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96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7B8F7-1DA9-49CF-B2CB-851490B046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880B83-BDB7-415B-A387-AD1244203559}">
      <dgm:prSet phldrT="[Texte]"/>
      <dgm:spPr/>
      <dgm:t>
        <a:bodyPr/>
        <a:lstStyle/>
        <a:p>
          <a:r>
            <a:rPr lang="en-US"/>
            <a:t>Split 9 / 1 du jeu de données entre jeu d’entrainement et jeu de validation</a:t>
          </a:r>
        </a:p>
      </dgm:t>
    </dgm:pt>
    <dgm:pt modelId="{89F396F6-DEE2-466A-9B9E-1133A74E01CD}" type="parTrans" cxnId="{1FCE6F82-4641-480B-9ECF-5CD765623CE1}">
      <dgm:prSet/>
      <dgm:spPr/>
      <dgm:t>
        <a:bodyPr/>
        <a:lstStyle/>
        <a:p>
          <a:endParaRPr lang="en-US"/>
        </a:p>
      </dgm:t>
    </dgm:pt>
    <dgm:pt modelId="{6AE3673A-3F02-4AA2-A337-1E6D2DD7A1E6}" type="sibTrans" cxnId="{1FCE6F82-4641-480B-9ECF-5CD765623CE1}">
      <dgm:prSet/>
      <dgm:spPr/>
      <dgm:t>
        <a:bodyPr/>
        <a:lstStyle/>
        <a:p>
          <a:endParaRPr lang="en-US"/>
        </a:p>
      </dgm:t>
    </dgm:pt>
    <dgm:pt modelId="{C82710C6-9D9A-48BE-9CE0-35F87BBEABCB}">
      <dgm:prSet phldrT="[Texte]"/>
      <dgm:spPr/>
      <dgm:t>
        <a:bodyPr/>
        <a:lstStyle/>
        <a:p>
          <a:r>
            <a:rPr lang="en-US"/>
            <a:t>Jeu d’entrainement  partagé en 5 plis stratifiés de validation croisée</a:t>
          </a:r>
        </a:p>
      </dgm:t>
    </dgm:pt>
    <dgm:pt modelId="{4D2A1974-D4F7-4EAE-889F-D625D37F4B36}" type="parTrans" cxnId="{C589FA18-BB18-496F-AA2F-4F4B355A87BE}">
      <dgm:prSet/>
      <dgm:spPr/>
      <dgm:t>
        <a:bodyPr/>
        <a:lstStyle/>
        <a:p>
          <a:endParaRPr lang="en-US"/>
        </a:p>
      </dgm:t>
    </dgm:pt>
    <dgm:pt modelId="{46BD964A-F912-4AC3-9656-3F6F2849FE31}" type="sibTrans" cxnId="{C589FA18-BB18-496F-AA2F-4F4B355A87BE}">
      <dgm:prSet/>
      <dgm:spPr/>
      <dgm:t>
        <a:bodyPr/>
        <a:lstStyle/>
        <a:p>
          <a:endParaRPr lang="en-US"/>
        </a:p>
      </dgm:t>
    </dgm:pt>
    <dgm:pt modelId="{3A13DC28-A6F6-4083-9C57-4F3A7E9501B4}">
      <dgm:prSet phldrT="[Texte]"/>
      <dgm:spPr/>
      <dgm:t>
        <a:bodyPr/>
        <a:lstStyle/>
        <a:p>
          <a:r>
            <a:rPr lang="en-US"/>
            <a:t>Entrainement de LGBM sur un jeu de 4 plis         (5 fois)</a:t>
          </a:r>
        </a:p>
      </dgm:t>
    </dgm:pt>
    <dgm:pt modelId="{9CD5783F-2AFE-4B3F-8450-92A248983C58}" type="parTrans" cxnId="{F6E9189C-405C-4C56-9E24-681ECC3A2F68}">
      <dgm:prSet/>
      <dgm:spPr/>
      <dgm:t>
        <a:bodyPr/>
        <a:lstStyle/>
        <a:p>
          <a:endParaRPr lang="en-US"/>
        </a:p>
      </dgm:t>
    </dgm:pt>
    <dgm:pt modelId="{7143B875-883D-4BB8-BC04-47445906B10C}" type="sibTrans" cxnId="{F6E9189C-405C-4C56-9E24-681ECC3A2F68}">
      <dgm:prSet/>
      <dgm:spPr/>
      <dgm:t>
        <a:bodyPr/>
        <a:lstStyle/>
        <a:p>
          <a:endParaRPr lang="en-US"/>
        </a:p>
      </dgm:t>
    </dgm:pt>
    <dgm:pt modelId="{D20C6B54-7EC0-469D-96EF-B8C45452E746}">
      <dgm:prSet phldrT="[Texte]"/>
      <dgm:spPr/>
      <dgm:t>
        <a:bodyPr/>
        <a:lstStyle/>
        <a:p>
          <a:r>
            <a:rPr lang="en-US"/>
            <a:t>Recherche de l’optimum de la fonction de coût sur les jeux de 4 plis (5 fois)</a:t>
          </a:r>
        </a:p>
      </dgm:t>
    </dgm:pt>
    <dgm:pt modelId="{8646E77A-2827-483B-96B8-D452EF0F93EA}" type="parTrans" cxnId="{7EAD53A9-12DC-4DF4-BF5A-DBAD8281E83B}">
      <dgm:prSet/>
      <dgm:spPr/>
      <dgm:t>
        <a:bodyPr/>
        <a:lstStyle/>
        <a:p>
          <a:endParaRPr lang="en-US"/>
        </a:p>
      </dgm:t>
    </dgm:pt>
    <dgm:pt modelId="{94FCDDB8-AF3D-4321-AFD6-B5D1DD6FA98E}" type="sibTrans" cxnId="{7EAD53A9-12DC-4DF4-BF5A-DBAD8281E83B}">
      <dgm:prSet/>
      <dgm:spPr/>
      <dgm:t>
        <a:bodyPr/>
        <a:lstStyle/>
        <a:p>
          <a:endParaRPr lang="en-US"/>
        </a:p>
      </dgm:t>
    </dgm:pt>
    <dgm:pt modelId="{97862F98-B0EA-4912-B7A7-55E0C43A5CC4}" type="pres">
      <dgm:prSet presAssocID="{D3A7B8F7-1DA9-49CF-B2CB-851490B0468F}" presName="Name0" presStyleCnt="0">
        <dgm:presLayoutVars>
          <dgm:dir/>
          <dgm:animLvl val="lvl"/>
          <dgm:resizeHandles val="exact"/>
        </dgm:presLayoutVars>
      </dgm:prSet>
      <dgm:spPr/>
    </dgm:pt>
    <dgm:pt modelId="{517EA5DD-D10E-4934-8048-CCDBC36D9E31}" type="pres">
      <dgm:prSet presAssocID="{6F880B83-BDB7-415B-A387-AD1244203559}" presName="parTxOnly" presStyleLbl="node1" presStyleIdx="0" presStyleCnt="4" custLinFactNeighborX="-1718" custLinFactNeighborY="2144">
        <dgm:presLayoutVars>
          <dgm:chMax val="0"/>
          <dgm:chPref val="0"/>
          <dgm:bulletEnabled val="1"/>
        </dgm:presLayoutVars>
      </dgm:prSet>
      <dgm:spPr/>
    </dgm:pt>
    <dgm:pt modelId="{0803D2A0-425D-4E2C-8872-B99C35A7A63B}" type="pres">
      <dgm:prSet presAssocID="{6AE3673A-3F02-4AA2-A337-1E6D2DD7A1E6}" presName="parTxOnlySpace" presStyleCnt="0"/>
      <dgm:spPr/>
    </dgm:pt>
    <dgm:pt modelId="{64F9FC53-AC7C-4113-8F47-9EF85C463D2D}" type="pres">
      <dgm:prSet presAssocID="{C82710C6-9D9A-48BE-9CE0-35F87BBEABC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B749E5A-B631-4998-B89F-E7AE514C574F}" type="pres">
      <dgm:prSet presAssocID="{46BD964A-F912-4AC3-9656-3F6F2849FE31}" presName="parTxOnlySpace" presStyleCnt="0"/>
      <dgm:spPr/>
    </dgm:pt>
    <dgm:pt modelId="{6A82F508-3F6B-4AB7-94B6-56DDEA6CCA60}" type="pres">
      <dgm:prSet presAssocID="{3A13DC28-A6F6-4083-9C57-4F3A7E9501B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21A9F5-1D77-4684-A1B3-05DF4BFDD9EB}" type="pres">
      <dgm:prSet presAssocID="{7143B875-883D-4BB8-BC04-47445906B10C}" presName="parTxOnlySpace" presStyleCnt="0"/>
      <dgm:spPr/>
    </dgm:pt>
    <dgm:pt modelId="{3C557283-B08E-4B0A-9B90-01DDF04237B4}" type="pres">
      <dgm:prSet presAssocID="{D20C6B54-7EC0-469D-96EF-B8C45452E74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D97409-9D46-4082-848E-6E265F93DEEF}" type="presOf" srcId="{3A13DC28-A6F6-4083-9C57-4F3A7E9501B4}" destId="{6A82F508-3F6B-4AB7-94B6-56DDEA6CCA60}" srcOrd="0" destOrd="0" presId="urn:microsoft.com/office/officeart/2005/8/layout/chevron1"/>
    <dgm:cxn modelId="{C589FA18-BB18-496F-AA2F-4F4B355A87BE}" srcId="{D3A7B8F7-1DA9-49CF-B2CB-851490B0468F}" destId="{C82710C6-9D9A-48BE-9CE0-35F87BBEABCB}" srcOrd="1" destOrd="0" parTransId="{4D2A1974-D4F7-4EAE-889F-D625D37F4B36}" sibTransId="{46BD964A-F912-4AC3-9656-3F6F2849FE31}"/>
    <dgm:cxn modelId="{8334582B-EE8B-4DA2-A3FE-1BD4AE516A39}" type="presOf" srcId="{D3A7B8F7-1DA9-49CF-B2CB-851490B0468F}" destId="{97862F98-B0EA-4912-B7A7-55E0C43A5CC4}" srcOrd="0" destOrd="0" presId="urn:microsoft.com/office/officeart/2005/8/layout/chevron1"/>
    <dgm:cxn modelId="{0E9DC16B-4A14-497E-BDE7-6C59BE07FA1A}" type="presOf" srcId="{6F880B83-BDB7-415B-A387-AD1244203559}" destId="{517EA5DD-D10E-4934-8048-CCDBC36D9E31}" srcOrd="0" destOrd="0" presId="urn:microsoft.com/office/officeart/2005/8/layout/chevron1"/>
    <dgm:cxn modelId="{CB48D978-358E-4106-90A8-9BC22F203B6A}" type="presOf" srcId="{C82710C6-9D9A-48BE-9CE0-35F87BBEABCB}" destId="{64F9FC53-AC7C-4113-8F47-9EF85C463D2D}" srcOrd="0" destOrd="0" presId="urn:microsoft.com/office/officeart/2005/8/layout/chevron1"/>
    <dgm:cxn modelId="{1FCE6F82-4641-480B-9ECF-5CD765623CE1}" srcId="{D3A7B8F7-1DA9-49CF-B2CB-851490B0468F}" destId="{6F880B83-BDB7-415B-A387-AD1244203559}" srcOrd="0" destOrd="0" parTransId="{89F396F6-DEE2-466A-9B9E-1133A74E01CD}" sibTransId="{6AE3673A-3F02-4AA2-A337-1E6D2DD7A1E6}"/>
    <dgm:cxn modelId="{F6E9189C-405C-4C56-9E24-681ECC3A2F68}" srcId="{D3A7B8F7-1DA9-49CF-B2CB-851490B0468F}" destId="{3A13DC28-A6F6-4083-9C57-4F3A7E9501B4}" srcOrd="2" destOrd="0" parTransId="{9CD5783F-2AFE-4B3F-8450-92A248983C58}" sibTransId="{7143B875-883D-4BB8-BC04-47445906B10C}"/>
    <dgm:cxn modelId="{7EAD53A9-12DC-4DF4-BF5A-DBAD8281E83B}" srcId="{D3A7B8F7-1DA9-49CF-B2CB-851490B0468F}" destId="{D20C6B54-7EC0-469D-96EF-B8C45452E746}" srcOrd="3" destOrd="0" parTransId="{8646E77A-2827-483B-96B8-D452EF0F93EA}" sibTransId="{94FCDDB8-AF3D-4321-AFD6-B5D1DD6FA98E}"/>
    <dgm:cxn modelId="{80FDA8F8-7810-4F39-B362-0BBC67D72D1B}" type="presOf" srcId="{D20C6B54-7EC0-469D-96EF-B8C45452E746}" destId="{3C557283-B08E-4B0A-9B90-01DDF04237B4}" srcOrd="0" destOrd="0" presId="urn:microsoft.com/office/officeart/2005/8/layout/chevron1"/>
    <dgm:cxn modelId="{E03303C0-2DB0-4713-9218-173CA428E0D4}" type="presParOf" srcId="{97862F98-B0EA-4912-B7A7-55E0C43A5CC4}" destId="{517EA5DD-D10E-4934-8048-CCDBC36D9E31}" srcOrd="0" destOrd="0" presId="urn:microsoft.com/office/officeart/2005/8/layout/chevron1"/>
    <dgm:cxn modelId="{BF2E7FC4-87A2-461F-B374-A41CF44DEAC7}" type="presParOf" srcId="{97862F98-B0EA-4912-B7A7-55E0C43A5CC4}" destId="{0803D2A0-425D-4E2C-8872-B99C35A7A63B}" srcOrd="1" destOrd="0" presId="urn:microsoft.com/office/officeart/2005/8/layout/chevron1"/>
    <dgm:cxn modelId="{EAD3B73C-076B-446E-BE8A-C38CC3644DB9}" type="presParOf" srcId="{97862F98-B0EA-4912-B7A7-55E0C43A5CC4}" destId="{64F9FC53-AC7C-4113-8F47-9EF85C463D2D}" srcOrd="2" destOrd="0" presId="urn:microsoft.com/office/officeart/2005/8/layout/chevron1"/>
    <dgm:cxn modelId="{657E704A-6B03-4AC4-8CAB-A04DFDFA4888}" type="presParOf" srcId="{97862F98-B0EA-4912-B7A7-55E0C43A5CC4}" destId="{DB749E5A-B631-4998-B89F-E7AE514C574F}" srcOrd="3" destOrd="0" presId="urn:microsoft.com/office/officeart/2005/8/layout/chevron1"/>
    <dgm:cxn modelId="{A65B74CD-CF97-40AA-9F24-9FDD2B87DF82}" type="presParOf" srcId="{97862F98-B0EA-4912-B7A7-55E0C43A5CC4}" destId="{6A82F508-3F6B-4AB7-94B6-56DDEA6CCA60}" srcOrd="4" destOrd="0" presId="urn:microsoft.com/office/officeart/2005/8/layout/chevron1"/>
    <dgm:cxn modelId="{76D7A275-A217-43F1-8351-A85668E8AD40}" type="presParOf" srcId="{97862F98-B0EA-4912-B7A7-55E0C43A5CC4}" destId="{A521A9F5-1D77-4684-A1B3-05DF4BFDD9EB}" srcOrd="5" destOrd="0" presId="urn:microsoft.com/office/officeart/2005/8/layout/chevron1"/>
    <dgm:cxn modelId="{AF88CE5F-41C8-4ABB-A7EA-DDC2554E476C}" type="presParOf" srcId="{97862F98-B0EA-4912-B7A7-55E0C43A5CC4}" destId="{3C557283-B08E-4B0A-9B90-01DDF04237B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7B8F7-1DA9-49CF-B2CB-851490B046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31FB2A3-06B2-4EE7-8FB6-F193BE6FE079}">
      <dgm:prSet phldrT="[Texte]"/>
      <dgm:spPr/>
      <dgm:t>
        <a:bodyPr/>
        <a:lstStyle/>
        <a:p>
          <a:r>
            <a:rPr lang="en-US"/>
            <a:t>5 validations sur les 5èmes plis           (calcul du coût)</a:t>
          </a:r>
        </a:p>
      </dgm:t>
    </dgm:pt>
    <dgm:pt modelId="{CFB21E45-8613-4434-8199-95E5158328A0}" type="parTrans" cxnId="{576EED80-A040-4B31-9D47-AEB4DA77801A}">
      <dgm:prSet/>
      <dgm:spPr/>
      <dgm:t>
        <a:bodyPr/>
        <a:lstStyle/>
        <a:p>
          <a:endParaRPr lang="en-US"/>
        </a:p>
      </dgm:t>
    </dgm:pt>
    <dgm:pt modelId="{67E4046A-C24B-4CB5-94DA-4BA7328348DD}" type="sibTrans" cxnId="{576EED80-A040-4B31-9D47-AEB4DA77801A}">
      <dgm:prSet/>
      <dgm:spPr/>
      <dgm:t>
        <a:bodyPr/>
        <a:lstStyle/>
        <a:p>
          <a:endParaRPr lang="en-US"/>
        </a:p>
      </dgm:t>
    </dgm:pt>
    <dgm:pt modelId="{3D423113-6EE0-4A32-8B33-727F6006C971}">
      <dgm:prSet phldrT="[Texte]"/>
      <dgm:spPr/>
      <dgm:t>
        <a:bodyPr/>
        <a:lstStyle/>
        <a:p>
          <a:r>
            <a:rPr lang="en-US"/>
            <a:t>Calcul de la moyenne du coût sur les 5 jeux de validation croisée</a:t>
          </a:r>
        </a:p>
      </dgm:t>
    </dgm:pt>
    <dgm:pt modelId="{0C3F4B8F-334E-4D97-AD23-3E84B18CF671}" type="parTrans" cxnId="{156B9DF7-CFAC-4585-99A8-05E7F85E3757}">
      <dgm:prSet/>
      <dgm:spPr/>
      <dgm:t>
        <a:bodyPr/>
        <a:lstStyle/>
        <a:p>
          <a:endParaRPr lang="en-US"/>
        </a:p>
      </dgm:t>
    </dgm:pt>
    <dgm:pt modelId="{9CD1F22B-CC4D-427B-87E7-F8E901536678}" type="sibTrans" cxnId="{156B9DF7-CFAC-4585-99A8-05E7F85E3757}">
      <dgm:prSet/>
      <dgm:spPr/>
      <dgm:t>
        <a:bodyPr/>
        <a:lstStyle/>
        <a:p>
          <a:endParaRPr lang="en-US"/>
        </a:p>
      </dgm:t>
    </dgm:pt>
    <dgm:pt modelId="{9FEBB7EB-7840-451E-9943-077965747EFC}">
      <dgm:prSet phldrT="[Texte]"/>
      <dgm:spPr/>
      <dgm:t>
        <a:bodyPr/>
        <a:lstStyle/>
        <a:p>
          <a:r>
            <a:rPr lang="en-US"/>
            <a:t>Répétition étapes 3 à 6 sur tous les jeux d’hyperparamètres de LGBM</a:t>
          </a:r>
        </a:p>
      </dgm:t>
    </dgm:pt>
    <dgm:pt modelId="{5B5D8960-E92F-4332-B628-195E3775984C}" type="parTrans" cxnId="{BB105823-3213-400E-8448-722871BA6003}">
      <dgm:prSet/>
      <dgm:spPr/>
      <dgm:t>
        <a:bodyPr/>
        <a:lstStyle/>
        <a:p>
          <a:endParaRPr lang="en-US"/>
        </a:p>
      </dgm:t>
    </dgm:pt>
    <dgm:pt modelId="{2B32EF3C-3153-4761-8D50-8C1E34A0EB67}" type="sibTrans" cxnId="{BB105823-3213-400E-8448-722871BA6003}">
      <dgm:prSet/>
      <dgm:spPr/>
      <dgm:t>
        <a:bodyPr/>
        <a:lstStyle/>
        <a:p>
          <a:endParaRPr lang="en-US"/>
        </a:p>
      </dgm:t>
    </dgm:pt>
    <dgm:pt modelId="{37DE56AD-90B6-4E04-BFA0-81253DE51A0B}">
      <dgm:prSet phldrT="[Texte]"/>
      <dgm:spPr/>
      <dgm:t>
        <a:bodyPr/>
        <a:lstStyle/>
        <a:p>
          <a:r>
            <a:rPr lang="en-US"/>
            <a:t>Le coût le plus bas désigne les jeu d’hyperparamètres retenus</a:t>
          </a:r>
        </a:p>
      </dgm:t>
    </dgm:pt>
    <dgm:pt modelId="{0A881166-C8B5-4840-83F0-C57F38FDCE09}" type="parTrans" cxnId="{6506B4A3-2E56-40A1-9742-D89227A5F043}">
      <dgm:prSet/>
      <dgm:spPr/>
      <dgm:t>
        <a:bodyPr/>
        <a:lstStyle/>
        <a:p>
          <a:endParaRPr lang="en-US"/>
        </a:p>
      </dgm:t>
    </dgm:pt>
    <dgm:pt modelId="{879963F7-8A8A-4E5E-920C-78ACD782ABFE}" type="sibTrans" cxnId="{6506B4A3-2E56-40A1-9742-D89227A5F043}">
      <dgm:prSet/>
      <dgm:spPr/>
      <dgm:t>
        <a:bodyPr/>
        <a:lstStyle/>
        <a:p>
          <a:endParaRPr lang="en-US"/>
        </a:p>
      </dgm:t>
    </dgm:pt>
    <dgm:pt modelId="{97862F98-B0EA-4912-B7A7-55E0C43A5CC4}" type="pres">
      <dgm:prSet presAssocID="{D3A7B8F7-1DA9-49CF-B2CB-851490B0468F}" presName="Name0" presStyleCnt="0">
        <dgm:presLayoutVars>
          <dgm:dir/>
          <dgm:animLvl val="lvl"/>
          <dgm:resizeHandles val="exact"/>
        </dgm:presLayoutVars>
      </dgm:prSet>
      <dgm:spPr/>
    </dgm:pt>
    <dgm:pt modelId="{F6CAD1BB-C171-45AD-AB6C-A8C447267E24}" type="pres">
      <dgm:prSet presAssocID="{431FB2A3-06B2-4EE7-8FB6-F193BE6FE07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FE94BA-8F9C-4276-B12A-4755BDD66B00}" type="pres">
      <dgm:prSet presAssocID="{67E4046A-C24B-4CB5-94DA-4BA7328348DD}" presName="parTxOnlySpace" presStyleCnt="0"/>
      <dgm:spPr/>
    </dgm:pt>
    <dgm:pt modelId="{E5ACA818-4BC1-4105-A305-E3B192083ED1}" type="pres">
      <dgm:prSet presAssocID="{3D423113-6EE0-4A32-8B33-727F6006C97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1ECD4A-ACC3-44E6-8AA3-3322B336823B}" type="pres">
      <dgm:prSet presAssocID="{9CD1F22B-CC4D-427B-87E7-F8E901536678}" presName="parTxOnlySpace" presStyleCnt="0"/>
      <dgm:spPr/>
    </dgm:pt>
    <dgm:pt modelId="{178CE4C0-9C52-489D-8D56-AFFE309CE5E5}" type="pres">
      <dgm:prSet presAssocID="{9FEBB7EB-7840-451E-9943-077965747E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E965B8-A3F7-42F5-ABF2-5B86D9E86B7A}" type="pres">
      <dgm:prSet presAssocID="{2B32EF3C-3153-4761-8D50-8C1E34A0EB67}" presName="parTxOnlySpace" presStyleCnt="0"/>
      <dgm:spPr/>
    </dgm:pt>
    <dgm:pt modelId="{2129704D-AF88-46AC-99EA-54EA04FA4AAC}" type="pres">
      <dgm:prSet presAssocID="{37DE56AD-90B6-4E04-BFA0-81253DE51A0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075112-2A2E-4672-A62E-E962F94D5AB2}" type="presOf" srcId="{3D423113-6EE0-4A32-8B33-727F6006C971}" destId="{E5ACA818-4BC1-4105-A305-E3B192083ED1}" srcOrd="0" destOrd="0" presId="urn:microsoft.com/office/officeart/2005/8/layout/chevron1"/>
    <dgm:cxn modelId="{BB105823-3213-400E-8448-722871BA6003}" srcId="{D3A7B8F7-1DA9-49CF-B2CB-851490B0468F}" destId="{9FEBB7EB-7840-451E-9943-077965747EFC}" srcOrd="2" destOrd="0" parTransId="{5B5D8960-E92F-4332-B628-195E3775984C}" sibTransId="{2B32EF3C-3153-4761-8D50-8C1E34A0EB67}"/>
    <dgm:cxn modelId="{8334582B-EE8B-4DA2-A3FE-1BD4AE516A39}" type="presOf" srcId="{D3A7B8F7-1DA9-49CF-B2CB-851490B0468F}" destId="{97862F98-B0EA-4912-B7A7-55E0C43A5CC4}" srcOrd="0" destOrd="0" presId="urn:microsoft.com/office/officeart/2005/8/layout/chevron1"/>
    <dgm:cxn modelId="{73CA103D-08D4-4682-BB49-1160A6F7CE24}" type="presOf" srcId="{431FB2A3-06B2-4EE7-8FB6-F193BE6FE079}" destId="{F6CAD1BB-C171-45AD-AB6C-A8C447267E24}" srcOrd="0" destOrd="0" presId="urn:microsoft.com/office/officeart/2005/8/layout/chevron1"/>
    <dgm:cxn modelId="{576EED80-A040-4B31-9D47-AEB4DA77801A}" srcId="{D3A7B8F7-1DA9-49CF-B2CB-851490B0468F}" destId="{431FB2A3-06B2-4EE7-8FB6-F193BE6FE079}" srcOrd="0" destOrd="0" parTransId="{CFB21E45-8613-4434-8199-95E5158328A0}" sibTransId="{67E4046A-C24B-4CB5-94DA-4BA7328348DD}"/>
    <dgm:cxn modelId="{8D0F9A88-3167-43F2-8308-B8DA719C7413}" type="presOf" srcId="{9FEBB7EB-7840-451E-9943-077965747EFC}" destId="{178CE4C0-9C52-489D-8D56-AFFE309CE5E5}" srcOrd="0" destOrd="0" presId="urn:microsoft.com/office/officeart/2005/8/layout/chevron1"/>
    <dgm:cxn modelId="{6506B4A3-2E56-40A1-9742-D89227A5F043}" srcId="{D3A7B8F7-1DA9-49CF-B2CB-851490B0468F}" destId="{37DE56AD-90B6-4E04-BFA0-81253DE51A0B}" srcOrd="3" destOrd="0" parTransId="{0A881166-C8B5-4840-83F0-C57F38FDCE09}" sibTransId="{879963F7-8A8A-4E5E-920C-78ACD782ABFE}"/>
    <dgm:cxn modelId="{C3E144C7-72FC-41D3-BDED-B5E44F261EEA}" type="presOf" srcId="{37DE56AD-90B6-4E04-BFA0-81253DE51A0B}" destId="{2129704D-AF88-46AC-99EA-54EA04FA4AAC}" srcOrd="0" destOrd="0" presId="urn:microsoft.com/office/officeart/2005/8/layout/chevron1"/>
    <dgm:cxn modelId="{156B9DF7-CFAC-4585-99A8-05E7F85E3757}" srcId="{D3A7B8F7-1DA9-49CF-B2CB-851490B0468F}" destId="{3D423113-6EE0-4A32-8B33-727F6006C971}" srcOrd="1" destOrd="0" parTransId="{0C3F4B8F-334E-4D97-AD23-3E84B18CF671}" sibTransId="{9CD1F22B-CC4D-427B-87E7-F8E901536678}"/>
    <dgm:cxn modelId="{05A717AA-F1C0-49B2-A3FC-D994FFED938D}" type="presParOf" srcId="{97862F98-B0EA-4912-B7A7-55E0C43A5CC4}" destId="{F6CAD1BB-C171-45AD-AB6C-A8C447267E24}" srcOrd="0" destOrd="0" presId="urn:microsoft.com/office/officeart/2005/8/layout/chevron1"/>
    <dgm:cxn modelId="{20E280D9-D072-4102-B255-9E95674FC4AF}" type="presParOf" srcId="{97862F98-B0EA-4912-B7A7-55E0C43A5CC4}" destId="{D7FE94BA-8F9C-4276-B12A-4755BDD66B00}" srcOrd="1" destOrd="0" presId="urn:microsoft.com/office/officeart/2005/8/layout/chevron1"/>
    <dgm:cxn modelId="{FA284F55-962E-4972-BC38-164FF7B6C04A}" type="presParOf" srcId="{97862F98-B0EA-4912-B7A7-55E0C43A5CC4}" destId="{E5ACA818-4BC1-4105-A305-E3B192083ED1}" srcOrd="2" destOrd="0" presId="urn:microsoft.com/office/officeart/2005/8/layout/chevron1"/>
    <dgm:cxn modelId="{6155FEFE-35A9-4D00-9C09-DBBC5EC30201}" type="presParOf" srcId="{97862F98-B0EA-4912-B7A7-55E0C43A5CC4}" destId="{3D1ECD4A-ACC3-44E6-8AA3-3322B336823B}" srcOrd="3" destOrd="0" presId="urn:microsoft.com/office/officeart/2005/8/layout/chevron1"/>
    <dgm:cxn modelId="{239D21DC-243A-443B-B8F5-CC7131AA95BE}" type="presParOf" srcId="{97862F98-B0EA-4912-B7A7-55E0C43A5CC4}" destId="{178CE4C0-9C52-489D-8D56-AFFE309CE5E5}" srcOrd="4" destOrd="0" presId="urn:microsoft.com/office/officeart/2005/8/layout/chevron1"/>
    <dgm:cxn modelId="{301CC37F-545D-4D8B-BBB9-9F4E9AD19E84}" type="presParOf" srcId="{97862F98-B0EA-4912-B7A7-55E0C43A5CC4}" destId="{FCE965B8-A3F7-42F5-ABF2-5B86D9E86B7A}" srcOrd="5" destOrd="0" presId="urn:microsoft.com/office/officeart/2005/8/layout/chevron1"/>
    <dgm:cxn modelId="{07AC3358-831D-4C84-A50E-9DA6B4D5D66C}" type="presParOf" srcId="{97862F98-B0EA-4912-B7A7-55E0C43A5CC4}" destId="{2129704D-AF88-46AC-99EA-54EA04FA4AA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EA5DD-D10E-4934-8048-CCDBC36D9E31}">
      <dsp:nvSpPr>
        <dsp:cNvPr id="0" name=""/>
        <dsp:cNvSpPr/>
      </dsp:nvSpPr>
      <dsp:spPr>
        <a:xfrm>
          <a:off x="0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Split 9 / 1 du jeu de données entre jeu d’entrainement et jeu de validation</a:t>
          </a:r>
        </a:p>
      </dsp:txBody>
      <dsp:txXfrm>
        <a:off x="367928" y="0"/>
        <a:ext cx="1490295" cy="735856"/>
      </dsp:txXfrm>
    </dsp:sp>
    <dsp:sp modelId="{64F9FC53-AC7C-4113-8F47-9EF85C463D2D}">
      <dsp:nvSpPr>
        <dsp:cNvPr id="0" name=""/>
        <dsp:cNvSpPr/>
      </dsp:nvSpPr>
      <dsp:spPr>
        <a:xfrm>
          <a:off x="2007360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Jeu d’entrainement  partagé en 5 plis stratifiés de validation croisée</a:t>
          </a:r>
        </a:p>
      </dsp:txBody>
      <dsp:txXfrm>
        <a:off x="2375288" y="0"/>
        <a:ext cx="1490295" cy="735856"/>
      </dsp:txXfrm>
    </dsp:sp>
    <dsp:sp modelId="{6A82F508-3F6B-4AB7-94B6-56DDEA6CCA60}">
      <dsp:nvSpPr>
        <dsp:cNvPr id="0" name=""/>
        <dsp:cNvSpPr/>
      </dsp:nvSpPr>
      <dsp:spPr>
        <a:xfrm>
          <a:off x="4010896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Entrainement de LGBM sur un jeu de 4 plis         (5 fois)</a:t>
          </a:r>
        </a:p>
      </dsp:txBody>
      <dsp:txXfrm>
        <a:off x="4378824" y="0"/>
        <a:ext cx="1490295" cy="735856"/>
      </dsp:txXfrm>
    </dsp:sp>
    <dsp:sp modelId="{3C557283-B08E-4B0A-9B90-01DDF04237B4}">
      <dsp:nvSpPr>
        <dsp:cNvPr id="0" name=""/>
        <dsp:cNvSpPr/>
      </dsp:nvSpPr>
      <dsp:spPr>
        <a:xfrm>
          <a:off x="6014432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Recherche de l’optimum de la fonction de coût sur les jeux de 4 plis (5 fois)</a:t>
          </a:r>
        </a:p>
      </dsp:txBody>
      <dsp:txXfrm>
        <a:off x="6382360" y="0"/>
        <a:ext cx="1490295" cy="735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AD1BB-C171-45AD-AB6C-A8C447267E24}">
      <dsp:nvSpPr>
        <dsp:cNvPr id="0" name=""/>
        <dsp:cNvSpPr/>
      </dsp:nvSpPr>
      <dsp:spPr>
        <a:xfrm>
          <a:off x="380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 validations sur les 5èmes plis           (calcul du coût)</a:t>
          </a:r>
        </a:p>
      </dsp:txBody>
      <dsp:txXfrm>
        <a:off x="371735" y="0"/>
        <a:ext cx="1480710" cy="735856"/>
      </dsp:txXfrm>
    </dsp:sp>
    <dsp:sp modelId="{E5ACA818-4BC1-4105-A305-E3B192083ED1}">
      <dsp:nvSpPr>
        <dsp:cNvPr id="0" name=""/>
        <dsp:cNvSpPr/>
      </dsp:nvSpPr>
      <dsp:spPr>
        <a:xfrm>
          <a:off x="199871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 de la moyenne du coût sur les 5 jeux de validation croisée</a:t>
          </a:r>
        </a:p>
      </dsp:txBody>
      <dsp:txXfrm>
        <a:off x="2366645" y="0"/>
        <a:ext cx="1480710" cy="735856"/>
      </dsp:txXfrm>
    </dsp:sp>
    <dsp:sp modelId="{178CE4C0-9C52-489D-8D56-AFFE309CE5E5}">
      <dsp:nvSpPr>
        <dsp:cNvPr id="0" name=""/>
        <dsp:cNvSpPr/>
      </dsp:nvSpPr>
      <dsp:spPr>
        <a:xfrm>
          <a:off x="399362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Répétition étapes 3 à 6 sur tous les jeux d’hyperparamètres de LGBM</a:t>
          </a:r>
        </a:p>
      </dsp:txBody>
      <dsp:txXfrm>
        <a:off x="4361555" y="0"/>
        <a:ext cx="1480710" cy="735856"/>
      </dsp:txXfrm>
    </dsp:sp>
    <dsp:sp modelId="{2129704D-AF88-46AC-99EA-54EA04FA4AAC}">
      <dsp:nvSpPr>
        <dsp:cNvPr id="0" name=""/>
        <dsp:cNvSpPr/>
      </dsp:nvSpPr>
      <dsp:spPr>
        <a:xfrm>
          <a:off x="598853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 coût le plus bas désigne les jeu d’hyperparamètres retenus</a:t>
          </a:r>
        </a:p>
      </dsp:txBody>
      <dsp:txXfrm>
        <a:off x="6356465" y="0"/>
        <a:ext cx="1480710" cy="7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A268-2925-45F5-BB10-6817582453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Segmentation</a:t>
            </a:r>
            <a:r>
              <a:rPr lang="fr-FR" baseline="0"/>
              <a:t> des clients de la plateforme de vente en ligne Olist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70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5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81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54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7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5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1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6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2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3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Specificity (spécificité) =</a:t>
            </a:r>
            <a:r>
              <a:rPr lang="fr-FR" sz="18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1-FPR (False Positive Rate). </a:t>
            </a:r>
            <a:r>
              <a:rPr lang="fr-FR" sz="18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taux de négatifs classés négatifs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effectLst/>
                <a:latin typeface="Calibri Light" panose="020F0302020204030204" pitchFamily="34" charset="0"/>
                <a:cs typeface="Times New Roman" panose="02020603050405020304" pitchFamily="18" charset="0"/>
              </a:rPr>
              <a:t>Spécificité = TN/(TN+FP)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4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pas de binning.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Méthodes par défaut pour gérer les NaN.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071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16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DACD3BD-D087-42DB-B2A5-D236E97A9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61ACDF-4210-43DB-8AB2-F96B24BB7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9" name="Google Shape;3569;p9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570" name="Google Shape;3570;p9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3" name="Google Shape;4073;p9"/>
          <p:cNvSpPr/>
          <p:nvPr/>
        </p:nvSpPr>
        <p:spPr>
          <a:xfrm>
            <a:off x="1069850" y="1331850"/>
            <a:ext cx="8139300" cy="24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4965177" y="291388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3288792" y="1682496"/>
            <a:ext cx="1764900" cy="13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4965177" y="198879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F741907-2397-4FB8-9FFF-F6B885D10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1943A9-7000-406A-86BB-ACD0DF80D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4DB7CF-79BF-4921-B8D1-11513BEBF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D94E3B-B21A-4FFD-925C-C2828AA09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1C085B-81FB-4B0B-8390-747CBBDAC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46B5D8-17EB-4598-AF0D-9511D22D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F207531-BFAF-450C-8F9F-6526D9B1C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EA4EFC-FAB9-4C31-A0F0-4CD8627B4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007B90B-6D4E-4295-BC82-D215B508A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A6DE6A-B67C-4090-8B21-2A2BC06F8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D8E965-082B-41B3-AC85-7CF6D6A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58BCD1-E708-41BF-BED9-7F509E1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6" r:id="rId4"/>
    <p:sldLayoutId id="2147483674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7-dashboard-streamlit.herokuap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aguiar/lightgbm-with-simple-features/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roject7-dashboard-streamlit.herokuap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7;p27"/>
          <p:cNvSpPr txBox="1">
            <a:spLocks noGrp="1"/>
          </p:cNvSpPr>
          <p:nvPr>
            <p:ph type="title"/>
          </p:nvPr>
        </p:nvSpPr>
        <p:spPr>
          <a:xfrm>
            <a:off x="1115616" y="1491630"/>
            <a:ext cx="7848872" cy="1656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200" b="1">
                <a:latin typeface="+mn-lt"/>
              </a:rPr>
              <a:t>Projet 7 :</a:t>
            </a:r>
            <a:br>
              <a:rPr lang="fr-FR" sz="3200" b="1">
                <a:latin typeface="+mn-lt"/>
              </a:rPr>
            </a:br>
            <a:r>
              <a:rPr lang="fr-FR" sz="3200" b="1">
                <a:latin typeface="+mn-lt"/>
              </a:rPr>
              <a:t>Implémentation d’un modèle de </a:t>
            </a:r>
            <a:r>
              <a:rPr lang="fr-FR" sz="3200" b="1" err="1">
                <a:latin typeface="+mn-lt"/>
              </a:rPr>
              <a:t>scoring</a:t>
            </a:r>
            <a:endParaRPr sz="32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350785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présentation du 21 décembre 2021</a:t>
            </a:r>
          </a:p>
        </p:txBody>
      </p:sp>
      <p:pic>
        <p:nvPicPr>
          <p:cNvPr id="3074" name="Picture 2" descr="Apprendre la Cybersécurité étape par étape - Le Blog du Hacker">
            <a:extLst>
              <a:ext uri="{FF2B5EF4-FFF2-40B4-BE49-F238E27FC236}">
                <a16:creationId xmlns:a16="http://schemas.microsoft.com/office/drawing/2014/main" id="{DD172AB6-B364-441C-97D4-311017F1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90131"/>
            <a:ext cx="266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Gestion de l’imbalanced data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771550"/>
            <a:ext cx="885698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Approches testées pour rééquilibrer la classe cible (modules imbalearn et lgbm)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endParaRPr kumimoji="0" lang="fr-FR" sz="12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r>
              <a:rPr kumimoji="0" lang="fr-FR" sz="11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Tests réalisés comparativement avec LGBM (paramètres par défaut). Les datasets de référence peuvent varier d’un test à l’autre.</a:t>
            </a:r>
          </a:p>
          <a:p>
            <a:r>
              <a:rPr lang="fr-FR" sz="1100"/>
              <a:t>Scoring effectué par une soumission du dataset « test » à Kaggle (pour garantir l'absence de data leak).</a:t>
            </a:r>
          </a:p>
          <a:p>
            <a:endParaRPr lang="fr-FR" sz="1050"/>
          </a:p>
          <a:p>
            <a:r>
              <a:rPr lang="fr-FR"/>
              <a:t>⇒ Pas d’amélioration significatives du score AUC-ROC.</a:t>
            </a:r>
          </a:p>
          <a:p>
            <a:r>
              <a:rPr lang="fr-FR"/>
              <a:t>⇒ Optimisation du modèle en conservant le déséquilibre dans le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30C767A-0F70-45EE-A1C2-42665459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96754"/>
              </p:ext>
            </p:extLst>
          </p:nvPr>
        </p:nvGraphicFramePr>
        <p:xfrm>
          <a:off x="164932" y="1059582"/>
          <a:ext cx="8352927" cy="2814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89723660"/>
                    </a:ext>
                  </a:extLst>
                </a:gridCol>
                <a:gridCol w="302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Méthode de rééquilibrage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Variation 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Commentaire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Aucune (référence)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1"/>
                        <a:t>0 (réf)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1"/>
                        <a:t>-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7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Random over-sampling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+0.001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Temps de calcul en hausse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Random under-sampling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/>
                        <a:t>Temps de calcul en baisse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-0.070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/>
                        <a:t>Imputation des NaN obligatoire fait chuter le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Paramètre LGBM : is_unbalance=True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+0.002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 LGBM : "while enabling this should increase the overall performance metric of your model, it will also result in </a:t>
                      </a:r>
                      <a:r>
                        <a:rPr lang="en-US" sz="1100" b="0" i="0" u="sng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poor estimates of the individual class probabilities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39392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Paramètre LGBM :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scale_pos_weight=3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/>
                        <a:t>(varié de 1 à 10 (optimum pour 3))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+0.002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”results in poor estimates of the individual class probabilities”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179153"/>
                  </a:ext>
                </a:extLst>
              </a:tr>
            </a:tbl>
          </a:graphicData>
        </a:graphic>
      </p:graphicFrame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8D09B345-AC12-444A-B642-6E409F0E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7271"/>
            <a:ext cx="1800200" cy="6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7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340663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3648" y="91556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1) Problématique métier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2) Description des données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3) Nettoyage et feature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4) Développement d’un modèle prédictif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choix du modèle et prise en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rééquilibrage de la classe cible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5) Optimisation du modèle en tenant compte d’une fonction de coût métier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6) Feature importances (globale et locale)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7) Conception d’une API de prédiction et d’un dashboard interactif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8)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97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04438"/>
            <a:ext cx="864096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>
                <a:ea typeface="Arial"/>
              </a:rPr>
              <a:t>Définition d’une fonction de coût métier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Hypothèses pour les candidats au crédit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Fonction de coût (rapportée à un client) :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3337211-AB89-4025-B33F-CBBE0FCB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78591"/>
              </p:ext>
            </p:extLst>
          </p:nvPr>
        </p:nvGraphicFramePr>
        <p:xfrm>
          <a:off x="251520" y="1250108"/>
          <a:ext cx="8712966" cy="209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42085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Objet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Coût par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Classe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octroi de crédit à un client qui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Faux négatif 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octroi de crédit à un client qui ne fait pas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Vrai négatif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refus de crédit à un client qui aurait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Vrai positif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refus de crédit à un client qui n’aurait pas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Faux positif (FP)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frais généraux pour chaque client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D03FDB78-87BF-4A44-B333-19BDD214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07888"/>
            <a:ext cx="4848027" cy="65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54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17BC72D-790E-4B28-A24C-EAB4437D3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98812"/>
              </p:ext>
            </p:extLst>
          </p:nvPr>
        </p:nvGraphicFramePr>
        <p:xfrm>
          <a:off x="0" y="1203598"/>
          <a:ext cx="8244408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5A2ABB8-5DB5-4B0A-9AE3-B4E392C36740}"/>
              </a:ext>
            </a:extLst>
          </p:cNvPr>
          <p:cNvSpPr txBox="1"/>
          <p:nvPr/>
        </p:nvSpPr>
        <p:spPr>
          <a:xfrm>
            <a:off x="107504" y="904528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Schéma synoptique simplifié :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8B205DD2-B982-4907-A9BD-A5B22B9A0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958498"/>
              </p:ext>
            </p:extLst>
          </p:nvPr>
        </p:nvGraphicFramePr>
        <p:xfrm>
          <a:off x="755576" y="2155478"/>
          <a:ext cx="8208912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4C401F1-BE59-4DF0-8629-D5B53050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1396"/>
              </p:ext>
            </p:extLst>
          </p:nvPr>
        </p:nvGraphicFramePr>
        <p:xfrm>
          <a:off x="2051720" y="2975198"/>
          <a:ext cx="4932547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8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Hyperparamètres optimisés</a:t>
                      </a:r>
                      <a:endParaRPr lang="fr-FR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Valeur optimum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num_leaves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max number of leaves in one tree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num_iterations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number of boosting iterations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382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min_data_in_leaf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minimal number of data in one leaf (can be used to deal with over-fitting)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55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learning_rate</a:t>
                      </a:r>
                      <a:endParaRPr lang="fr-F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55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seuil de probabilité de défaut</a:t>
                      </a:r>
                      <a:endParaRPr lang="fr-F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709197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A1F80E89-ACB4-486B-82E6-38700D3819B3}"/>
              </a:ext>
            </a:extLst>
          </p:cNvPr>
          <p:cNvSpPr txBox="1">
            <a:spLocks/>
          </p:cNvSpPr>
          <p:nvPr/>
        </p:nvSpPr>
        <p:spPr>
          <a:xfrm>
            <a:off x="35496" y="413770"/>
            <a:ext cx="9108504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Modèle LGBM optimisé sur fonction de coût métier - entrainement</a:t>
            </a:r>
          </a:p>
        </p:txBody>
      </p:sp>
    </p:spTree>
    <p:extLst>
      <p:ext uri="{BB962C8B-B14F-4D97-AF65-F5344CB8AC3E}">
        <p14:creationId xmlns:p14="http://schemas.microsoft.com/office/powerpoint/2010/main" val="65611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Modèle LGBM optimisé sur fonction de coût métier - résultat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Coût métier (moyenne par client) en fonction du seuil de probabilité de défaut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Le couple (modèle entrainé, seuil optimum), issu de l’optimisation, donne un coût métier proche en passant du jeu d’entrainement au jeu de validation.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77614C-A6F1-41D7-8945-78F41EBD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47912"/>
              </p:ext>
            </p:extLst>
          </p:nvPr>
        </p:nvGraphicFramePr>
        <p:xfrm>
          <a:off x="251520" y="1250108"/>
          <a:ext cx="8568951" cy="30734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6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878">
                  <a:extLst>
                    <a:ext uri="{9D8B030D-6E8A-4147-A177-3AD203B41FA5}">
                      <a16:colId xmlns:a16="http://schemas.microsoft.com/office/drawing/2014/main" val="3345436599"/>
                    </a:ext>
                  </a:extLst>
                </a:gridCol>
                <a:gridCol w="168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27">
                  <a:extLst>
                    <a:ext uri="{9D8B030D-6E8A-4147-A177-3AD203B41FA5}">
                      <a16:colId xmlns:a16="http://schemas.microsoft.com/office/drawing/2014/main" val="1332382037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Coût métier (ramené à un client)</a:t>
                      </a:r>
                    </a:p>
                    <a:p>
                      <a:pPr algn="ctr"/>
                      <a:r>
                        <a:rPr lang="fr-FR" b="1"/>
                        <a:t> pour les hyperparamètres retenus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Matrice de confusion</a:t>
                      </a:r>
                    </a:p>
                    <a:p>
                      <a:pPr algn="ctr"/>
                      <a:r>
                        <a:rPr lang="fr-FR"/>
                        <a:t>(1 = défaut)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Coût métier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Jeu d’entrainement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(277000 clients)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-3.54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Jeu de validation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(31000 clients)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-3.38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53002A4-784E-4312-A631-CFA7FFCB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322372"/>
            <a:ext cx="1526679" cy="4987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E3A820-0540-44A1-9F3D-08701DF2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519237"/>
            <a:ext cx="1526679" cy="4926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E05CB9-FABB-4767-9A51-355C23C9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2050314"/>
            <a:ext cx="3067992" cy="22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1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Distributions de probabilité de défaut des clients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D22803-0AE3-4396-A2BF-0A376759F6BE}"/>
              </a:ext>
            </a:extLst>
          </p:cNvPr>
          <p:cNvSpPr txBox="1"/>
          <p:nvPr/>
        </p:nvSpPr>
        <p:spPr>
          <a:xfrm>
            <a:off x="107504" y="843558"/>
            <a:ext cx="885698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300"/>
              <a:t>Calculées avec le modèle LGBM optimisé sur la fonction de coût métier et un jeu de validation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bonne séparation des clients selon la variable cible (défaut de crédit).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34F25D-11CD-4867-8BDA-AB0366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" y="1203598"/>
            <a:ext cx="3697881" cy="26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AE5319C-8E0B-4A42-9835-5DBDC3CA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26" y="1211521"/>
            <a:ext cx="3655398" cy="26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Feature importance globale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 la méthode des permutations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7902043E-9663-4613-8875-82C6CDCE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0" y="1175948"/>
            <a:ext cx="4141288" cy="27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3208EF-19EF-4275-9027-5F195871CD8F}"/>
              </a:ext>
            </a:extLst>
          </p:cNvPr>
          <p:cNvSpPr txBox="1"/>
          <p:nvPr/>
        </p:nvSpPr>
        <p:spPr>
          <a:xfrm>
            <a:off x="4751192" y="903931"/>
            <a:ext cx="40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 analyse de la distribution des valeurs SHAP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56EDF184-8B72-493B-AC3F-0AD92B6A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75949"/>
            <a:ext cx="4141288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4064754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Cohérence des résultats entre les deux méthodes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→ Features les plus importantes : EXT_SOURCE_{1|2|3} 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44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Feature importance locale par SHAP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Exemple (client 324806)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406475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</a:t>
            </a:r>
            <a:r>
              <a:rPr lang="fr-FR"/>
              <a:t>Indique 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aux chargés de clientèle quelles données du client ont un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impact fort pour l’attribution d’un crédit</a:t>
            </a:r>
          </a:p>
          <a:p>
            <a:pPr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Les valeurs SHAP sont des logarithmes d'odds ratios ; elles sont donc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additives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Analyse disponible pour tous les clients dans le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dashboard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(calcul en temps réel)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C139C-E572-4DC8-BDEA-5EE6E7C6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4752528" cy="270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104099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Resources utilisées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4EA4495-B23E-4195-8B80-C4B0D9FF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05005"/>
              </p:ext>
            </p:extLst>
          </p:nvPr>
        </p:nvGraphicFramePr>
        <p:xfrm>
          <a:off x="251519" y="1428210"/>
          <a:ext cx="8640962" cy="30877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45060123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4009925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1345022163"/>
                    </a:ext>
                  </a:extLst>
                </a:gridCol>
              </a:tblGrid>
              <a:tr h="516160"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Tâche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Liens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Versionnage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https://github.com/JM-JO/Projet-7---api_ml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400" b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https://github.com/JM-JO/Projet-7---dashboard-streamlit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FastAPI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Framework de développement</a:t>
                      </a:r>
                    </a:p>
                    <a:p>
                      <a:pPr algn="ctr"/>
                      <a:r>
                        <a:rPr lang="fr-FR" b="0"/>
                        <a:t>d’APIs RESTful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Streamlit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Framework de développement</a:t>
                      </a:r>
                    </a:p>
                    <a:p>
                      <a:pPr algn="ctr"/>
                      <a:r>
                        <a:rPr lang="fr-FR" b="0"/>
                        <a:t>de dashboards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Heroku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Hébergement de l’API</a:t>
                      </a:r>
                    </a:p>
                    <a:p>
                      <a:pPr algn="ctr"/>
                      <a:r>
                        <a:rPr lang="fr-FR" b="0"/>
                        <a:t>Hébergement du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https://</a:t>
                      </a:r>
                      <a:r>
                        <a:rPr lang="fr-FR" sz="1200" b="0"/>
                        <a:t>project7-api-ml</a:t>
                      </a:r>
                      <a:r>
                        <a:rPr lang="fr-FR" sz="1100" b="0"/>
                        <a:t>.herokuapp.com/</a:t>
                      </a:r>
                    </a:p>
                    <a:p>
                      <a:pPr algn="ctr"/>
                      <a:endParaRPr lang="fr-FR" sz="500" b="0"/>
                    </a:p>
                    <a:p>
                      <a:pPr algn="ctr"/>
                      <a:r>
                        <a:rPr lang="fr-FR" sz="1100" b="0"/>
                        <a:t>https://</a:t>
                      </a:r>
                      <a:r>
                        <a:rPr lang="fr-FR" sz="1200" b="0"/>
                        <a:t>project7-dashboard-streamlit</a:t>
                      </a:r>
                      <a:r>
                        <a:rPr lang="fr-FR" sz="1100" b="0"/>
                        <a:t>.herokuapp.com/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CFE7389F-2EFA-43F1-A63E-FC2342611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28168" r="73625" b="28168"/>
          <a:stretch/>
        </p:blipFill>
        <p:spPr>
          <a:xfrm>
            <a:off x="417381" y="2581621"/>
            <a:ext cx="576064" cy="6063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FAFB97C-C135-4072-8377-1CBD18B6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7544" y="2024003"/>
            <a:ext cx="475739" cy="4757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6CAE60-B801-4776-8674-39A900EF7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00" y="3280413"/>
            <a:ext cx="778826" cy="4269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9FD716E-D957-46F8-8769-BC165540F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05" y="3867894"/>
            <a:ext cx="571128" cy="5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84355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Rendu du dashboard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C8601DF-BE20-4970-99D6-889D5538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87" y="1183877"/>
            <a:ext cx="4274249" cy="312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C8D2908-EF04-48FA-8CB6-7CCD060B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6" y="1183877"/>
            <a:ext cx="4276820" cy="3114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AD9A8B4-8A65-4721-9315-846CE8E6A880}"/>
              </a:ext>
            </a:extLst>
          </p:cNvPr>
          <p:cNvSpPr txBox="1"/>
          <p:nvPr/>
        </p:nvSpPr>
        <p:spPr>
          <a:xfrm>
            <a:off x="107504" y="428135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précalculs des graphes les plus courants (rendu plus rapide).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probabilité de défaut pour un client et ses SHAP values calculés en temps réel sur le serveur API.</a:t>
            </a:r>
          </a:p>
        </p:txBody>
      </p:sp>
    </p:spTree>
    <p:extLst>
      <p:ext uri="{BB962C8B-B14F-4D97-AF65-F5344CB8AC3E}">
        <p14:creationId xmlns:p14="http://schemas.microsoft.com/office/powerpoint/2010/main" val="23118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340663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3648" y="91556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1) Problématique métier</a:t>
            </a:r>
          </a:p>
          <a:p>
            <a:endParaRPr lang="fr-FR"/>
          </a:p>
          <a:p>
            <a:r>
              <a:rPr lang="fr-FR"/>
              <a:t>2) Description des données </a:t>
            </a:r>
          </a:p>
          <a:p>
            <a:endParaRPr lang="fr-FR"/>
          </a:p>
          <a:p>
            <a:r>
              <a:rPr lang="fr-FR"/>
              <a:t>3) Nettoyage et feature engineering</a:t>
            </a:r>
          </a:p>
          <a:p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4) Développement d’un modèle prédictif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	- choix du modèle et prise en main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rééquilibrage de la classe cible</a:t>
            </a:r>
          </a:p>
          <a:p>
            <a:r>
              <a:rPr lang="fr-FR"/>
              <a:t>	</a:t>
            </a:r>
          </a:p>
          <a:p>
            <a:r>
              <a:rPr lang="fr-FR"/>
              <a:t>5) Optimisation du modèle en tenant compte d’une fonction de coût métier</a:t>
            </a:r>
          </a:p>
          <a:p>
            <a:endParaRPr lang="fr-FR"/>
          </a:p>
          <a:p>
            <a:r>
              <a:rPr lang="fr-FR"/>
              <a:t>6) Feature importances (globale et locale)</a:t>
            </a:r>
          </a:p>
          <a:p>
            <a:endParaRPr lang="fr-FR"/>
          </a:p>
          <a:p>
            <a:r>
              <a:rPr lang="fr-FR"/>
              <a:t>7) Conception d’une API de prédiction et d’un dashboard interactif</a:t>
            </a:r>
          </a:p>
          <a:p>
            <a:endParaRPr lang="fr-FR"/>
          </a:p>
          <a:p>
            <a:r>
              <a:rPr lang="fr-FR"/>
              <a:t>8)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2B3328D-BF04-4C5B-8B36-0FA811FE09A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84355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Rendu du dashboard (suite)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ZoneTexte 16">
            <a:hlinkClick r:id="rId3"/>
            <a:extLst>
              <a:ext uri="{FF2B5EF4-FFF2-40B4-BE49-F238E27FC236}">
                <a16:creationId xmlns:a16="http://schemas.microsoft.com/office/drawing/2014/main" id="{D296562F-D11F-4A48-8CF1-B1C68E2B32AC}"/>
              </a:ext>
            </a:extLst>
          </p:cNvPr>
          <p:cNvSpPr txBox="1"/>
          <p:nvPr/>
        </p:nvSpPr>
        <p:spPr>
          <a:xfrm>
            <a:off x="3347864" y="4443958"/>
            <a:ext cx="20882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Lien vers le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0FC67-85C8-44BD-B9FB-5875FDD9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33" y="1208810"/>
            <a:ext cx="4276820" cy="3129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CBD3B0-CCCA-4D3F-B578-6A6D8394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4" y="1210244"/>
            <a:ext cx="4333025" cy="3147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43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683568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82729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Mise au point d’un modèle de classification :</a:t>
            </a:r>
          </a:p>
          <a:p>
            <a:r>
              <a:rPr lang="fr-FR"/>
              <a:t>- basé sur toutes les tables du dataset Kaggle.</a:t>
            </a:r>
          </a:p>
          <a:p>
            <a:r>
              <a:rPr lang="fr-FR"/>
              <a:t>- utilisant LightGBM.</a:t>
            </a:r>
          </a:p>
          <a:p>
            <a:r>
              <a:rPr lang="fr-FR"/>
              <a:t>- avec une bonne performance de base : AUC-ROC = 0.79.</a:t>
            </a:r>
          </a:p>
          <a:p>
            <a:endParaRPr lang="fr-FR"/>
          </a:p>
          <a:p>
            <a:r>
              <a:rPr lang="fr-FR"/>
              <a:t>Spécialisation de l’outil en créant un scoring basé sur une fonction de coût métier.</a:t>
            </a:r>
          </a:p>
          <a:p>
            <a:endParaRPr lang="fr-FR"/>
          </a:p>
          <a:p>
            <a:r>
              <a:rPr lang="fr-FR"/>
              <a:t>Analyse des prédictions par SHAP pour transparence / simplicité d’analyse du scoring par le client.</a:t>
            </a:r>
          </a:p>
          <a:p>
            <a:endParaRPr lang="fr-FR" b="1"/>
          </a:p>
          <a:p>
            <a:r>
              <a:rPr lang="fr-FR"/>
              <a:t>Déploiement dans le cloud d’un dashboard interactif, et d’une API de prédiction (score et SHAP).</a:t>
            </a:r>
          </a:p>
          <a:p>
            <a:endParaRPr lang="fr-FR"/>
          </a:p>
          <a:p>
            <a:r>
              <a:rPr lang="fr-FR"/>
              <a:t>Perspectives :</a:t>
            </a:r>
          </a:p>
          <a:p>
            <a:pPr>
              <a:buFontTx/>
              <a:buChar char="-"/>
            </a:pPr>
            <a:r>
              <a:rPr lang="fr-FR"/>
              <a:t> Pousser l’optimisation du modèle :</a:t>
            </a:r>
          </a:p>
          <a:p>
            <a:pPr lvl="1"/>
            <a:r>
              <a:rPr lang="fr-FR"/>
              <a:t>	- sur un plus grand nombre d’hyperparamètres (y compris rééquilibrage de classe cible)</a:t>
            </a:r>
          </a:p>
          <a:p>
            <a:pPr lvl="1"/>
            <a:r>
              <a:rPr lang="fr-FR"/>
              <a:t>	- avec une optimisation bayesienne (hyperopt).</a:t>
            </a:r>
          </a:p>
          <a:p>
            <a:pPr lvl="1"/>
            <a:r>
              <a:rPr lang="fr-FR"/>
              <a:t>- Accélérer l’affichage du dashboard (utiliser un framework avec meilleure gestion du cache).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223D86-A029-489A-BB99-60C4008B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de la société "Prêt à dépenser"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915566"/>
            <a:ext cx="885698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Contexte</a:t>
            </a:r>
            <a:r>
              <a:rPr lang="fr-FR"/>
              <a:t> :</a:t>
            </a:r>
          </a:p>
          <a:p>
            <a:endParaRPr lang="fr-FR" sz="300"/>
          </a:p>
          <a:p>
            <a:pPr>
              <a:buFontTx/>
              <a:buChar char="-"/>
            </a:pPr>
            <a:r>
              <a:rPr lang="fr-FR"/>
              <a:t> société qui propose des crédits à la consommation.</a:t>
            </a:r>
          </a:p>
          <a:p>
            <a:pPr>
              <a:buFontTx/>
              <a:buChar char="-"/>
            </a:pPr>
            <a:endParaRPr lang="fr-FR" sz="400"/>
          </a:p>
          <a:p>
            <a:pPr>
              <a:buFontTx/>
              <a:buChar char="-"/>
            </a:pPr>
            <a:r>
              <a:rPr lang="fr-FR"/>
              <a:t> besoin d’un outil de scoring pour déterminer si un client remboursera son crédit.</a:t>
            </a:r>
          </a:p>
          <a:p>
            <a:pPr>
              <a:buFontTx/>
              <a:buChar char="-"/>
            </a:pPr>
            <a:endParaRPr lang="fr-FR" sz="400"/>
          </a:p>
          <a:p>
            <a:pPr>
              <a:buFontTx/>
              <a:buChar char="-"/>
            </a:pPr>
            <a:r>
              <a:rPr lang="fr-FR"/>
              <a:t> volonté de transparence sur le scoring, pour les clients.</a:t>
            </a:r>
          </a:p>
          <a:p>
            <a:endParaRPr lang="fr-FR"/>
          </a:p>
          <a:p>
            <a:endParaRPr lang="fr-FR"/>
          </a:p>
          <a:p>
            <a:r>
              <a:rPr lang="fr-FR" b="1"/>
              <a:t>Missions</a:t>
            </a:r>
            <a:r>
              <a:rPr lang="fr-FR"/>
              <a:t> </a:t>
            </a:r>
            <a:r>
              <a:rPr lang="fr-FR" b="1"/>
              <a:t>confiées</a:t>
            </a:r>
            <a:r>
              <a:rPr lang="fr-FR"/>
              <a:t> :</a:t>
            </a:r>
          </a:p>
          <a:p>
            <a:endParaRPr lang="fr-FR" sz="400"/>
          </a:p>
          <a:p>
            <a:r>
              <a:rPr lang="fr-FR"/>
              <a:t>- </a:t>
            </a:r>
            <a:r>
              <a:rPr lang="fr-FR" b="1"/>
              <a:t>développer un modèle de scoring</a:t>
            </a:r>
            <a:r>
              <a:rPr lang="fr-FR"/>
              <a:t> qui donnera une prédiction sur la probabilité de défaut d'un client.</a:t>
            </a:r>
          </a:p>
          <a:p>
            <a:endParaRPr lang="fr-FR" sz="400"/>
          </a:p>
          <a:p>
            <a:r>
              <a:rPr lang="fr-FR"/>
              <a:t>- </a:t>
            </a:r>
            <a:r>
              <a:rPr lang="fr-FR" b="1"/>
              <a:t>construire un dashboard interactif</a:t>
            </a:r>
            <a:r>
              <a:rPr lang="fr-FR"/>
              <a:t> pour les chargés de relation client avec explications transparentes.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Présentation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: </a:t>
            </a:r>
            <a:r>
              <a:rPr lang="fr-FR">
                <a:hlinkClick r:id="rId3"/>
              </a:rPr>
              <a:t>https://www.kaggle.com/c/home-credit-default-risk</a:t>
            </a:r>
            <a:endParaRPr lang="fr-FR"/>
          </a:p>
          <a:p>
            <a:r>
              <a:rPr lang="fr-FR"/>
              <a:t>	8 fichiers de données et 1 fichier de métadonnées</a:t>
            </a:r>
          </a:p>
          <a:p>
            <a:r>
              <a:rPr lang="fr-FR"/>
              <a:t>	provenant d’une compétition Kaggle</a:t>
            </a:r>
          </a:p>
        </p:txBody>
      </p:sp>
      <p:pic>
        <p:nvPicPr>
          <p:cNvPr id="10" name="Picture 2" descr="Data">
            <a:extLst>
              <a:ext uri="{FF2B5EF4-FFF2-40B4-BE49-F238E27FC236}">
                <a16:creationId xmlns:a16="http://schemas.microsoft.com/office/drawing/2014/main" id="{5F5AF7B4-F47C-4CC3-9EDA-A8473F9E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04" y="1744107"/>
            <a:ext cx="4317768" cy="277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E2241BB-11ED-454A-8FE6-308F3F9EC215}"/>
              </a:ext>
            </a:extLst>
          </p:cNvPr>
          <p:cNvSpPr txBox="1"/>
          <p:nvPr/>
        </p:nvSpPr>
        <p:spPr>
          <a:xfrm>
            <a:off x="107504" y="2094403"/>
            <a:ext cx="4392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Description des données source:</a:t>
            </a:r>
          </a:p>
          <a:p>
            <a:endParaRPr lang="fr-FR" sz="400" b="1"/>
          </a:p>
          <a:p>
            <a:pPr marL="285750" indent="-285750">
              <a:buFontTx/>
              <a:buChar char="-"/>
            </a:pPr>
            <a:r>
              <a:rPr lang="fr-FR" b="1"/>
              <a:t>train dataset</a:t>
            </a:r>
            <a:r>
              <a:rPr lang="fr-FR"/>
              <a:t> : 307000 demandes de crédits et leur issue (variable binaire "TARGET").</a:t>
            </a:r>
          </a:p>
          <a:p>
            <a:pPr marL="285750" indent="-285750">
              <a:buFontTx/>
              <a:buChar char="-"/>
            </a:pPr>
            <a:endParaRPr lang="fr-FR" sz="400"/>
          </a:p>
          <a:p>
            <a:pPr marL="285750" indent="-285750">
              <a:buFontTx/>
              <a:buChar char="-"/>
            </a:pPr>
            <a:r>
              <a:rPr lang="fr-FR" b="1"/>
              <a:t>test dataset</a:t>
            </a:r>
            <a:r>
              <a:rPr lang="fr-FR"/>
              <a:t> : 49000 demandes de crédits sans connaissance de l’issue.</a:t>
            </a:r>
          </a:p>
          <a:p>
            <a:pPr marL="285750" indent="-285750">
              <a:buFontTx/>
              <a:buChar char="-"/>
            </a:pPr>
            <a:endParaRPr lang="fr-FR" sz="400" b="1"/>
          </a:p>
          <a:p>
            <a:pPr marL="285750" indent="-285750">
              <a:buFontTx/>
              <a:buChar char="-"/>
            </a:pPr>
            <a:r>
              <a:rPr lang="fr-FR" b="1"/>
              <a:t>218 variables</a:t>
            </a:r>
            <a:r>
              <a:rPr lang="fr-FR"/>
              <a:t> : données détaillées sur le client : emploi, cadre de vie, historique de crédit, de tenue de compte bancaire, …</a:t>
            </a:r>
          </a:p>
          <a:p>
            <a:pPr marL="285750" indent="-285750">
              <a:buFontTx/>
              <a:buChar char="-"/>
            </a:pPr>
            <a:endParaRPr lang="fr-FR" sz="400"/>
          </a:p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6195B1-F099-41A6-9E1B-CE61DF4F8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1446514"/>
            <a:ext cx="864096" cy="532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Nettoyage et feature engineering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Basé sur le kernel Kaggle de jsaguiar : </a:t>
            </a:r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disponible à : </a:t>
            </a:r>
            <a:r>
              <a:rPr lang="fr-FR">
                <a:hlinkClick r:id="rId3"/>
              </a:rPr>
              <a:t>https://www.kaggle.com/jsaguiar/lightgbm-with-simple-features/script</a:t>
            </a:r>
            <a:endParaRPr lang="fr-FR"/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 b="1"/>
              <a:t>kernel exploitant toutes les tables de données</a:t>
            </a:r>
            <a:r>
              <a:rPr lang="fr-FR"/>
              <a:t>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nettoyage de valeurs aberrantes.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r>
              <a:rPr lang="fr-FR"/>
              <a:t>- ajout de 226 variables par feature engineering (transformations des principales features métier) :</a:t>
            </a:r>
          </a:p>
          <a:p>
            <a:r>
              <a:rPr lang="fr-FR"/>
              <a:t>	vitesse de remboursement du crédit, taux d’endettement, etc…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endParaRPr lang="fr-FR"/>
          </a:p>
          <a:p>
            <a:r>
              <a:rPr lang="fr-FR"/>
              <a:t>Principaux changements réalisés dans le kernel de jsaguiar :</a:t>
            </a:r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remplacement du one-hot-encoding par un encodage ordinal des variables catégorielles (pertinence LGBM) : on passe de 795 à 434 variables, post encodage.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adaptations spécifiques pour tests de balanced datasets (imputations).</a:t>
            </a:r>
          </a:p>
        </p:txBody>
      </p:sp>
    </p:spTree>
    <p:extLst>
      <p:ext uri="{BB962C8B-B14F-4D97-AF65-F5344CB8AC3E}">
        <p14:creationId xmlns:p14="http://schemas.microsoft.com/office/powerpoint/2010/main" val="263204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Brève discussion autour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Dimension</a:t>
            </a:r>
            <a:r>
              <a:rPr lang="fr-FR"/>
              <a:t> du dataframe utilisé pour la modélisation :   356255 lignes * 434 colonnes</a:t>
            </a:r>
          </a:p>
          <a:p>
            <a:r>
              <a:rPr lang="fr-FR"/>
              <a:t>Valeurs manquantes : 37%</a:t>
            </a:r>
          </a:p>
          <a:p>
            <a:endParaRPr lang="fr-FR" b="1"/>
          </a:p>
          <a:p>
            <a:r>
              <a:rPr lang="fr-FR" b="1"/>
              <a:t>Problème majeur : </a:t>
            </a:r>
            <a:r>
              <a:rPr lang="fr-FR"/>
              <a:t>déséquilibre du dataset pour la variable binaire prédite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Analyse exploratoire complète disponible via le dashboard :</a:t>
            </a:r>
          </a:p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7BBECA-6089-48F4-8F44-8009392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55611"/>
            <a:ext cx="2303710" cy="19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hlinkClick r:id="rId4"/>
            <a:extLst>
              <a:ext uri="{FF2B5EF4-FFF2-40B4-BE49-F238E27FC236}">
                <a16:creationId xmlns:a16="http://schemas.microsoft.com/office/drawing/2014/main" id="{EE141A3E-73A3-451B-AE37-B97BC53E9366}"/>
              </a:ext>
            </a:extLst>
          </p:cNvPr>
          <p:cNvSpPr txBox="1"/>
          <p:nvPr/>
        </p:nvSpPr>
        <p:spPr>
          <a:xfrm>
            <a:off x="3347864" y="4424213"/>
            <a:ext cx="20882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Lien vers le dashboard</a:t>
            </a:r>
          </a:p>
        </p:txBody>
      </p:sp>
    </p:spTree>
    <p:extLst>
      <p:ext uri="{BB962C8B-B14F-4D97-AF65-F5344CB8AC3E}">
        <p14:creationId xmlns:p14="http://schemas.microsoft.com/office/powerpoint/2010/main" val="40114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Choix des métriques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>
              <a:solidFill>
                <a:srgbClr val="FF0000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Importance de </a:t>
            </a:r>
            <a:r>
              <a:rPr lang="fr-FR" b="1">
                <a:solidFill>
                  <a:schemeClr val="tx1"/>
                </a:solidFill>
              </a:rPr>
              <a:t>choisir les bonnes métriques </a:t>
            </a:r>
            <a:r>
              <a:rPr lang="fr-FR">
                <a:solidFill>
                  <a:schemeClr val="tx1"/>
                </a:solidFill>
              </a:rPr>
              <a:t>pour l’évaluation du modèle :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- exactitude (accuracy) facilement élevée lorsque la spécificité augmente → mauvais choix.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- AUC-ROC</a:t>
            </a:r>
            <a:r>
              <a:rPr lang="fr-FR">
                <a:solidFill>
                  <a:schemeClr val="tx1"/>
                </a:solidFill>
              </a:rPr>
              <a:t> :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intègre la courbe ROC sur toutes les valeurs de spécificité.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utilisé pour le pré-développement du modèle.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point de comparaison : compétition Kaggle.</a:t>
            </a:r>
          </a:p>
          <a:p>
            <a:pPr lvl="2"/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- fonction coût métier :</a:t>
            </a:r>
            <a:endParaRPr lang="fr-FR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	- utilisée pour l’optimisation finale du modèle.</a:t>
            </a:r>
          </a:p>
        </p:txBody>
      </p:sp>
    </p:spTree>
    <p:extLst>
      <p:ext uri="{BB962C8B-B14F-4D97-AF65-F5344CB8AC3E}">
        <p14:creationId xmlns:p14="http://schemas.microsoft.com/office/powerpoint/2010/main" val="107125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5536" y="204438"/>
            <a:ext cx="828092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Développement d’un modèle prédictif – choix de l’algorithme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Modèle choisi : Light Gradient Boosting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Algorithme de type « boosting de gradient » sur des forêts aléatoires, qui a la particularité d’être </a:t>
            </a:r>
            <a:r>
              <a:rPr lang="fr-FR" b="1"/>
              <a:t>rapide</a:t>
            </a:r>
            <a:r>
              <a:rPr lang="fr-FR"/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les variables continues sont regroupées en classes (binning) → « Light ».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la croissance des arbres se fait par feuille plutôt que par profondeur → rapide.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fr-FR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Et d’être </a:t>
            </a:r>
            <a:r>
              <a:rPr lang="fr-FR" b="1"/>
              <a:t>précis</a:t>
            </a:r>
            <a:r>
              <a:rPr lang="fr-FR"/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ignore les NaN durant le split, et les alloue au mieux post-split.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Remarques sur la préparation des données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données catégorielles : ordinal encoding (vs one-hot : gros gain sur le nb de variables à entrainer).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données manquantes : non imputées (vs autres modèles de ML : gros avantage en terme de prédiction).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1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Note : pas de test comparatif possible avec des méthode de ML classiques de sklearn car les données entrantes contiennent des variables catégorielles encodées ordinalement et des valeurs NaN.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4A1371F-C00E-47C6-910F-0904F1B9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771550"/>
            <a:ext cx="2346147" cy="5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04438"/>
            <a:ext cx="864096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Développement d’un modèle prédictif – prise en main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Prise en main du couple { données, modèle LGBM }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o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ptimisation a minima des paramètres LGBM.</a:t>
            </a:r>
            <a:endParaRPr lang="fr-FR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entrainement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fr-FR"/>
              <a:t>sur les données du « train set ».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validation sur le « test set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- s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core ROC-AUC obtenu dans la compétition Kaggle : </a:t>
            </a:r>
            <a:r>
              <a:rPr kumimoji="0" lang="fr-FR" sz="1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0.79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(vs 0.81 pour le modèle gagnant).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1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1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defRPr/>
            </a:pPr>
            <a:r>
              <a:rPr lang="fr-FR"/>
              <a:t>⇒ prise en main du modèle : validée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F3FF74-4799-42C1-AE25-FABF5D70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7694"/>
            <a:ext cx="2875781" cy="20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52204"/>
      </p:ext>
    </p:extLst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14886</TotalTime>
  <Words>1854</Words>
  <Application>Microsoft Office PowerPoint</Application>
  <PresentationFormat>Affichage à l'écran (16:9)</PresentationFormat>
  <Paragraphs>390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Open Sans</vt:lpstr>
      <vt:lpstr>Arial</vt:lpstr>
      <vt:lpstr>Calibri Light</vt:lpstr>
      <vt:lpstr>Calms Presentation by Slidesgo</vt:lpstr>
      <vt:lpstr>Projet 7 : Implémentation d’un modèle de scoring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Implémentation d’un modèle de scoring</dc:title>
  <dc:creator>Jean-Michel Joerger</dc:creator>
  <cp:lastModifiedBy>Jean-Michel Joerger</cp:lastModifiedBy>
  <cp:revision>33</cp:revision>
  <dcterms:modified xsi:type="dcterms:W3CDTF">2021-12-17T20:49:22Z</dcterms:modified>
</cp:coreProperties>
</file>