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8"/>
  </p:notesMasterIdLst>
  <p:sldIdLst>
    <p:sldId id="256" r:id="rId2"/>
    <p:sldId id="302" r:id="rId3"/>
    <p:sldId id="303" r:id="rId4"/>
    <p:sldId id="304" r:id="rId5"/>
    <p:sldId id="257" r:id="rId6"/>
    <p:sldId id="271"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3" r:id="rId22"/>
    <p:sldId id="274" r:id="rId23"/>
    <p:sldId id="275" r:id="rId24"/>
    <p:sldId id="276" r:id="rId25"/>
    <p:sldId id="460" r:id="rId26"/>
    <p:sldId id="461" r:id="rId27"/>
    <p:sldId id="277" r:id="rId28"/>
    <p:sldId id="462" r:id="rId29"/>
    <p:sldId id="463" r:id="rId30"/>
    <p:sldId id="278" r:id="rId31"/>
    <p:sldId id="279" r:id="rId32"/>
    <p:sldId id="280" r:id="rId33"/>
    <p:sldId id="464" r:id="rId34"/>
    <p:sldId id="281" r:id="rId35"/>
    <p:sldId id="447" r:id="rId36"/>
    <p:sldId id="448" r:id="rId37"/>
    <p:sldId id="282" r:id="rId38"/>
    <p:sldId id="283" r:id="rId39"/>
    <p:sldId id="284" r:id="rId40"/>
    <p:sldId id="285" r:id="rId41"/>
    <p:sldId id="286" r:id="rId42"/>
    <p:sldId id="287" r:id="rId43"/>
    <p:sldId id="288" r:id="rId44"/>
    <p:sldId id="289" r:id="rId45"/>
    <p:sldId id="299" r:id="rId46"/>
    <p:sldId id="300" r:id="rId47"/>
    <p:sldId id="466" r:id="rId48"/>
    <p:sldId id="301" r:id="rId49"/>
    <p:sldId id="406" r:id="rId50"/>
    <p:sldId id="403" r:id="rId51"/>
    <p:sldId id="465" r:id="rId52"/>
    <p:sldId id="291" r:id="rId53"/>
    <p:sldId id="292" r:id="rId54"/>
    <p:sldId id="293" r:id="rId55"/>
    <p:sldId id="398" r:id="rId56"/>
    <p:sldId id="294" r:id="rId57"/>
    <p:sldId id="397" r:id="rId58"/>
    <p:sldId id="399" r:id="rId59"/>
    <p:sldId id="396" r:id="rId60"/>
    <p:sldId id="400" r:id="rId61"/>
    <p:sldId id="401" r:id="rId62"/>
    <p:sldId id="402" r:id="rId63"/>
    <p:sldId id="405"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450" r:id="rId91"/>
    <p:sldId id="337" r:id="rId92"/>
    <p:sldId id="338" r:id="rId93"/>
    <p:sldId id="339" r:id="rId94"/>
    <p:sldId id="340" r:id="rId95"/>
    <p:sldId id="341" r:id="rId96"/>
    <p:sldId id="295" r:id="rId97"/>
    <p:sldId id="309" r:id="rId98"/>
    <p:sldId id="310" r:id="rId99"/>
    <p:sldId id="404" r:id="rId100"/>
    <p:sldId id="407" r:id="rId101"/>
    <p:sldId id="360" r:id="rId102"/>
    <p:sldId id="458" r:id="rId103"/>
    <p:sldId id="459" r:id="rId104"/>
    <p:sldId id="361" r:id="rId105"/>
    <p:sldId id="451" r:id="rId106"/>
    <p:sldId id="452" r:id="rId107"/>
    <p:sldId id="453" r:id="rId108"/>
    <p:sldId id="454" r:id="rId109"/>
    <p:sldId id="455" r:id="rId110"/>
    <p:sldId id="456" r:id="rId111"/>
    <p:sldId id="457" r:id="rId112"/>
    <p:sldId id="363" r:id="rId113"/>
    <p:sldId id="364" r:id="rId114"/>
    <p:sldId id="365" r:id="rId115"/>
    <p:sldId id="366" r:id="rId116"/>
    <p:sldId id="367" r:id="rId117"/>
    <p:sldId id="369" r:id="rId118"/>
    <p:sldId id="371" r:id="rId119"/>
    <p:sldId id="372" r:id="rId120"/>
    <p:sldId id="373" r:id="rId121"/>
    <p:sldId id="374" r:id="rId122"/>
    <p:sldId id="375" r:id="rId123"/>
    <p:sldId id="376" r:id="rId124"/>
    <p:sldId id="377" r:id="rId125"/>
    <p:sldId id="381" r:id="rId126"/>
    <p:sldId id="382" r:id="rId127"/>
    <p:sldId id="383" r:id="rId128"/>
    <p:sldId id="384" r:id="rId129"/>
    <p:sldId id="385" r:id="rId130"/>
    <p:sldId id="394" r:id="rId131"/>
    <p:sldId id="395" r:id="rId132"/>
    <p:sldId id="386" r:id="rId133"/>
    <p:sldId id="387" r:id="rId134"/>
    <p:sldId id="388" r:id="rId135"/>
    <p:sldId id="389" r:id="rId136"/>
    <p:sldId id="390" r:id="rId137"/>
    <p:sldId id="342" r:id="rId138"/>
    <p:sldId id="343" r:id="rId139"/>
    <p:sldId id="391" r:id="rId140"/>
    <p:sldId id="392" r:id="rId141"/>
    <p:sldId id="393" r:id="rId142"/>
    <p:sldId id="344" r:id="rId143"/>
    <p:sldId id="345" r:id="rId144"/>
    <p:sldId id="346" r:id="rId145"/>
    <p:sldId id="347" r:id="rId146"/>
    <p:sldId id="348" r:id="rId147"/>
    <p:sldId id="350" r:id="rId148"/>
    <p:sldId id="351" r:id="rId149"/>
    <p:sldId id="352" r:id="rId150"/>
    <p:sldId id="353" r:id="rId151"/>
    <p:sldId id="354" r:id="rId152"/>
    <p:sldId id="355" r:id="rId153"/>
    <p:sldId id="356" r:id="rId154"/>
    <p:sldId id="358" r:id="rId155"/>
    <p:sldId id="449" r:id="rId156"/>
    <p:sldId id="359" r:id="rId157"/>
    <p:sldId id="298"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99" autoAdjust="0"/>
    <p:restoredTop sz="95669" autoAdjust="0"/>
  </p:normalViewPr>
  <p:slideViewPr>
    <p:cSldViewPr snapToGrid="0">
      <p:cViewPr varScale="1">
        <p:scale>
          <a:sx n="96" d="100"/>
          <a:sy n="96" d="100"/>
        </p:scale>
        <p:origin x="2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notesMaster" Target="notesMasters/notesMaster1.xml"/><Relationship Id="rId202"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9BBB7-A6C5-4E84-8F4C-144AF9CE2B1A}" type="datetimeFigureOut">
              <a:rPr lang="en-US" smtClean="0"/>
              <a:t>5/23/2022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0E360C-2684-4F59-B257-6A744CE1A44A}" type="slidenum">
              <a:rPr lang="en-US" smtClean="0"/>
              <a:t>‹#›</a:t>
            </a:fld>
            <a:endParaRPr lang="en-US"/>
          </a:p>
        </p:txBody>
      </p:sp>
    </p:spTree>
    <p:extLst>
      <p:ext uri="{BB962C8B-B14F-4D97-AF65-F5344CB8AC3E}">
        <p14:creationId xmlns:p14="http://schemas.microsoft.com/office/powerpoint/2010/main" val="648293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 = [ 'xyz', 123, 1.23, 'RAM', 17.5 ]</a:t>
            </a:r>
          </a:p>
          <a:p>
            <a:r>
              <a:rPr lang="en-US" dirty="0" err="1"/>
              <a:t>tinylist</a:t>
            </a:r>
            <a:r>
              <a:rPr lang="en-US" dirty="0"/>
              <a:t> = [123, 'RAM']</a:t>
            </a:r>
          </a:p>
          <a:p>
            <a:r>
              <a:rPr lang="en-US" dirty="0"/>
              <a:t>print(list) # Prints complete list</a:t>
            </a:r>
          </a:p>
          <a:p>
            <a:r>
              <a:rPr lang="en-US" dirty="0"/>
              <a:t>print(list[0]) # Prints first element of the list</a:t>
            </a:r>
          </a:p>
          <a:p>
            <a:r>
              <a:rPr lang="en-US" dirty="0"/>
              <a:t>print(list[1:3]) # Prints elements starting from 2nd till 3rd</a:t>
            </a:r>
          </a:p>
          <a:p>
            <a:r>
              <a:rPr lang="en-US" dirty="0"/>
              <a:t>print(list[2:]) # Prints elements starting from 3rd element</a:t>
            </a:r>
          </a:p>
          <a:p>
            <a:r>
              <a:rPr lang="en-US" dirty="0"/>
              <a:t>print(</a:t>
            </a:r>
            <a:r>
              <a:rPr lang="en-US" dirty="0" err="1"/>
              <a:t>tinylist</a:t>
            </a:r>
            <a:r>
              <a:rPr lang="en-US" dirty="0"/>
              <a:t> * 2) # Prints list two times</a:t>
            </a:r>
          </a:p>
          <a:p>
            <a:r>
              <a:rPr lang="en-US" dirty="0"/>
              <a:t>print(list + </a:t>
            </a:r>
            <a:r>
              <a:rPr lang="en-US" dirty="0" err="1"/>
              <a:t>tinylist</a:t>
            </a:r>
            <a:r>
              <a:rPr lang="en-US" dirty="0"/>
              <a:t>) # Prints concatenated lists</a:t>
            </a:r>
          </a:p>
          <a:p>
            <a:r>
              <a:rPr lang="en-US" dirty="0" err="1"/>
              <a:t>list.append</a:t>
            </a:r>
            <a:r>
              <a:rPr lang="en-US" dirty="0"/>
              <a:t>("Manish") #Applicable</a:t>
            </a:r>
          </a:p>
          <a:p>
            <a:r>
              <a:rPr lang="en-US" dirty="0"/>
              <a:t>print("list[3:] = ", list[3:])   </a:t>
            </a:r>
          </a:p>
          <a:p>
            <a:r>
              <a:rPr lang="en-US" dirty="0" err="1"/>
              <a:t>tinylist.insert</a:t>
            </a:r>
            <a:r>
              <a:rPr lang="en-US" dirty="0"/>
              <a:t>(1,"Mohan") # To add new value </a:t>
            </a:r>
          </a:p>
        </p:txBody>
      </p:sp>
      <p:sp>
        <p:nvSpPr>
          <p:cNvPr id="4" name="Slide Number Placeholder 3"/>
          <p:cNvSpPr>
            <a:spLocks noGrp="1"/>
          </p:cNvSpPr>
          <p:nvPr>
            <p:ph type="sldNum" sz="quarter" idx="10"/>
          </p:nvPr>
        </p:nvSpPr>
        <p:spPr/>
        <p:txBody>
          <a:bodyPr/>
          <a:lstStyle/>
          <a:p>
            <a:fld id="{660E360C-2684-4F59-B257-6A744CE1A44A}" type="slidenum">
              <a:rPr lang="en-US" smtClean="0"/>
              <a:t>27</a:t>
            </a:fld>
            <a:endParaRPr lang="en-US"/>
          </a:p>
        </p:txBody>
      </p:sp>
    </p:spTree>
    <p:extLst>
      <p:ext uri="{BB962C8B-B14F-4D97-AF65-F5344CB8AC3E}">
        <p14:creationId xmlns:p14="http://schemas.microsoft.com/office/powerpoint/2010/main" val="303799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 900</a:t>
            </a:r>
          </a:p>
          <a:p>
            <a:r>
              <a:rPr lang="en-US" dirty="0"/>
              <a:t>b = 900</a:t>
            </a:r>
          </a:p>
          <a:p>
            <a:r>
              <a:rPr lang="en-US" dirty="0"/>
              <a:t>if b &gt; a:</a:t>
            </a:r>
          </a:p>
          <a:p>
            <a:r>
              <a:rPr lang="en-US" dirty="0"/>
              <a:t>  print("b is greater than a")</a:t>
            </a:r>
          </a:p>
          <a:p>
            <a:r>
              <a:rPr lang="en-US" dirty="0" err="1"/>
              <a:t>elif</a:t>
            </a:r>
            <a:r>
              <a:rPr lang="en-US" dirty="0"/>
              <a:t> a == b:</a:t>
            </a:r>
          </a:p>
          <a:p>
            <a:r>
              <a:rPr lang="en-US" dirty="0"/>
              <a:t>  print("a and b are equal")</a:t>
            </a:r>
          </a:p>
          <a:p>
            <a:r>
              <a:rPr lang="en-US" dirty="0"/>
              <a:t>else:</a:t>
            </a:r>
          </a:p>
          <a:p>
            <a:r>
              <a:rPr lang="en-US" dirty="0"/>
              <a:t>  print("a is greater than b")</a:t>
            </a:r>
          </a:p>
        </p:txBody>
      </p:sp>
      <p:sp>
        <p:nvSpPr>
          <p:cNvPr id="4" name="Slide Number Placeholder 3"/>
          <p:cNvSpPr>
            <a:spLocks noGrp="1"/>
          </p:cNvSpPr>
          <p:nvPr>
            <p:ph type="sldNum" sz="quarter" idx="10"/>
          </p:nvPr>
        </p:nvSpPr>
        <p:spPr/>
        <p:txBody>
          <a:bodyPr/>
          <a:lstStyle/>
          <a:p>
            <a:fld id="{660E360C-2684-4F59-B257-6A744CE1A44A}" type="slidenum">
              <a:rPr lang="en-US" smtClean="0"/>
              <a:t>53</a:t>
            </a:fld>
            <a:endParaRPr lang="en-US"/>
          </a:p>
        </p:txBody>
      </p:sp>
    </p:spTree>
    <p:extLst>
      <p:ext uri="{BB962C8B-B14F-4D97-AF65-F5344CB8AC3E}">
        <p14:creationId xmlns:p14="http://schemas.microsoft.com/office/powerpoint/2010/main" val="2243923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statistics</a:t>
            </a:r>
          </a:p>
          <a:p>
            <a:r>
              <a:rPr lang="en-US" dirty="0" err="1"/>
              <a:t>num</a:t>
            </a:r>
            <a:r>
              <a:rPr lang="en-US" dirty="0"/>
              <a:t>=[1,3,4,5,5,6,6,6]</a:t>
            </a:r>
          </a:p>
          <a:p>
            <a:r>
              <a:rPr lang="en-US" dirty="0"/>
              <a:t>print('1 . mean') </a:t>
            </a:r>
          </a:p>
          <a:p>
            <a:r>
              <a:rPr lang="en-US" dirty="0"/>
              <a:t>print('2 . median')</a:t>
            </a:r>
          </a:p>
          <a:p>
            <a:r>
              <a:rPr lang="en-US" dirty="0"/>
              <a:t>print('3 . mode')</a:t>
            </a:r>
          </a:p>
          <a:p>
            <a:r>
              <a:rPr lang="en-US" dirty="0"/>
              <a:t>z=</a:t>
            </a:r>
            <a:r>
              <a:rPr lang="en-US" dirty="0" err="1"/>
              <a:t>int</a:t>
            </a:r>
            <a:r>
              <a:rPr lang="en-US" dirty="0"/>
              <a:t>(input('Enter the option: '))</a:t>
            </a:r>
          </a:p>
          <a:p>
            <a:r>
              <a:rPr lang="en-US" dirty="0"/>
              <a:t>if z == 1:</a:t>
            </a:r>
          </a:p>
          <a:p>
            <a:r>
              <a:rPr lang="en-US" dirty="0"/>
              <a:t>   print('mean :',</a:t>
            </a:r>
            <a:r>
              <a:rPr lang="en-US" dirty="0" err="1"/>
              <a:t>statistics.mean</a:t>
            </a:r>
            <a:r>
              <a:rPr lang="en-US" dirty="0"/>
              <a:t>(</a:t>
            </a:r>
            <a:r>
              <a:rPr lang="en-US" dirty="0" err="1"/>
              <a:t>num</a:t>
            </a:r>
            <a:r>
              <a:rPr lang="en-US" dirty="0"/>
              <a:t>))</a:t>
            </a:r>
          </a:p>
          <a:p>
            <a:r>
              <a:rPr lang="en-US" dirty="0"/>
              <a:t>elif z == 2: </a:t>
            </a:r>
          </a:p>
          <a:p>
            <a:r>
              <a:rPr lang="en-US" dirty="0"/>
              <a:t>    print('median :',</a:t>
            </a:r>
            <a:r>
              <a:rPr lang="en-US" dirty="0" err="1"/>
              <a:t>statistics.median</a:t>
            </a:r>
            <a:r>
              <a:rPr lang="en-US" dirty="0"/>
              <a:t>(</a:t>
            </a:r>
            <a:r>
              <a:rPr lang="en-US" dirty="0" err="1"/>
              <a:t>num</a:t>
            </a:r>
            <a:r>
              <a:rPr lang="en-US" dirty="0"/>
              <a:t>))  </a:t>
            </a:r>
          </a:p>
          <a:p>
            <a:r>
              <a:rPr lang="en-US" dirty="0"/>
              <a:t>elif z == 3:</a:t>
            </a:r>
          </a:p>
          <a:p>
            <a:r>
              <a:rPr lang="en-US" dirty="0"/>
              <a:t>   print('mode :',</a:t>
            </a:r>
            <a:r>
              <a:rPr lang="en-US" dirty="0" err="1"/>
              <a:t>statistics.mode</a:t>
            </a:r>
            <a:r>
              <a:rPr lang="en-US" dirty="0"/>
              <a:t>(</a:t>
            </a:r>
            <a:r>
              <a:rPr lang="en-US" dirty="0" err="1"/>
              <a:t>num</a:t>
            </a:r>
            <a:r>
              <a:rPr lang="en-US" dirty="0"/>
              <a:t>))</a:t>
            </a:r>
          </a:p>
          <a:p>
            <a:endParaRPr lang="en-US" dirty="0"/>
          </a:p>
        </p:txBody>
      </p:sp>
      <p:sp>
        <p:nvSpPr>
          <p:cNvPr id="4" name="Slide Number Placeholder 3"/>
          <p:cNvSpPr>
            <a:spLocks noGrp="1"/>
          </p:cNvSpPr>
          <p:nvPr>
            <p:ph type="sldNum" sz="quarter" idx="10"/>
          </p:nvPr>
        </p:nvSpPr>
        <p:spPr/>
        <p:txBody>
          <a:bodyPr/>
          <a:lstStyle/>
          <a:p>
            <a:fld id="{660E360C-2684-4F59-B257-6A744CE1A44A}" type="slidenum">
              <a:rPr lang="en-US" smtClean="0"/>
              <a:t>61</a:t>
            </a:fld>
            <a:endParaRPr lang="en-US"/>
          </a:p>
        </p:txBody>
      </p:sp>
    </p:spTree>
    <p:extLst>
      <p:ext uri="{BB962C8B-B14F-4D97-AF65-F5344CB8AC3E}">
        <p14:creationId xmlns:p14="http://schemas.microsoft.com/office/powerpoint/2010/main" val="1155442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time</a:t>
            </a:r>
          </a:p>
          <a:p>
            <a:r>
              <a:rPr lang="en-US" dirty="0"/>
              <a:t>import sys</a:t>
            </a:r>
          </a:p>
          <a:p>
            <a:endParaRPr lang="en-US" dirty="0"/>
          </a:p>
          <a:p>
            <a:r>
              <a:rPr lang="en-US" dirty="0"/>
              <a:t>S = range(1000)</a:t>
            </a:r>
          </a:p>
          <a:p>
            <a:r>
              <a:rPr lang="en-US" dirty="0"/>
              <a:t>print(</a:t>
            </a:r>
            <a:r>
              <a:rPr lang="en-US" dirty="0" err="1"/>
              <a:t>sys.getsizeof</a:t>
            </a:r>
            <a:r>
              <a:rPr lang="en-US" dirty="0"/>
              <a:t>(1)*</a:t>
            </a:r>
            <a:r>
              <a:rPr lang="en-US" dirty="0" err="1"/>
              <a:t>len</a:t>
            </a:r>
            <a:r>
              <a:rPr lang="en-US" dirty="0"/>
              <a:t>(S))</a:t>
            </a:r>
          </a:p>
          <a:p>
            <a:endParaRPr lang="en-US" dirty="0"/>
          </a:p>
          <a:p>
            <a:r>
              <a:rPr lang="en-US" dirty="0"/>
              <a:t>D = </a:t>
            </a:r>
            <a:r>
              <a:rPr lang="en-US" dirty="0" err="1"/>
              <a:t>np.arange</a:t>
            </a:r>
            <a:r>
              <a:rPr lang="en-US" dirty="0"/>
              <a:t>(1000)</a:t>
            </a:r>
          </a:p>
          <a:p>
            <a:r>
              <a:rPr lang="en-US" dirty="0"/>
              <a:t>print(</a:t>
            </a:r>
            <a:r>
              <a:rPr lang="en-US" dirty="0" err="1"/>
              <a:t>D.size</a:t>
            </a:r>
            <a:r>
              <a:rPr lang="en-US" dirty="0"/>
              <a:t>*</a:t>
            </a:r>
            <a:r>
              <a:rPr lang="en-US" dirty="0" err="1"/>
              <a:t>D.itemsize</a:t>
            </a:r>
            <a:endParaRPr lang="en-US" dirty="0"/>
          </a:p>
        </p:txBody>
      </p:sp>
      <p:sp>
        <p:nvSpPr>
          <p:cNvPr id="4" name="Slide Number Placeholder 3"/>
          <p:cNvSpPr>
            <a:spLocks noGrp="1"/>
          </p:cNvSpPr>
          <p:nvPr>
            <p:ph type="sldNum" sz="quarter" idx="10"/>
          </p:nvPr>
        </p:nvSpPr>
        <p:spPr/>
        <p:txBody>
          <a:bodyPr/>
          <a:lstStyle/>
          <a:p>
            <a:fld id="{660E360C-2684-4F59-B257-6A744CE1A44A}" type="slidenum">
              <a:rPr lang="en-US" smtClean="0"/>
              <a:t>66</a:t>
            </a:fld>
            <a:endParaRPr lang="en-US"/>
          </a:p>
        </p:txBody>
      </p:sp>
    </p:spTree>
    <p:extLst>
      <p:ext uri="{BB962C8B-B14F-4D97-AF65-F5344CB8AC3E}">
        <p14:creationId xmlns:p14="http://schemas.microsoft.com/office/powerpoint/2010/main" val="3176779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0E360C-2684-4F59-B257-6A744CE1A44A}" type="slidenum">
              <a:rPr lang="en-US" smtClean="0"/>
              <a:t>78</a:t>
            </a:fld>
            <a:endParaRPr lang="en-US"/>
          </a:p>
        </p:txBody>
      </p:sp>
    </p:spTree>
    <p:extLst>
      <p:ext uri="{BB962C8B-B14F-4D97-AF65-F5344CB8AC3E}">
        <p14:creationId xmlns:p14="http://schemas.microsoft.com/office/powerpoint/2010/main" val="38591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random</a:t>
            </a:r>
          </a:p>
          <a:p>
            <a:r>
              <a:rPr lang="en-US" dirty="0"/>
              <a:t>import pandas as </a:t>
            </a:r>
            <a:r>
              <a:rPr lang="en-US" dirty="0" err="1"/>
              <a:t>pd</a:t>
            </a:r>
            <a:endParaRPr lang="en-US" dirty="0"/>
          </a:p>
          <a:p>
            <a:r>
              <a:rPr lang="en-US" dirty="0"/>
              <a:t>import </a:t>
            </a:r>
            <a:r>
              <a:rPr lang="en-US" dirty="0" err="1"/>
              <a:t>numpy</a:t>
            </a:r>
            <a:r>
              <a:rPr lang="en-US" dirty="0"/>
              <a:t> as np</a:t>
            </a:r>
          </a:p>
          <a:p>
            <a:endParaRPr lang="en-US" dirty="0"/>
          </a:p>
          <a:p>
            <a:r>
              <a:rPr lang="en-US" dirty="0"/>
              <a:t>b = </a:t>
            </a:r>
            <a:r>
              <a:rPr lang="en-US" dirty="0" err="1"/>
              <a:t>np.arange</a:t>
            </a:r>
            <a:r>
              <a:rPr lang="en-US" dirty="0"/>
              <a:t>(1,20,2)</a:t>
            </a:r>
          </a:p>
          <a:p>
            <a:endParaRPr lang="en-US" dirty="0"/>
          </a:p>
          <a:p>
            <a:r>
              <a:rPr lang="en-US" dirty="0"/>
              <a:t>a = </a:t>
            </a:r>
            <a:r>
              <a:rPr lang="en-US" dirty="0" err="1"/>
              <a:t>np.arange</a:t>
            </a:r>
            <a:r>
              <a:rPr lang="en-US" dirty="0"/>
              <a:t>(65,75,1)</a:t>
            </a:r>
          </a:p>
          <a:p>
            <a:r>
              <a:rPr lang="en-US" dirty="0"/>
              <a:t>c = []</a:t>
            </a:r>
          </a:p>
          <a:p>
            <a:r>
              <a:rPr lang="en-US" dirty="0"/>
              <a:t>for </a:t>
            </a:r>
            <a:r>
              <a:rPr lang="en-US" dirty="0" err="1"/>
              <a:t>i</a:t>
            </a:r>
            <a:r>
              <a:rPr lang="en-US" dirty="0"/>
              <a:t> in a:</a:t>
            </a:r>
          </a:p>
          <a:p>
            <a:r>
              <a:rPr lang="en-US" dirty="0"/>
              <a:t>    </a:t>
            </a:r>
            <a:r>
              <a:rPr lang="en-US" dirty="0" err="1"/>
              <a:t>c.append</a:t>
            </a:r>
            <a:r>
              <a:rPr lang="en-US" dirty="0"/>
              <a:t>(</a:t>
            </a:r>
            <a:r>
              <a:rPr lang="en-US" dirty="0" err="1"/>
              <a:t>chr</a:t>
            </a:r>
            <a:r>
              <a:rPr lang="en-US" dirty="0"/>
              <a:t>(</a:t>
            </a:r>
            <a:r>
              <a:rPr lang="en-US" dirty="0" err="1"/>
              <a:t>i</a:t>
            </a:r>
            <a:r>
              <a:rPr lang="en-US" dirty="0"/>
              <a:t>))</a:t>
            </a:r>
          </a:p>
          <a:p>
            <a:r>
              <a:rPr lang="en-US" dirty="0"/>
              <a:t>    </a:t>
            </a:r>
          </a:p>
          <a:p>
            <a:r>
              <a:rPr lang="en-US" dirty="0"/>
              <a:t>Z = </a:t>
            </a:r>
            <a:r>
              <a:rPr lang="en-US" dirty="0" err="1"/>
              <a:t>np.random.randint</a:t>
            </a:r>
            <a:r>
              <a:rPr lang="en-US" dirty="0"/>
              <a:t>(100,200,10)</a:t>
            </a:r>
          </a:p>
          <a:p>
            <a:endParaRPr lang="en-US" dirty="0"/>
          </a:p>
          <a:p>
            <a:r>
              <a:rPr lang="en-US" dirty="0" err="1"/>
              <a:t>df</a:t>
            </a:r>
            <a:r>
              <a:rPr lang="en-US" dirty="0"/>
              <a:t>=</a:t>
            </a:r>
            <a:r>
              <a:rPr lang="en-US" dirty="0" err="1"/>
              <a:t>pd.DataFrame</a:t>
            </a:r>
            <a:r>
              <a:rPr lang="en-US" dirty="0"/>
              <a:t>(list(zip(</a:t>
            </a:r>
            <a:r>
              <a:rPr lang="en-US" dirty="0" err="1"/>
              <a:t>b,c,Z</a:t>
            </a:r>
            <a:r>
              <a:rPr lang="en-US" dirty="0"/>
              <a:t>)))</a:t>
            </a:r>
          </a:p>
          <a:p>
            <a:r>
              <a:rPr lang="en-US" dirty="0" err="1"/>
              <a:t>df</a:t>
            </a:r>
            <a:r>
              <a:rPr lang="en-US" dirty="0"/>
              <a:t>=</a:t>
            </a:r>
            <a:r>
              <a:rPr lang="en-US" dirty="0" err="1"/>
              <a:t>pd.DataFrame</a:t>
            </a:r>
            <a:r>
              <a:rPr lang="en-US" dirty="0"/>
              <a:t>({"Q1":b, "Q2":c,"Q3":Z})</a:t>
            </a:r>
          </a:p>
          <a:p>
            <a:r>
              <a:rPr lang="en-US" dirty="0"/>
              <a:t>print(</a:t>
            </a:r>
            <a:r>
              <a:rPr lang="en-US" dirty="0" err="1"/>
              <a:t>df</a:t>
            </a:r>
            <a:r>
              <a:rPr lang="en-US"/>
              <a:t>)</a:t>
            </a:r>
          </a:p>
        </p:txBody>
      </p:sp>
      <p:sp>
        <p:nvSpPr>
          <p:cNvPr id="4" name="Slide Number Placeholder 3"/>
          <p:cNvSpPr>
            <a:spLocks noGrp="1"/>
          </p:cNvSpPr>
          <p:nvPr>
            <p:ph type="sldNum" sz="quarter" idx="10"/>
          </p:nvPr>
        </p:nvSpPr>
        <p:spPr/>
        <p:txBody>
          <a:bodyPr/>
          <a:lstStyle/>
          <a:p>
            <a:fld id="{660E360C-2684-4F59-B257-6A744CE1A44A}" type="slidenum">
              <a:rPr lang="en-US" smtClean="0"/>
              <a:t>97</a:t>
            </a:fld>
            <a:endParaRPr lang="en-US"/>
          </a:p>
        </p:txBody>
      </p:sp>
    </p:spTree>
    <p:extLst>
      <p:ext uri="{BB962C8B-B14F-4D97-AF65-F5344CB8AC3E}">
        <p14:creationId xmlns:p14="http://schemas.microsoft.com/office/powerpoint/2010/main" val="283269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pandas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pd</a:t>
            </a:r>
          </a:p>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numpy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np</a:t>
            </a:r>
          </a:p>
          <a:p>
            <a:r>
              <a:rPr lang="en-US" b="0" dirty="0">
                <a:solidFill>
                  <a:srgbClr val="000000"/>
                </a:solidFill>
                <a:effectLst/>
                <a:latin typeface="Courier New" panose="02070309020205020404" pitchFamily="49" charset="0"/>
              </a:rPr>
              <a:t>df = </a:t>
            </a:r>
            <a:r>
              <a:rPr lang="en-US" b="0" dirty="0" err="1">
                <a:solidFill>
                  <a:srgbClr val="000000"/>
                </a:solidFill>
                <a:effectLst/>
                <a:latin typeface="Courier New" panose="02070309020205020404" pitchFamily="49" charset="0"/>
              </a:rPr>
              <a:t>pd.read_csv</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"https://docs.google.com/spreadsheets/d/e/2PACX-1vQLnRgw8s4DSyfpPqB_IUXpb9W3n_JspPbscAUCB_8JlRM3rBC5qUATUPS-DY0xPg/</a:t>
            </a:r>
            <a:r>
              <a:rPr lang="en-US" b="0" dirty="0" err="1">
                <a:solidFill>
                  <a:srgbClr val="A31515"/>
                </a:solidFill>
                <a:effectLst/>
                <a:latin typeface="Courier New" panose="02070309020205020404" pitchFamily="49" charset="0"/>
              </a:rPr>
              <a:t>pub?gid</a:t>
            </a:r>
            <a:r>
              <a:rPr lang="en-US" b="0" dirty="0">
                <a:solidFill>
                  <a:srgbClr val="A31515"/>
                </a:solidFill>
                <a:effectLst/>
                <a:latin typeface="Courier New" panose="02070309020205020404" pitchFamily="49" charset="0"/>
              </a:rPr>
              <a:t>=1119289715&amp;single=</a:t>
            </a:r>
            <a:r>
              <a:rPr lang="en-US" b="0" dirty="0" err="1">
                <a:solidFill>
                  <a:srgbClr val="A31515"/>
                </a:solidFill>
                <a:effectLst/>
                <a:latin typeface="Courier New" panose="02070309020205020404" pitchFamily="49" charset="0"/>
              </a:rPr>
              <a:t>true&amp;output</a:t>
            </a:r>
            <a:r>
              <a:rPr lang="en-US" b="0" dirty="0">
                <a:solidFill>
                  <a:srgbClr val="A31515"/>
                </a:solidFill>
                <a:effectLst/>
                <a:latin typeface="Courier New" panose="02070309020205020404" pitchFamily="49" charset="0"/>
              </a:rPr>
              <a:t>=csv"</a:t>
            </a:r>
            <a:r>
              <a:rPr lang="en-US" b="0" dirty="0">
                <a:solidFill>
                  <a:srgbClr val="000000"/>
                </a:solidFill>
                <a:effectLst/>
                <a:latin typeface="Courier New" panose="02070309020205020404" pitchFamily="49" charset="0"/>
              </a:rPr>
              <a:t>)</a:t>
            </a:r>
          </a:p>
          <a:p>
            <a:r>
              <a:rPr lang="en-US" dirty="0"/>
              <a:t>df</a:t>
            </a:r>
          </a:p>
        </p:txBody>
      </p:sp>
      <p:sp>
        <p:nvSpPr>
          <p:cNvPr id="4" name="Slide Number Placeholder 3"/>
          <p:cNvSpPr>
            <a:spLocks noGrp="1"/>
          </p:cNvSpPr>
          <p:nvPr>
            <p:ph type="sldNum" sz="quarter" idx="5"/>
          </p:nvPr>
        </p:nvSpPr>
        <p:spPr/>
        <p:txBody>
          <a:bodyPr/>
          <a:lstStyle/>
          <a:p>
            <a:fld id="{660E360C-2684-4F59-B257-6A744CE1A44A}" type="slidenum">
              <a:rPr lang="en-US" smtClean="0"/>
              <a:t>101</a:t>
            </a:fld>
            <a:endParaRPr lang="en-US"/>
          </a:p>
        </p:txBody>
      </p:sp>
    </p:spTree>
    <p:extLst>
      <p:ext uri="{BB962C8B-B14F-4D97-AF65-F5344CB8AC3E}">
        <p14:creationId xmlns:p14="http://schemas.microsoft.com/office/powerpoint/2010/main" val="227853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8DA81D-1379-4C42-A2F1-815331C019EE}"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F891E-D91D-4D38-98C3-B12505F13D48}" type="slidenum">
              <a:rPr lang="en-US" smtClean="0"/>
              <a:t>‹#›</a:t>
            </a:fld>
            <a:endParaRPr lang="en-US"/>
          </a:p>
        </p:txBody>
      </p:sp>
    </p:spTree>
    <p:extLst>
      <p:ext uri="{BB962C8B-B14F-4D97-AF65-F5344CB8AC3E}">
        <p14:creationId xmlns:p14="http://schemas.microsoft.com/office/powerpoint/2010/main" val="1525465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81D-1379-4C42-A2F1-815331C019EE}"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F891E-D91D-4D38-98C3-B12505F13D48}" type="slidenum">
              <a:rPr lang="en-US" smtClean="0"/>
              <a:t>‹#›</a:t>
            </a:fld>
            <a:endParaRPr lang="en-US"/>
          </a:p>
        </p:txBody>
      </p:sp>
    </p:spTree>
    <p:extLst>
      <p:ext uri="{BB962C8B-B14F-4D97-AF65-F5344CB8AC3E}">
        <p14:creationId xmlns:p14="http://schemas.microsoft.com/office/powerpoint/2010/main" val="3115195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81D-1379-4C42-A2F1-815331C019EE}"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F891E-D91D-4D38-98C3-B12505F13D48}" type="slidenum">
              <a:rPr lang="en-US" smtClean="0"/>
              <a:t>‹#›</a:t>
            </a:fld>
            <a:endParaRPr lang="en-US"/>
          </a:p>
        </p:txBody>
      </p:sp>
    </p:spTree>
    <p:extLst>
      <p:ext uri="{BB962C8B-B14F-4D97-AF65-F5344CB8AC3E}">
        <p14:creationId xmlns:p14="http://schemas.microsoft.com/office/powerpoint/2010/main" val="127738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81D-1379-4C42-A2F1-815331C019EE}"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F891E-D91D-4D38-98C3-B12505F13D48}" type="slidenum">
              <a:rPr lang="en-US" smtClean="0"/>
              <a:t>‹#›</a:t>
            </a:fld>
            <a:endParaRPr lang="en-US"/>
          </a:p>
        </p:txBody>
      </p:sp>
    </p:spTree>
    <p:extLst>
      <p:ext uri="{BB962C8B-B14F-4D97-AF65-F5344CB8AC3E}">
        <p14:creationId xmlns:p14="http://schemas.microsoft.com/office/powerpoint/2010/main" val="262920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DA81D-1379-4C42-A2F1-815331C019EE}"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F891E-D91D-4D38-98C3-B12505F13D48}" type="slidenum">
              <a:rPr lang="en-US" smtClean="0"/>
              <a:t>‹#›</a:t>
            </a:fld>
            <a:endParaRPr lang="en-US"/>
          </a:p>
        </p:txBody>
      </p:sp>
    </p:spTree>
    <p:extLst>
      <p:ext uri="{BB962C8B-B14F-4D97-AF65-F5344CB8AC3E}">
        <p14:creationId xmlns:p14="http://schemas.microsoft.com/office/powerpoint/2010/main" val="290696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8DA81D-1379-4C42-A2F1-815331C019EE}"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F891E-D91D-4D38-98C3-B12505F13D48}" type="slidenum">
              <a:rPr lang="en-US" smtClean="0"/>
              <a:t>‹#›</a:t>
            </a:fld>
            <a:endParaRPr lang="en-US"/>
          </a:p>
        </p:txBody>
      </p:sp>
    </p:spTree>
    <p:extLst>
      <p:ext uri="{BB962C8B-B14F-4D97-AF65-F5344CB8AC3E}">
        <p14:creationId xmlns:p14="http://schemas.microsoft.com/office/powerpoint/2010/main" val="168579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8DA81D-1379-4C42-A2F1-815331C019EE}"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F891E-D91D-4D38-98C3-B12505F13D48}" type="slidenum">
              <a:rPr lang="en-US" smtClean="0"/>
              <a:t>‹#›</a:t>
            </a:fld>
            <a:endParaRPr lang="en-US"/>
          </a:p>
        </p:txBody>
      </p:sp>
    </p:spTree>
    <p:extLst>
      <p:ext uri="{BB962C8B-B14F-4D97-AF65-F5344CB8AC3E}">
        <p14:creationId xmlns:p14="http://schemas.microsoft.com/office/powerpoint/2010/main" val="111964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8DA81D-1379-4C42-A2F1-815331C019EE}"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F891E-D91D-4D38-98C3-B12505F13D48}" type="slidenum">
              <a:rPr lang="en-US" smtClean="0"/>
              <a:t>‹#›</a:t>
            </a:fld>
            <a:endParaRPr lang="en-US"/>
          </a:p>
        </p:txBody>
      </p:sp>
    </p:spTree>
    <p:extLst>
      <p:ext uri="{BB962C8B-B14F-4D97-AF65-F5344CB8AC3E}">
        <p14:creationId xmlns:p14="http://schemas.microsoft.com/office/powerpoint/2010/main" val="2822572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DA81D-1379-4C42-A2F1-815331C019EE}"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F891E-D91D-4D38-98C3-B12505F13D48}" type="slidenum">
              <a:rPr lang="en-US" smtClean="0"/>
              <a:t>‹#›</a:t>
            </a:fld>
            <a:endParaRPr lang="en-US"/>
          </a:p>
        </p:txBody>
      </p:sp>
    </p:spTree>
    <p:extLst>
      <p:ext uri="{BB962C8B-B14F-4D97-AF65-F5344CB8AC3E}">
        <p14:creationId xmlns:p14="http://schemas.microsoft.com/office/powerpoint/2010/main" val="1661847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DA81D-1379-4C42-A2F1-815331C019EE}"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F891E-D91D-4D38-98C3-B12505F13D48}" type="slidenum">
              <a:rPr lang="en-US" smtClean="0"/>
              <a:t>‹#›</a:t>
            </a:fld>
            <a:endParaRPr lang="en-US"/>
          </a:p>
        </p:txBody>
      </p:sp>
    </p:spTree>
    <p:extLst>
      <p:ext uri="{BB962C8B-B14F-4D97-AF65-F5344CB8AC3E}">
        <p14:creationId xmlns:p14="http://schemas.microsoft.com/office/powerpoint/2010/main" val="108751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DA81D-1379-4C42-A2F1-815331C019EE}"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F891E-D91D-4D38-98C3-B12505F13D48}" type="slidenum">
              <a:rPr lang="en-US" smtClean="0"/>
              <a:t>‹#›</a:t>
            </a:fld>
            <a:endParaRPr lang="en-US"/>
          </a:p>
        </p:txBody>
      </p:sp>
    </p:spTree>
    <p:extLst>
      <p:ext uri="{BB962C8B-B14F-4D97-AF65-F5344CB8AC3E}">
        <p14:creationId xmlns:p14="http://schemas.microsoft.com/office/powerpoint/2010/main" val="253061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DA81D-1379-4C42-A2F1-815331C019EE}" type="datetimeFigureOut">
              <a:rPr lang="en-US" smtClean="0"/>
              <a:t>5/23/2022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F891E-D91D-4D38-98C3-B12505F13D48}" type="slidenum">
              <a:rPr lang="en-US" smtClean="0"/>
              <a:t>‹#›</a:t>
            </a:fld>
            <a:endParaRPr lang="en-US"/>
          </a:p>
        </p:txBody>
      </p:sp>
    </p:spTree>
    <p:extLst>
      <p:ext uri="{BB962C8B-B14F-4D97-AF65-F5344CB8AC3E}">
        <p14:creationId xmlns:p14="http://schemas.microsoft.com/office/powerpoint/2010/main" val="2110923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https://github.com/mgoycoolea/PythonDataScienceCourse/blob/master/Python-for-Data-Analysis/Pandas/Pandas%20Exercises/Salaries.csv"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http://doc.python.org/2/library/datetime.html"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https://www.shanelynn.ie/select-pandas-dataframe-rows-and-columns-using-iloc-loc-and-ix/"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BitTorrent_(software)" TargetMode="External"/><Relationship Id="rId2" Type="http://schemas.openxmlformats.org/officeDocument/2006/relationships/hyperlink" Target="http://en.wikipedia.org/wiki/Monty_Python's_Flying_Circu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a:t>
            </a:r>
          </a:p>
        </p:txBody>
      </p:sp>
      <p:sp>
        <p:nvSpPr>
          <p:cNvPr id="3" name="Subtitle 2"/>
          <p:cNvSpPr>
            <a:spLocks noGrp="1"/>
          </p:cNvSpPr>
          <p:nvPr>
            <p:ph type="subTitle" idx="1"/>
          </p:nvPr>
        </p:nvSpPr>
        <p:spPr/>
        <p:txBody>
          <a:bodyPr/>
          <a:lstStyle/>
          <a:p>
            <a:r>
              <a:rPr lang="en-US" dirty="0" err="1"/>
              <a:t>Dr.Manish</a:t>
            </a:r>
            <a:r>
              <a:rPr lang="en-US" dirty="0"/>
              <a:t> Jain</a:t>
            </a:r>
          </a:p>
        </p:txBody>
      </p:sp>
    </p:spTree>
    <p:extLst>
      <p:ext uri="{BB962C8B-B14F-4D97-AF65-F5344CB8AC3E}">
        <p14:creationId xmlns:p14="http://schemas.microsoft.com/office/powerpoint/2010/main" val="3395342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list of all installed packages</a:t>
            </a:r>
          </a:p>
        </p:txBody>
      </p:sp>
      <p:sp>
        <p:nvSpPr>
          <p:cNvPr id="3" name="Content Placeholder 2"/>
          <p:cNvSpPr>
            <a:spLocks noGrp="1"/>
          </p:cNvSpPr>
          <p:nvPr>
            <p:ph idx="1"/>
          </p:nvPr>
        </p:nvSpPr>
        <p:spPr>
          <a:xfrm>
            <a:off x="653375" y="1690688"/>
            <a:ext cx="10515600" cy="4351338"/>
          </a:xfrm>
        </p:spPr>
        <p:txBody>
          <a:bodyPr/>
          <a:lstStyle/>
          <a:p>
            <a:r>
              <a:rPr lang="en-US" dirty="0"/>
              <a:t>help('modules')</a:t>
            </a:r>
          </a:p>
          <a:p>
            <a:endParaRPr lang="en-US" dirty="0"/>
          </a:p>
          <a:p>
            <a:r>
              <a:rPr lang="en-US" dirty="0"/>
              <a:t>!pip freeze</a:t>
            </a:r>
          </a:p>
          <a:p>
            <a:endParaRPr lang="en-US" dirty="0"/>
          </a:p>
          <a:p>
            <a:pPr marL="0" indent="0">
              <a:buNone/>
            </a:pPr>
            <a:endParaRPr lang="en-US" dirty="0"/>
          </a:p>
        </p:txBody>
      </p:sp>
    </p:spTree>
    <p:extLst>
      <p:ext uri="{BB962C8B-B14F-4D97-AF65-F5344CB8AC3E}">
        <p14:creationId xmlns:p14="http://schemas.microsoft.com/office/powerpoint/2010/main" val="10807912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 data from local machine </a:t>
            </a:r>
          </a:p>
        </p:txBody>
      </p:sp>
      <p:sp>
        <p:nvSpPr>
          <p:cNvPr id="3" name="Content Placeholder 2"/>
          <p:cNvSpPr>
            <a:spLocks noGrp="1"/>
          </p:cNvSpPr>
          <p:nvPr>
            <p:ph idx="1"/>
          </p:nvPr>
        </p:nvSpPr>
        <p:spPr/>
        <p:txBody>
          <a:bodyPr/>
          <a:lstStyle/>
          <a:p>
            <a:pPr marL="0" indent="0">
              <a:buNone/>
            </a:pPr>
            <a:r>
              <a:rPr lang="en-US" dirty="0"/>
              <a:t>A1 = </a:t>
            </a:r>
            <a:r>
              <a:rPr lang="en-US" dirty="0" err="1"/>
              <a:t>pd.read_csv</a:t>
            </a:r>
            <a:r>
              <a:rPr lang="en-US" dirty="0"/>
              <a:t>("Amazon Superstore_updated.csv" , encoding="</a:t>
            </a:r>
            <a:r>
              <a:rPr lang="en-US" dirty="0" err="1"/>
              <a:t>unicode_escape</a:t>
            </a:r>
            <a:r>
              <a:rPr lang="en-US" dirty="0"/>
              <a:t>")</a:t>
            </a:r>
          </a:p>
          <a:p>
            <a:pPr marL="0" indent="0">
              <a:buNone/>
            </a:pPr>
            <a:r>
              <a:rPr lang="en-US" dirty="0"/>
              <a:t>A1</a:t>
            </a:r>
          </a:p>
          <a:p>
            <a:pPr marL="0" indent="0">
              <a:buNone/>
            </a:pPr>
            <a:endParaRPr lang="en-US" dirty="0"/>
          </a:p>
          <a:p>
            <a:pPr marL="0" indent="0">
              <a:buNone/>
            </a:pP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pandas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pd</a:t>
            </a:r>
          </a:p>
          <a:p>
            <a:pPr marL="0" indent="0">
              <a:buNone/>
            </a:pPr>
            <a:r>
              <a:rPr lang="en-US" b="0" dirty="0">
                <a:solidFill>
                  <a:srgbClr val="000000"/>
                </a:solidFill>
                <a:effectLst/>
                <a:latin typeface="Courier New" panose="02070309020205020404" pitchFamily="49" charset="0"/>
              </a:rPr>
              <a:t>df = </a:t>
            </a:r>
            <a:r>
              <a:rPr lang="en-US" b="0" dirty="0" err="1">
                <a:solidFill>
                  <a:srgbClr val="000000"/>
                </a:solidFill>
                <a:effectLst/>
                <a:latin typeface="Courier New" panose="02070309020205020404" pitchFamily="49" charset="0"/>
              </a:rPr>
              <a:t>pd.read_csv</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"Amazon.csv"</a:t>
            </a:r>
            <a:r>
              <a:rPr lang="en-US" b="0" dirty="0">
                <a:solidFill>
                  <a:srgbClr val="000000"/>
                </a:solidFill>
                <a:effectLst/>
                <a:latin typeface="Courier New" panose="02070309020205020404" pitchFamily="49" charset="0"/>
              </a:rPr>
              <a:t> , engine = </a:t>
            </a:r>
            <a:r>
              <a:rPr lang="en-US" b="0" dirty="0">
                <a:solidFill>
                  <a:srgbClr val="A31515"/>
                </a:solidFill>
                <a:effectLst/>
                <a:latin typeface="Courier New" panose="02070309020205020404" pitchFamily="49" charset="0"/>
              </a:rPr>
              <a:t>"python"</a:t>
            </a:r>
            <a:r>
              <a:rPr lang="en-US" b="0" dirty="0">
                <a:solidFill>
                  <a:srgbClr val="000000"/>
                </a:solidFill>
                <a:effectLst/>
                <a:latin typeface="Courier New" panose="02070309020205020404" pitchFamily="49" charset="0"/>
              </a:rPr>
              <a:t>)</a:t>
            </a:r>
          </a:p>
          <a:p>
            <a:pPr marL="0" indent="0">
              <a:buNone/>
            </a:pPr>
            <a:r>
              <a:rPr lang="en-US" b="0" dirty="0">
                <a:solidFill>
                  <a:srgbClr val="000000"/>
                </a:solidFill>
                <a:effectLst/>
                <a:latin typeface="Courier New" panose="02070309020205020404" pitchFamily="49" charset="0"/>
              </a:rPr>
              <a:t>df</a:t>
            </a:r>
          </a:p>
          <a:p>
            <a:pPr marL="0" indent="0">
              <a:buNone/>
            </a:pPr>
            <a:endParaRPr lang="en-US" dirty="0"/>
          </a:p>
        </p:txBody>
      </p:sp>
    </p:spTree>
    <p:extLst>
      <p:ext uri="{BB962C8B-B14F-4D97-AF65-F5344CB8AC3E}">
        <p14:creationId xmlns:p14="http://schemas.microsoft.com/office/powerpoint/2010/main" val="9125751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023" y="1865480"/>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2" name="Title 1"/>
          <p:cNvSpPr>
            <a:spLocks noGrp="1"/>
          </p:cNvSpPr>
          <p:nvPr>
            <p:ph type="title"/>
          </p:nvPr>
        </p:nvSpPr>
        <p:spPr/>
        <p:txBody>
          <a:bodyPr/>
          <a:lstStyle/>
          <a:p>
            <a:r>
              <a:rPr lang="en-US" dirty="0"/>
              <a:t>Reading data using pandas</a:t>
            </a:r>
          </a:p>
        </p:txBody>
      </p:sp>
      <p:sp>
        <p:nvSpPr>
          <p:cNvPr id="4" name="Slide Number Placeholder 3"/>
          <p:cNvSpPr>
            <a:spLocks noGrp="1"/>
          </p:cNvSpPr>
          <p:nvPr>
            <p:ph type="sldNum" sz="quarter" idx="12"/>
          </p:nvPr>
        </p:nvSpPr>
        <p:spPr/>
        <p:txBody>
          <a:bodyPr/>
          <a:lstStyle/>
          <a:p>
            <a:fld id="{B841CA95-E0BC-48B5-948A-ECC494EB4D84}" type="slidenum">
              <a:rPr lang="en-US" smtClean="0"/>
              <a:t>101</a:t>
            </a:fld>
            <a:endParaRPr lang="en-US"/>
          </a:p>
        </p:txBody>
      </p:sp>
      <p:sp>
        <p:nvSpPr>
          <p:cNvPr id="7" name="TextBox 6"/>
          <p:cNvSpPr txBox="1"/>
          <p:nvPr/>
        </p:nvSpPr>
        <p:spPr>
          <a:xfrm>
            <a:off x="1630984" y="1722475"/>
            <a:ext cx="10268267" cy="2308324"/>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#Read csv file</a:t>
            </a:r>
          </a:p>
          <a:p>
            <a:endParaRPr lang="en-US" i="1" dirty="0">
              <a:solidFill>
                <a:schemeClr val="accent1">
                  <a:lumMod val="75000"/>
                </a:schemeClr>
              </a:solidFill>
              <a:latin typeface="Courier New" panose="02070309020205020404" pitchFamily="49" charset="0"/>
              <a:cs typeface="Courier New" panose="02070309020205020404" pitchFamily="49" charset="0"/>
            </a:endParaRPr>
          </a:p>
          <a:p>
            <a:r>
              <a:rPr lang="en-US" dirty="0">
                <a:solidFill>
                  <a:schemeClr val="bg2">
                    <a:lumMod val="25000"/>
                  </a:schemeClr>
                </a:solidFill>
                <a:latin typeface="Courier New" panose="02070309020205020404" pitchFamily="49" charset="0"/>
                <a:cs typeface="Courier New" panose="02070309020205020404" pitchFamily="49" charset="0"/>
              </a:rPr>
              <a:t>df = </a:t>
            </a:r>
            <a:r>
              <a:rPr lang="en-US" dirty="0" err="1">
                <a:solidFill>
                  <a:schemeClr val="bg2">
                    <a:lumMod val="25000"/>
                  </a:schemeClr>
                </a:solidFill>
                <a:latin typeface="Courier New" panose="02070309020205020404" pitchFamily="49" charset="0"/>
                <a:cs typeface="Courier New" panose="02070309020205020404" pitchFamily="49" charset="0"/>
              </a:rPr>
              <a:t>pd.read_csv</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a:solidFill>
                  <a:schemeClr val="accent2">
                    <a:lumMod val="50000"/>
                  </a:schemeClr>
                </a:solidFill>
                <a:latin typeface="Courier New" panose="02070309020205020404" pitchFamily="49" charset="0"/>
                <a:cs typeface="Courier New" panose="02070309020205020404" pitchFamily="49" charset="0"/>
              </a:rPr>
              <a:t>" </a:t>
            </a:r>
            <a:r>
              <a:rPr lang="en-US" dirty="0">
                <a:solidFill>
                  <a:schemeClr val="accent2">
                    <a:lumMod val="50000"/>
                  </a:schemeClr>
                </a:solidFill>
                <a:latin typeface="Courier New" panose="02070309020205020404" pitchFamily="49" charset="0"/>
                <a:cs typeface="Courier New" panose="02070309020205020404" pitchFamily="49" charset="0"/>
                <a:hlinkClick r:id="rId3"/>
              </a:rPr>
              <a:t>https://github.com/mgoycoolea/PythonDataScienceCourse/blob/master/Python-for-Data-Analysis/Pandas/Pandas%20Exercises/Salaries.csv</a:t>
            </a:r>
            <a:r>
              <a:rPr lang="en-US" dirty="0">
                <a:solidFill>
                  <a:schemeClr val="accent2">
                    <a:lumMod val="50000"/>
                  </a:schemeClr>
                </a:solidFill>
                <a:latin typeface="Courier New" panose="02070309020205020404" pitchFamily="49" charset="0"/>
                <a:cs typeface="Courier New" panose="02070309020205020404" pitchFamily="49" charset="0"/>
              </a:rPr>
              <a:t>"</a:t>
            </a:r>
            <a:r>
              <a:rPr lang="en-US" dirty="0">
                <a:solidFill>
                  <a:schemeClr val="bg2">
                    <a:lumMod val="25000"/>
                  </a:schemeClr>
                </a:solidFill>
                <a:latin typeface="Courier New" panose="02070309020205020404" pitchFamily="49" charset="0"/>
                <a:cs typeface="Courier New" panose="02070309020205020404" pitchFamily="49" charset="0"/>
              </a:rPr>
              <a:t>)</a:t>
            </a:r>
          </a:p>
          <a:p>
            <a:endParaRPr lang="en-US" dirty="0">
              <a:solidFill>
                <a:schemeClr val="bg2">
                  <a:lumMod val="25000"/>
                </a:schemeClr>
              </a:solidFill>
              <a:latin typeface="Courier New" panose="02070309020205020404" pitchFamily="49" charset="0"/>
              <a:cs typeface="Courier New" panose="02070309020205020404" pitchFamily="49" charset="0"/>
            </a:endParaRPr>
          </a:p>
          <a:p>
            <a:endParaRPr lang="en-US" dirty="0">
              <a:solidFill>
                <a:schemeClr val="bg2">
                  <a:lumMod val="25000"/>
                </a:schemeClr>
              </a:solidFill>
              <a:latin typeface="Courier New" panose="02070309020205020404" pitchFamily="49" charset="0"/>
              <a:cs typeface="Courier New" panose="02070309020205020404" pitchFamily="49" charset="0"/>
            </a:endParaRPr>
          </a:p>
          <a:p>
            <a:endParaRPr lang="en-US" i="1" dirty="0">
              <a:solidFill>
                <a:schemeClr val="accent1">
                  <a:lumMod val="75000"/>
                </a:schemeClr>
              </a:solidFill>
              <a:latin typeface="Courier New" panose="02070309020205020404" pitchFamily="49" charset="0"/>
              <a:cs typeface="Courier New" panose="02070309020205020404" pitchFamily="49" charset="0"/>
            </a:endParaRPr>
          </a:p>
        </p:txBody>
      </p:sp>
      <p:sp>
        <p:nvSpPr>
          <p:cNvPr id="3" name="TextBox 2"/>
          <p:cNvSpPr txBox="1"/>
          <p:nvPr/>
        </p:nvSpPr>
        <p:spPr>
          <a:xfrm>
            <a:off x="669560" y="3538091"/>
            <a:ext cx="11412511" cy="2585323"/>
          </a:xfrm>
          <a:prstGeom prst="rect">
            <a:avLst/>
          </a:prstGeom>
          <a:noFill/>
        </p:spPr>
        <p:txBody>
          <a:bodyPr wrap="square" rtlCol="0">
            <a:spAutoFit/>
          </a:bodyPr>
          <a:lstStyle/>
          <a:p>
            <a:r>
              <a:rPr lang="en-US" dirty="0"/>
              <a:t>There is a number of pandas commands to read other data formats:</a:t>
            </a:r>
          </a:p>
          <a:p>
            <a:endParaRPr lang="en-US" dirty="0"/>
          </a:p>
          <a:p>
            <a:pPr>
              <a:lnSpc>
                <a:spcPct val="150000"/>
              </a:lnSpc>
            </a:pPr>
            <a:r>
              <a:rPr lang="en-US" dirty="0" err="1">
                <a:latin typeface="Courier New" panose="02070309020205020404" pitchFamily="49" charset="0"/>
                <a:cs typeface="Courier New" panose="02070309020205020404" pitchFamily="49" charset="0"/>
              </a:rPr>
              <a:t>pd.read_excel</a:t>
            </a:r>
            <a:r>
              <a:rPr lang="en-US" dirty="0">
                <a:latin typeface="Courier New" panose="02070309020205020404" pitchFamily="49" charset="0"/>
                <a:cs typeface="Courier New" panose="02070309020205020404" pitchFamily="49" charset="0"/>
              </a:rPr>
              <a:t>('myfile.</a:t>
            </a:r>
            <a:r>
              <a:rPr lang="en-US" dirty="0" err="1">
                <a:latin typeface="Courier New" panose="02070309020205020404" pitchFamily="49" charset="0"/>
                <a:cs typeface="Courier New" panose="02070309020205020404" pitchFamily="49" charset="0"/>
              </a:rPr>
              <a:t>xlsx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sheet_name</a:t>
            </a:r>
            <a:r>
              <a:rPr lang="en-US" dirty="0">
                <a:latin typeface="Courier New" panose="02070309020205020404" pitchFamily="49" charset="0"/>
                <a:cs typeface="Courier New" panose="02070309020205020404" pitchFamily="49" charset="0"/>
              </a:rPr>
              <a:t>='Sheet1', </a:t>
            </a:r>
            <a:r>
              <a:rPr lang="en-US" dirty="0" err="1">
                <a:latin typeface="Courier New" panose="02070309020205020404" pitchFamily="49" charset="0"/>
                <a:cs typeface="Courier New" panose="02070309020205020404" pitchFamily="49" charset="0"/>
              </a:rPr>
              <a:t>index_col</a:t>
            </a:r>
            <a:r>
              <a:rPr lang="en-US" dirty="0">
                <a:latin typeface="Courier New" panose="02070309020205020404" pitchFamily="49" charset="0"/>
                <a:cs typeface="Courier New" panose="02070309020205020404" pitchFamily="49" charset="0"/>
              </a:rPr>
              <a:t>=None, </a:t>
            </a:r>
            <a:r>
              <a:rPr lang="en-US" dirty="0" err="1">
                <a:latin typeface="Courier New" panose="02070309020205020404" pitchFamily="49" charset="0"/>
                <a:cs typeface="Courier New" panose="02070309020205020404" pitchFamily="49" charset="0"/>
              </a:rPr>
              <a:t>na_values</a:t>
            </a:r>
            <a:r>
              <a:rPr lang="en-US" dirty="0">
                <a:latin typeface="Courier New" panose="02070309020205020404" pitchFamily="49" charset="0"/>
                <a:cs typeface="Courier New" panose="02070309020205020404" pitchFamily="49" charset="0"/>
              </a:rPr>
              <a:t>=['NA'])</a:t>
            </a:r>
          </a:p>
          <a:p>
            <a:pPr>
              <a:lnSpc>
                <a:spcPct val="150000"/>
              </a:lnSpc>
            </a:pPr>
            <a:r>
              <a:rPr lang="en-US" dirty="0" err="1">
                <a:latin typeface="Courier New" panose="02070309020205020404" pitchFamily="49" charset="0"/>
                <a:cs typeface="Courier New" panose="02070309020205020404" pitchFamily="49" charset="0"/>
              </a:rPr>
              <a:t>pd.read_stata</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myfile.dta</a:t>
            </a:r>
            <a:r>
              <a:rPr lang="en-US" dirty="0">
                <a:latin typeface="Courier New" panose="02070309020205020404" pitchFamily="49" charset="0"/>
                <a:cs typeface="Courier New" panose="02070309020205020404" pitchFamily="49" charset="0"/>
              </a:rPr>
              <a:t>')</a:t>
            </a:r>
          </a:p>
          <a:p>
            <a:pPr>
              <a:lnSpc>
                <a:spcPct val="150000"/>
              </a:lnSpc>
            </a:pPr>
            <a:r>
              <a:rPr lang="en-US" dirty="0" err="1">
                <a:latin typeface="Courier New" panose="02070309020205020404" pitchFamily="49" charset="0"/>
                <a:cs typeface="Courier New" panose="02070309020205020404" pitchFamily="49" charset="0"/>
              </a:rPr>
              <a:t>pd.read_sas</a:t>
            </a:r>
            <a:r>
              <a:rPr lang="en-US" dirty="0">
                <a:latin typeface="Courier New" panose="02070309020205020404" pitchFamily="49" charset="0"/>
                <a:cs typeface="Courier New" panose="02070309020205020404" pitchFamily="49" charset="0"/>
              </a:rPr>
              <a:t>('myfile.sas7bdat')</a:t>
            </a:r>
          </a:p>
          <a:p>
            <a:pPr>
              <a:lnSpc>
                <a:spcPct val="150000"/>
              </a:lnSpc>
            </a:pPr>
            <a:r>
              <a:rPr lang="en-US" dirty="0" err="1">
                <a:latin typeface="Courier New" panose="02070309020205020404" pitchFamily="49" charset="0"/>
                <a:cs typeface="Courier New" panose="02070309020205020404" pitchFamily="49" charset="0"/>
              </a:rPr>
              <a:t>pd.read_hdf</a:t>
            </a:r>
            <a:r>
              <a:rPr lang="en-US" dirty="0">
                <a:latin typeface="Courier New" panose="02070309020205020404" pitchFamily="49" charset="0"/>
                <a:cs typeface="Courier New" panose="02070309020205020404" pitchFamily="49" charset="0"/>
              </a:rPr>
              <a:t>('myfile.h5','df')</a:t>
            </a:r>
          </a:p>
          <a:p>
            <a:endParaRPr lang="en-US" dirty="0"/>
          </a:p>
        </p:txBody>
      </p:sp>
    </p:spTree>
    <p:extLst>
      <p:ext uri="{BB962C8B-B14F-4D97-AF65-F5344CB8AC3E}">
        <p14:creationId xmlns:p14="http://schemas.microsoft.com/office/powerpoint/2010/main" val="20033196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724CC2-9C58-4F3A-8D54-3EA626FF0AD4}"/>
              </a:ext>
            </a:extLst>
          </p:cNvPr>
          <p:cNvSpPr>
            <a:spLocks noGrp="1"/>
          </p:cNvSpPr>
          <p:nvPr>
            <p:ph idx="1"/>
          </p:nvPr>
        </p:nvSpPr>
        <p:spPr>
          <a:xfrm>
            <a:off x="318796" y="233266"/>
            <a:ext cx="5777204" cy="6223518"/>
          </a:xfrm>
        </p:spPr>
        <p:txBody>
          <a:bodyPr>
            <a:noAutofit/>
          </a:bodyPr>
          <a:lstStyle/>
          <a:p>
            <a:pPr marL="0" indent="0">
              <a:buNone/>
            </a:pPr>
            <a:r>
              <a:rPr lang="en-US" sz="1600" b="0" i="0" dirty="0">
                <a:effectLst/>
                <a:latin typeface="Consolas" panose="020B0609020204030204" pitchFamily="49" charset="0"/>
              </a:rPr>
              <a:t>import pandas</a:t>
            </a:r>
            <a:br>
              <a:rPr lang="en-US" sz="1600" dirty="0"/>
            </a:br>
            <a:br>
              <a:rPr lang="en-US" sz="1600" dirty="0"/>
            </a:br>
            <a:r>
              <a:rPr lang="en-US" sz="1600" b="0" i="0" dirty="0" err="1">
                <a:effectLst/>
                <a:latin typeface="Consolas" panose="020B0609020204030204" pitchFamily="49" charset="0"/>
              </a:rPr>
              <a:t>mydataset</a:t>
            </a:r>
            <a:r>
              <a:rPr lang="en-US" sz="1600" b="0" i="0" dirty="0">
                <a:effectLst/>
                <a:latin typeface="Consolas" panose="020B0609020204030204" pitchFamily="49" charset="0"/>
              </a:rPr>
              <a:t> = {</a:t>
            </a:r>
            <a:br>
              <a:rPr lang="en-US" sz="1600" dirty="0"/>
            </a:br>
            <a:r>
              <a:rPr lang="en-US" sz="1600" b="0" i="0" dirty="0">
                <a:effectLst/>
                <a:latin typeface="Consolas" panose="020B0609020204030204" pitchFamily="49" charset="0"/>
              </a:rPr>
              <a:t>  'cars': [“Apple", “Mango", “Banana"],</a:t>
            </a:r>
            <a:br>
              <a:rPr lang="en-US" sz="1600" dirty="0"/>
            </a:br>
            <a:r>
              <a:rPr lang="en-US" sz="1600" b="0" i="0" dirty="0">
                <a:effectLst/>
                <a:latin typeface="Consolas" panose="020B0609020204030204" pitchFamily="49" charset="0"/>
              </a:rPr>
              <a:t>  '</a:t>
            </a:r>
            <a:r>
              <a:rPr lang="en-US" sz="1600" b="0" i="0" dirty="0" err="1">
                <a:effectLst/>
                <a:latin typeface="Consolas" panose="020B0609020204030204" pitchFamily="49" charset="0"/>
              </a:rPr>
              <a:t>passings</a:t>
            </a:r>
            <a:r>
              <a:rPr lang="en-US" sz="1600" b="0" i="0" dirty="0">
                <a:effectLst/>
                <a:latin typeface="Consolas" panose="020B0609020204030204" pitchFamily="49" charset="0"/>
              </a:rPr>
              <a:t>': [3, 7, 2]</a:t>
            </a:r>
            <a:br>
              <a:rPr lang="en-US" sz="1600" dirty="0"/>
            </a:br>
            <a:r>
              <a:rPr lang="en-US" sz="1600" b="0" i="0" dirty="0">
                <a:effectLst/>
                <a:latin typeface="Consolas" panose="020B0609020204030204" pitchFamily="49" charset="0"/>
              </a:rPr>
              <a:t>}</a:t>
            </a:r>
            <a:br>
              <a:rPr lang="en-US" sz="1600" dirty="0"/>
            </a:br>
            <a:br>
              <a:rPr lang="en-US" sz="1600" dirty="0"/>
            </a:br>
            <a:r>
              <a:rPr lang="en-US" sz="1600" b="0" i="0" dirty="0" err="1">
                <a:effectLst/>
                <a:latin typeface="Consolas" panose="020B0609020204030204" pitchFamily="49" charset="0"/>
              </a:rPr>
              <a:t>myvar</a:t>
            </a:r>
            <a:r>
              <a:rPr lang="en-US" sz="1600" b="0" i="0" dirty="0">
                <a:effectLst/>
                <a:latin typeface="Consolas" panose="020B0609020204030204" pitchFamily="49" charset="0"/>
              </a:rPr>
              <a:t> = </a:t>
            </a:r>
            <a:r>
              <a:rPr lang="en-US" sz="1600" b="0" i="0" dirty="0" err="1">
                <a:effectLst/>
                <a:latin typeface="Consolas" panose="020B0609020204030204" pitchFamily="49" charset="0"/>
              </a:rPr>
              <a:t>pandas.DataFrame</a:t>
            </a:r>
            <a:r>
              <a:rPr lang="en-US" sz="1600" b="0" i="0" dirty="0">
                <a:effectLst/>
                <a:latin typeface="Consolas" panose="020B0609020204030204" pitchFamily="49" charset="0"/>
              </a:rPr>
              <a:t>(</a:t>
            </a:r>
            <a:r>
              <a:rPr lang="en-US" sz="1600" b="0" i="0" dirty="0" err="1">
                <a:effectLst/>
                <a:latin typeface="Consolas" panose="020B0609020204030204" pitchFamily="49" charset="0"/>
              </a:rPr>
              <a:t>mydataset</a:t>
            </a:r>
            <a:r>
              <a:rPr lang="en-US" sz="1600" b="0" i="0" dirty="0">
                <a:effectLst/>
                <a:latin typeface="Consolas" panose="020B0609020204030204" pitchFamily="49" charset="0"/>
              </a:rPr>
              <a:t>)</a:t>
            </a:r>
            <a:br>
              <a:rPr lang="en-US" sz="1600" dirty="0"/>
            </a:br>
            <a:br>
              <a:rPr lang="en-US" sz="1600" dirty="0"/>
            </a:br>
            <a:r>
              <a:rPr lang="en-US" sz="1600" b="0" i="0" dirty="0">
                <a:effectLst/>
                <a:latin typeface="Consolas" panose="020B0609020204030204" pitchFamily="49" charset="0"/>
              </a:rPr>
              <a:t>print(</a:t>
            </a:r>
            <a:r>
              <a:rPr lang="en-US" sz="1600" b="0" i="0" dirty="0" err="1">
                <a:effectLst/>
                <a:latin typeface="Consolas" panose="020B0609020204030204" pitchFamily="49" charset="0"/>
              </a:rPr>
              <a:t>myvar</a:t>
            </a:r>
            <a:r>
              <a:rPr lang="en-US" sz="1600" b="0" i="0" dirty="0">
                <a:effectLst/>
                <a:latin typeface="Consolas" panose="020B0609020204030204" pitchFamily="49" charset="0"/>
              </a:rPr>
              <a:t>)</a:t>
            </a:r>
          </a:p>
          <a:p>
            <a:pPr marL="0" indent="0">
              <a:buNone/>
            </a:pPr>
            <a:endParaRPr lang="en-US" sz="1600" dirty="0">
              <a:solidFill>
                <a:srgbClr val="000000"/>
              </a:solidFill>
              <a:latin typeface="Consolas" panose="020B0609020204030204" pitchFamily="49" charset="0"/>
            </a:endParaRPr>
          </a:p>
          <a:p>
            <a:pPr marL="0" indent="0">
              <a:buNone/>
            </a:pPr>
            <a:r>
              <a:rPr lang="en-US" sz="1600" dirty="0">
                <a:solidFill>
                  <a:srgbClr val="000000"/>
                </a:solidFill>
                <a:latin typeface="Consolas" panose="020B0609020204030204" pitchFamily="49" charset="0"/>
              </a:rPr>
              <a:t>print(</a:t>
            </a:r>
            <a:r>
              <a:rPr lang="en-US" sz="1600" dirty="0" err="1">
                <a:solidFill>
                  <a:srgbClr val="000000"/>
                </a:solidFill>
                <a:latin typeface="Consolas" panose="020B0609020204030204" pitchFamily="49" charset="0"/>
              </a:rPr>
              <a:t>myvar</a:t>
            </a:r>
            <a:r>
              <a:rPr lang="en-US" sz="1600" dirty="0">
                <a:solidFill>
                  <a:srgbClr val="000000"/>
                </a:solidFill>
                <a:latin typeface="Consolas" panose="020B0609020204030204" pitchFamily="49" charset="0"/>
              </a:rPr>
              <a:t>[0])</a:t>
            </a:r>
          </a:p>
          <a:p>
            <a:pPr marL="0" indent="0">
              <a:buNone/>
            </a:pPr>
            <a:r>
              <a:rPr lang="en-US" sz="1600" dirty="0">
                <a:solidFill>
                  <a:srgbClr val="000000"/>
                </a:solidFill>
                <a:latin typeface="Consolas" panose="020B0609020204030204" pitchFamily="49" charset="0"/>
              </a:rPr>
              <a:t>__________________________________________________</a:t>
            </a:r>
          </a:p>
          <a:p>
            <a:pPr marL="0" indent="0">
              <a:buNone/>
            </a:pPr>
            <a:endParaRPr lang="en-US" sz="1600" dirty="0">
              <a:solidFill>
                <a:srgbClr val="000000"/>
              </a:solidFill>
              <a:latin typeface="Consolas" panose="020B0609020204030204" pitchFamily="49" charset="0"/>
            </a:endParaRPr>
          </a:p>
          <a:p>
            <a:pPr algn="l"/>
            <a:r>
              <a:rPr lang="en-US" sz="1600" b="0" i="0" dirty="0">
                <a:solidFill>
                  <a:srgbClr val="000000"/>
                </a:solidFill>
                <a:effectLst/>
                <a:latin typeface="Verdana" panose="020B0604030504040204" pitchFamily="34" charset="0"/>
              </a:rPr>
              <a:t>A Pandas Series is like a column in a table.</a:t>
            </a:r>
          </a:p>
          <a:p>
            <a:pPr algn="l"/>
            <a:r>
              <a:rPr lang="en-US" sz="1600" b="0" i="0" dirty="0">
                <a:solidFill>
                  <a:srgbClr val="000000"/>
                </a:solidFill>
                <a:effectLst/>
                <a:latin typeface="Verdana" panose="020B0604030504040204" pitchFamily="34" charset="0"/>
              </a:rPr>
              <a:t>It is a one-dimensional array holding data of any type.</a:t>
            </a:r>
            <a:endParaRPr lang="en-US" sz="1600" dirty="0">
              <a:solidFill>
                <a:srgbClr val="000000"/>
              </a:solidFill>
              <a:latin typeface="Consolas" panose="020B0609020204030204" pitchFamily="49" charset="0"/>
            </a:endParaRPr>
          </a:p>
          <a:p>
            <a:pPr marL="0" indent="0">
              <a:buNone/>
            </a:pPr>
            <a:r>
              <a:rPr lang="en-US" sz="1600" dirty="0"/>
              <a:t>import pandas as pd</a:t>
            </a:r>
          </a:p>
          <a:p>
            <a:pPr marL="0" indent="0">
              <a:buNone/>
            </a:pPr>
            <a:r>
              <a:rPr lang="en-US" sz="1600" dirty="0"/>
              <a:t>a = [1, 7, 2]</a:t>
            </a:r>
          </a:p>
          <a:p>
            <a:pPr marL="0" indent="0">
              <a:buNone/>
            </a:pPr>
            <a:r>
              <a:rPr lang="en-US" sz="1600" dirty="0" err="1"/>
              <a:t>myvar</a:t>
            </a:r>
            <a:r>
              <a:rPr lang="en-US" sz="1600" dirty="0"/>
              <a:t> = </a:t>
            </a:r>
            <a:r>
              <a:rPr lang="en-US" sz="1600" dirty="0" err="1"/>
              <a:t>pd.Series</a:t>
            </a:r>
            <a:r>
              <a:rPr lang="en-US" sz="1600" dirty="0"/>
              <a:t>(a)</a:t>
            </a:r>
          </a:p>
          <a:p>
            <a:pPr marL="0" indent="0">
              <a:buNone/>
            </a:pPr>
            <a:r>
              <a:rPr lang="en-US" sz="1600" dirty="0"/>
              <a:t>print(</a:t>
            </a:r>
            <a:r>
              <a:rPr lang="en-US" sz="1600" dirty="0" err="1"/>
              <a:t>myvar</a:t>
            </a:r>
            <a:r>
              <a:rPr lang="en-US" sz="1600" dirty="0"/>
              <a:t>)</a:t>
            </a:r>
          </a:p>
        </p:txBody>
      </p:sp>
      <p:sp>
        <p:nvSpPr>
          <p:cNvPr id="4" name="TextBox 3">
            <a:extLst>
              <a:ext uri="{FF2B5EF4-FFF2-40B4-BE49-F238E27FC236}">
                <a16:creationId xmlns:a16="http://schemas.microsoft.com/office/drawing/2014/main" id="{02FDB438-CCD3-47A8-93B8-7CC2D630259C}"/>
              </a:ext>
            </a:extLst>
          </p:cNvPr>
          <p:cNvSpPr txBox="1"/>
          <p:nvPr/>
        </p:nvSpPr>
        <p:spPr>
          <a:xfrm>
            <a:off x="6475445" y="438539"/>
            <a:ext cx="5397759" cy="5355312"/>
          </a:xfrm>
          <a:prstGeom prst="rect">
            <a:avLst/>
          </a:prstGeom>
          <a:noFill/>
        </p:spPr>
        <p:txBody>
          <a:bodyPr wrap="square" rtlCol="0">
            <a:spAutoFit/>
          </a:bodyPr>
          <a:lstStyle/>
          <a:p>
            <a:r>
              <a:rPr lang="en-US" dirty="0"/>
              <a:t>import pandas as pd</a:t>
            </a:r>
          </a:p>
          <a:p>
            <a:endParaRPr lang="en-US" dirty="0"/>
          </a:p>
          <a:p>
            <a:r>
              <a:rPr lang="en-US" dirty="0"/>
              <a:t>a = [1, 7, 2]</a:t>
            </a:r>
          </a:p>
          <a:p>
            <a:endParaRPr lang="en-US" dirty="0"/>
          </a:p>
          <a:p>
            <a:r>
              <a:rPr lang="en-US" dirty="0" err="1"/>
              <a:t>myvar</a:t>
            </a:r>
            <a:r>
              <a:rPr lang="en-US" dirty="0"/>
              <a:t> = </a:t>
            </a:r>
            <a:r>
              <a:rPr lang="en-US" dirty="0" err="1"/>
              <a:t>pd.Series</a:t>
            </a:r>
            <a:r>
              <a:rPr lang="en-US" dirty="0"/>
              <a:t>(a, index = ["x", "y", "z"])</a:t>
            </a:r>
          </a:p>
          <a:p>
            <a:endParaRPr lang="en-US" dirty="0"/>
          </a:p>
          <a:p>
            <a:r>
              <a:rPr lang="en-US" dirty="0"/>
              <a:t>print(</a:t>
            </a:r>
            <a:r>
              <a:rPr lang="en-US" dirty="0" err="1"/>
              <a:t>myvar</a:t>
            </a:r>
            <a:r>
              <a:rPr lang="en-US" dirty="0"/>
              <a:t>)</a:t>
            </a:r>
          </a:p>
          <a:p>
            <a:endParaRPr lang="en-US" dirty="0"/>
          </a:p>
          <a:p>
            <a:r>
              <a:rPr lang="en-US" b="1" dirty="0"/>
              <a:t>print(</a:t>
            </a:r>
            <a:r>
              <a:rPr lang="en-US" b="1" dirty="0" err="1"/>
              <a:t>myvar</a:t>
            </a:r>
            <a:r>
              <a:rPr lang="en-US" b="1" dirty="0"/>
              <a:t>["y"])</a:t>
            </a:r>
          </a:p>
          <a:p>
            <a:endParaRPr lang="en-US" b="1" dirty="0"/>
          </a:p>
          <a:p>
            <a:r>
              <a:rPr lang="en-US" b="1" dirty="0"/>
              <a:t>_______________________________</a:t>
            </a:r>
          </a:p>
          <a:p>
            <a:endParaRPr lang="en-US" b="1" dirty="0"/>
          </a:p>
          <a:p>
            <a:r>
              <a:rPr lang="en-US" dirty="0"/>
              <a:t>import pandas as pd</a:t>
            </a:r>
          </a:p>
          <a:p>
            <a:endParaRPr lang="en-US" dirty="0"/>
          </a:p>
          <a:p>
            <a:r>
              <a:rPr lang="en-US" dirty="0"/>
              <a:t>calories = {"day1": 420, "day2": 380, "day3": 390}</a:t>
            </a:r>
          </a:p>
          <a:p>
            <a:endParaRPr lang="en-US" dirty="0"/>
          </a:p>
          <a:p>
            <a:r>
              <a:rPr lang="en-US" dirty="0" err="1"/>
              <a:t>myvar</a:t>
            </a:r>
            <a:r>
              <a:rPr lang="en-US" dirty="0"/>
              <a:t> = </a:t>
            </a:r>
            <a:r>
              <a:rPr lang="en-US" dirty="0" err="1"/>
              <a:t>pd.Series</a:t>
            </a:r>
            <a:r>
              <a:rPr lang="en-US" dirty="0"/>
              <a:t>(calories)</a:t>
            </a:r>
          </a:p>
          <a:p>
            <a:endParaRPr lang="en-US" dirty="0"/>
          </a:p>
          <a:p>
            <a:r>
              <a:rPr lang="en-US" dirty="0"/>
              <a:t>print(</a:t>
            </a:r>
            <a:r>
              <a:rPr lang="en-US" dirty="0" err="1"/>
              <a:t>myvar</a:t>
            </a:r>
            <a:r>
              <a:rPr lang="en-US" dirty="0"/>
              <a:t>)</a:t>
            </a:r>
          </a:p>
        </p:txBody>
      </p:sp>
    </p:spTree>
    <p:extLst>
      <p:ext uri="{BB962C8B-B14F-4D97-AF65-F5344CB8AC3E}">
        <p14:creationId xmlns:p14="http://schemas.microsoft.com/office/powerpoint/2010/main" val="36712958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F0DBF3-ADDE-4684-A26F-640617CBFC6A}"/>
              </a:ext>
            </a:extLst>
          </p:cNvPr>
          <p:cNvSpPr>
            <a:spLocks noGrp="1"/>
          </p:cNvSpPr>
          <p:nvPr>
            <p:ph idx="1"/>
          </p:nvPr>
        </p:nvSpPr>
        <p:spPr>
          <a:xfrm>
            <a:off x="838200" y="522514"/>
            <a:ext cx="6962192" cy="5654449"/>
          </a:xfrm>
        </p:spPr>
        <p:txBody>
          <a:bodyPr>
            <a:normAutofit/>
          </a:bodyPr>
          <a:lstStyle/>
          <a:p>
            <a:pPr marL="0" indent="0">
              <a:buNone/>
            </a:pPr>
            <a:r>
              <a:rPr lang="en-US" sz="1600" b="0" i="0" dirty="0">
                <a:effectLst/>
                <a:latin typeface="Consolas" panose="020B0609020204030204" pitchFamily="49" charset="0"/>
              </a:rPr>
              <a:t>import pandas as pd</a:t>
            </a:r>
            <a:br>
              <a:rPr lang="en-US" sz="1600" dirty="0"/>
            </a:br>
            <a:br>
              <a:rPr lang="en-US" sz="1600" dirty="0"/>
            </a:br>
            <a:r>
              <a:rPr lang="en-US" sz="1600" b="0" i="0" dirty="0">
                <a:effectLst/>
                <a:latin typeface="Consolas" panose="020B0609020204030204" pitchFamily="49" charset="0"/>
              </a:rPr>
              <a:t>calories = {"day1": 420, "day2": 380, "day3": 390}</a:t>
            </a:r>
            <a:br>
              <a:rPr lang="en-US" sz="1600" dirty="0"/>
            </a:br>
            <a:br>
              <a:rPr lang="en-US" sz="1600" dirty="0"/>
            </a:br>
            <a:r>
              <a:rPr lang="en-US" sz="1600" b="0" i="0" dirty="0" err="1">
                <a:effectLst/>
                <a:latin typeface="Consolas" panose="020B0609020204030204" pitchFamily="49" charset="0"/>
              </a:rPr>
              <a:t>myvar</a:t>
            </a:r>
            <a:r>
              <a:rPr lang="en-US" sz="1600" b="0" i="0" dirty="0">
                <a:effectLst/>
                <a:latin typeface="Consolas" panose="020B0609020204030204" pitchFamily="49" charset="0"/>
              </a:rPr>
              <a:t> = </a:t>
            </a:r>
            <a:r>
              <a:rPr lang="en-US" sz="1600" b="0" i="0" dirty="0" err="1">
                <a:effectLst/>
                <a:latin typeface="Consolas" panose="020B0609020204030204" pitchFamily="49" charset="0"/>
              </a:rPr>
              <a:t>pd.Series</a:t>
            </a:r>
            <a:r>
              <a:rPr lang="en-US" sz="1600" b="0" i="0" dirty="0">
                <a:effectLst/>
                <a:latin typeface="Consolas" panose="020B0609020204030204" pitchFamily="49" charset="0"/>
              </a:rPr>
              <a:t>(calories, index = ["day1", "day2"])</a:t>
            </a:r>
            <a:br>
              <a:rPr lang="en-US" sz="1600" dirty="0"/>
            </a:br>
            <a:br>
              <a:rPr lang="en-US" sz="1600" dirty="0"/>
            </a:br>
            <a:r>
              <a:rPr lang="en-US" sz="1600" b="0" i="0" dirty="0">
                <a:effectLst/>
                <a:latin typeface="Consolas" panose="020B0609020204030204" pitchFamily="49" charset="0"/>
              </a:rPr>
              <a:t>print(</a:t>
            </a:r>
            <a:r>
              <a:rPr lang="en-US" sz="1600" b="0" i="0" dirty="0" err="1">
                <a:effectLst/>
                <a:latin typeface="Consolas" panose="020B0609020204030204" pitchFamily="49" charset="0"/>
              </a:rPr>
              <a:t>myvar</a:t>
            </a:r>
            <a:r>
              <a:rPr lang="en-US" sz="1600" b="0" i="0" dirty="0">
                <a:effectLst/>
                <a:latin typeface="Consolas" panose="020B0609020204030204" pitchFamily="49" charset="0"/>
              </a:rPr>
              <a:t>)</a:t>
            </a:r>
            <a:endParaRPr lang="en-US" sz="1600" dirty="0"/>
          </a:p>
        </p:txBody>
      </p:sp>
    </p:spTree>
    <p:extLst>
      <p:ext uri="{BB962C8B-B14F-4D97-AF65-F5344CB8AC3E}">
        <p14:creationId xmlns:p14="http://schemas.microsoft.com/office/powerpoint/2010/main" val="19168380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023" y="1865480"/>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[3]:</a:t>
            </a:r>
          </a:p>
        </p:txBody>
      </p:sp>
      <p:sp>
        <p:nvSpPr>
          <p:cNvPr id="2" name="Title 1"/>
          <p:cNvSpPr>
            <a:spLocks noGrp="1"/>
          </p:cNvSpPr>
          <p:nvPr>
            <p:ph type="title"/>
          </p:nvPr>
        </p:nvSpPr>
        <p:spPr/>
        <p:txBody>
          <a:bodyPr/>
          <a:lstStyle/>
          <a:p>
            <a:r>
              <a:rPr lang="en-US" dirty="0"/>
              <a:t>Exploring data frames</a:t>
            </a:r>
          </a:p>
        </p:txBody>
      </p:sp>
      <p:sp>
        <p:nvSpPr>
          <p:cNvPr id="4" name="Slide Number Placeholder 3"/>
          <p:cNvSpPr>
            <a:spLocks noGrp="1"/>
          </p:cNvSpPr>
          <p:nvPr>
            <p:ph type="sldNum" sz="quarter" idx="12"/>
          </p:nvPr>
        </p:nvSpPr>
        <p:spPr/>
        <p:txBody>
          <a:bodyPr/>
          <a:lstStyle/>
          <a:p>
            <a:fld id="{B841CA95-E0BC-48B5-948A-ECC494EB4D84}" type="slidenum">
              <a:rPr lang="en-US" smtClean="0"/>
              <a:t>104</a:t>
            </a:fld>
            <a:endParaRPr lang="en-US"/>
          </a:p>
        </p:txBody>
      </p:sp>
      <p:sp>
        <p:nvSpPr>
          <p:cNvPr id="7" name="TextBox 6"/>
          <p:cNvSpPr txBox="1"/>
          <p:nvPr/>
        </p:nvSpPr>
        <p:spPr>
          <a:xfrm>
            <a:off x="1648913" y="1865480"/>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#List first 5 records</a:t>
            </a:r>
          </a:p>
          <a:p>
            <a:r>
              <a:rPr lang="en-US" dirty="0" err="1">
                <a:solidFill>
                  <a:schemeClr val="bg2">
                    <a:lumMod val="25000"/>
                  </a:schemeClr>
                </a:solidFill>
                <a:latin typeface="Courier New" panose="02070309020205020404" pitchFamily="49" charset="0"/>
                <a:cs typeface="Courier New" panose="02070309020205020404" pitchFamily="49" charset="0"/>
              </a:rPr>
              <a:t>df.head</a:t>
            </a:r>
            <a:r>
              <a:rPr lang="en-US" dirty="0">
                <a:solidFill>
                  <a:schemeClr val="bg2">
                    <a:lumMod val="25000"/>
                  </a:schemeClr>
                </a:solidFill>
                <a:latin typeface="Courier New" panose="02070309020205020404" pitchFamily="49" charset="0"/>
                <a:cs typeface="Courier New" panose="02070309020205020404" pitchFamily="49" charset="0"/>
              </a:rPr>
              <a:t>()</a:t>
            </a:r>
          </a:p>
        </p:txBody>
      </p:sp>
      <p:sp>
        <p:nvSpPr>
          <p:cNvPr id="8" name="TextBox 7"/>
          <p:cNvSpPr txBox="1"/>
          <p:nvPr/>
        </p:nvSpPr>
        <p:spPr>
          <a:xfrm>
            <a:off x="200520" y="2797367"/>
            <a:ext cx="10453566" cy="369332"/>
          </a:xfrm>
          <a:prstGeom prst="rect">
            <a:avLst/>
          </a:prstGeom>
          <a:noFill/>
          <a:ln>
            <a:noFill/>
          </a:ln>
        </p:spPr>
        <p:txBody>
          <a:bodyPr wrap="square" rtlCol="0">
            <a:spAutoFit/>
          </a:bodyPr>
          <a:lstStyle/>
          <a:p>
            <a:r>
              <a:rPr lang="en-US" dirty="0"/>
              <a:t>         </a:t>
            </a:r>
            <a:r>
              <a:rPr lang="en-US" sz="1600" dirty="0">
                <a:solidFill>
                  <a:srgbClr val="C00000"/>
                </a:solidFill>
                <a:latin typeface="Courier New" panose="02070309020205020404" pitchFamily="49" charset="0"/>
                <a:cs typeface="Courier New" panose="02070309020205020404" pitchFamily="49" charset="0"/>
              </a:rPr>
              <a:t>Out[3]:</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091" y="2797367"/>
            <a:ext cx="3261643" cy="1767993"/>
          </a:xfrm>
          <a:prstGeom prst="rect">
            <a:avLst/>
          </a:prstGeom>
        </p:spPr>
      </p:pic>
    </p:spTree>
    <p:extLst>
      <p:ext uri="{BB962C8B-B14F-4D97-AF65-F5344CB8AC3E}">
        <p14:creationId xmlns:p14="http://schemas.microsoft.com/office/powerpoint/2010/main" val="19830069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1C91-56EB-4D09-93B9-44552230DDB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F3D5221-3BBC-460F-B946-5441F93045A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02698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1C91-56EB-4D09-93B9-44552230DD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D5221-3BBC-460F-B946-5441F93045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583246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1C91-56EB-4D09-93B9-44552230DD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D5221-3BBC-460F-B946-5441F93045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329491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1C91-56EB-4D09-93B9-44552230DD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D5221-3BBC-460F-B946-5441F93045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30748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1C91-56EB-4D09-93B9-44552230DD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D5221-3BBC-460F-B946-5441F93045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2559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all installed packages in Table format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!pip install tabulate</a:t>
            </a:r>
          </a:p>
          <a:p>
            <a:pPr marL="0" indent="0">
              <a:buNone/>
            </a:pPr>
            <a:r>
              <a:rPr lang="en-US" dirty="0"/>
              <a:t>import tabulate</a:t>
            </a:r>
          </a:p>
          <a:p>
            <a:pPr marL="0" indent="0">
              <a:buNone/>
            </a:pPr>
            <a:r>
              <a:rPr lang="en-US" dirty="0"/>
              <a:t>try:</a:t>
            </a:r>
          </a:p>
          <a:p>
            <a:pPr marL="0" indent="0">
              <a:buNone/>
            </a:pPr>
            <a:r>
              <a:rPr lang="en-US" dirty="0"/>
              <a:t>  from pip import </a:t>
            </a:r>
            <a:r>
              <a:rPr lang="en-US" dirty="0" err="1"/>
              <a:t>get_installed_distributions</a:t>
            </a:r>
            <a:endParaRPr lang="en-US" dirty="0"/>
          </a:p>
          <a:p>
            <a:pPr marL="0" indent="0">
              <a:buNone/>
            </a:pPr>
            <a:r>
              <a:rPr lang="en-US" dirty="0"/>
              <a:t>except:</a:t>
            </a:r>
          </a:p>
          <a:p>
            <a:pPr marL="0" indent="0">
              <a:buNone/>
            </a:pPr>
            <a:r>
              <a:rPr lang="en-US" dirty="0"/>
              <a:t>  from pip._</a:t>
            </a:r>
            <a:r>
              <a:rPr lang="en-US" dirty="0" err="1"/>
              <a:t>internal.utils.misc</a:t>
            </a:r>
            <a:r>
              <a:rPr lang="en-US" dirty="0"/>
              <a:t> import </a:t>
            </a:r>
            <a:r>
              <a:rPr lang="en-US" dirty="0" err="1"/>
              <a:t>get_installed_distributions</a:t>
            </a:r>
            <a:endParaRPr lang="en-US" dirty="0"/>
          </a:p>
          <a:p>
            <a:pPr marL="0" indent="0">
              <a:buNone/>
            </a:pPr>
            <a:endParaRPr lang="en-US" dirty="0"/>
          </a:p>
          <a:p>
            <a:pPr marL="0" indent="0">
              <a:buNone/>
            </a:pPr>
            <a:r>
              <a:rPr lang="en-US" dirty="0" err="1"/>
              <a:t>tabpackages</a:t>
            </a:r>
            <a:r>
              <a:rPr lang="en-US" dirty="0"/>
              <a:t> = []</a:t>
            </a:r>
          </a:p>
          <a:p>
            <a:pPr marL="0" indent="0">
              <a:buNone/>
            </a:pPr>
            <a:r>
              <a:rPr lang="en-US" dirty="0"/>
              <a:t>for _, package in sorted([('%s %</a:t>
            </a:r>
            <a:r>
              <a:rPr lang="en-US" dirty="0" err="1"/>
              <a:t>s'</a:t>
            </a:r>
            <a:r>
              <a:rPr lang="en-US" dirty="0"/>
              <a:t> % (</a:t>
            </a:r>
            <a:r>
              <a:rPr lang="en-US" dirty="0" err="1"/>
              <a:t>i.location</a:t>
            </a:r>
            <a:r>
              <a:rPr lang="en-US" dirty="0"/>
              <a:t>, </a:t>
            </a:r>
            <a:r>
              <a:rPr lang="en-US" dirty="0" err="1"/>
              <a:t>i.key</a:t>
            </a:r>
            <a:r>
              <a:rPr lang="en-US" dirty="0"/>
              <a:t>), </a:t>
            </a:r>
            <a:r>
              <a:rPr lang="en-US" dirty="0" err="1"/>
              <a:t>i</a:t>
            </a:r>
            <a:r>
              <a:rPr lang="en-US" dirty="0"/>
              <a:t>) for </a:t>
            </a:r>
            <a:r>
              <a:rPr lang="en-US" dirty="0" err="1"/>
              <a:t>i</a:t>
            </a:r>
            <a:r>
              <a:rPr lang="en-US" dirty="0"/>
              <a:t> in </a:t>
            </a:r>
            <a:r>
              <a:rPr lang="en-US" dirty="0" err="1"/>
              <a:t>get_installed_distributions</a:t>
            </a:r>
            <a:r>
              <a:rPr lang="en-US" dirty="0"/>
              <a:t>()]):</a:t>
            </a:r>
          </a:p>
          <a:p>
            <a:pPr marL="0" indent="0">
              <a:buNone/>
            </a:pPr>
            <a:r>
              <a:rPr lang="en-US" dirty="0"/>
              <a:t>  </a:t>
            </a:r>
            <a:r>
              <a:rPr lang="en-US" dirty="0" err="1"/>
              <a:t>tabpackages.append</a:t>
            </a:r>
            <a:r>
              <a:rPr lang="en-US" dirty="0"/>
              <a:t>([</a:t>
            </a:r>
            <a:r>
              <a:rPr lang="en-US" dirty="0" err="1"/>
              <a:t>package.location</a:t>
            </a:r>
            <a:r>
              <a:rPr lang="en-US" dirty="0"/>
              <a:t>, </a:t>
            </a:r>
            <a:r>
              <a:rPr lang="en-US" dirty="0" err="1"/>
              <a:t>package.key</a:t>
            </a:r>
            <a:r>
              <a:rPr lang="en-US" dirty="0"/>
              <a:t>, </a:t>
            </a:r>
            <a:r>
              <a:rPr lang="en-US" dirty="0" err="1"/>
              <a:t>package.version</a:t>
            </a:r>
            <a:r>
              <a:rPr lang="en-US" dirty="0"/>
              <a:t>])</a:t>
            </a:r>
          </a:p>
          <a:p>
            <a:pPr marL="0" indent="0">
              <a:buNone/>
            </a:pPr>
            <a:endParaRPr lang="en-US" dirty="0"/>
          </a:p>
          <a:p>
            <a:pPr marL="0" indent="0">
              <a:buNone/>
            </a:pPr>
            <a:r>
              <a:rPr lang="en-US" dirty="0"/>
              <a:t>print(</a:t>
            </a:r>
            <a:r>
              <a:rPr lang="en-US" dirty="0" err="1"/>
              <a:t>tabulate.tabulate</a:t>
            </a:r>
            <a:r>
              <a:rPr lang="en-US" dirty="0"/>
              <a:t>(</a:t>
            </a:r>
            <a:r>
              <a:rPr lang="en-US" dirty="0" err="1"/>
              <a:t>tabpackages</a:t>
            </a:r>
            <a:r>
              <a:rPr lang="en-US" dirty="0"/>
              <a:t>))</a:t>
            </a:r>
          </a:p>
        </p:txBody>
      </p:sp>
    </p:spTree>
    <p:extLst>
      <p:ext uri="{BB962C8B-B14F-4D97-AF65-F5344CB8AC3E}">
        <p14:creationId xmlns:p14="http://schemas.microsoft.com/office/powerpoint/2010/main" val="12045397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1C91-56EB-4D09-93B9-44552230DD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D5221-3BBC-460F-B946-5441F93045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3783246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21C91-56EB-4D09-93B9-44552230DD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D5221-3BBC-460F-B946-5441F93045A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086400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 data types</a:t>
            </a:r>
          </a:p>
        </p:txBody>
      </p:sp>
      <p:graphicFrame>
        <p:nvGraphicFramePr>
          <p:cNvPr id="5" name="Content Placeholder 4"/>
          <p:cNvGraphicFramePr>
            <a:graphicFrameLocks noGrp="1"/>
          </p:cNvGraphicFramePr>
          <p:nvPr>
            <p:ph idx="1"/>
          </p:nvPr>
        </p:nvGraphicFramePr>
        <p:xfrm>
          <a:off x="838200" y="1690688"/>
          <a:ext cx="9153729" cy="4432090"/>
        </p:xfrm>
        <a:graphic>
          <a:graphicData uri="http://schemas.openxmlformats.org/drawingml/2006/table">
            <a:tbl>
              <a:tblPr/>
              <a:tblGrid>
                <a:gridCol w="3051243">
                  <a:extLst>
                    <a:ext uri="{9D8B030D-6E8A-4147-A177-3AD203B41FA5}">
                      <a16:colId xmlns:a16="http://schemas.microsoft.com/office/drawing/2014/main" val="20000"/>
                    </a:ext>
                  </a:extLst>
                </a:gridCol>
                <a:gridCol w="3051243">
                  <a:extLst>
                    <a:ext uri="{9D8B030D-6E8A-4147-A177-3AD203B41FA5}">
                      <a16:colId xmlns:a16="http://schemas.microsoft.com/office/drawing/2014/main" val="20001"/>
                    </a:ext>
                  </a:extLst>
                </a:gridCol>
                <a:gridCol w="3051243">
                  <a:extLst>
                    <a:ext uri="{9D8B030D-6E8A-4147-A177-3AD203B41FA5}">
                      <a16:colId xmlns:a16="http://schemas.microsoft.com/office/drawing/2014/main" val="20002"/>
                    </a:ext>
                  </a:extLst>
                </a:gridCol>
              </a:tblGrid>
              <a:tr h="344923">
                <a:tc>
                  <a:txBody>
                    <a:bodyPr/>
                    <a:lstStyle/>
                    <a:p>
                      <a:pPr algn="l" fontAlgn="b"/>
                      <a:r>
                        <a:rPr lang="en-US" sz="1600" b="1" dirty="0">
                          <a:effectLst/>
                        </a:rPr>
                        <a:t>Pandas Type</a:t>
                      </a:r>
                    </a:p>
                  </a:txBody>
                  <a:tcPr marL="53065" marR="53065" marT="53065" marB="53065"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a:effectLst/>
                        </a:rPr>
                        <a:t>Native Python Type</a:t>
                      </a:r>
                    </a:p>
                  </a:txBody>
                  <a:tcPr marL="53065" marR="53065" marT="53065" marB="53065"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sz="1600" b="1" dirty="0">
                          <a:effectLst/>
                        </a:rPr>
                        <a:t>Description</a:t>
                      </a:r>
                    </a:p>
                  </a:txBody>
                  <a:tcPr marL="53065" marR="53065" marT="53065" marB="53065" anchor="b">
                    <a:lnL>
                      <a:noFill/>
                    </a:lnL>
                    <a:lnR>
                      <a:noFill/>
                    </a:lnR>
                    <a:lnT>
                      <a:noFill/>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061302">
                <a:tc>
                  <a:txBody>
                    <a:bodyPr/>
                    <a:lstStyle/>
                    <a:p>
                      <a:pPr fontAlgn="t"/>
                      <a:r>
                        <a:rPr lang="en-US" sz="1600" dirty="0">
                          <a:effectLst/>
                        </a:rPr>
                        <a:t>object</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dirty="0">
                          <a:effectLst/>
                        </a:rPr>
                        <a:t>string</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The most general dtype. Will be assigned to your column if column has mixed types (numbers and strings).</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822509">
                <a:tc>
                  <a:txBody>
                    <a:bodyPr/>
                    <a:lstStyle/>
                    <a:p>
                      <a:pPr fontAlgn="t"/>
                      <a:r>
                        <a:rPr lang="en-US" sz="1600" dirty="0">
                          <a:effectLst/>
                        </a:rPr>
                        <a:t>int64</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int</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effectLst/>
                        </a:rPr>
                        <a:t>Numeric characters. 64 refers to the memory allocated to hold this character.</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300095">
                <a:tc>
                  <a:txBody>
                    <a:bodyPr/>
                    <a:lstStyle/>
                    <a:p>
                      <a:pPr fontAlgn="t"/>
                      <a:r>
                        <a:rPr lang="en-US" sz="1600">
                          <a:effectLst/>
                        </a:rPr>
                        <a:t>float64</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float</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fontAlgn="t"/>
                      <a:r>
                        <a:rPr lang="en-US" sz="1600">
                          <a:effectLst/>
                        </a:rPr>
                        <a:t>Numeric characters with decimals. If a column contains numbers and NaNs(see below), pandas will default to float64, in case your missing value has a decimal.</a:t>
                      </a:r>
                    </a:p>
                  </a:txBody>
                  <a:tcPr marL="53065" marR="53065" marT="53065" marB="53065">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r h="822509">
                <a:tc>
                  <a:txBody>
                    <a:bodyPr/>
                    <a:lstStyle/>
                    <a:p>
                      <a:pPr fontAlgn="t"/>
                      <a:r>
                        <a:rPr lang="en-US" sz="1600">
                          <a:effectLst/>
                        </a:rPr>
                        <a:t>datetime64, timedelta[ns]</a:t>
                      </a:r>
                    </a:p>
                  </a:txBody>
                  <a:tcPr marL="53065" marR="53065" marT="53065" marB="53065">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600" dirty="0">
                          <a:effectLst/>
                        </a:rPr>
                        <a:t>N/A (but see the </a:t>
                      </a:r>
                      <a:r>
                        <a:rPr lang="en-US" sz="1600" u="none" strike="noStrike" dirty="0" err="1">
                          <a:solidFill>
                            <a:srgbClr val="337AB7"/>
                          </a:solidFill>
                          <a:effectLst/>
                          <a:hlinkClick r:id="rId2"/>
                        </a:rPr>
                        <a:t>datetime</a:t>
                      </a:r>
                      <a:r>
                        <a:rPr lang="en-US" sz="1600" dirty="0">
                          <a:effectLst/>
                        </a:rPr>
                        <a:t> module in Python’s standard library)</a:t>
                      </a:r>
                    </a:p>
                  </a:txBody>
                  <a:tcPr marL="53065" marR="53065" marT="53065" marB="53065">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US" sz="1600" dirty="0">
                          <a:effectLst/>
                        </a:rPr>
                        <a:t>Values meant to hold time data. Look into these for time series experiments.</a:t>
                      </a:r>
                    </a:p>
                  </a:txBody>
                  <a:tcPr marL="53065" marR="53065" marT="53065" marB="53065">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B841CA95-E0BC-48B5-948A-ECC494EB4D84}" type="slidenum">
              <a:rPr lang="en-US" smtClean="0"/>
              <a:t>112</a:t>
            </a:fld>
            <a:endParaRPr lang="en-US"/>
          </a:p>
        </p:txBody>
      </p:sp>
    </p:spTree>
    <p:extLst>
      <p:ext uri="{BB962C8B-B14F-4D97-AF65-F5344CB8AC3E}">
        <p14:creationId xmlns:p14="http://schemas.microsoft.com/office/powerpoint/2010/main" val="39206197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3023" y="1865480"/>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[4]:</a:t>
            </a:r>
          </a:p>
        </p:txBody>
      </p:sp>
      <p:sp>
        <p:nvSpPr>
          <p:cNvPr id="2" name="Title 1"/>
          <p:cNvSpPr>
            <a:spLocks noGrp="1"/>
          </p:cNvSpPr>
          <p:nvPr>
            <p:ph type="title"/>
          </p:nvPr>
        </p:nvSpPr>
        <p:spPr/>
        <p:txBody>
          <a:bodyPr/>
          <a:lstStyle/>
          <a:p>
            <a:r>
              <a:rPr lang="en-US" dirty="0"/>
              <a:t>Data Frame data types</a:t>
            </a:r>
          </a:p>
        </p:txBody>
      </p:sp>
      <p:sp>
        <p:nvSpPr>
          <p:cNvPr id="4" name="Slide Number Placeholder 3"/>
          <p:cNvSpPr>
            <a:spLocks noGrp="1"/>
          </p:cNvSpPr>
          <p:nvPr>
            <p:ph type="sldNum" sz="quarter" idx="12"/>
          </p:nvPr>
        </p:nvSpPr>
        <p:spPr/>
        <p:txBody>
          <a:bodyPr/>
          <a:lstStyle/>
          <a:p>
            <a:fld id="{B841CA95-E0BC-48B5-948A-ECC494EB4D84}" type="slidenum">
              <a:rPr lang="en-US" smtClean="0"/>
              <a:t>113</a:t>
            </a:fld>
            <a:endParaRPr lang="en-US"/>
          </a:p>
        </p:txBody>
      </p:sp>
      <p:sp>
        <p:nvSpPr>
          <p:cNvPr id="7" name="TextBox 6"/>
          <p:cNvSpPr txBox="1"/>
          <p:nvPr/>
        </p:nvSpPr>
        <p:spPr>
          <a:xfrm>
            <a:off x="1648913" y="1865480"/>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#Check a particular column type</a:t>
            </a:r>
          </a:p>
          <a:p>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a:solidFill>
                  <a:schemeClr val="accent6">
                    <a:lumMod val="75000"/>
                  </a:schemeClr>
                </a:solidFill>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'salary'</a:t>
            </a:r>
            <a:r>
              <a:rPr lang="en-US" dirty="0">
                <a:solidFill>
                  <a:schemeClr val="accent6">
                    <a:lumMod val="75000"/>
                  </a:schemeClr>
                </a:solidFill>
                <a:latin typeface="Courier New" panose="02070309020205020404" pitchFamily="49" charset="0"/>
                <a:cs typeface="Courier New" panose="02070309020205020404" pitchFamily="49" charset="0"/>
              </a:rPr>
              <a:t>]</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err="1">
                <a:solidFill>
                  <a:schemeClr val="bg2">
                    <a:lumMod val="25000"/>
                  </a:schemeClr>
                </a:solidFill>
                <a:latin typeface="Courier New" panose="02070309020205020404" pitchFamily="49" charset="0"/>
                <a:cs typeface="Courier New" panose="02070309020205020404" pitchFamily="49" charset="0"/>
              </a:rPr>
              <a:t>dtype</a:t>
            </a:r>
            <a:endParaRPr lang="en-US" dirty="0">
              <a:solidFill>
                <a:schemeClr val="bg2">
                  <a:lumMod val="25000"/>
                </a:schemeClr>
              </a:solidFill>
              <a:latin typeface="Courier New" panose="02070309020205020404" pitchFamily="49" charset="0"/>
              <a:cs typeface="Courier New" panose="02070309020205020404" pitchFamily="49" charset="0"/>
            </a:endParaRPr>
          </a:p>
        </p:txBody>
      </p:sp>
      <p:sp>
        <p:nvSpPr>
          <p:cNvPr id="8" name="TextBox 7"/>
          <p:cNvSpPr txBox="1"/>
          <p:nvPr/>
        </p:nvSpPr>
        <p:spPr>
          <a:xfrm>
            <a:off x="200520" y="2607492"/>
            <a:ext cx="10453566" cy="369332"/>
          </a:xfrm>
          <a:prstGeom prst="rect">
            <a:avLst/>
          </a:prstGeom>
          <a:noFill/>
          <a:ln>
            <a:noFill/>
          </a:ln>
        </p:spPr>
        <p:txBody>
          <a:bodyPr wrap="square" rtlCol="0">
            <a:spAutoFit/>
          </a:bodyPr>
          <a:lstStyle/>
          <a:p>
            <a:r>
              <a:rPr lang="en-US" dirty="0"/>
              <a:t>         </a:t>
            </a:r>
            <a:r>
              <a:rPr lang="en-US" sz="1600" dirty="0">
                <a:solidFill>
                  <a:srgbClr val="C00000"/>
                </a:solidFill>
                <a:latin typeface="Courier New" panose="02070309020205020404" pitchFamily="49" charset="0"/>
                <a:cs typeface="Courier New" panose="02070309020205020404" pitchFamily="49" charset="0"/>
              </a:rPr>
              <a:t>Out[4]: </a:t>
            </a:r>
            <a:r>
              <a:rPr lang="en-US" sz="1600" dirty="0" err="1">
                <a:solidFill>
                  <a:schemeClr val="bg2">
                    <a:lumMod val="25000"/>
                  </a:schemeClr>
                </a:solidFill>
                <a:latin typeface="Courier New" panose="02070309020205020404" pitchFamily="49" charset="0"/>
                <a:cs typeface="Courier New" panose="02070309020205020404" pitchFamily="49" charset="0"/>
              </a:rPr>
              <a:t>dtype</a:t>
            </a:r>
            <a:r>
              <a:rPr lang="en-US" sz="1600" dirty="0">
                <a:solidFill>
                  <a:schemeClr val="bg2">
                    <a:lumMod val="25000"/>
                  </a:schemeClr>
                </a:solidFill>
                <a:latin typeface="Courier New" panose="02070309020205020404" pitchFamily="49" charset="0"/>
                <a:cs typeface="Courier New" panose="02070309020205020404" pitchFamily="49" charset="0"/>
              </a:rPr>
              <a:t>('int64')</a:t>
            </a:r>
          </a:p>
        </p:txBody>
      </p:sp>
      <p:sp>
        <p:nvSpPr>
          <p:cNvPr id="10" name="TextBox 9"/>
          <p:cNvSpPr txBox="1"/>
          <p:nvPr/>
        </p:nvSpPr>
        <p:spPr>
          <a:xfrm>
            <a:off x="200527" y="3386978"/>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[5]:</a:t>
            </a:r>
          </a:p>
        </p:txBody>
      </p:sp>
      <p:sp>
        <p:nvSpPr>
          <p:cNvPr id="11" name="TextBox 10"/>
          <p:cNvSpPr txBox="1"/>
          <p:nvPr/>
        </p:nvSpPr>
        <p:spPr>
          <a:xfrm>
            <a:off x="1646417" y="3386978"/>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#Check types for all the columns</a:t>
            </a:r>
          </a:p>
          <a:p>
            <a:r>
              <a:rPr lang="en-US" dirty="0" err="1">
                <a:solidFill>
                  <a:schemeClr val="bg2">
                    <a:lumMod val="25000"/>
                  </a:schemeClr>
                </a:solidFill>
                <a:latin typeface="Courier New" panose="02070309020205020404" pitchFamily="49" charset="0"/>
                <a:cs typeface="Courier New" panose="02070309020205020404" pitchFamily="49" charset="0"/>
              </a:rPr>
              <a:t>df.dtypes</a:t>
            </a:r>
            <a:endParaRPr lang="en-US" dirty="0">
              <a:solidFill>
                <a:schemeClr val="bg2">
                  <a:lumMod val="25000"/>
                </a:schemeClr>
              </a:solidFill>
              <a:latin typeface="Courier New" panose="02070309020205020404" pitchFamily="49" charset="0"/>
              <a:cs typeface="Courier New" panose="02070309020205020404" pitchFamily="49" charset="0"/>
            </a:endParaRPr>
          </a:p>
        </p:txBody>
      </p:sp>
      <p:sp>
        <p:nvSpPr>
          <p:cNvPr id="12" name="TextBox 11"/>
          <p:cNvSpPr txBox="1"/>
          <p:nvPr/>
        </p:nvSpPr>
        <p:spPr>
          <a:xfrm>
            <a:off x="198024" y="4318865"/>
            <a:ext cx="10453566" cy="369332"/>
          </a:xfrm>
          <a:prstGeom prst="rect">
            <a:avLst/>
          </a:prstGeom>
          <a:noFill/>
          <a:ln>
            <a:noFill/>
          </a:ln>
        </p:spPr>
        <p:txBody>
          <a:bodyPr wrap="square" rtlCol="0">
            <a:spAutoFit/>
          </a:bodyPr>
          <a:lstStyle/>
          <a:p>
            <a:r>
              <a:rPr lang="en-US" dirty="0"/>
              <a:t>         </a:t>
            </a:r>
            <a:r>
              <a:rPr lang="en-US" sz="1600" dirty="0">
                <a:solidFill>
                  <a:srgbClr val="C00000"/>
                </a:solidFill>
                <a:latin typeface="Courier New" panose="02070309020205020404" pitchFamily="49" charset="0"/>
                <a:cs typeface="Courier New" panose="02070309020205020404" pitchFamily="49" charset="0"/>
              </a:rPr>
              <a:t>Out[4]:</a:t>
            </a:r>
            <a:endParaRPr lang="en-US" sz="1600" dirty="0">
              <a:solidFill>
                <a:schemeClr val="bg2">
                  <a:lumMod val="25000"/>
                </a:schemeClr>
              </a:solidFill>
              <a:latin typeface="Courier New" panose="02070309020205020404" pitchFamily="49" charset="0"/>
              <a:cs typeface="Courier New" panose="02070309020205020404" pitchFamily="49" charset="0"/>
            </a:endParaRPr>
          </a:p>
        </p:txBody>
      </p:sp>
      <p:sp>
        <p:nvSpPr>
          <p:cNvPr id="3" name="TextBox 2"/>
          <p:cNvSpPr txBox="1"/>
          <p:nvPr/>
        </p:nvSpPr>
        <p:spPr>
          <a:xfrm>
            <a:off x="1648913" y="4360681"/>
            <a:ext cx="3227887" cy="2031325"/>
          </a:xfrm>
          <a:prstGeom prst="rect">
            <a:avLst/>
          </a:prstGeom>
          <a:noFill/>
        </p:spPr>
        <p:txBody>
          <a:bodyPr wrap="square" rtlCol="0">
            <a:spAutoFit/>
          </a:bodyPr>
          <a:lstStyle/>
          <a:p>
            <a:r>
              <a:rPr lang="en-US" dirty="0"/>
              <a:t>rank             </a:t>
            </a:r>
          </a:p>
          <a:p>
            <a:r>
              <a:rPr lang="en-US" dirty="0"/>
              <a:t>discipline  </a:t>
            </a:r>
          </a:p>
          <a:p>
            <a:r>
              <a:rPr lang="en-US" dirty="0" err="1"/>
              <a:t>phd</a:t>
            </a:r>
            <a:r>
              <a:rPr lang="en-US" dirty="0"/>
              <a:t> </a:t>
            </a:r>
          </a:p>
          <a:p>
            <a:r>
              <a:rPr lang="en-US" dirty="0"/>
              <a:t>service      </a:t>
            </a:r>
          </a:p>
          <a:p>
            <a:r>
              <a:rPr lang="en-US" dirty="0"/>
              <a:t>sex              </a:t>
            </a:r>
          </a:p>
          <a:p>
            <a:r>
              <a:rPr lang="en-US" dirty="0"/>
              <a:t>salary         </a:t>
            </a:r>
          </a:p>
          <a:p>
            <a:r>
              <a:rPr lang="en-US" dirty="0" err="1"/>
              <a:t>dtype</a:t>
            </a:r>
            <a:r>
              <a:rPr lang="en-US" dirty="0"/>
              <a:t>: object</a:t>
            </a:r>
          </a:p>
        </p:txBody>
      </p:sp>
      <p:sp>
        <p:nvSpPr>
          <p:cNvPr id="13" name="TextBox 12"/>
          <p:cNvSpPr txBox="1"/>
          <p:nvPr/>
        </p:nvSpPr>
        <p:spPr>
          <a:xfrm>
            <a:off x="3220380" y="4358185"/>
            <a:ext cx="3227887" cy="1754326"/>
          </a:xfrm>
          <a:prstGeom prst="rect">
            <a:avLst/>
          </a:prstGeom>
          <a:noFill/>
        </p:spPr>
        <p:txBody>
          <a:bodyPr wrap="square" rtlCol="0">
            <a:spAutoFit/>
          </a:bodyPr>
          <a:lstStyle/>
          <a:p>
            <a:r>
              <a:rPr lang="en-US" dirty="0"/>
              <a:t>object</a:t>
            </a:r>
          </a:p>
          <a:p>
            <a:r>
              <a:rPr lang="en-US" dirty="0"/>
              <a:t>object</a:t>
            </a:r>
          </a:p>
          <a:p>
            <a:r>
              <a:rPr lang="en-US" dirty="0"/>
              <a:t>int64</a:t>
            </a:r>
          </a:p>
          <a:p>
            <a:r>
              <a:rPr lang="en-US" dirty="0"/>
              <a:t>int64</a:t>
            </a:r>
          </a:p>
          <a:p>
            <a:r>
              <a:rPr lang="en-US" dirty="0"/>
              <a:t>object</a:t>
            </a:r>
          </a:p>
          <a:p>
            <a:r>
              <a:rPr lang="en-US" dirty="0"/>
              <a:t>int64</a:t>
            </a:r>
          </a:p>
        </p:txBody>
      </p:sp>
    </p:spTree>
    <p:extLst>
      <p:ext uri="{BB962C8B-B14F-4D97-AF65-F5344CB8AC3E}">
        <p14:creationId xmlns:p14="http://schemas.microsoft.com/office/powerpoint/2010/main" val="230114599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attributes</a:t>
            </a:r>
          </a:p>
        </p:txBody>
      </p:sp>
      <p:sp>
        <p:nvSpPr>
          <p:cNvPr id="5" name="Slide Number Placeholder 4"/>
          <p:cNvSpPr>
            <a:spLocks noGrp="1"/>
          </p:cNvSpPr>
          <p:nvPr>
            <p:ph type="sldNum" sz="quarter" idx="12"/>
          </p:nvPr>
        </p:nvSpPr>
        <p:spPr/>
        <p:txBody>
          <a:bodyPr/>
          <a:lstStyle/>
          <a:p>
            <a:fld id="{B841CA95-E0BC-48B5-948A-ECC494EB4D84}" type="slidenum">
              <a:rPr lang="en-US" smtClean="0"/>
              <a:t>114</a:t>
            </a:fld>
            <a:endParaRPr lang="en-US"/>
          </a:p>
        </p:txBody>
      </p:sp>
      <p:sp>
        <p:nvSpPr>
          <p:cNvPr id="6" name="TextBox 5"/>
          <p:cNvSpPr txBox="1"/>
          <p:nvPr/>
        </p:nvSpPr>
        <p:spPr>
          <a:xfrm>
            <a:off x="838200" y="1690688"/>
            <a:ext cx="7485089" cy="369332"/>
          </a:xfrm>
          <a:prstGeom prst="rect">
            <a:avLst/>
          </a:prstGeom>
          <a:noFill/>
        </p:spPr>
        <p:txBody>
          <a:bodyPr wrap="square" rtlCol="0">
            <a:spAutoFit/>
          </a:bodyPr>
          <a:lstStyle/>
          <a:p>
            <a:r>
              <a:rPr lang="en-US" dirty="0"/>
              <a:t>Python objects have </a:t>
            </a:r>
            <a:r>
              <a:rPr lang="en-US" i="1" dirty="0"/>
              <a:t>attributes</a:t>
            </a:r>
            <a:r>
              <a:rPr lang="en-US" dirty="0"/>
              <a:t> and </a:t>
            </a:r>
            <a:r>
              <a:rPr lang="en-US" i="1" dirty="0"/>
              <a:t>methods</a:t>
            </a:r>
            <a:r>
              <a:rPr lang="en-US" dirty="0"/>
              <a:t>.</a:t>
            </a:r>
          </a:p>
        </p:txBody>
      </p:sp>
      <p:graphicFrame>
        <p:nvGraphicFramePr>
          <p:cNvPr id="7" name="Table 6"/>
          <p:cNvGraphicFramePr>
            <a:graphicFrameLocks noGrp="1"/>
          </p:cNvGraphicFramePr>
          <p:nvPr/>
        </p:nvGraphicFramePr>
        <p:xfrm>
          <a:off x="927725" y="2363450"/>
          <a:ext cx="8431134" cy="3492709"/>
        </p:xfrm>
        <a:graphic>
          <a:graphicData uri="http://schemas.openxmlformats.org/drawingml/2006/table">
            <a:tbl>
              <a:tblPr firstRow="1" bandRow="1">
                <a:tableStyleId>{B301B821-A1FF-4177-AEE7-76D212191A09}</a:tableStyleId>
              </a:tblPr>
              <a:tblGrid>
                <a:gridCol w="2200223">
                  <a:extLst>
                    <a:ext uri="{9D8B030D-6E8A-4147-A177-3AD203B41FA5}">
                      <a16:colId xmlns:a16="http://schemas.microsoft.com/office/drawing/2014/main" val="20000"/>
                    </a:ext>
                  </a:extLst>
                </a:gridCol>
                <a:gridCol w="6230911">
                  <a:extLst>
                    <a:ext uri="{9D8B030D-6E8A-4147-A177-3AD203B41FA5}">
                      <a16:colId xmlns:a16="http://schemas.microsoft.com/office/drawing/2014/main" val="20001"/>
                    </a:ext>
                  </a:extLst>
                </a:gridCol>
              </a:tblGrid>
              <a:tr h="4896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t>df.attribute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description</a:t>
                      </a:r>
                    </a:p>
                  </a:txBody>
                  <a:tcPr/>
                </a:tc>
                <a:extLst>
                  <a:ext uri="{0D108BD9-81ED-4DB2-BD59-A6C34878D82A}">
                    <a16:rowId xmlns:a16="http://schemas.microsoft.com/office/drawing/2014/main" val="10000"/>
                  </a:ext>
                </a:extLst>
              </a:tr>
              <a:tr h="409731">
                <a:tc>
                  <a:txBody>
                    <a:bodyPr/>
                    <a:lstStyle/>
                    <a:p>
                      <a:r>
                        <a:rPr lang="en-US" dirty="0" err="1"/>
                        <a:t>dtypes</a:t>
                      </a:r>
                      <a:endParaRPr lang="en-US" dirty="0"/>
                    </a:p>
                  </a:txBody>
                  <a:tcPr/>
                </a:tc>
                <a:tc>
                  <a:txBody>
                    <a:bodyPr/>
                    <a:lstStyle/>
                    <a:p>
                      <a:r>
                        <a:rPr lang="en-US" dirty="0"/>
                        <a:t>list the types of the columns</a:t>
                      </a:r>
                    </a:p>
                  </a:txBody>
                  <a:tcPr/>
                </a:tc>
                <a:extLst>
                  <a:ext uri="{0D108BD9-81ED-4DB2-BD59-A6C34878D82A}">
                    <a16:rowId xmlns:a16="http://schemas.microsoft.com/office/drawing/2014/main" val="10001"/>
                  </a:ext>
                </a:extLst>
              </a:tr>
              <a:tr h="409731">
                <a:tc>
                  <a:txBody>
                    <a:bodyPr/>
                    <a:lstStyle/>
                    <a:p>
                      <a:r>
                        <a:rPr lang="en-US" dirty="0"/>
                        <a:t>columns</a:t>
                      </a:r>
                    </a:p>
                  </a:txBody>
                  <a:tcPr/>
                </a:tc>
                <a:tc>
                  <a:txBody>
                    <a:bodyPr/>
                    <a:lstStyle/>
                    <a:p>
                      <a:r>
                        <a:rPr lang="en-US" dirty="0"/>
                        <a:t>list the column names</a:t>
                      </a:r>
                    </a:p>
                  </a:txBody>
                  <a:tcPr/>
                </a:tc>
                <a:extLst>
                  <a:ext uri="{0D108BD9-81ED-4DB2-BD59-A6C34878D82A}">
                    <a16:rowId xmlns:a16="http://schemas.microsoft.com/office/drawing/2014/main" val="10002"/>
                  </a:ext>
                </a:extLst>
              </a:tr>
              <a:tr h="449705">
                <a:tc>
                  <a:txBody>
                    <a:bodyPr/>
                    <a:lstStyle/>
                    <a:p>
                      <a:r>
                        <a:rPr lang="en-US" dirty="0"/>
                        <a:t>axes</a:t>
                      </a:r>
                    </a:p>
                  </a:txBody>
                  <a:tcPr/>
                </a:tc>
                <a:tc>
                  <a:txBody>
                    <a:bodyPr/>
                    <a:lstStyle/>
                    <a:p>
                      <a:r>
                        <a:rPr lang="en-US" dirty="0"/>
                        <a:t>list the row labels</a:t>
                      </a:r>
                      <a:r>
                        <a:rPr lang="en-US" baseline="0" dirty="0"/>
                        <a:t> and column names</a:t>
                      </a:r>
                      <a:endParaRPr lang="en-US" dirty="0"/>
                    </a:p>
                  </a:txBody>
                  <a:tcPr/>
                </a:tc>
                <a:extLst>
                  <a:ext uri="{0D108BD9-81ED-4DB2-BD59-A6C34878D82A}">
                    <a16:rowId xmlns:a16="http://schemas.microsoft.com/office/drawing/2014/main" val="10003"/>
                  </a:ext>
                </a:extLst>
              </a:tr>
              <a:tr h="459698">
                <a:tc>
                  <a:txBody>
                    <a:bodyPr/>
                    <a:lstStyle/>
                    <a:p>
                      <a:r>
                        <a:rPr lang="en-US" dirty="0" err="1"/>
                        <a:t>ndim</a:t>
                      </a:r>
                      <a:endParaRPr lang="en-US" dirty="0"/>
                    </a:p>
                  </a:txBody>
                  <a:tcPr/>
                </a:tc>
                <a:tc>
                  <a:txBody>
                    <a:bodyPr/>
                    <a:lstStyle/>
                    <a:p>
                      <a:r>
                        <a:rPr lang="en-US" dirty="0"/>
                        <a:t>number of dimensions</a:t>
                      </a:r>
                    </a:p>
                  </a:txBody>
                  <a:tcPr/>
                </a:tc>
                <a:extLst>
                  <a:ext uri="{0D108BD9-81ED-4DB2-BD59-A6C34878D82A}">
                    <a16:rowId xmlns:a16="http://schemas.microsoft.com/office/drawing/2014/main" val="10004"/>
                  </a:ext>
                </a:extLst>
              </a:tr>
              <a:tr h="424722">
                <a:tc>
                  <a:txBody>
                    <a:bodyPr/>
                    <a:lstStyle/>
                    <a:p>
                      <a:r>
                        <a:rPr lang="en-US" dirty="0"/>
                        <a:t>size</a:t>
                      </a:r>
                    </a:p>
                  </a:txBody>
                  <a:tcPr/>
                </a:tc>
                <a:tc>
                  <a:txBody>
                    <a:bodyPr/>
                    <a:lstStyle/>
                    <a:p>
                      <a:r>
                        <a:rPr lang="en-US" dirty="0"/>
                        <a:t>number of elements </a:t>
                      </a:r>
                    </a:p>
                  </a:txBody>
                  <a:tcPr/>
                </a:tc>
                <a:extLst>
                  <a:ext uri="{0D108BD9-81ED-4DB2-BD59-A6C34878D82A}">
                    <a16:rowId xmlns:a16="http://schemas.microsoft.com/office/drawing/2014/main" val="10005"/>
                  </a:ext>
                </a:extLst>
              </a:tr>
              <a:tr h="424722">
                <a:tc>
                  <a:txBody>
                    <a:bodyPr/>
                    <a:lstStyle/>
                    <a:p>
                      <a:r>
                        <a:rPr lang="en-US" dirty="0"/>
                        <a:t>shape</a:t>
                      </a:r>
                    </a:p>
                  </a:txBody>
                  <a:tcPr/>
                </a:tc>
                <a:tc>
                  <a:txBody>
                    <a:bodyPr/>
                    <a:lstStyle/>
                    <a:p>
                      <a:r>
                        <a:rPr lang="en-US" dirty="0"/>
                        <a:t>return a tuple</a:t>
                      </a:r>
                      <a:r>
                        <a:rPr lang="en-US" baseline="0" dirty="0"/>
                        <a:t> representing the dimensionality </a:t>
                      </a:r>
                      <a:endParaRPr lang="en-US" dirty="0"/>
                    </a:p>
                  </a:txBody>
                  <a:tcPr/>
                </a:tc>
                <a:extLst>
                  <a:ext uri="{0D108BD9-81ED-4DB2-BD59-A6C34878D82A}">
                    <a16:rowId xmlns:a16="http://schemas.microsoft.com/office/drawing/2014/main" val="10006"/>
                  </a:ext>
                </a:extLst>
              </a:tr>
              <a:tr h="424722">
                <a:tc>
                  <a:txBody>
                    <a:bodyPr/>
                    <a:lstStyle/>
                    <a:p>
                      <a:r>
                        <a:rPr lang="en-US" dirty="0"/>
                        <a:t>values</a:t>
                      </a:r>
                    </a:p>
                  </a:txBody>
                  <a:tcPr/>
                </a:tc>
                <a:tc>
                  <a:txBody>
                    <a:bodyPr/>
                    <a:lstStyle/>
                    <a:p>
                      <a:r>
                        <a:rPr lang="en-US" dirty="0" err="1"/>
                        <a:t>numpy</a:t>
                      </a:r>
                      <a:r>
                        <a:rPr lang="en-US" baseline="0" dirty="0"/>
                        <a:t> representation of the data</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8787265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      Hands-on exercises</a:t>
            </a:r>
          </a:p>
        </p:txBody>
      </p:sp>
      <p:sp>
        <p:nvSpPr>
          <p:cNvPr id="4" name="Slide Number Placeholder 3"/>
          <p:cNvSpPr>
            <a:spLocks noGrp="1"/>
          </p:cNvSpPr>
          <p:nvPr>
            <p:ph type="sldNum" sz="quarter" idx="12"/>
          </p:nvPr>
        </p:nvSpPr>
        <p:spPr/>
        <p:txBody>
          <a:bodyPr/>
          <a:lstStyle/>
          <a:p>
            <a:fld id="{B841CA95-E0BC-48B5-948A-ECC494EB4D84}" type="slidenum">
              <a:rPr lang="en-US" smtClean="0"/>
              <a:t>115</a:t>
            </a:fld>
            <a:endParaRPr lang="en-US"/>
          </a:p>
        </p:txBody>
      </p:sp>
      <p:sp>
        <p:nvSpPr>
          <p:cNvPr id="3" name="TextBox 2"/>
          <p:cNvSpPr txBox="1"/>
          <p:nvPr/>
        </p:nvSpPr>
        <p:spPr>
          <a:xfrm>
            <a:off x="1004341" y="2013679"/>
            <a:ext cx="10418164" cy="3785652"/>
          </a:xfrm>
          <a:prstGeom prst="rect">
            <a:avLst/>
          </a:prstGeom>
          <a:noFill/>
        </p:spPr>
        <p:txBody>
          <a:bodyPr wrap="square" rtlCol="0">
            <a:spAutoFit/>
          </a:bodyPr>
          <a:lstStyle/>
          <a:p>
            <a:pPr marL="285750" indent="-285750">
              <a:lnSpc>
                <a:spcPct val="250000"/>
              </a:lnSpc>
              <a:buFont typeface="Wingdings" panose="05000000000000000000" pitchFamily="2" charset="2"/>
              <a:buChar char="ü"/>
            </a:pPr>
            <a:r>
              <a:rPr lang="en-US" sz="2400" dirty="0"/>
              <a:t>Find how many records this data frame has;</a:t>
            </a:r>
          </a:p>
          <a:p>
            <a:pPr marL="285750" indent="-285750">
              <a:lnSpc>
                <a:spcPct val="250000"/>
              </a:lnSpc>
              <a:buFont typeface="Wingdings" panose="05000000000000000000" pitchFamily="2" charset="2"/>
              <a:buChar char="ü"/>
            </a:pPr>
            <a:r>
              <a:rPr lang="en-US" sz="2400" dirty="0"/>
              <a:t>How many elements are there?     </a:t>
            </a:r>
          </a:p>
          <a:p>
            <a:pPr marL="285750" indent="-285750">
              <a:lnSpc>
                <a:spcPct val="250000"/>
              </a:lnSpc>
              <a:buFont typeface="Wingdings" panose="05000000000000000000" pitchFamily="2" charset="2"/>
              <a:buChar char="ü"/>
            </a:pPr>
            <a:r>
              <a:rPr lang="en-US" sz="2400" dirty="0"/>
              <a:t>What are the column names?</a:t>
            </a:r>
          </a:p>
          <a:p>
            <a:pPr marL="285750" indent="-285750">
              <a:lnSpc>
                <a:spcPct val="250000"/>
              </a:lnSpc>
              <a:buFont typeface="Wingdings" panose="05000000000000000000" pitchFamily="2" charset="2"/>
              <a:buChar char="ü"/>
            </a:pPr>
            <a:r>
              <a:rPr lang="en-US" sz="2400" dirty="0"/>
              <a:t>What types of columns we have in this data frame?</a:t>
            </a:r>
          </a:p>
        </p:txBody>
      </p:sp>
      <p:grpSp>
        <p:nvGrpSpPr>
          <p:cNvPr id="24" name="Group 23"/>
          <p:cNvGrpSpPr/>
          <p:nvPr/>
        </p:nvGrpSpPr>
        <p:grpSpPr>
          <a:xfrm rot="-8100000">
            <a:off x="1184980" y="754334"/>
            <a:ext cx="87443" cy="547143"/>
            <a:chOff x="2136098" y="5086662"/>
            <a:chExt cx="87443" cy="547143"/>
          </a:xfrm>
        </p:grpSpPr>
        <p:cxnSp>
          <p:nvCxnSpPr>
            <p:cNvPr id="11" name="Straight Connector 10"/>
            <p:cNvCxnSpPr/>
            <p:nvPr/>
          </p:nvCxnSpPr>
          <p:spPr>
            <a:xfrm flipH="1">
              <a:off x="2181067" y="5206584"/>
              <a:ext cx="2502" cy="354767"/>
            </a:xfrm>
            <a:prstGeom prst="line">
              <a:avLst/>
            </a:prstGeom>
            <a:ln w="79375"/>
          </p:spPr>
          <p:style>
            <a:lnRef idx="1">
              <a:schemeClr val="accent1"/>
            </a:lnRef>
            <a:fillRef idx="0">
              <a:schemeClr val="accent1"/>
            </a:fillRef>
            <a:effectRef idx="0">
              <a:schemeClr val="accent1"/>
            </a:effectRef>
            <a:fontRef idx="minor">
              <a:schemeClr val="tx1"/>
            </a:fontRef>
          </p:style>
        </p:cxnSp>
        <p:sp>
          <p:nvSpPr>
            <p:cNvPr id="12" name="Isosceles Triangle 11"/>
            <p:cNvSpPr/>
            <p:nvPr/>
          </p:nvSpPr>
          <p:spPr>
            <a:xfrm>
              <a:off x="2136098" y="5086662"/>
              <a:ext cx="87443" cy="8783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flipH="1">
              <a:off x="2178566" y="5581339"/>
              <a:ext cx="2" cy="52466"/>
            </a:xfrm>
            <a:prstGeom prst="line">
              <a:avLst/>
            </a:prstGeom>
            <a:ln w="793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218375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methods</a:t>
            </a:r>
          </a:p>
        </p:txBody>
      </p:sp>
      <p:sp>
        <p:nvSpPr>
          <p:cNvPr id="5" name="Slide Number Placeholder 4"/>
          <p:cNvSpPr>
            <a:spLocks noGrp="1"/>
          </p:cNvSpPr>
          <p:nvPr>
            <p:ph type="sldNum" sz="quarter" idx="12"/>
          </p:nvPr>
        </p:nvSpPr>
        <p:spPr/>
        <p:txBody>
          <a:bodyPr/>
          <a:lstStyle/>
          <a:p>
            <a:fld id="{B841CA95-E0BC-48B5-948A-ECC494EB4D84}" type="slidenum">
              <a:rPr lang="en-US" smtClean="0"/>
              <a:t>116</a:t>
            </a:fld>
            <a:endParaRPr lang="en-US"/>
          </a:p>
        </p:txBody>
      </p:sp>
      <p:graphicFrame>
        <p:nvGraphicFramePr>
          <p:cNvPr id="7" name="Table 6"/>
          <p:cNvGraphicFramePr>
            <a:graphicFrameLocks noGrp="1"/>
          </p:cNvGraphicFramePr>
          <p:nvPr/>
        </p:nvGraphicFramePr>
        <p:xfrm>
          <a:off x="927725" y="2418414"/>
          <a:ext cx="8431134" cy="4165425"/>
        </p:xfrm>
        <a:graphic>
          <a:graphicData uri="http://schemas.openxmlformats.org/drawingml/2006/table">
            <a:tbl>
              <a:tblPr firstRow="1" bandRow="1">
                <a:tableStyleId>{B301B821-A1FF-4177-AEE7-76D212191A09}</a:tableStyleId>
              </a:tblPr>
              <a:tblGrid>
                <a:gridCol w="2564983">
                  <a:extLst>
                    <a:ext uri="{9D8B030D-6E8A-4147-A177-3AD203B41FA5}">
                      <a16:colId xmlns:a16="http://schemas.microsoft.com/office/drawing/2014/main" val="20000"/>
                    </a:ext>
                  </a:extLst>
                </a:gridCol>
                <a:gridCol w="5866151">
                  <a:extLst>
                    <a:ext uri="{9D8B030D-6E8A-4147-A177-3AD203B41FA5}">
                      <a16:colId xmlns:a16="http://schemas.microsoft.com/office/drawing/2014/main" val="20001"/>
                    </a:ext>
                  </a:extLst>
                </a:gridCol>
              </a:tblGrid>
              <a:tr h="578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t>df.method</a:t>
                      </a:r>
                      <a:r>
                        <a:rPr lang="en-US"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description</a:t>
                      </a:r>
                    </a:p>
                  </a:txBody>
                  <a:tcPr/>
                </a:tc>
                <a:extLst>
                  <a:ext uri="{0D108BD9-81ED-4DB2-BD59-A6C34878D82A}">
                    <a16:rowId xmlns:a16="http://schemas.microsoft.com/office/drawing/2014/main" val="10000"/>
                  </a:ext>
                </a:extLst>
              </a:tr>
              <a:tr h="483804">
                <a:tc>
                  <a:txBody>
                    <a:bodyPr/>
                    <a:lstStyle/>
                    <a:p>
                      <a:r>
                        <a:rPr lang="en-US" dirty="0"/>
                        <a:t>head( [n] ), tail( [n] )</a:t>
                      </a:r>
                    </a:p>
                  </a:txBody>
                  <a:tcPr/>
                </a:tc>
                <a:tc>
                  <a:txBody>
                    <a:bodyPr/>
                    <a:lstStyle/>
                    <a:p>
                      <a:r>
                        <a:rPr lang="en-US" dirty="0"/>
                        <a:t>first/last</a:t>
                      </a:r>
                      <a:r>
                        <a:rPr lang="en-US" baseline="0" dirty="0"/>
                        <a:t> n rows</a:t>
                      </a:r>
                      <a:endParaRPr lang="en-US" dirty="0"/>
                    </a:p>
                  </a:txBody>
                  <a:tcPr/>
                </a:tc>
                <a:extLst>
                  <a:ext uri="{0D108BD9-81ED-4DB2-BD59-A6C34878D82A}">
                    <a16:rowId xmlns:a16="http://schemas.microsoft.com/office/drawing/2014/main" val="10001"/>
                  </a:ext>
                </a:extLst>
              </a:tr>
              <a:tr h="483804">
                <a:tc>
                  <a:txBody>
                    <a:bodyPr/>
                    <a:lstStyle/>
                    <a:p>
                      <a:r>
                        <a:rPr lang="en-US" dirty="0"/>
                        <a:t>describe()</a:t>
                      </a:r>
                    </a:p>
                  </a:txBody>
                  <a:tcPr/>
                </a:tc>
                <a:tc>
                  <a:txBody>
                    <a:bodyPr/>
                    <a:lstStyle/>
                    <a:p>
                      <a:r>
                        <a:rPr lang="en-US" dirty="0"/>
                        <a:t>generate descriptive statistics (for numeric columns only)</a:t>
                      </a:r>
                    </a:p>
                  </a:txBody>
                  <a:tcPr/>
                </a:tc>
                <a:extLst>
                  <a:ext uri="{0D108BD9-81ED-4DB2-BD59-A6C34878D82A}">
                    <a16:rowId xmlns:a16="http://schemas.microsoft.com/office/drawing/2014/main" val="10002"/>
                  </a:ext>
                </a:extLst>
              </a:tr>
              <a:tr h="531003">
                <a:tc>
                  <a:txBody>
                    <a:bodyPr/>
                    <a:lstStyle/>
                    <a:p>
                      <a:r>
                        <a:rPr lang="en-US" dirty="0"/>
                        <a:t>max(), min()</a:t>
                      </a:r>
                    </a:p>
                  </a:txBody>
                  <a:tcPr/>
                </a:tc>
                <a:tc>
                  <a:txBody>
                    <a:bodyPr/>
                    <a:lstStyle/>
                    <a:p>
                      <a:r>
                        <a:rPr lang="en-US" dirty="0"/>
                        <a:t>return max/min</a:t>
                      </a:r>
                      <a:r>
                        <a:rPr lang="en-US" baseline="0" dirty="0"/>
                        <a:t> values for all numeric columns</a:t>
                      </a:r>
                      <a:endParaRPr lang="en-US" dirty="0"/>
                    </a:p>
                  </a:txBody>
                  <a:tcPr/>
                </a:tc>
                <a:extLst>
                  <a:ext uri="{0D108BD9-81ED-4DB2-BD59-A6C34878D82A}">
                    <a16:rowId xmlns:a16="http://schemas.microsoft.com/office/drawing/2014/main" val="10003"/>
                  </a:ext>
                </a:extLst>
              </a:tr>
              <a:tr h="542803">
                <a:tc>
                  <a:txBody>
                    <a:bodyPr/>
                    <a:lstStyle/>
                    <a:p>
                      <a:r>
                        <a:rPr lang="en-US" dirty="0"/>
                        <a:t>mean(), median()</a:t>
                      </a:r>
                    </a:p>
                  </a:txBody>
                  <a:tcPr/>
                </a:tc>
                <a:tc>
                  <a:txBody>
                    <a:bodyPr/>
                    <a:lstStyle/>
                    <a:p>
                      <a:r>
                        <a:rPr lang="en-US" dirty="0"/>
                        <a:t>return mean/median</a:t>
                      </a:r>
                      <a:r>
                        <a:rPr lang="en-US" baseline="0" dirty="0"/>
                        <a:t> values for all numeric columns</a:t>
                      </a:r>
                      <a:endParaRPr lang="en-US" dirty="0"/>
                    </a:p>
                  </a:txBody>
                  <a:tcPr/>
                </a:tc>
                <a:extLst>
                  <a:ext uri="{0D108BD9-81ED-4DB2-BD59-A6C34878D82A}">
                    <a16:rowId xmlns:a16="http://schemas.microsoft.com/office/drawing/2014/main" val="10004"/>
                  </a:ext>
                </a:extLst>
              </a:tr>
              <a:tr h="542803">
                <a:tc>
                  <a:txBody>
                    <a:bodyPr/>
                    <a:lstStyle/>
                    <a:p>
                      <a:r>
                        <a:rPr lang="en-US" dirty="0" err="1"/>
                        <a:t>std</a:t>
                      </a:r>
                      <a:r>
                        <a:rPr lang="en-US" dirty="0"/>
                        <a:t>()</a:t>
                      </a:r>
                    </a:p>
                  </a:txBody>
                  <a:tcPr/>
                </a:tc>
                <a:tc>
                  <a:txBody>
                    <a:bodyPr/>
                    <a:lstStyle/>
                    <a:p>
                      <a:r>
                        <a:rPr lang="en-US" dirty="0"/>
                        <a:t>standard deviation</a:t>
                      </a:r>
                    </a:p>
                  </a:txBody>
                  <a:tcPr/>
                </a:tc>
                <a:extLst>
                  <a:ext uri="{0D108BD9-81ED-4DB2-BD59-A6C34878D82A}">
                    <a16:rowId xmlns:a16="http://schemas.microsoft.com/office/drawing/2014/main" val="10005"/>
                  </a:ext>
                </a:extLst>
              </a:tr>
              <a:tr h="501503">
                <a:tc>
                  <a:txBody>
                    <a:bodyPr/>
                    <a:lstStyle/>
                    <a:p>
                      <a:r>
                        <a:rPr lang="en-US" dirty="0"/>
                        <a:t>sample([n])</a:t>
                      </a:r>
                    </a:p>
                  </a:txBody>
                  <a:tcPr/>
                </a:tc>
                <a:tc>
                  <a:txBody>
                    <a:bodyPr/>
                    <a:lstStyle/>
                    <a:p>
                      <a:r>
                        <a:rPr lang="en-US" dirty="0"/>
                        <a:t>returns a random sample of the</a:t>
                      </a:r>
                      <a:r>
                        <a:rPr lang="en-US" baseline="0" dirty="0"/>
                        <a:t> data frame</a:t>
                      </a:r>
                      <a:endParaRPr lang="en-US" dirty="0"/>
                    </a:p>
                  </a:txBody>
                  <a:tcPr/>
                </a:tc>
                <a:extLst>
                  <a:ext uri="{0D108BD9-81ED-4DB2-BD59-A6C34878D82A}">
                    <a16:rowId xmlns:a16="http://schemas.microsoft.com/office/drawing/2014/main" val="10006"/>
                  </a:ext>
                </a:extLst>
              </a:tr>
              <a:tr h="501503">
                <a:tc>
                  <a:txBody>
                    <a:bodyPr/>
                    <a:lstStyle/>
                    <a:p>
                      <a:r>
                        <a:rPr lang="en-US" dirty="0" err="1"/>
                        <a:t>dropna</a:t>
                      </a:r>
                      <a:r>
                        <a:rPr lang="en-US" dirty="0"/>
                        <a:t>()</a:t>
                      </a:r>
                    </a:p>
                  </a:txBody>
                  <a:tcPr/>
                </a:tc>
                <a:tc>
                  <a:txBody>
                    <a:bodyPr/>
                    <a:lstStyle/>
                    <a:p>
                      <a:r>
                        <a:rPr lang="en-US" dirty="0"/>
                        <a:t>drop all the records with missing values</a:t>
                      </a:r>
                    </a:p>
                  </a:txBody>
                  <a:tcPr/>
                </a:tc>
                <a:extLst>
                  <a:ext uri="{0D108BD9-81ED-4DB2-BD59-A6C34878D82A}">
                    <a16:rowId xmlns:a16="http://schemas.microsoft.com/office/drawing/2014/main" val="10007"/>
                  </a:ext>
                </a:extLst>
              </a:tr>
            </a:tbl>
          </a:graphicData>
        </a:graphic>
      </p:graphicFrame>
      <p:sp>
        <p:nvSpPr>
          <p:cNvPr id="8" name="TextBox 7"/>
          <p:cNvSpPr txBox="1"/>
          <p:nvPr/>
        </p:nvSpPr>
        <p:spPr>
          <a:xfrm>
            <a:off x="838200" y="1610741"/>
            <a:ext cx="7485089" cy="646331"/>
          </a:xfrm>
          <a:prstGeom prst="rect">
            <a:avLst/>
          </a:prstGeom>
          <a:noFill/>
        </p:spPr>
        <p:txBody>
          <a:bodyPr wrap="square" rtlCol="0">
            <a:spAutoFit/>
          </a:bodyPr>
          <a:lstStyle/>
          <a:p>
            <a:r>
              <a:rPr lang="en-US" dirty="0"/>
              <a:t>Unlike attributes, python methods have </a:t>
            </a:r>
            <a:r>
              <a:rPr lang="en-US" i="1" dirty="0"/>
              <a:t>parenthesis.</a:t>
            </a:r>
          </a:p>
          <a:p>
            <a:r>
              <a:rPr lang="en-US" dirty="0"/>
              <a:t>All attributes and methods can be listed with a </a:t>
            </a:r>
            <a:r>
              <a:rPr lang="en-US" i="1" dirty="0" err="1"/>
              <a:t>dir</a:t>
            </a:r>
            <a:r>
              <a:rPr lang="en-US" i="1" dirty="0"/>
              <a:t>() </a:t>
            </a:r>
            <a:r>
              <a:rPr lang="en-US" dirty="0"/>
              <a:t>function: </a:t>
            </a:r>
            <a:r>
              <a:rPr lang="en-US" b="1" dirty="0" err="1">
                <a:solidFill>
                  <a:schemeClr val="accent1">
                    <a:lumMod val="50000"/>
                  </a:schemeClr>
                </a:solidFill>
                <a:latin typeface="Courier New" panose="02070309020205020404" pitchFamily="49" charset="0"/>
                <a:cs typeface="Courier New" panose="02070309020205020404" pitchFamily="49" charset="0"/>
              </a:rPr>
              <a:t>dir</a:t>
            </a:r>
            <a:r>
              <a:rPr lang="en-US" b="1" dirty="0">
                <a:solidFill>
                  <a:schemeClr val="accent1">
                    <a:lumMod val="50000"/>
                  </a:schemeClr>
                </a:solidFill>
                <a:latin typeface="Courier New" panose="02070309020205020404" pitchFamily="49" charset="0"/>
                <a:cs typeface="Courier New" panose="02070309020205020404" pitchFamily="49" charset="0"/>
              </a:rPr>
              <a:t>(</a:t>
            </a:r>
            <a:r>
              <a:rPr lang="en-US" b="1" dirty="0" err="1">
                <a:solidFill>
                  <a:schemeClr val="accent1">
                    <a:lumMod val="50000"/>
                  </a:schemeClr>
                </a:solidFill>
                <a:latin typeface="Courier New" panose="02070309020205020404" pitchFamily="49" charset="0"/>
                <a:cs typeface="Courier New" panose="02070309020205020404" pitchFamily="49" charset="0"/>
              </a:rPr>
              <a:t>df</a:t>
            </a:r>
            <a:r>
              <a:rPr lang="en-US" b="1" dirty="0">
                <a:solidFill>
                  <a:schemeClr val="accent1">
                    <a:lumMod val="50000"/>
                  </a:schemeClr>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6607976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column in a Data Frame</a:t>
            </a:r>
          </a:p>
        </p:txBody>
      </p:sp>
      <p:sp>
        <p:nvSpPr>
          <p:cNvPr id="3" name="Content Placeholder 2"/>
          <p:cNvSpPr>
            <a:spLocks noGrp="1"/>
          </p:cNvSpPr>
          <p:nvPr>
            <p:ph idx="1"/>
          </p:nvPr>
        </p:nvSpPr>
        <p:spPr/>
        <p:txBody>
          <a:bodyPr/>
          <a:lstStyle/>
          <a:p>
            <a:pPr marL="0" indent="0">
              <a:buNone/>
            </a:pPr>
            <a:r>
              <a:rPr lang="en-US" i="1" dirty="0"/>
              <a:t>Method 1:   </a:t>
            </a:r>
            <a:r>
              <a:rPr lang="en-US" dirty="0"/>
              <a:t>Subset the data frame using column name:</a:t>
            </a:r>
          </a:p>
          <a:p>
            <a:pPr marL="0" indent="0">
              <a:buNone/>
            </a:pPr>
            <a:r>
              <a:rPr lang="en-US" dirty="0"/>
              <a:t>                      </a:t>
            </a:r>
            <a:r>
              <a:rPr lang="en-US" dirty="0" err="1"/>
              <a:t>df</a:t>
            </a:r>
            <a:r>
              <a:rPr lang="en-US" dirty="0"/>
              <a:t>['sex']</a:t>
            </a:r>
          </a:p>
          <a:p>
            <a:pPr marL="0" indent="0">
              <a:buNone/>
            </a:pPr>
            <a:endParaRPr lang="en-US" dirty="0"/>
          </a:p>
          <a:p>
            <a:pPr marL="0" indent="0">
              <a:buNone/>
            </a:pPr>
            <a:r>
              <a:rPr lang="en-US" i="1" dirty="0"/>
              <a:t>Method 2</a:t>
            </a:r>
            <a:r>
              <a:rPr lang="en-US" dirty="0"/>
              <a:t>:   Use the column name as an attribute:</a:t>
            </a:r>
          </a:p>
          <a:p>
            <a:pPr marL="0" indent="0">
              <a:buNone/>
            </a:pPr>
            <a:r>
              <a:rPr lang="en-US" dirty="0"/>
              <a:t>                      </a:t>
            </a:r>
            <a:r>
              <a:rPr lang="en-US" dirty="0" err="1"/>
              <a:t>df.sex</a:t>
            </a:r>
            <a:endParaRPr lang="en-US" dirty="0"/>
          </a:p>
          <a:p>
            <a:pPr marL="0" indent="0">
              <a:buNone/>
            </a:pPr>
            <a:endParaRPr lang="en-US" dirty="0"/>
          </a:p>
          <a:p>
            <a:pPr marL="0" indent="0">
              <a:buNone/>
            </a:pPr>
            <a:r>
              <a:rPr lang="en-US" dirty="0"/>
              <a:t>            </a:t>
            </a:r>
            <a:r>
              <a:rPr lang="en-US" sz="2000" i="1" dirty="0">
                <a:solidFill>
                  <a:schemeClr val="tx1">
                    <a:lumMod val="50000"/>
                    <a:lumOff val="50000"/>
                  </a:schemeClr>
                </a:solidFill>
              </a:rPr>
              <a:t>Note:</a:t>
            </a:r>
            <a:r>
              <a:rPr lang="en-US" sz="2000" dirty="0">
                <a:solidFill>
                  <a:schemeClr val="tx1">
                    <a:lumMod val="50000"/>
                    <a:lumOff val="50000"/>
                  </a:schemeClr>
                </a:solidFill>
              </a:rPr>
              <a:t> there is an attribute </a:t>
            </a:r>
            <a:r>
              <a:rPr lang="en-US" sz="2000" i="1" dirty="0">
                <a:solidFill>
                  <a:schemeClr val="tx1">
                    <a:lumMod val="50000"/>
                    <a:lumOff val="50000"/>
                  </a:schemeClr>
                </a:solidFill>
              </a:rPr>
              <a:t>rank</a:t>
            </a:r>
            <a:r>
              <a:rPr lang="en-US" sz="2000" dirty="0">
                <a:solidFill>
                  <a:schemeClr val="tx1">
                    <a:lumMod val="50000"/>
                    <a:lumOff val="50000"/>
                  </a:schemeClr>
                </a:solidFill>
              </a:rPr>
              <a:t> for pandas data frames, so to select a column with a name "rank" we should use method 1.</a:t>
            </a:r>
          </a:p>
        </p:txBody>
      </p:sp>
      <p:sp>
        <p:nvSpPr>
          <p:cNvPr id="4" name="Slide Number Placeholder 3"/>
          <p:cNvSpPr>
            <a:spLocks noGrp="1"/>
          </p:cNvSpPr>
          <p:nvPr>
            <p:ph type="sldNum" sz="quarter" idx="12"/>
          </p:nvPr>
        </p:nvSpPr>
        <p:spPr/>
        <p:txBody>
          <a:bodyPr/>
          <a:lstStyle/>
          <a:p>
            <a:fld id="{B841CA95-E0BC-48B5-948A-ECC494EB4D84}" type="slidenum">
              <a:rPr lang="en-US" smtClean="0"/>
              <a:t>117</a:t>
            </a:fld>
            <a:endParaRPr lang="en-US"/>
          </a:p>
        </p:txBody>
      </p:sp>
    </p:spTree>
    <p:extLst>
      <p:ext uri="{BB962C8B-B14F-4D97-AF65-F5344CB8AC3E}">
        <p14:creationId xmlns:p14="http://schemas.microsoft.com/office/powerpoint/2010/main" val="35728618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a:t>
            </a:r>
            <a:r>
              <a:rPr lang="en-US" i="1" dirty="0" err="1"/>
              <a:t>groupby</a:t>
            </a:r>
            <a:r>
              <a:rPr lang="en-US" dirty="0"/>
              <a:t> method</a:t>
            </a:r>
          </a:p>
        </p:txBody>
      </p:sp>
      <p:sp>
        <p:nvSpPr>
          <p:cNvPr id="4" name="Slide Number Placeholder 3"/>
          <p:cNvSpPr>
            <a:spLocks noGrp="1"/>
          </p:cNvSpPr>
          <p:nvPr>
            <p:ph type="sldNum" sz="quarter" idx="12"/>
          </p:nvPr>
        </p:nvSpPr>
        <p:spPr/>
        <p:txBody>
          <a:bodyPr/>
          <a:lstStyle/>
          <a:p>
            <a:fld id="{B841CA95-E0BC-48B5-948A-ECC494EB4D84}" type="slidenum">
              <a:rPr lang="en-US" smtClean="0"/>
              <a:t>118</a:t>
            </a:fld>
            <a:endParaRPr lang="en-US"/>
          </a:p>
        </p:txBody>
      </p:sp>
      <p:sp>
        <p:nvSpPr>
          <p:cNvPr id="12" name="TextBox 11"/>
          <p:cNvSpPr txBox="1"/>
          <p:nvPr/>
        </p:nvSpPr>
        <p:spPr>
          <a:xfrm>
            <a:off x="1004341" y="1361272"/>
            <a:ext cx="10418164" cy="2123658"/>
          </a:xfrm>
          <a:prstGeom prst="rect">
            <a:avLst/>
          </a:prstGeom>
          <a:noFill/>
        </p:spPr>
        <p:txBody>
          <a:bodyPr wrap="square" rtlCol="0">
            <a:spAutoFit/>
          </a:bodyPr>
          <a:lstStyle/>
          <a:p>
            <a:pPr>
              <a:lnSpc>
                <a:spcPct val="250000"/>
              </a:lnSpc>
            </a:pPr>
            <a:r>
              <a:rPr lang="en-US" sz="2400" dirty="0"/>
              <a:t>Using "group by" method we can:</a:t>
            </a:r>
          </a:p>
          <a:p>
            <a:pPr marL="800100" lvl="1" indent="-342900">
              <a:buFont typeface="Arial" panose="020B0604020202020204" pitchFamily="34" charset="0"/>
              <a:buChar char="•"/>
            </a:pPr>
            <a:r>
              <a:rPr lang="en-US" sz="2400" dirty="0"/>
              <a:t>Split the data into groups based on some criteria</a:t>
            </a:r>
          </a:p>
          <a:p>
            <a:pPr marL="800100" lvl="1" indent="-342900">
              <a:buFont typeface="Arial" panose="020B0604020202020204" pitchFamily="34" charset="0"/>
              <a:buChar char="•"/>
            </a:pPr>
            <a:r>
              <a:rPr lang="en-US" sz="2400" dirty="0"/>
              <a:t>Calculate statistics (or apply a function) to each group</a:t>
            </a:r>
          </a:p>
          <a:p>
            <a:pPr marL="800100" lvl="1" indent="-342900">
              <a:buFont typeface="Arial" panose="020B0604020202020204" pitchFamily="34" charset="0"/>
              <a:buChar char="•"/>
            </a:pPr>
            <a:r>
              <a:rPr lang="en-US" sz="2400" dirty="0"/>
              <a:t>Similar to </a:t>
            </a:r>
            <a:r>
              <a:rPr lang="en-US" sz="2400" dirty="0" err="1"/>
              <a:t>dplyr</a:t>
            </a:r>
            <a:r>
              <a:rPr lang="en-US" sz="2400" dirty="0"/>
              <a:t>() function in R</a:t>
            </a:r>
          </a:p>
        </p:txBody>
      </p:sp>
      <p:sp>
        <p:nvSpPr>
          <p:cNvPr id="13" name="TextBox 12"/>
          <p:cNvSpPr txBox="1"/>
          <p:nvPr/>
        </p:nvSpPr>
        <p:spPr>
          <a:xfrm>
            <a:off x="172201" y="3562583"/>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4" name="TextBox 13"/>
          <p:cNvSpPr txBox="1"/>
          <p:nvPr/>
        </p:nvSpPr>
        <p:spPr>
          <a:xfrm>
            <a:off x="1618091" y="3562583"/>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#Group data using rank</a:t>
            </a:r>
          </a:p>
          <a:p>
            <a:r>
              <a:rPr lang="en-US" dirty="0" err="1">
                <a:solidFill>
                  <a:schemeClr val="bg2">
                    <a:lumMod val="25000"/>
                  </a:schemeClr>
                </a:solidFill>
                <a:latin typeface="Courier New" panose="02070309020205020404" pitchFamily="49" charset="0"/>
                <a:cs typeface="Courier New" panose="02070309020205020404" pitchFamily="49" charset="0"/>
              </a:rPr>
              <a:t>df_rank</a:t>
            </a:r>
            <a:r>
              <a:rPr lang="en-US" dirty="0">
                <a:solidFill>
                  <a:schemeClr val="bg2">
                    <a:lumMod val="25000"/>
                  </a:schemeClr>
                </a:solidFill>
                <a:latin typeface="Courier New" panose="02070309020205020404" pitchFamily="49" charset="0"/>
                <a:cs typeface="Courier New" panose="02070309020205020404" pitchFamily="49" charset="0"/>
              </a:rPr>
              <a:t> = </a:t>
            </a:r>
            <a:r>
              <a:rPr lang="en-US" dirty="0" err="1">
                <a:solidFill>
                  <a:schemeClr val="bg2">
                    <a:lumMod val="25000"/>
                  </a:schemeClr>
                </a:solidFill>
                <a:latin typeface="Courier New" panose="02070309020205020404" pitchFamily="49" charset="0"/>
                <a:cs typeface="Courier New" panose="02070309020205020404" pitchFamily="49" charset="0"/>
              </a:rPr>
              <a:t>df.groupby</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'rank'</a:t>
            </a:r>
            <a:r>
              <a:rPr lang="en-US" dirty="0">
                <a:solidFill>
                  <a:schemeClr val="accent6">
                    <a:lumMod val="75000"/>
                  </a:schemeClr>
                </a:solidFill>
                <a:latin typeface="Courier New" panose="02070309020205020404" pitchFamily="49" charset="0"/>
                <a:cs typeface="Courier New" panose="02070309020205020404" pitchFamily="49" charset="0"/>
              </a:rPr>
              <a:t>])</a:t>
            </a:r>
            <a:endParaRPr lang="en-US" dirty="0">
              <a:solidFill>
                <a:schemeClr val="bg2">
                  <a:lumMod val="25000"/>
                </a:schemeClr>
              </a:solidFill>
              <a:latin typeface="Courier New" panose="02070309020205020404" pitchFamily="49" charset="0"/>
              <a:cs typeface="Courier New" panose="02070309020205020404" pitchFamily="49" charset="0"/>
            </a:endParaRPr>
          </a:p>
        </p:txBody>
      </p:sp>
      <p:sp>
        <p:nvSpPr>
          <p:cNvPr id="7" name="TextBox 6"/>
          <p:cNvSpPr txBox="1"/>
          <p:nvPr/>
        </p:nvSpPr>
        <p:spPr>
          <a:xfrm>
            <a:off x="165354" y="4403350"/>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8" name="TextBox 7"/>
          <p:cNvSpPr txBox="1"/>
          <p:nvPr/>
        </p:nvSpPr>
        <p:spPr>
          <a:xfrm>
            <a:off x="1611244" y="4403350"/>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#Calculate mean value for each numeric column per each group</a:t>
            </a:r>
          </a:p>
          <a:p>
            <a:r>
              <a:rPr lang="en-US" dirty="0" err="1">
                <a:solidFill>
                  <a:schemeClr val="bg2">
                    <a:lumMod val="25000"/>
                  </a:schemeClr>
                </a:solidFill>
                <a:latin typeface="Courier New" panose="02070309020205020404" pitchFamily="49" charset="0"/>
                <a:cs typeface="Courier New" panose="02070309020205020404" pitchFamily="49" charset="0"/>
              </a:rPr>
              <a:t>df_rank.mean</a:t>
            </a:r>
            <a:r>
              <a:rPr lang="en-US" dirty="0">
                <a:solidFill>
                  <a:schemeClr val="bg2">
                    <a:lumMod val="25000"/>
                  </a:schemeClr>
                </a:solidFill>
                <a:latin typeface="Courier New" panose="02070309020205020404" pitchFamily="49" charset="0"/>
                <a:cs typeface="Courier New" panose="02070309020205020404" pitchFamily="49" charset="0"/>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244" y="5244117"/>
            <a:ext cx="3185436" cy="1524132"/>
          </a:xfrm>
          <a:prstGeom prst="rect">
            <a:avLst/>
          </a:prstGeom>
        </p:spPr>
      </p:pic>
    </p:spTree>
    <p:extLst>
      <p:ext uri="{BB962C8B-B14F-4D97-AF65-F5344CB8AC3E}">
        <p14:creationId xmlns:p14="http://schemas.microsoft.com/office/powerpoint/2010/main" val="6208812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a:t>
            </a:r>
            <a:r>
              <a:rPr lang="en-US" i="1" dirty="0" err="1"/>
              <a:t>groupby</a:t>
            </a:r>
            <a:r>
              <a:rPr lang="en-US" dirty="0"/>
              <a:t> method</a:t>
            </a:r>
          </a:p>
        </p:txBody>
      </p:sp>
      <p:sp>
        <p:nvSpPr>
          <p:cNvPr id="4" name="Slide Number Placeholder 3"/>
          <p:cNvSpPr>
            <a:spLocks noGrp="1"/>
          </p:cNvSpPr>
          <p:nvPr>
            <p:ph type="sldNum" sz="quarter" idx="12"/>
          </p:nvPr>
        </p:nvSpPr>
        <p:spPr/>
        <p:txBody>
          <a:bodyPr/>
          <a:lstStyle/>
          <a:p>
            <a:fld id="{B841CA95-E0BC-48B5-948A-ECC494EB4D84}" type="slidenum">
              <a:rPr lang="en-US" smtClean="0"/>
              <a:t>119</a:t>
            </a:fld>
            <a:endParaRPr lang="en-US"/>
          </a:p>
        </p:txBody>
      </p:sp>
      <p:sp>
        <p:nvSpPr>
          <p:cNvPr id="12" name="TextBox 11"/>
          <p:cNvSpPr txBox="1"/>
          <p:nvPr/>
        </p:nvSpPr>
        <p:spPr>
          <a:xfrm>
            <a:off x="1004341" y="2013679"/>
            <a:ext cx="10418164" cy="866071"/>
          </a:xfrm>
          <a:prstGeom prst="rect">
            <a:avLst/>
          </a:prstGeom>
          <a:noFill/>
        </p:spPr>
        <p:txBody>
          <a:bodyPr wrap="square" rtlCol="0">
            <a:spAutoFit/>
          </a:bodyPr>
          <a:lstStyle/>
          <a:p>
            <a:pPr>
              <a:lnSpc>
                <a:spcPct val="250000"/>
              </a:lnSpc>
            </a:pPr>
            <a:r>
              <a:rPr lang="en-US" sz="2400" dirty="0"/>
              <a:t>Once </a:t>
            </a:r>
            <a:r>
              <a:rPr lang="en-US" sz="2400" dirty="0" err="1"/>
              <a:t>groupby</a:t>
            </a:r>
            <a:r>
              <a:rPr lang="en-US" sz="2400" dirty="0"/>
              <a:t> object is create we can calculate various statistics for each group:</a:t>
            </a:r>
          </a:p>
        </p:txBody>
      </p:sp>
      <p:sp>
        <p:nvSpPr>
          <p:cNvPr id="13" name="TextBox 12"/>
          <p:cNvSpPr txBox="1"/>
          <p:nvPr/>
        </p:nvSpPr>
        <p:spPr>
          <a:xfrm>
            <a:off x="203023" y="3244085"/>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4" name="TextBox 13"/>
          <p:cNvSpPr txBox="1"/>
          <p:nvPr/>
        </p:nvSpPr>
        <p:spPr>
          <a:xfrm>
            <a:off x="1648913" y="3244085"/>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#Calculate mean salary for each professor rank:</a:t>
            </a:r>
          </a:p>
          <a:p>
            <a:r>
              <a:rPr lang="en-US" dirty="0" err="1">
                <a:solidFill>
                  <a:schemeClr val="bg2">
                    <a:lumMod val="25000"/>
                  </a:schemeClr>
                </a:solidFill>
                <a:latin typeface="Courier New" panose="02070309020205020404" pitchFamily="49" charset="0"/>
                <a:cs typeface="Courier New" panose="02070309020205020404" pitchFamily="49" charset="0"/>
              </a:rPr>
              <a:t>df.groupby</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'rank'</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'salary'</a:t>
            </a:r>
            <a:r>
              <a:rPr lang="en-US" dirty="0">
                <a:latin typeface="Courier New" panose="02070309020205020404" pitchFamily="49" charset="0"/>
                <a:cs typeface="Courier New" panose="02070309020205020404" pitchFamily="49" charset="0"/>
              </a:rPr>
              <a:t>]].mean()</a:t>
            </a:r>
          </a:p>
        </p:txBody>
      </p:sp>
      <p:sp>
        <p:nvSpPr>
          <p:cNvPr id="3" name="Rectangle 2"/>
          <p:cNvSpPr/>
          <p:nvPr/>
        </p:nvSpPr>
        <p:spPr>
          <a:xfrm>
            <a:off x="1648913" y="5935512"/>
            <a:ext cx="10217739" cy="646331"/>
          </a:xfrm>
          <a:prstGeom prst="rect">
            <a:avLst/>
          </a:prstGeom>
        </p:spPr>
        <p:txBody>
          <a:bodyPr wrap="square">
            <a:spAutoFit/>
          </a:bodyPr>
          <a:lstStyle/>
          <a:p>
            <a:r>
              <a:rPr lang="en-US" i="1" dirty="0">
                <a:solidFill>
                  <a:schemeClr val="tx1">
                    <a:lumMod val="50000"/>
                    <a:lumOff val="50000"/>
                  </a:schemeClr>
                </a:solidFill>
              </a:rPr>
              <a:t>Note:</a:t>
            </a:r>
            <a:r>
              <a:rPr lang="en-US" dirty="0">
                <a:solidFill>
                  <a:schemeClr val="tx1">
                    <a:lumMod val="50000"/>
                    <a:lumOff val="50000"/>
                  </a:schemeClr>
                </a:solidFill>
              </a:rPr>
              <a:t> If single brackets are used to specify the column (e.g. salary), then the output is Pandas Series object. When double brackets are used the output is a Data Frame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913" y="4058122"/>
            <a:ext cx="1928027" cy="1432684"/>
          </a:xfrm>
          <a:prstGeom prst="rect">
            <a:avLst/>
          </a:prstGeom>
        </p:spPr>
      </p:pic>
    </p:spTree>
    <p:extLst>
      <p:ext uri="{BB962C8B-B14F-4D97-AF65-F5344CB8AC3E}">
        <p14:creationId xmlns:p14="http://schemas.microsoft.com/office/powerpoint/2010/main" val="2331252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Package for AI/ML and Data Science</a:t>
            </a:r>
          </a:p>
        </p:txBody>
      </p:sp>
      <p:sp>
        <p:nvSpPr>
          <p:cNvPr id="3" name="Content Placeholder 2"/>
          <p:cNvSpPr>
            <a:spLocks noGrp="1"/>
          </p:cNvSpPr>
          <p:nvPr>
            <p:ph idx="1"/>
          </p:nvPr>
        </p:nvSpPr>
        <p:spPr/>
        <p:txBody>
          <a:bodyPr/>
          <a:lstStyle/>
          <a:p>
            <a:r>
              <a:rPr lang="en-US" dirty="0" err="1"/>
              <a:t>Numpy</a:t>
            </a:r>
            <a:endParaRPr lang="en-US" dirty="0"/>
          </a:p>
          <a:p>
            <a:r>
              <a:rPr lang="en-US" dirty="0"/>
              <a:t>Pandas</a:t>
            </a:r>
          </a:p>
          <a:p>
            <a:r>
              <a:rPr lang="en-US" dirty="0" err="1"/>
              <a:t>Matplotlib</a:t>
            </a:r>
            <a:endParaRPr lang="en-US" dirty="0"/>
          </a:p>
          <a:p>
            <a:r>
              <a:rPr lang="en-US" dirty="0" err="1"/>
              <a:t>Scikit</a:t>
            </a:r>
            <a:r>
              <a:rPr lang="en-US" dirty="0"/>
              <a:t>-Learn</a:t>
            </a:r>
          </a:p>
          <a:p>
            <a:r>
              <a:rPr lang="en-US" dirty="0" err="1"/>
              <a:t>Scipy</a:t>
            </a:r>
            <a:endParaRPr lang="en-US" dirty="0"/>
          </a:p>
          <a:p>
            <a:pPr marL="0" indent="0">
              <a:buNone/>
            </a:pPr>
            <a:endParaRPr lang="en-US" dirty="0"/>
          </a:p>
          <a:p>
            <a:pPr marL="0" indent="0">
              <a:buNone/>
            </a:pPr>
            <a:r>
              <a:rPr lang="en-US" dirty="0"/>
              <a:t>* Total : 1,13,000 Python packages </a:t>
            </a:r>
          </a:p>
          <a:p>
            <a:endParaRPr lang="en-US" dirty="0"/>
          </a:p>
        </p:txBody>
      </p:sp>
    </p:spTree>
    <p:extLst>
      <p:ext uri="{BB962C8B-B14F-4D97-AF65-F5344CB8AC3E}">
        <p14:creationId xmlns:p14="http://schemas.microsoft.com/office/powerpoint/2010/main" val="119271841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a:t>
            </a:r>
            <a:r>
              <a:rPr lang="en-US" i="1" dirty="0" err="1"/>
              <a:t>groupby</a:t>
            </a:r>
            <a:r>
              <a:rPr lang="en-US" dirty="0"/>
              <a:t> method</a:t>
            </a:r>
          </a:p>
        </p:txBody>
      </p:sp>
      <p:sp>
        <p:nvSpPr>
          <p:cNvPr id="4" name="Slide Number Placeholder 3"/>
          <p:cNvSpPr>
            <a:spLocks noGrp="1"/>
          </p:cNvSpPr>
          <p:nvPr>
            <p:ph type="sldNum" sz="quarter" idx="12"/>
          </p:nvPr>
        </p:nvSpPr>
        <p:spPr/>
        <p:txBody>
          <a:bodyPr/>
          <a:lstStyle/>
          <a:p>
            <a:fld id="{B841CA95-E0BC-48B5-948A-ECC494EB4D84}" type="slidenum">
              <a:rPr lang="en-US" smtClean="0"/>
              <a:t>120</a:t>
            </a:fld>
            <a:endParaRPr lang="en-US"/>
          </a:p>
        </p:txBody>
      </p:sp>
      <p:sp>
        <p:nvSpPr>
          <p:cNvPr id="12" name="TextBox 11"/>
          <p:cNvSpPr txBox="1"/>
          <p:nvPr/>
        </p:nvSpPr>
        <p:spPr>
          <a:xfrm>
            <a:off x="1004341" y="2013679"/>
            <a:ext cx="10418164" cy="3416320"/>
          </a:xfrm>
          <a:prstGeom prst="rect">
            <a:avLst/>
          </a:prstGeom>
          <a:noFill/>
        </p:spPr>
        <p:txBody>
          <a:bodyPr wrap="square" rtlCol="0">
            <a:spAutoFit/>
          </a:bodyPr>
          <a:lstStyle/>
          <a:p>
            <a:pPr>
              <a:lnSpc>
                <a:spcPct val="250000"/>
              </a:lnSpc>
            </a:pPr>
            <a:r>
              <a:rPr lang="en-US" sz="2400" i="1" dirty="0" err="1"/>
              <a:t>groupby</a:t>
            </a:r>
            <a:r>
              <a:rPr lang="en-US" sz="2400" dirty="0"/>
              <a:t> performance notes:</a:t>
            </a:r>
          </a:p>
          <a:p>
            <a:pPr lvl="1"/>
            <a:r>
              <a:rPr lang="en-US" sz="2400" dirty="0"/>
              <a:t>- no grouping/splitting occurs until it's needed. Creating the </a:t>
            </a:r>
            <a:r>
              <a:rPr lang="en-US" sz="2400" i="1" dirty="0" err="1"/>
              <a:t>groupby</a:t>
            </a:r>
            <a:r>
              <a:rPr lang="en-US" sz="2400" dirty="0"/>
              <a:t> object only verifies that you have passed a valid mapping</a:t>
            </a:r>
          </a:p>
          <a:p>
            <a:pPr lvl="1"/>
            <a:r>
              <a:rPr lang="en-US" sz="2400" dirty="0"/>
              <a:t>- by default the group keys are sorted during the </a:t>
            </a:r>
            <a:r>
              <a:rPr lang="en-US" sz="2400" i="1" dirty="0" err="1"/>
              <a:t>groupby</a:t>
            </a:r>
            <a:r>
              <a:rPr lang="en-US" sz="2400" dirty="0"/>
              <a:t> operation. You may want to pass sort=False for potential speedup:</a:t>
            </a:r>
          </a:p>
          <a:p>
            <a:pPr>
              <a:lnSpc>
                <a:spcPct val="250000"/>
              </a:lnSpc>
            </a:pPr>
            <a:endParaRPr lang="en-US" sz="2400" dirty="0"/>
          </a:p>
        </p:txBody>
      </p:sp>
      <p:sp>
        <p:nvSpPr>
          <p:cNvPr id="13" name="TextBox 12"/>
          <p:cNvSpPr txBox="1"/>
          <p:nvPr/>
        </p:nvSpPr>
        <p:spPr>
          <a:xfrm>
            <a:off x="203023" y="4867404"/>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4" name="TextBox 13"/>
          <p:cNvSpPr txBox="1"/>
          <p:nvPr/>
        </p:nvSpPr>
        <p:spPr>
          <a:xfrm>
            <a:off x="1648913" y="4867404"/>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#Calculate mean salary for each professor rank:</a:t>
            </a:r>
          </a:p>
          <a:p>
            <a:r>
              <a:rPr lang="en-US" dirty="0" err="1">
                <a:solidFill>
                  <a:schemeClr val="bg2">
                    <a:lumMod val="25000"/>
                  </a:schemeClr>
                </a:solidFill>
                <a:latin typeface="Courier New" panose="02070309020205020404" pitchFamily="49" charset="0"/>
                <a:cs typeface="Courier New" panose="02070309020205020404" pitchFamily="49" charset="0"/>
              </a:rPr>
              <a:t>df.groupby</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'rank']</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sort=</a:t>
            </a:r>
            <a:r>
              <a:rPr lang="en-US" dirty="0">
                <a:solidFill>
                  <a:schemeClr val="accent6">
                    <a:lumMod val="75000"/>
                  </a:schemeClr>
                </a:solidFill>
                <a:latin typeface="Courier New" panose="02070309020205020404" pitchFamily="49" charset="0"/>
                <a:cs typeface="Courier New" panose="02070309020205020404" pitchFamily="49" charset="0"/>
              </a:rPr>
              <a:t>False</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'salary'</a:t>
            </a:r>
            <a:r>
              <a:rPr lang="en-US" dirty="0">
                <a:latin typeface="Courier New" panose="02070309020205020404" pitchFamily="49" charset="0"/>
                <a:cs typeface="Courier New" panose="02070309020205020404" pitchFamily="49" charset="0"/>
              </a:rPr>
              <a:t>]].mean()</a:t>
            </a:r>
          </a:p>
        </p:txBody>
      </p:sp>
    </p:spTree>
    <p:extLst>
      <p:ext uri="{BB962C8B-B14F-4D97-AF65-F5344CB8AC3E}">
        <p14:creationId xmlns:p14="http://schemas.microsoft.com/office/powerpoint/2010/main" val="11456947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 filtering</a:t>
            </a:r>
          </a:p>
        </p:txBody>
      </p:sp>
      <p:sp>
        <p:nvSpPr>
          <p:cNvPr id="4" name="Slide Number Placeholder 3"/>
          <p:cNvSpPr>
            <a:spLocks noGrp="1"/>
          </p:cNvSpPr>
          <p:nvPr>
            <p:ph type="sldNum" sz="quarter" idx="12"/>
          </p:nvPr>
        </p:nvSpPr>
        <p:spPr/>
        <p:txBody>
          <a:bodyPr/>
          <a:lstStyle/>
          <a:p>
            <a:fld id="{B841CA95-E0BC-48B5-948A-ECC494EB4D84}" type="slidenum">
              <a:rPr lang="en-US" smtClean="0"/>
              <a:t>121</a:t>
            </a:fld>
            <a:endParaRPr lang="en-US"/>
          </a:p>
        </p:txBody>
      </p:sp>
      <p:sp>
        <p:nvSpPr>
          <p:cNvPr id="12" name="TextBox 11"/>
          <p:cNvSpPr txBox="1"/>
          <p:nvPr/>
        </p:nvSpPr>
        <p:spPr>
          <a:xfrm>
            <a:off x="1004341" y="2013679"/>
            <a:ext cx="10418164" cy="2123658"/>
          </a:xfrm>
          <a:prstGeom prst="rect">
            <a:avLst/>
          </a:prstGeom>
          <a:noFill/>
        </p:spPr>
        <p:txBody>
          <a:bodyPr wrap="square" rtlCol="0">
            <a:spAutoFit/>
          </a:bodyPr>
          <a:lstStyle/>
          <a:p>
            <a:r>
              <a:rPr lang="en-US" sz="2400" dirty="0"/>
              <a:t>To subset the data we can apply Boolean indexing. This indexing is commonly known as a filter.  For example if we want to subset the rows in which the salary value is greater than $120K: </a:t>
            </a:r>
          </a:p>
          <a:p>
            <a:pPr>
              <a:lnSpc>
                <a:spcPct val="250000"/>
              </a:lnSpc>
            </a:pPr>
            <a:endParaRPr lang="en-US" sz="2400" dirty="0"/>
          </a:p>
        </p:txBody>
      </p:sp>
      <p:sp>
        <p:nvSpPr>
          <p:cNvPr id="13" name="TextBox 12"/>
          <p:cNvSpPr txBox="1"/>
          <p:nvPr/>
        </p:nvSpPr>
        <p:spPr>
          <a:xfrm>
            <a:off x="203023" y="3423063"/>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4" name="TextBox 13"/>
          <p:cNvSpPr txBox="1"/>
          <p:nvPr/>
        </p:nvSpPr>
        <p:spPr>
          <a:xfrm>
            <a:off x="1648913" y="3423063"/>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#Calculate mean salary for each professor rank:</a:t>
            </a:r>
          </a:p>
          <a:p>
            <a:r>
              <a:rPr lang="en-US" dirty="0" err="1">
                <a:solidFill>
                  <a:schemeClr val="bg2">
                    <a:lumMod val="25000"/>
                  </a:schemeClr>
                </a:solidFill>
                <a:latin typeface="Courier New" panose="02070309020205020404" pitchFamily="49" charset="0"/>
                <a:cs typeface="Courier New" panose="02070309020205020404" pitchFamily="49" charset="0"/>
              </a:rPr>
              <a:t>df_sub</a:t>
            </a:r>
            <a:r>
              <a:rPr lang="en-US" dirty="0">
                <a:solidFill>
                  <a:schemeClr val="bg2">
                    <a:lumMod val="25000"/>
                  </a:schemeClr>
                </a:solidFill>
                <a:latin typeface="Courier New" panose="02070309020205020404" pitchFamily="49" charset="0"/>
                <a:cs typeface="Courier New" panose="02070309020205020404" pitchFamily="49" charset="0"/>
              </a:rPr>
              <a:t> = </a:t>
            </a:r>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'salary'] </a:t>
            </a:r>
            <a:r>
              <a:rPr lang="en-US" dirty="0">
                <a:latin typeface="Courier New" panose="02070309020205020404" pitchFamily="49" charset="0"/>
                <a:cs typeface="Courier New" panose="02070309020205020404" pitchFamily="49" charset="0"/>
              </a:rPr>
              <a:t>&gt; 120000 ]</a:t>
            </a:r>
          </a:p>
        </p:txBody>
      </p:sp>
      <p:sp>
        <p:nvSpPr>
          <p:cNvPr id="7" name="TextBox 6"/>
          <p:cNvSpPr txBox="1"/>
          <p:nvPr/>
        </p:nvSpPr>
        <p:spPr>
          <a:xfrm>
            <a:off x="230731" y="5882251"/>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8" name="TextBox 7"/>
          <p:cNvSpPr txBox="1"/>
          <p:nvPr/>
        </p:nvSpPr>
        <p:spPr>
          <a:xfrm>
            <a:off x="1676621" y="5882251"/>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#Select only those rows that contain female professors:</a:t>
            </a:r>
          </a:p>
          <a:p>
            <a:r>
              <a:rPr lang="en-US" dirty="0" err="1">
                <a:solidFill>
                  <a:schemeClr val="bg2">
                    <a:lumMod val="25000"/>
                  </a:schemeClr>
                </a:solidFill>
                <a:latin typeface="Courier New" panose="02070309020205020404" pitchFamily="49" charset="0"/>
                <a:cs typeface="Courier New" panose="02070309020205020404" pitchFamily="49" charset="0"/>
              </a:rPr>
              <a:t>df_f</a:t>
            </a:r>
            <a:r>
              <a:rPr lang="en-US" dirty="0">
                <a:solidFill>
                  <a:schemeClr val="bg2">
                    <a:lumMod val="25000"/>
                  </a:schemeClr>
                </a:solidFill>
                <a:latin typeface="Courier New" panose="02070309020205020404" pitchFamily="49" charset="0"/>
                <a:cs typeface="Courier New" panose="02070309020205020404" pitchFamily="49" charset="0"/>
              </a:rPr>
              <a:t> = </a:t>
            </a:r>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a:solidFill>
                  <a:schemeClr val="bg2">
                    <a:lumMod val="25000"/>
                  </a:schemeClr>
                </a:solidFill>
                <a:latin typeface="Courier New" panose="02070309020205020404" pitchFamily="49" charset="0"/>
                <a:cs typeface="Courier New" panose="02070309020205020404" pitchFamily="49" charset="0"/>
              </a:rPr>
              <a:t>[ </a:t>
            </a:r>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a:solidFill>
                  <a:schemeClr val="bg2">
                    <a:lumMod val="25000"/>
                  </a:schemeClr>
                </a:solidFill>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'sex'] </a:t>
            </a:r>
            <a:r>
              <a:rPr lang="en-US" dirty="0">
                <a:latin typeface="Courier New" panose="02070309020205020404" pitchFamily="49" charset="0"/>
                <a:cs typeface="Courier New" panose="02070309020205020404" pitchFamily="49" charset="0"/>
              </a:rPr>
              <a:t>== </a:t>
            </a:r>
            <a:r>
              <a:rPr lang="en-US" dirty="0">
                <a:solidFill>
                  <a:srgbClr val="C00000"/>
                </a:solidFill>
                <a:latin typeface="Courier New" panose="02070309020205020404" pitchFamily="49" charset="0"/>
                <a:cs typeface="Courier New" panose="02070309020205020404" pitchFamily="49" charset="0"/>
              </a:rPr>
              <a:t>'Female' </a:t>
            </a:r>
            <a:r>
              <a:rPr lang="en-US" dirty="0">
                <a:latin typeface="Courier New" panose="02070309020205020404" pitchFamily="49" charset="0"/>
                <a:cs typeface="Courier New" panose="02070309020205020404" pitchFamily="49" charset="0"/>
              </a:rPr>
              <a:t>]</a:t>
            </a:r>
          </a:p>
        </p:txBody>
      </p:sp>
      <p:sp>
        <p:nvSpPr>
          <p:cNvPr id="9" name="TextBox 8"/>
          <p:cNvSpPr txBox="1"/>
          <p:nvPr/>
        </p:nvSpPr>
        <p:spPr>
          <a:xfrm>
            <a:off x="1011267" y="4296216"/>
            <a:ext cx="10418164" cy="1569660"/>
          </a:xfrm>
          <a:prstGeom prst="rect">
            <a:avLst/>
          </a:prstGeom>
          <a:noFill/>
        </p:spPr>
        <p:txBody>
          <a:bodyPr wrap="square" rtlCol="0">
            <a:spAutoFit/>
          </a:bodyPr>
          <a:lstStyle/>
          <a:p>
            <a:r>
              <a:rPr lang="en-US" sz="2400" dirty="0"/>
              <a:t>Any Boolean operator can be used to subset the data: </a:t>
            </a:r>
          </a:p>
          <a:p>
            <a:r>
              <a:rPr lang="en-US" sz="2400" dirty="0"/>
              <a:t>&gt;   greater;     &gt;= greater or equal;</a:t>
            </a:r>
          </a:p>
          <a:p>
            <a:r>
              <a:rPr lang="en-US" sz="2400" dirty="0"/>
              <a:t>&lt;   less;           &lt;= less or equal;</a:t>
            </a:r>
          </a:p>
          <a:p>
            <a:r>
              <a:rPr lang="en-US" sz="2400" dirty="0"/>
              <a:t>== equal;        != not equal;  </a:t>
            </a:r>
          </a:p>
        </p:txBody>
      </p:sp>
    </p:spTree>
    <p:extLst>
      <p:ext uri="{BB962C8B-B14F-4D97-AF65-F5344CB8AC3E}">
        <p14:creationId xmlns:p14="http://schemas.microsoft.com/office/powerpoint/2010/main" val="107834099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Slicing</a:t>
            </a:r>
          </a:p>
        </p:txBody>
      </p:sp>
      <p:sp>
        <p:nvSpPr>
          <p:cNvPr id="4" name="Slide Number Placeholder 3"/>
          <p:cNvSpPr>
            <a:spLocks noGrp="1"/>
          </p:cNvSpPr>
          <p:nvPr>
            <p:ph type="sldNum" sz="quarter" idx="12"/>
          </p:nvPr>
        </p:nvSpPr>
        <p:spPr/>
        <p:txBody>
          <a:bodyPr/>
          <a:lstStyle/>
          <a:p>
            <a:fld id="{B841CA95-E0BC-48B5-948A-ECC494EB4D84}" type="slidenum">
              <a:rPr lang="en-US" smtClean="0"/>
              <a:t>122</a:t>
            </a:fld>
            <a:endParaRPr lang="en-US"/>
          </a:p>
        </p:txBody>
      </p:sp>
      <p:sp>
        <p:nvSpPr>
          <p:cNvPr id="12" name="TextBox 11"/>
          <p:cNvSpPr txBox="1"/>
          <p:nvPr/>
        </p:nvSpPr>
        <p:spPr>
          <a:xfrm>
            <a:off x="991089" y="2009262"/>
            <a:ext cx="10418164" cy="2677656"/>
          </a:xfrm>
          <a:prstGeom prst="rect">
            <a:avLst/>
          </a:prstGeom>
          <a:noFill/>
        </p:spPr>
        <p:txBody>
          <a:bodyPr wrap="square" rtlCol="0">
            <a:spAutoFit/>
          </a:bodyPr>
          <a:lstStyle/>
          <a:p>
            <a:r>
              <a:rPr lang="en-US" sz="2400" dirty="0"/>
              <a:t>There are a number of ways to subset the Data Frame:</a:t>
            </a:r>
          </a:p>
          <a:p>
            <a:pPr marL="800100" lvl="1" indent="-342900">
              <a:buFont typeface="Arial" panose="020B0604020202020204" pitchFamily="34" charset="0"/>
              <a:buChar char="•"/>
            </a:pPr>
            <a:r>
              <a:rPr lang="en-US" sz="2400" dirty="0"/>
              <a:t>one or more columns</a:t>
            </a:r>
          </a:p>
          <a:p>
            <a:pPr marL="800100" lvl="1" indent="-342900">
              <a:buFont typeface="Arial" panose="020B0604020202020204" pitchFamily="34" charset="0"/>
              <a:buChar char="•"/>
            </a:pPr>
            <a:r>
              <a:rPr lang="en-US" sz="2400" dirty="0"/>
              <a:t>one or more rows</a:t>
            </a:r>
          </a:p>
          <a:p>
            <a:pPr marL="800100" lvl="1" indent="-342900">
              <a:buFont typeface="Arial" panose="020B0604020202020204" pitchFamily="34" charset="0"/>
              <a:buChar char="•"/>
            </a:pPr>
            <a:r>
              <a:rPr lang="en-US" sz="2400" dirty="0"/>
              <a:t>a subset of rows and columns</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lvl="1"/>
            <a:r>
              <a:rPr lang="en-US" sz="2400" dirty="0"/>
              <a:t>Rows and columns can be selected by their position or label </a:t>
            </a:r>
          </a:p>
        </p:txBody>
      </p:sp>
    </p:spTree>
    <p:extLst>
      <p:ext uri="{BB962C8B-B14F-4D97-AF65-F5344CB8AC3E}">
        <p14:creationId xmlns:p14="http://schemas.microsoft.com/office/powerpoint/2010/main" val="329062584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Slicing</a:t>
            </a:r>
          </a:p>
        </p:txBody>
      </p:sp>
      <p:sp>
        <p:nvSpPr>
          <p:cNvPr id="4" name="Slide Number Placeholder 3"/>
          <p:cNvSpPr>
            <a:spLocks noGrp="1"/>
          </p:cNvSpPr>
          <p:nvPr>
            <p:ph type="sldNum" sz="quarter" idx="12"/>
          </p:nvPr>
        </p:nvSpPr>
        <p:spPr/>
        <p:txBody>
          <a:bodyPr/>
          <a:lstStyle/>
          <a:p>
            <a:fld id="{B841CA95-E0BC-48B5-948A-ECC494EB4D84}" type="slidenum">
              <a:rPr lang="en-US" smtClean="0"/>
              <a:t>123</a:t>
            </a:fld>
            <a:endParaRPr lang="en-US"/>
          </a:p>
        </p:txBody>
      </p:sp>
      <p:sp>
        <p:nvSpPr>
          <p:cNvPr id="12" name="TextBox 11"/>
          <p:cNvSpPr txBox="1"/>
          <p:nvPr/>
        </p:nvSpPr>
        <p:spPr>
          <a:xfrm>
            <a:off x="991089" y="2009262"/>
            <a:ext cx="10418164" cy="830997"/>
          </a:xfrm>
          <a:prstGeom prst="rect">
            <a:avLst/>
          </a:prstGeom>
          <a:noFill/>
        </p:spPr>
        <p:txBody>
          <a:bodyPr wrap="square" rtlCol="0">
            <a:spAutoFit/>
          </a:bodyPr>
          <a:lstStyle/>
          <a:p>
            <a:r>
              <a:rPr lang="en-US" sz="2400" dirty="0"/>
              <a:t>When selecting one column, it is possible to use single set of brackets, but the resulting object will be  a Series (not a </a:t>
            </a:r>
            <a:r>
              <a:rPr lang="en-US" sz="2400" dirty="0" err="1"/>
              <a:t>DataFrame</a:t>
            </a:r>
            <a:r>
              <a:rPr lang="en-US" sz="2400" dirty="0"/>
              <a:t>): </a:t>
            </a:r>
          </a:p>
        </p:txBody>
      </p:sp>
      <p:sp>
        <p:nvSpPr>
          <p:cNvPr id="13" name="TextBox 12"/>
          <p:cNvSpPr txBox="1"/>
          <p:nvPr/>
        </p:nvSpPr>
        <p:spPr>
          <a:xfrm>
            <a:off x="203023" y="2919336"/>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4" name="TextBox 13"/>
          <p:cNvSpPr txBox="1"/>
          <p:nvPr/>
        </p:nvSpPr>
        <p:spPr>
          <a:xfrm>
            <a:off x="1648913" y="2919336"/>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#Select column salary:</a:t>
            </a:r>
          </a:p>
          <a:p>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'salary'</a:t>
            </a:r>
            <a:r>
              <a:rPr lang="en-US" dirty="0">
                <a:latin typeface="Courier New" panose="02070309020205020404" pitchFamily="49" charset="0"/>
                <a:cs typeface="Courier New" panose="02070309020205020404" pitchFamily="49" charset="0"/>
              </a:rPr>
              <a:t>]</a:t>
            </a:r>
          </a:p>
        </p:txBody>
      </p:sp>
      <p:sp>
        <p:nvSpPr>
          <p:cNvPr id="7" name="TextBox 6"/>
          <p:cNvSpPr txBox="1"/>
          <p:nvPr/>
        </p:nvSpPr>
        <p:spPr>
          <a:xfrm>
            <a:off x="984466" y="4078807"/>
            <a:ext cx="10418164" cy="830997"/>
          </a:xfrm>
          <a:prstGeom prst="rect">
            <a:avLst/>
          </a:prstGeom>
          <a:noFill/>
        </p:spPr>
        <p:txBody>
          <a:bodyPr wrap="square" rtlCol="0">
            <a:spAutoFit/>
          </a:bodyPr>
          <a:lstStyle/>
          <a:p>
            <a:r>
              <a:rPr lang="en-US" sz="2400" dirty="0"/>
              <a:t>When we need to select more than one column and/or make the output to be a </a:t>
            </a:r>
            <a:r>
              <a:rPr lang="en-US" sz="2400" dirty="0" err="1"/>
              <a:t>DataFrame</a:t>
            </a:r>
            <a:r>
              <a:rPr lang="en-US" sz="2400" dirty="0"/>
              <a:t>, we should use double brackets:</a:t>
            </a:r>
          </a:p>
        </p:txBody>
      </p:sp>
      <p:sp>
        <p:nvSpPr>
          <p:cNvPr id="8" name="TextBox 7"/>
          <p:cNvSpPr txBox="1"/>
          <p:nvPr/>
        </p:nvSpPr>
        <p:spPr>
          <a:xfrm>
            <a:off x="196400" y="4988881"/>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9" name="TextBox 8"/>
          <p:cNvSpPr txBox="1"/>
          <p:nvPr/>
        </p:nvSpPr>
        <p:spPr>
          <a:xfrm>
            <a:off x="1642290" y="4988881"/>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#Select column salary:</a:t>
            </a:r>
          </a:p>
          <a:p>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rank'</a:t>
            </a:r>
            <a:r>
              <a:rPr lang="en-US" dirty="0" err="1">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'salary</a:t>
            </a:r>
            <a:r>
              <a:rPr lang="en-US" dirty="0">
                <a:solidFill>
                  <a:srgbClr val="C0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64774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Selecting rows</a:t>
            </a:r>
          </a:p>
        </p:txBody>
      </p:sp>
      <p:sp>
        <p:nvSpPr>
          <p:cNvPr id="4" name="Slide Number Placeholder 3"/>
          <p:cNvSpPr>
            <a:spLocks noGrp="1"/>
          </p:cNvSpPr>
          <p:nvPr>
            <p:ph type="sldNum" sz="quarter" idx="12"/>
          </p:nvPr>
        </p:nvSpPr>
        <p:spPr/>
        <p:txBody>
          <a:bodyPr/>
          <a:lstStyle/>
          <a:p>
            <a:fld id="{B841CA95-E0BC-48B5-948A-ECC494EB4D84}" type="slidenum">
              <a:rPr lang="en-US" smtClean="0"/>
              <a:t>124</a:t>
            </a:fld>
            <a:endParaRPr lang="en-US"/>
          </a:p>
        </p:txBody>
      </p:sp>
      <p:sp>
        <p:nvSpPr>
          <p:cNvPr id="12" name="TextBox 11"/>
          <p:cNvSpPr txBox="1"/>
          <p:nvPr/>
        </p:nvSpPr>
        <p:spPr>
          <a:xfrm>
            <a:off x="991089" y="2009262"/>
            <a:ext cx="10418164" cy="461665"/>
          </a:xfrm>
          <a:prstGeom prst="rect">
            <a:avLst/>
          </a:prstGeom>
          <a:noFill/>
        </p:spPr>
        <p:txBody>
          <a:bodyPr wrap="square" rtlCol="0">
            <a:spAutoFit/>
          </a:bodyPr>
          <a:lstStyle/>
          <a:p>
            <a:r>
              <a:rPr lang="en-US" sz="2400" dirty="0"/>
              <a:t>If we need to select a range of rows, we can specify the range using ":" </a:t>
            </a:r>
          </a:p>
        </p:txBody>
      </p:sp>
      <p:sp>
        <p:nvSpPr>
          <p:cNvPr id="13" name="TextBox 12"/>
          <p:cNvSpPr txBox="1"/>
          <p:nvPr/>
        </p:nvSpPr>
        <p:spPr>
          <a:xfrm>
            <a:off x="203023" y="2919336"/>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4" name="TextBox 13"/>
          <p:cNvSpPr txBox="1"/>
          <p:nvPr/>
        </p:nvSpPr>
        <p:spPr>
          <a:xfrm>
            <a:off x="1648913" y="2919336"/>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#Select rows by their position:</a:t>
            </a:r>
          </a:p>
          <a:p>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10:20</a:t>
            </a:r>
            <a:r>
              <a:rPr lang="en-US" dirty="0">
                <a:latin typeface="Courier New" panose="02070309020205020404" pitchFamily="49" charset="0"/>
                <a:cs typeface="Courier New" panose="02070309020205020404" pitchFamily="49" charset="0"/>
              </a:rPr>
              <a:t>]</a:t>
            </a:r>
          </a:p>
        </p:txBody>
      </p:sp>
      <p:sp>
        <p:nvSpPr>
          <p:cNvPr id="7" name="TextBox 6"/>
          <p:cNvSpPr txBox="1"/>
          <p:nvPr/>
        </p:nvSpPr>
        <p:spPr>
          <a:xfrm>
            <a:off x="984466" y="4078807"/>
            <a:ext cx="10418164" cy="1200329"/>
          </a:xfrm>
          <a:prstGeom prst="rect">
            <a:avLst/>
          </a:prstGeom>
          <a:noFill/>
        </p:spPr>
        <p:txBody>
          <a:bodyPr wrap="square" rtlCol="0">
            <a:spAutoFit/>
          </a:bodyPr>
          <a:lstStyle/>
          <a:p>
            <a:r>
              <a:rPr lang="en-US" sz="2400" dirty="0"/>
              <a:t>Notice that the first row has a position 0, and the last value in the range is omitted:</a:t>
            </a:r>
          </a:p>
          <a:p>
            <a:r>
              <a:rPr lang="en-US" sz="2400" dirty="0"/>
              <a:t>So for 0:10 range the first 10 rows are returned with the positions starting with 0 and ending with 9</a:t>
            </a:r>
          </a:p>
        </p:txBody>
      </p:sp>
    </p:spTree>
    <p:extLst>
      <p:ext uri="{BB962C8B-B14F-4D97-AF65-F5344CB8AC3E}">
        <p14:creationId xmlns:p14="http://schemas.microsoft.com/office/powerpoint/2010/main" val="17194451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Sorting</a:t>
            </a:r>
          </a:p>
        </p:txBody>
      </p:sp>
      <p:sp>
        <p:nvSpPr>
          <p:cNvPr id="4" name="Slide Number Placeholder 3"/>
          <p:cNvSpPr>
            <a:spLocks noGrp="1"/>
          </p:cNvSpPr>
          <p:nvPr>
            <p:ph type="sldNum" sz="quarter" idx="12"/>
          </p:nvPr>
        </p:nvSpPr>
        <p:spPr/>
        <p:txBody>
          <a:bodyPr/>
          <a:lstStyle/>
          <a:p>
            <a:fld id="{B841CA95-E0BC-48B5-948A-ECC494EB4D84}" type="slidenum">
              <a:rPr lang="en-US" smtClean="0"/>
              <a:t>125</a:t>
            </a:fld>
            <a:endParaRPr lang="en-US"/>
          </a:p>
        </p:txBody>
      </p:sp>
      <p:sp>
        <p:nvSpPr>
          <p:cNvPr id="7" name="TextBox 6"/>
          <p:cNvSpPr txBox="1"/>
          <p:nvPr/>
        </p:nvSpPr>
        <p:spPr>
          <a:xfrm>
            <a:off x="991089" y="2009262"/>
            <a:ext cx="10418164" cy="830997"/>
          </a:xfrm>
          <a:prstGeom prst="rect">
            <a:avLst/>
          </a:prstGeom>
          <a:noFill/>
        </p:spPr>
        <p:txBody>
          <a:bodyPr wrap="square" rtlCol="0">
            <a:spAutoFit/>
          </a:bodyPr>
          <a:lstStyle/>
          <a:p>
            <a:r>
              <a:rPr lang="en-US" sz="2400" dirty="0"/>
              <a:t>We can sort the data by a value in the column. By default the sorting will occur in ascending order and a new data frame is return. </a:t>
            </a:r>
          </a:p>
        </p:txBody>
      </p:sp>
      <p:sp>
        <p:nvSpPr>
          <p:cNvPr id="8" name="TextBox 7"/>
          <p:cNvSpPr txBox="1"/>
          <p:nvPr/>
        </p:nvSpPr>
        <p:spPr>
          <a:xfrm>
            <a:off x="203023" y="3147936"/>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1" name="TextBox 10"/>
          <p:cNvSpPr txBox="1"/>
          <p:nvPr/>
        </p:nvSpPr>
        <p:spPr>
          <a:xfrm>
            <a:off x="1648913" y="3147936"/>
            <a:ext cx="10268267" cy="923330"/>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 Create a new data frame from the original sorted by the column Salary</a:t>
            </a:r>
          </a:p>
          <a:p>
            <a:r>
              <a:rPr lang="en-US" dirty="0" err="1">
                <a:solidFill>
                  <a:schemeClr val="bg2">
                    <a:lumMod val="25000"/>
                  </a:schemeClr>
                </a:solidFill>
                <a:latin typeface="Courier New" panose="02070309020205020404" pitchFamily="49" charset="0"/>
                <a:cs typeface="Courier New" panose="02070309020205020404" pitchFamily="49" charset="0"/>
              </a:rPr>
              <a:t>df_sorted</a:t>
            </a:r>
            <a:r>
              <a:rPr lang="en-US" dirty="0">
                <a:solidFill>
                  <a:schemeClr val="bg2">
                    <a:lumMod val="25000"/>
                  </a:schemeClr>
                </a:solidFill>
                <a:latin typeface="Courier New" panose="02070309020205020404" pitchFamily="49" charset="0"/>
                <a:cs typeface="Courier New" panose="02070309020205020404" pitchFamily="49" charset="0"/>
              </a:rPr>
              <a:t> = </a:t>
            </a:r>
            <a:r>
              <a:rPr lang="en-US" dirty="0" err="1">
                <a:solidFill>
                  <a:schemeClr val="bg2">
                    <a:lumMod val="25000"/>
                  </a:schemeClr>
                </a:solidFill>
                <a:latin typeface="Courier New" panose="02070309020205020404" pitchFamily="49" charset="0"/>
                <a:cs typeface="Courier New" panose="02070309020205020404" pitchFamily="49" charset="0"/>
              </a:rPr>
              <a:t>df</a:t>
            </a:r>
            <a:r>
              <a:rPr lang="en-US" dirty="0" err="1">
                <a:latin typeface="Courier New" panose="02070309020205020404" pitchFamily="49" charset="0"/>
                <a:cs typeface="Courier New" panose="02070309020205020404" pitchFamily="49" charset="0"/>
              </a:rPr>
              <a:t>.sort_values</a:t>
            </a:r>
            <a:r>
              <a:rPr lang="en-US" dirty="0">
                <a:latin typeface="Courier New" panose="02070309020205020404" pitchFamily="49" charset="0"/>
                <a:cs typeface="Courier New" panose="02070309020205020404" pitchFamily="49" charset="0"/>
              </a:rPr>
              <a:t>( by</a:t>
            </a:r>
            <a:r>
              <a:rPr lang="en-US" dirty="0">
                <a:solidFill>
                  <a:schemeClr val="accent6">
                    <a:lumMod val="75000"/>
                  </a:schemeClr>
                </a:solidFill>
                <a:latin typeface="Courier New" panose="02070309020205020404" pitchFamily="49" charset="0"/>
                <a:cs typeface="Courier New" panose="02070309020205020404" pitchFamily="49" charset="0"/>
              </a:rPr>
              <a:t> =</a:t>
            </a:r>
            <a:r>
              <a:rPr lang="en-US" dirty="0">
                <a:solidFill>
                  <a:srgbClr val="C00000"/>
                </a:solidFill>
                <a:latin typeface="Courier New" panose="02070309020205020404" pitchFamily="49" charset="0"/>
                <a:cs typeface="Courier New" panose="02070309020205020404" pitchFamily="49" charset="0"/>
              </a:rPr>
              <a:t>'service'</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df_sorted.head</a:t>
            </a:r>
            <a:r>
              <a:rPr lang="en-US" dirty="0">
                <a:latin typeface="Courier New" panose="02070309020205020404" pitchFamily="49" charset="0"/>
                <a:cs typeface="Courier New" panose="02070309020205020404" pitchFamily="49" charset="0"/>
              </a:rPr>
              <a:t>()</a:t>
            </a:r>
          </a:p>
        </p:txBody>
      </p:sp>
      <p:sp>
        <p:nvSpPr>
          <p:cNvPr id="12" name="TextBox 11"/>
          <p:cNvSpPr txBox="1"/>
          <p:nvPr/>
        </p:nvSpPr>
        <p:spPr>
          <a:xfrm>
            <a:off x="231693" y="4272876"/>
            <a:ext cx="10453566" cy="369332"/>
          </a:xfrm>
          <a:prstGeom prst="rect">
            <a:avLst/>
          </a:prstGeom>
          <a:noFill/>
          <a:ln>
            <a:noFill/>
          </a:ln>
        </p:spPr>
        <p:txBody>
          <a:bodyPr wrap="square" rtlCol="0">
            <a:spAutoFit/>
          </a:bodyPr>
          <a:lstStyle/>
          <a:p>
            <a:r>
              <a:rPr lang="en-US" dirty="0"/>
              <a:t>         </a:t>
            </a:r>
            <a:r>
              <a:rPr lang="en-US" sz="1600" dirty="0">
                <a:solidFill>
                  <a:srgbClr val="C00000"/>
                </a:solidFill>
                <a:latin typeface="Courier New" panose="02070309020205020404" pitchFamily="49" charset="0"/>
                <a:cs typeface="Courier New" panose="02070309020205020404" pitchFamily="49" charset="0"/>
              </a:rPr>
              <a:t>Out[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913" y="4378943"/>
            <a:ext cx="3566469" cy="1661304"/>
          </a:xfrm>
          <a:prstGeom prst="rect">
            <a:avLst/>
          </a:prstGeom>
        </p:spPr>
      </p:pic>
    </p:spTree>
    <p:extLst>
      <p:ext uri="{BB962C8B-B14F-4D97-AF65-F5344CB8AC3E}">
        <p14:creationId xmlns:p14="http://schemas.microsoft.com/office/powerpoint/2010/main" val="9571571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Sorting</a:t>
            </a:r>
          </a:p>
        </p:txBody>
      </p:sp>
      <p:sp>
        <p:nvSpPr>
          <p:cNvPr id="4" name="Slide Number Placeholder 3"/>
          <p:cNvSpPr>
            <a:spLocks noGrp="1"/>
          </p:cNvSpPr>
          <p:nvPr>
            <p:ph type="sldNum" sz="quarter" idx="12"/>
          </p:nvPr>
        </p:nvSpPr>
        <p:spPr/>
        <p:txBody>
          <a:bodyPr/>
          <a:lstStyle/>
          <a:p>
            <a:fld id="{B841CA95-E0BC-48B5-948A-ECC494EB4D84}" type="slidenum">
              <a:rPr lang="en-US" smtClean="0"/>
              <a:t>126</a:t>
            </a:fld>
            <a:endParaRPr lang="en-US"/>
          </a:p>
        </p:txBody>
      </p:sp>
      <p:sp>
        <p:nvSpPr>
          <p:cNvPr id="7" name="TextBox 6"/>
          <p:cNvSpPr txBox="1"/>
          <p:nvPr/>
        </p:nvSpPr>
        <p:spPr>
          <a:xfrm>
            <a:off x="991089" y="2009262"/>
            <a:ext cx="10418164" cy="461665"/>
          </a:xfrm>
          <a:prstGeom prst="rect">
            <a:avLst/>
          </a:prstGeom>
          <a:noFill/>
        </p:spPr>
        <p:txBody>
          <a:bodyPr wrap="square" rtlCol="0">
            <a:spAutoFit/>
          </a:bodyPr>
          <a:lstStyle/>
          <a:p>
            <a:r>
              <a:rPr lang="en-US" sz="2400" dirty="0"/>
              <a:t>We can sort the data using 2 or more columns:</a:t>
            </a:r>
          </a:p>
        </p:txBody>
      </p:sp>
      <p:sp>
        <p:nvSpPr>
          <p:cNvPr id="8" name="TextBox 7"/>
          <p:cNvSpPr txBox="1"/>
          <p:nvPr/>
        </p:nvSpPr>
        <p:spPr>
          <a:xfrm>
            <a:off x="-77533" y="2566042"/>
            <a:ext cx="10846184"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1" name="TextBox 10"/>
          <p:cNvSpPr txBox="1"/>
          <p:nvPr/>
        </p:nvSpPr>
        <p:spPr>
          <a:xfrm>
            <a:off x="1368357" y="2566042"/>
            <a:ext cx="10653925" cy="615553"/>
          </a:xfrm>
          <a:prstGeom prst="rect">
            <a:avLst/>
          </a:prstGeom>
          <a:noFill/>
          <a:ln>
            <a:solidFill>
              <a:schemeClr val="bg2">
                <a:lumMod val="90000"/>
              </a:schemeClr>
            </a:solidFill>
          </a:ln>
        </p:spPr>
        <p:txBody>
          <a:bodyPr wrap="square" rtlCol="0">
            <a:spAutoFit/>
          </a:bodyPr>
          <a:lstStyle/>
          <a:p>
            <a:r>
              <a:rPr lang="en-US" sz="1600" dirty="0" err="1">
                <a:solidFill>
                  <a:schemeClr val="bg2">
                    <a:lumMod val="25000"/>
                  </a:schemeClr>
                </a:solidFill>
                <a:latin typeface="Courier New" panose="02070309020205020404" pitchFamily="49" charset="0"/>
                <a:cs typeface="Courier New" panose="02070309020205020404" pitchFamily="49" charset="0"/>
              </a:rPr>
              <a:t>df_sorted</a:t>
            </a:r>
            <a:r>
              <a:rPr lang="en-US" sz="1600" dirty="0">
                <a:solidFill>
                  <a:schemeClr val="bg2">
                    <a:lumMod val="25000"/>
                  </a:schemeClr>
                </a:solidFill>
                <a:latin typeface="Courier New" panose="02070309020205020404" pitchFamily="49" charset="0"/>
                <a:cs typeface="Courier New" panose="02070309020205020404" pitchFamily="49" charset="0"/>
              </a:rPr>
              <a:t> = </a:t>
            </a:r>
            <a:r>
              <a:rPr lang="en-US" sz="1600" dirty="0" err="1">
                <a:solidFill>
                  <a:schemeClr val="bg2">
                    <a:lumMod val="25000"/>
                  </a:schemeClr>
                </a:solidFill>
                <a:latin typeface="Courier New" panose="02070309020205020404" pitchFamily="49" charset="0"/>
                <a:cs typeface="Courier New" panose="02070309020205020404" pitchFamily="49" charset="0"/>
              </a:rPr>
              <a:t>df</a:t>
            </a:r>
            <a:r>
              <a:rPr lang="en-US" sz="1600" dirty="0" err="1">
                <a:latin typeface="Courier New" panose="02070309020205020404" pitchFamily="49" charset="0"/>
                <a:cs typeface="Courier New" panose="02070309020205020404" pitchFamily="49" charset="0"/>
              </a:rPr>
              <a:t>.sort_values</a:t>
            </a:r>
            <a:r>
              <a:rPr lang="en-US" sz="1600" dirty="0">
                <a:latin typeface="Courier New" panose="02070309020205020404" pitchFamily="49" charset="0"/>
                <a:cs typeface="Courier New" panose="02070309020205020404" pitchFamily="49" charset="0"/>
              </a:rPr>
              <a:t>( by</a:t>
            </a:r>
            <a:r>
              <a:rPr lang="en-US" sz="1600" dirty="0">
                <a:solidFill>
                  <a:schemeClr val="accent6">
                    <a:lumMod val="75000"/>
                  </a:schemeClr>
                </a:solidFill>
                <a:latin typeface="Courier New" panose="02070309020205020404" pitchFamily="49" charset="0"/>
                <a:cs typeface="Courier New" panose="02070309020205020404" pitchFamily="49" charset="0"/>
              </a:rPr>
              <a:t> =[</a:t>
            </a:r>
            <a:r>
              <a:rPr lang="en-US" sz="1600" dirty="0">
                <a:solidFill>
                  <a:srgbClr val="C00000"/>
                </a:solidFill>
                <a:latin typeface="Courier New" panose="02070309020205020404" pitchFamily="49" charset="0"/>
                <a:cs typeface="Courier New" panose="02070309020205020404" pitchFamily="49" charset="0"/>
              </a:rPr>
              <a:t>'service'</a:t>
            </a:r>
            <a:r>
              <a:rPr lang="en-US" sz="1600" dirty="0">
                <a:latin typeface="Courier New" panose="02070309020205020404" pitchFamily="49" charset="0"/>
                <a:cs typeface="Courier New" panose="02070309020205020404" pitchFamily="49" charset="0"/>
              </a:rPr>
              <a:t>,</a:t>
            </a:r>
            <a:r>
              <a:rPr lang="en-US" sz="1600" dirty="0">
                <a:solidFill>
                  <a:srgbClr val="C00000"/>
                </a:solidFill>
                <a:latin typeface="Courier New" panose="02070309020205020404" pitchFamily="49" charset="0"/>
                <a:cs typeface="Courier New" panose="02070309020205020404" pitchFamily="49" charset="0"/>
              </a:rPr>
              <a:t> 'salary</a:t>
            </a:r>
            <a:r>
              <a:rPr lang="en-US" sz="1600" dirty="0">
                <a:latin typeface="Courier New" panose="02070309020205020404" pitchFamily="49" charset="0"/>
                <a:cs typeface="Courier New" panose="02070309020205020404" pitchFamily="49" charset="0"/>
              </a:rPr>
              <a:t>'], ascending = [</a:t>
            </a:r>
            <a:r>
              <a:rPr lang="en-US" sz="1600" b="1" dirty="0">
                <a:solidFill>
                  <a:schemeClr val="accent6">
                    <a:lumMod val="75000"/>
                  </a:schemeClr>
                </a:solidFill>
                <a:latin typeface="Courier New" panose="02070309020205020404" pitchFamily="49" charset="0"/>
                <a:cs typeface="Courier New" panose="02070309020205020404" pitchFamily="49" charset="0"/>
              </a:rPr>
              <a:t>True</a:t>
            </a:r>
            <a:r>
              <a:rPr lang="en-US" sz="1600" dirty="0">
                <a:latin typeface="Courier New" panose="02070309020205020404" pitchFamily="49" charset="0"/>
                <a:cs typeface="Courier New" panose="02070309020205020404" pitchFamily="49" charset="0"/>
              </a:rPr>
              <a:t>,</a:t>
            </a:r>
            <a:r>
              <a:rPr lang="en-US" sz="1600" dirty="0">
                <a:solidFill>
                  <a:srgbClr val="C00000"/>
                </a:solidFill>
                <a:latin typeface="Courier New" panose="02070309020205020404" pitchFamily="49" charset="0"/>
                <a:cs typeface="Courier New" panose="02070309020205020404" pitchFamily="49" charset="0"/>
              </a:rPr>
              <a:t> </a:t>
            </a:r>
            <a:r>
              <a:rPr lang="en-US" sz="1600" b="1" dirty="0">
                <a:solidFill>
                  <a:schemeClr val="accent6">
                    <a:lumMod val="75000"/>
                  </a:schemeClr>
                </a:solidFill>
                <a:latin typeface="Courier New" panose="02070309020205020404" pitchFamily="49" charset="0"/>
                <a:cs typeface="Courier New" panose="02070309020205020404" pitchFamily="49" charset="0"/>
              </a:rPr>
              <a:t>False</a:t>
            </a:r>
            <a:r>
              <a:rPr lang="en-US" sz="1600"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df_sorted.head</a:t>
            </a:r>
            <a:r>
              <a:rPr lang="en-US" dirty="0">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10</a:t>
            </a:r>
            <a:r>
              <a:rPr lang="en-US" dirty="0">
                <a:latin typeface="Courier New" panose="02070309020205020404" pitchFamily="49" charset="0"/>
                <a:cs typeface="Courier New" panose="02070309020205020404" pitchFamily="49" charset="0"/>
              </a:rPr>
              <a:t>)</a:t>
            </a:r>
          </a:p>
        </p:txBody>
      </p:sp>
      <p:sp>
        <p:nvSpPr>
          <p:cNvPr id="12" name="TextBox 11"/>
          <p:cNvSpPr txBox="1"/>
          <p:nvPr/>
        </p:nvSpPr>
        <p:spPr>
          <a:xfrm>
            <a:off x="-48863" y="3690982"/>
            <a:ext cx="10846184" cy="369332"/>
          </a:xfrm>
          <a:prstGeom prst="rect">
            <a:avLst/>
          </a:prstGeom>
          <a:noFill/>
          <a:ln>
            <a:noFill/>
          </a:ln>
        </p:spPr>
        <p:txBody>
          <a:bodyPr wrap="square" rtlCol="0">
            <a:spAutoFit/>
          </a:bodyPr>
          <a:lstStyle/>
          <a:p>
            <a:r>
              <a:rPr lang="en-US" dirty="0"/>
              <a:t>         </a:t>
            </a:r>
            <a:r>
              <a:rPr lang="en-US" sz="1600" dirty="0">
                <a:solidFill>
                  <a:srgbClr val="C00000"/>
                </a:solidFill>
                <a:latin typeface="Courier New" panose="02070309020205020404" pitchFamily="49" charset="0"/>
                <a:cs typeface="Courier New" panose="02070309020205020404" pitchFamily="49" charset="0"/>
              </a:rPr>
              <a:t>Out[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8357" y="3578891"/>
            <a:ext cx="3642676" cy="3101609"/>
          </a:xfrm>
          <a:prstGeom prst="rect">
            <a:avLst/>
          </a:prstGeom>
        </p:spPr>
      </p:pic>
    </p:spTree>
    <p:extLst>
      <p:ext uri="{BB962C8B-B14F-4D97-AF65-F5344CB8AC3E}">
        <p14:creationId xmlns:p14="http://schemas.microsoft.com/office/powerpoint/2010/main" val="200140718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Slide Number Placeholder 3"/>
          <p:cNvSpPr>
            <a:spLocks noGrp="1"/>
          </p:cNvSpPr>
          <p:nvPr>
            <p:ph type="sldNum" sz="quarter" idx="12"/>
          </p:nvPr>
        </p:nvSpPr>
        <p:spPr/>
        <p:txBody>
          <a:bodyPr/>
          <a:lstStyle/>
          <a:p>
            <a:fld id="{B841CA95-E0BC-48B5-948A-ECC494EB4D84}" type="slidenum">
              <a:rPr lang="en-US" smtClean="0"/>
              <a:t>127</a:t>
            </a:fld>
            <a:endParaRPr lang="en-US"/>
          </a:p>
        </p:txBody>
      </p:sp>
      <p:sp>
        <p:nvSpPr>
          <p:cNvPr id="7" name="TextBox 6"/>
          <p:cNvSpPr txBox="1"/>
          <p:nvPr/>
        </p:nvSpPr>
        <p:spPr>
          <a:xfrm>
            <a:off x="991089" y="1770269"/>
            <a:ext cx="10418164" cy="461665"/>
          </a:xfrm>
          <a:prstGeom prst="rect">
            <a:avLst/>
          </a:prstGeom>
          <a:noFill/>
        </p:spPr>
        <p:txBody>
          <a:bodyPr wrap="square" rtlCol="0">
            <a:spAutoFit/>
          </a:bodyPr>
          <a:lstStyle/>
          <a:p>
            <a:r>
              <a:rPr lang="en-US" sz="2400" dirty="0"/>
              <a:t>Missing values are marked as </a:t>
            </a:r>
            <a:r>
              <a:rPr lang="en-US" sz="2400" dirty="0" err="1"/>
              <a:t>NaN</a:t>
            </a:r>
            <a:endParaRPr lang="en-US" sz="2400" dirty="0"/>
          </a:p>
        </p:txBody>
      </p:sp>
      <p:sp>
        <p:nvSpPr>
          <p:cNvPr id="8" name="TextBox 7"/>
          <p:cNvSpPr txBox="1"/>
          <p:nvPr/>
        </p:nvSpPr>
        <p:spPr>
          <a:xfrm>
            <a:off x="-77533" y="2327049"/>
            <a:ext cx="10846184"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1" name="TextBox 10"/>
          <p:cNvSpPr txBox="1"/>
          <p:nvPr/>
        </p:nvSpPr>
        <p:spPr>
          <a:xfrm>
            <a:off x="1368357" y="2327049"/>
            <a:ext cx="10653925" cy="584775"/>
          </a:xfrm>
          <a:prstGeom prst="rect">
            <a:avLst/>
          </a:prstGeom>
          <a:noFill/>
          <a:ln>
            <a:solidFill>
              <a:schemeClr val="bg2">
                <a:lumMod val="90000"/>
              </a:schemeClr>
            </a:solidFill>
          </a:ln>
        </p:spPr>
        <p:txBody>
          <a:bodyPr wrap="square" rtlCol="0">
            <a:spAutoFit/>
          </a:bodyPr>
          <a:lstStyle/>
          <a:p>
            <a:r>
              <a:rPr lang="en-US" sz="1600" dirty="0">
                <a:solidFill>
                  <a:schemeClr val="accent6">
                    <a:lumMod val="75000"/>
                  </a:schemeClr>
                </a:solidFill>
                <a:latin typeface="Courier New" panose="02070309020205020404" pitchFamily="49" charset="0"/>
                <a:cs typeface="Courier New" panose="02070309020205020404" pitchFamily="49" charset="0"/>
              </a:rPr>
              <a:t># Read a dataset with missing values</a:t>
            </a:r>
          </a:p>
          <a:p>
            <a:r>
              <a:rPr lang="en-US" sz="1600" dirty="0">
                <a:solidFill>
                  <a:schemeClr val="bg2">
                    <a:lumMod val="25000"/>
                  </a:schemeClr>
                </a:solidFill>
                <a:latin typeface="Courier New" panose="02070309020205020404" pitchFamily="49" charset="0"/>
                <a:cs typeface="Courier New" panose="02070309020205020404" pitchFamily="49" charset="0"/>
              </a:rPr>
              <a:t>flights = </a:t>
            </a:r>
            <a:r>
              <a:rPr lang="en-US" sz="1600" dirty="0" err="1">
                <a:solidFill>
                  <a:schemeClr val="bg2">
                    <a:lumMod val="25000"/>
                  </a:schemeClr>
                </a:solidFill>
                <a:latin typeface="Courier New" panose="02070309020205020404" pitchFamily="49" charset="0"/>
                <a:cs typeface="Courier New" panose="02070309020205020404" pitchFamily="49" charset="0"/>
              </a:rPr>
              <a:t>pd.read_csv</a:t>
            </a:r>
            <a:r>
              <a:rPr lang="en-US" sz="1600" dirty="0">
                <a:solidFill>
                  <a:schemeClr val="bg2">
                    <a:lumMod val="25000"/>
                  </a:schemeClr>
                </a:solidFill>
                <a:latin typeface="Courier New" panose="02070309020205020404" pitchFamily="49" charset="0"/>
                <a:cs typeface="Courier New" panose="02070309020205020404" pitchFamily="49" charset="0"/>
              </a:rPr>
              <a:t>(</a:t>
            </a:r>
            <a:r>
              <a:rPr lang="en-US" sz="1600" dirty="0">
                <a:solidFill>
                  <a:srgbClr val="C00000"/>
                </a:solidFill>
                <a:latin typeface="Courier New" panose="02070309020205020404" pitchFamily="49" charset="0"/>
                <a:cs typeface="Courier New" panose="02070309020205020404" pitchFamily="49" charset="0"/>
              </a:rPr>
              <a:t>"http://rcs.bu.edu/examples/python/</a:t>
            </a:r>
            <a:r>
              <a:rPr lang="en-US" sz="1600" dirty="0" err="1">
                <a:solidFill>
                  <a:srgbClr val="C00000"/>
                </a:solidFill>
                <a:latin typeface="Courier New" panose="02070309020205020404" pitchFamily="49" charset="0"/>
                <a:cs typeface="Courier New" panose="02070309020205020404" pitchFamily="49" charset="0"/>
              </a:rPr>
              <a:t>data_analysis</a:t>
            </a:r>
            <a:r>
              <a:rPr lang="en-US" sz="1600" dirty="0">
                <a:solidFill>
                  <a:srgbClr val="C00000"/>
                </a:solidFill>
                <a:latin typeface="Courier New" panose="02070309020205020404" pitchFamily="49" charset="0"/>
                <a:cs typeface="Courier New" panose="02070309020205020404" pitchFamily="49" charset="0"/>
              </a:rPr>
              <a:t>/flights.csv"</a:t>
            </a:r>
            <a:r>
              <a:rPr lang="en-US" sz="1600" dirty="0">
                <a:solidFill>
                  <a:schemeClr val="bg2">
                    <a:lumMod val="25000"/>
                  </a:schemeClr>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91389" y="3237992"/>
            <a:ext cx="10846184"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0" name="TextBox 9"/>
          <p:cNvSpPr txBox="1"/>
          <p:nvPr/>
        </p:nvSpPr>
        <p:spPr>
          <a:xfrm>
            <a:off x="1354501" y="3237992"/>
            <a:ext cx="10653925" cy="584775"/>
          </a:xfrm>
          <a:prstGeom prst="rect">
            <a:avLst/>
          </a:prstGeom>
          <a:noFill/>
          <a:ln>
            <a:solidFill>
              <a:schemeClr val="bg2">
                <a:lumMod val="90000"/>
              </a:schemeClr>
            </a:solidFill>
          </a:ln>
        </p:spPr>
        <p:txBody>
          <a:bodyPr wrap="square" rtlCol="0">
            <a:spAutoFit/>
          </a:bodyPr>
          <a:lstStyle/>
          <a:p>
            <a:r>
              <a:rPr lang="en-US" sz="1600" dirty="0">
                <a:solidFill>
                  <a:schemeClr val="accent6">
                    <a:lumMod val="75000"/>
                  </a:schemeClr>
                </a:solidFill>
                <a:latin typeface="Courier New" panose="02070309020205020404" pitchFamily="49" charset="0"/>
                <a:cs typeface="Courier New" panose="02070309020205020404" pitchFamily="49" charset="0"/>
              </a:rPr>
              <a:t># Select the rows that have at least one missing value</a:t>
            </a:r>
          </a:p>
          <a:p>
            <a:r>
              <a:rPr lang="en-US" sz="1600" dirty="0">
                <a:solidFill>
                  <a:schemeClr val="bg2">
                    <a:lumMod val="25000"/>
                  </a:schemeClr>
                </a:solidFill>
                <a:latin typeface="Courier New" panose="02070309020205020404" pitchFamily="49" charset="0"/>
                <a:cs typeface="Courier New" panose="02070309020205020404" pitchFamily="49" charset="0"/>
              </a:rPr>
              <a:t>flights[</a:t>
            </a:r>
            <a:r>
              <a:rPr lang="en-US" sz="1600" dirty="0" err="1">
                <a:solidFill>
                  <a:schemeClr val="bg2">
                    <a:lumMod val="25000"/>
                  </a:schemeClr>
                </a:solidFill>
                <a:latin typeface="Courier New" panose="02070309020205020404" pitchFamily="49" charset="0"/>
                <a:cs typeface="Courier New" panose="02070309020205020404" pitchFamily="49" charset="0"/>
              </a:rPr>
              <a:t>flights.isnull</a:t>
            </a:r>
            <a:r>
              <a:rPr lang="en-US" sz="1600" dirty="0">
                <a:solidFill>
                  <a:schemeClr val="bg2">
                    <a:lumMod val="25000"/>
                  </a:schemeClr>
                </a:solidFill>
                <a:latin typeface="Courier New" panose="02070309020205020404" pitchFamily="49" charset="0"/>
                <a:cs typeface="Courier New" panose="02070309020205020404" pitchFamily="49" charset="0"/>
              </a:rPr>
              <a:t>().any(axis=1)].head()</a:t>
            </a:r>
            <a:endParaRPr lang="en-US" dirty="0">
              <a:latin typeface="Courier New" panose="02070309020205020404" pitchFamily="49" charset="0"/>
              <a:cs typeface="Courier New" panose="02070309020205020404" pitchFamily="49" charset="0"/>
            </a:endParaRPr>
          </a:p>
        </p:txBody>
      </p:sp>
      <p:sp>
        <p:nvSpPr>
          <p:cNvPr id="13" name="TextBox 12"/>
          <p:cNvSpPr txBox="1"/>
          <p:nvPr/>
        </p:nvSpPr>
        <p:spPr>
          <a:xfrm>
            <a:off x="-80036" y="3992320"/>
            <a:ext cx="10846184" cy="369332"/>
          </a:xfrm>
          <a:prstGeom prst="rect">
            <a:avLst/>
          </a:prstGeom>
          <a:noFill/>
          <a:ln>
            <a:noFill/>
          </a:ln>
        </p:spPr>
        <p:txBody>
          <a:bodyPr wrap="square" rtlCol="0">
            <a:spAutoFit/>
          </a:bodyPr>
          <a:lstStyle/>
          <a:p>
            <a:r>
              <a:rPr lang="en-US" dirty="0"/>
              <a:t>         </a:t>
            </a:r>
            <a:r>
              <a:rPr lang="en-US" sz="1600" dirty="0">
                <a:solidFill>
                  <a:srgbClr val="C00000"/>
                </a:solidFill>
                <a:latin typeface="Courier New" panose="02070309020205020404" pitchFamily="49" charset="0"/>
                <a:cs typeface="Courier New" panose="02070309020205020404" pitchFamily="49" charset="0"/>
              </a:rPr>
              <a:t>Out[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501" y="4079954"/>
            <a:ext cx="8740897" cy="1737511"/>
          </a:xfrm>
          <a:prstGeom prst="rect">
            <a:avLst/>
          </a:prstGeom>
        </p:spPr>
      </p:pic>
    </p:spTree>
    <p:extLst>
      <p:ext uri="{BB962C8B-B14F-4D97-AF65-F5344CB8AC3E}">
        <p14:creationId xmlns:p14="http://schemas.microsoft.com/office/powerpoint/2010/main" val="1458941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Slide Number Placeholder 3"/>
          <p:cNvSpPr>
            <a:spLocks noGrp="1"/>
          </p:cNvSpPr>
          <p:nvPr>
            <p:ph type="sldNum" sz="quarter" idx="12"/>
          </p:nvPr>
        </p:nvSpPr>
        <p:spPr/>
        <p:txBody>
          <a:bodyPr/>
          <a:lstStyle/>
          <a:p>
            <a:fld id="{B841CA95-E0BC-48B5-948A-ECC494EB4D84}" type="slidenum">
              <a:rPr lang="en-US" smtClean="0"/>
              <a:t>128</a:t>
            </a:fld>
            <a:endParaRPr lang="en-US"/>
          </a:p>
        </p:txBody>
      </p:sp>
      <p:sp>
        <p:nvSpPr>
          <p:cNvPr id="7" name="TextBox 6"/>
          <p:cNvSpPr txBox="1"/>
          <p:nvPr/>
        </p:nvSpPr>
        <p:spPr>
          <a:xfrm>
            <a:off x="991089" y="1770269"/>
            <a:ext cx="10418164" cy="461665"/>
          </a:xfrm>
          <a:prstGeom prst="rect">
            <a:avLst/>
          </a:prstGeom>
          <a:noFill/>
        </p:spPr>
        <p:txBody>
          <a:bodyPr wrap="square" rtlCol="0">
            <a:spAutoFit/>
          </a:bodyPr>
          <a:lstStyle/>
          <a:p>
            <a:r>
              <a:rPr lang="en-US" sz="2400" dirty="0"/>
              <a:t>There are a number of methods to deal with missing values in the data frame:</a:t>
            </a:r>
          </a:p>
        </p:txBody>
      </p:sp>
      <p:graphicFrame>
        <p:nvGraphicFramePr>
          <p:cNvPr id="12" name="Table 11"/>
          <p:cNvGraphicFramePr>
            <a:graphicFrameLocks noGrp="1"/>
          </p:cNvGraphicFramePr>
          <p:nvPr/>
        </p:nvGraphicFramePr>
        <p:xfrm>
          <a:off x="927725" y="2418414"/>
          <a:ext cx="8431134" cy="4165425"/>
        </p:xfrm>
        <a:graphic>
          <a:graphicData uri="http://schemas.openxmlformats.org/drawingml/2006/table">
            <a:tbl>
              <a:tblPr firstRow="1" bandRow="1">
                <a:tableStyleId>{B301B821-A1FF-4177-AEE7-76D212191A09}</a:tableStyleId>
              </a:tblPr>
              <a:tblGrid>
                <a:gridCol w="2564983">
                  <a:extLst>
                    <a:ext uri="{9D8B030D-6E8A-4147-A177-3AD203B41FA5}">
                      <a16:colId xmlns:a16="http://schemas.microsoft.com/office/drawing/2014/main" val="20000"/>
                    </a:ext>
                  </a:extLst>
                </a:gridCol>
                <a:gridCol w="5866151">
                  <a:extLst>
                    <a:ext uri="{9D8B030D-6E8A-4147-A177-3AD203B41FA5}">
                      <a16:colId xmlns:a16="http://schemas.microsoft.com/office/drawing/2014/main" val="20001"/>
                    </a:ext>
                  </a:extLst>
                </a:gridCol>
              </a:tblGrid>
              <a:tr h="578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t>df.method</a:t>
                      </a:r>
                      <a:r>
                        <a:rPr lang="en-US"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description</a:t>
                      </a:r>
                    </a:p>
                  </a:txBody>
                  <a:tcPr/>
                </a:tc>
                <a:extLst>
                  <a:ext uri="{0D108BD9-81ED-4DB2-BD59-A6C34878D82A}">
                    <a16:rowId xmlns:a16="http://schemas.microsoft.com/office/drawing/2014/main" val="10000"/>
                  </a:ext>
                </a:extLst>
              </a:tr>
              <a:tr h="483804">
                <a:tc>
                  <a:txBody>
                    <a:bodyPr/>
                    <a:lstStyle/>
                    <a:p>
                      <a:r>
                        <a:rPr lang="en-US" dirty="0" err="1"/>
                        <a:t>dropna</a:t>
                      </a:r>
                      <a:r>
                        <a:rPr lang="en-US" dirty="0"/>
                        <a:t>()</a:t>
                      </a:r>
                    </a:p>
                  </a:txBody>
                  <a:tcPr/>
                </a:tc>
                <a:tc>
                  <a:txBody>
                    <a:bodyPr/>
                    <a:lstStyle/>
                    <a:p>
                      <a:r>
                        <a:rPr lang="en-US" dirty="0"/>
                        <a:t>Drop missing observations</a:t>
                      </a:r>
                    </a:p>
                  </a:txBody>
                  <a:tcPr/>
                </a:tc>
                <a:extLst>
                  <a:ext uri="{0D108BD9-81ED-4DB2-BD59-A6C34878D82A}">
                    <a16:rowId xmlns:a16="http://schemas.microsoft.com/office/drawing/2014/main" val="10001"/>
                  </a:ext>
                </a:extLst>
              </a:tr>
              <a:tr h="483804">
                <a:tc>
                  <a:txBody>
                    <a:bodyPr/>
                    <a:lstStyle/>
                    <a:p>
                      <a:r>
                        <a:rPr lang="en-US" dirty="0" err="1"/>
                        <a:t>dropna</a:t>
                      </a:r>
                      <a:r>
                        <a:rPr lang="en-US" dirty="0"/>
                        <a:t>(how='all')</a:t>
                      </a:r>
                    </a:p>
                  </a:txBody>
                  <a:tcPr/>
                </a:tc>
                <a:tc>
                  <a:txBody>
                    <a:bodyPr/>
                    <a:lstStyle/>
                    <a:p>
                      <a:r>
                        <a:rPr lang="en-US" dirty="0"/>
                        <a:t>Drop observations where all cells is NA</a:t>
                      </a:r>
                    </a:p>
                  </a:txBody>
                  <a:tcPr/>
                </a:tc>
                <a:extLst>
                  <a:ext uri="{0D108BD9-81ED-4DB2-BD59-A6C34878D82A}">
                    <a16:rowId xmlns:a16="http://schemas.microsoft.com/office/drawing/2014/main" val="10002"/>
                  </a:ext>
                </a:extLst>
              </a:tr>
              <a:tr h="531003">
                <a:tc>
                  <a:txBody>
                    <a:bodyPr/>
                    <a:lstStyle/>
                    <a:p>
                      <a:r>
                        <a:rPr lang="en-US" dirty="0" err="1"/>
                        <a:t>dropna</a:t>
                      </a:r>
                      <a:r>
                        <a:rPr lang="en-US" dirty="0"/>
                        <a:t>(axis=1, how='all')</a:t>
                      </a:r>
                    </a:p>
                  </a:txBody>
                  <a:tcPr/>
                </a:tc>
                <a:tc>
                  <a:txBody>
                    <a:bodyPr/>
                    <a:lstStyle/>
                    <a:p>
                      <a:r>
                        <a:rPr lang="en-US" dirty="0"/>
                        <a:t>Drop column if all the values are</a:t>
                      </a:r>
                      <a:r>
                        <a:rPr lang="en-US" baseline="0" dirty="0"/>
                        <a:t> missing</a:t>
                      </a:r>
                      <a:endParaRPr lang="en-US" dirty="0"/>
                    </a:p>
                  </a:txBody>
                  <a:tcPr/>
                </a:tc>
                <a:extLst>
                  <a:ext uri="{0D108BD9-81ED-4DB2-BD59-A6C34878D82A}">
                    <a16:rowId xmlns:a16="http://schemas.microsoft.com/office/drawing/2014/main" val="10003"/>
                  </a:ext>
                </a:extLst>
              </a:tr>
              <a:tr h="542803">
                <a:tc>
                  <a:txBody>
                    <a:bodyPr/>
                    <a:lstStyle/>
                    <a:p>
                      <a:r>
                        <a:rPr lang="en-US" dirty="0" err="1"/>
                        <a:t>dropna</a:t>
                      </a:r>
                      <a:r>
                        <a:rPr lang="en-US" dirty="0"/>
                        <a:t>(thresh = 5)</a:t>
                      </a:r>
                    </a:p>
                  </a:txBody>
                  <a:tcPr/>
                </a:tc>
                <a:tc>
                  <a:txBody>
                    <a:bodyPr/>
                    <a:lstStyle/>
                    <a:p>
                      <a:r>
                        <a:rPr lang="en-US" dirty="0"/>
                        <a:t>Drop rows that contain less than 5 non-missing values</a:t>
                      </a:r>
                    </a:p>
                  </a:txBody>
                  <a:tcPr/>
                </a:tc>
                <a:extLst>
                  <a:ext uri="{0D108BD9-81ED-4DB2-BD59-A6C34878D82A}">
                    <a16:rowId xmlns:a16="http://schemas.microsoft.com/office/drawing/2014/main" val="10004"/>
                  </a:ext>
                </a:extLst>
              </a:tr>
              <a:tr h="542803">
                <a:tc>
                  <a:txBody>
                    <a:bodyPr/>
                    <a:lstStyle/>
                    <a:p>
                      <a:r>
                        <a:rPr lang="en-US" dirty="0" err="1"/>
                        <a:t>fillna</a:t>
                      </a:r>
                      <a:r>
                        <a:rPr lang="en-US" dirty="0"/>
                        <a:t>(0)</a:t>
                      </a:r>
                    </a:p>
                  </a:txBody>
                  <a:tcPr/>
                </a:tc>
                <a:tc>
                  <a:txBody>
                    <a:bodyPr/>
                    <a:lstStyle/>
                    <a:p>
                      <a:r>
                        <a:rPr lang="en-US" dirty="0"/>
                        <a:t>Replace missing values with zeros</a:t>
                      </a:r>
                    </a:p>
                  </a:txBody>
                  <a:tcPr/>
                </a:tc>
                <a:extLst>
                  <a:ext uri="{0D108BD9-81ED-4DB2-BD59-A6C34878D82A}">
                    <a16:rowId xmlns:a16="http://schemas.microsoft.com/office/drawing/2014/main" val="10005"/>
                  </a:ext>
                </a:extLst>
              </a:tr>
              <a:tr h="501503">
                <a:tc>
                  <a:txBody>
                    <a:bodyPr/>
                    <a:lstStyle/>
                    <a:p>
                      <a:r>
                        <a:rPr lang="en-US" dirty="0" err="1"/>
                        <a:t>isnull</a:t>
                      </a:r>
                      <a:r>
                        <a:rPr lang="en-US" dirty="0"/>
                        <a:t>()</a:t>
                      </a:r>
                    </a:p>
                  </a:txBody>
                  <a:tcPr/>
                </a:tc>
                <a:tc>
                  <a:txBody>
                    <a:bodyPr/>
                    <a:lstStyle/>
                    <a:p>
                      <a:r>
                        <a:rPr lang="en-US" dirty="0"/>
                        <a:t>returns True if the value is missing</a:t>
                      </a:r>
                    </a:p>
                  </a:txBody>
                  <a:tcPr/>
                </a:tc>
                <a:extLst>
                  <a:ext uri="{0D108BD9-81ED-4DB2-BD59-A6C34878D82A}">
                    <a16:rowId xmlns:a16="http://schemas.microsoft.com/office/drawing/2014/main" val="10006"/>
                  </a:ext>
                </a:extLst>
              </a:tr>
              <a:tr h="501503">
                <a:tc>
                  <a:txBody>
                    <a:bodyPr/>
                    <a:lstStyle/>
                    <a:p>
                      <a:r>
                        <a:rPr lang="en-US" dirty="0" err="1"/>
                        <a:t>notnull</a:t>
                      </a:r>
                      <a:r>
                        <a:rPr lang="en-US" dirty="0"/>
                        <a:t>()</a:t>
                      </a:r>
                    </a:p>
                  </a:txBody>
                  <a:tcPr/>
                </a:tc>
                <a:tc>
                  <a:txBody>
                    <a:bodyPr/>
                    <a:lstStyle/>
                    <a:p>
                      <a:r>
                        <a:rPr lang="en-US" dirty="0"/>
                        <a:t>Returns True for non-missing values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3735166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4" name="Slide Number Placeholder 3"/>
          <p:cNvSpPr>
            <a:spLocks noGrp="1"/>
          </p:cNvSpPr>
          <p:nvPr>
            <p:ph type="sldNum" sz="quarter" idx="12"/>
          </p:nvPr>
        </p:nvSpPr>
        <p:spPr/>
        <p:txBody>
          <a:bodyPr/>
          <a:lstStyle/>
          <a:p>
            <a:fld id="{B841CA95-E0BC-48B5-948A-ECC494EB4D84}" type="slidenum">
              <a:rPr lang="en-US" smtClean="0"/>
              <a:t>129</a:t>
            </a:fld>
            <a:endParaRPr lang="en-US"/>
          </a:p>
        </p:txBody>
      </p:sp>
      <p:sp>
        <p:nvSpPr>
          <p:cNvPr id="7" name="TextBox 6"/>
          <p:cNvSpPr txBox="1"/>
          <p:nvPr/>
        </p:nvSpPr>
        <p:spPr>
          <a:xfrm>
            <a:off x="991089" y="1770269"/>
            <a:ext cx="10418164"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When summing the data, missing values will be treated as zero</a:t>
            </a:r>
          </a:p>
          <a:p>
            <a:pPr marL="342900" indent="-342900">
              <a:buFont typeface="Arial" panose="020B0604020202020204" pitchFamily="34" charset="0"/>
              <a:buChar char="•"/>
            </a:pPr>
            <a:r>
              <a:rPr lang="en-US" sz="2400" dirty="0"/>
              <a:t>If all values are missing, the sum will be equal to </a:t>
            </a:r>
            <a:r>
              <a:rPr lang="en-US" sz="2400" dirty="0" err="1"/>
              <a:t>NaN</a:t>
            </a:r>
            <a:endParaRPr lang="en-US" sz="2400" dirty="0"/>
          </a:p>
          <a:p>
            <a:pPr marL="342900" indent="-342900">
              <a:buFont typeface="Arial" panose="020B0604020202020204" pitchFamily="34" charset="0"/>
              <a:buChar char="•"/>
            </a:pPr>
            <a:r>
              <a:rPr lang="en-US" sz="2400" dirty="0" err="1"/>
              <a:t>cumsum</a:t>
            </a:r>
            <a:r>
              <a:rPr lang="en-US" sz="2400" dirty="0"/>
              <a:t>() and </a:t>
            </a:r>
            <a:r>
              <a:rPr lang="en-US" sz="2400" dirty="0" err="1"/>
              <a:t>cumprod</a:t>
            </a:r>
            <a:r>
              <a:rPr lang="en-US" sz="2400" dirty="0"/>
              <a:t>() methods ignore missing values but preserve them in the resulting arrays</a:t>
            </a:r>
          </a:p>
          <a:p>
            <a:pPr marL="342900" indent="-342900">
              <a:buFont typeface="Arial" panose="020B0604020202020204" pitchFamily="34" charset="0"/>
              <a:buChar char="•"/>
            </a:pPr>
            <a:r>
              <a:rPr lang="en-US" sz="2400" dirty="0"/>
              <a:t>Missing values in </a:t>
            </a:r>
            <a:r>
              <a:rPr lang="en-US" sz="2400" dirty="0" err="1"/>
              <a:t>GroupBy</a:t>
            </a:r>
            <a:r>
              <a:rPr lang="en-US" sz="2400" dirty="0"/>
              <a:t> method are excluded (just like in R)</a:t>
            </a:r>
          </a:p>
          <a:p>
            <a:pPr marL="342900" indent="-342900">
              <a:buFont typeface="Arial" panose="020B0604020202020204" pitchFamily="34" charset="0"/>
              <a:buChar char="•"/>
            </a:pPr>
            <a:r>
              <a:rPr lang="en-US" sz="2400" dirty="0"/>
              <a:t>Many descriptive statistics methods have </a:t>
            </a:r>
            <a:r>
              <a:rPr lang="en-US" sz="2400" i="1" dirty="0" err="1"/>
              <a:t>skipna</a:t>
            </a:r>
            <a:r>
              <a:rPr lang="en-US" sz="2400" i="1" dirty="0"/>
              <a:t> </a:t>
            </a:r>
            <a:r>
              <a:rPr lang="en-US" sz="2400" dirty="0"/>
              <a:t>option to control if missing data should be excluded . This value is set to </a:t>
            </a:r>
            <a:r>
              <a:rPr lang="en-US" sz="2400" i="1" dirty="0"/>
              <a:t>True </a:t>
            </a:r>
            <a:r>
              <a:rPr lang="en-US" sz="2400" dirty="0"/>
              <a:t>by default (unlike R)</a:t>
            </a:r>
          </a:p>
        </p:txBody>
      </p:sp>
    </p:spTree>
    <p:extLst>
      <p:ext uri="{BB962C8B-B14F-4D97-AF65-F5344CB8AC3E}">
        <p14:creationId xmlns:p14="http://schemas.microsoft.com/office/powerpoint/2010/main" val="149693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Identifiers</a:t>
            </a:r>
            <a:endParaRPr lang="en-US" dirty="0"/>
          </a:p>
        </p:txBody>
      </p:sp>
      <p:sp>
        <p:nvSpPr>
          <p:cNvPr id="3" name="Content Placeholder 2"/>
          <p:cNvSpPr>
            <a:spLocks noGrp="1"/>
          </p:cNvSpPr>
          <p:nvPr>
            <p:ph idx="1"/>
          </p:nvPr>
        </p:nvSpPr>
        <p:spPr/>
        <p:txBody>
          <a:bodyPr>
            <a:normAutofit/>
          </a:bodyPr>
          <a:lstStyle/>
          <a:p>
            <a:r>
              <a:rPr lang="en-US" dirty="0"/>
              <a:t>A Python identifier is a name used to identify a variable, function, class, module, or other object. </a:t>
            </a:r>
          </a:p>
          <a:p>
            <a:r>
              <a:rPr lang="en-US" dirty="0"/>
              <a:t>An identifier starts with a letter A to Z or a to z, or an underscore (_)</a:t>
            </a:r>
          </a:p>
          <a:p>
            <a:pPr marL="0" indent="0">
              <a:buNone/>
            </a:pPr>
            <a:r>
              <a:rPr lang="en-US" dirty="0"/>
              <a:t>   followed by zero or more letters, underscores and digits (0 to 9).</a:t>
            </a:r>
          </a:p>
          <a:p>
            <a:r>
              <a:rPr lang="en-US" dirty="0"/>
              <a:t>Python does not allow punctuation characters such as @, $, and % within identifiers. </a:t>
            </a:r>
          </a:p>
          <a:p>
            <a:r>
              <a:rPr lang="en-US" dirty="0"/>
              <a:t>Python is a case sensitive programming language. Thus, </a:t>
            </a:r>
            <a:r>
              <a:rPr lang="en-US" b="1" dirty="0"/>
              <a:t>Manpower </a:t>
            </a:r>
            <a:r>
              <a:rPr lang="en-US" dirty="0"/>
              <a:t>and </a:t>
            </a:r>
            <a:r>
              <a:rPr lang="en-US" b="1" dirty="0"/>
              <a:t>manpower</a:t>
            </a:r>
            <a:endParaRPr lang="en-US" dirty="0"/>
          </a:p>
        </p:txBody>
      </p:sp>
    </p:spTree>
    <p:extLst>
      <p:ext uri="{BB962C8B-B14F-4D97-AF65-F5344CB8AC3E}">
        <p14:creationId xmlns:p14="http://schemas.microsoft.com/office/powerpoint/2010/main" val="378284825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645499"/>
          </a:xfrm>
        </p:spPr>
        <p:txBody>
          <a:bodyPr>
            <a:normAutofit/>
          </a:bodyPr>
          <a:lstStyle/>
          <a:p>
            <a:pPr marL="0" indent="0">
              <a:buNone/>
            </a:pPr>
            <a:r>
              <a:rPr lang="en-US" dirty="0"/>
              <a:t>print(</a:t>
            </a:r>
            <a:r>
              <a:rPr lang="en-US" dirty="0" err="1"/>
              <a:t>df</a:t>
            </a:r>
            <a:r>
              <a:rPr lang="en-US" dirty="0"/>
              <a:t>['A'].</a:t>
            </a:r>
            <a:r>
              <a:rPr lang="en-US" dirty="0" err="1"/>
              <a:t>isnull</a:t>
            </a:r>
            <a:r>
              <a:rPr lang="en-US" dirty="0"/>
              <a:t>())</a:t>
            </a:r>
          </a:p>
          <a:p>
            <a:pPr marL="0" indent="0">
              <a:buNone/>
            </a:pPr>
            <a:endParaRPr lang="en-US" dirty="0"/>
          </a:p>
          <a:p>
            <a:pPr marL="0" indent="0">
              <a:buNone/>
            </a:pPr>
            <a:r>
              <a:rPr lang="en-US" dirty="0"/>
              <a:t># Making a list of missing value types</a:t>
            </a:r>
          </a:p>
          <a:p>
            <a:pPr marL="0" indent="0">
              <a:buNone/>
            </a:pPr>
            <a:r>
              <a:rPr lang="en-US" dirty="0" err="1"/>
              <a:t>missing_values</a:t>
            </a:r>
            <a:r>
              <a:rPr lang="en-US" dirty="0"/>
              <a:t> = ["n/a", "</a:t>
            </a:r>
            <a:r>
              <a:rPr lang="en-US" dirty="0" err="1"/>
              <a:t>na</a:t>
            </a:r>
            <a:r>
              <a:rPr lang="en-US" dirty="0"/>
              <a:t>", "--"]</a:t>
            </a:r>
          </a:p>
          <a:p>
            <a:pPr marL="0" indent="0">
              <a:buNone/>
            </a:pPr>
            <a:r>
              <a:rPr lang="en-US" dirty="0" err="1"/>
              <a:t>df</a:t>
            </a:r>
            <a:r>
              <a:rPr lang="en-US" dirty="0"/>
              <a:t> = </a:t>
            </a:r>
            <a:r>
              <a:rPr lang="en-US" dirty="0" err="1"/>
              <a:t>pd.read_csv</a:t>
            </a:r>
            <a:r>
              <a:rPr lang="en-US" dirty="0"/>
              <a:t>("property data.csv", </a:t>
            </a:r>
            <a:r>
              <a:rPr lang="en-US" dirty="0" err="1"/>
              <a:t>na_values</a:t>
            </a:r>
            <a:r>
              <a:rPr lang="en-US" dirty="0"/>
              <a:t> = </a:t>
            </a:r>
            <a:r>
              <a:rPr lang="en-US" dirty="0" err="1"/>
              <a:t>missing_values</a:t>
            </a:r>
            <a:r>
              <a:rPr lang="en-US" dirty="0"/>
              <a:t>)</a:t>
            </a:r>
          </a:p>
          <a:p>
            <a:pPr marL="0" indent="0">
              <a:buNone/>
            </a:pPr>
            <a:endParaRPr lang="en-US" dirty="0"/>
          </a:p>
          <a:p>
            <a:pPr marL="0" indent="0">
              <a:buNone/>
            </a:pPr>
            <a:r>
              <a:rPr lang="en-US" dirty="0"/>
              <a:t># Total missing values for each feature</a:t>
            </a:r>
          </a:p>
          <a:p>
            <a:pPr marL="0" indent="0">
              <a:buNone/>
            </a:pPr>
            <a:r>
              <a:rPr lang="en-US" dirty="0"/>
              <a:t>print(</a:t>
            </a:r>
            <a:r>
              <a:rPr lang="en-US" dirty="0" err="1"/>
              <a:t>df.isnull</a:t>
            </a:r>
            <a:r>
              <a:rPr lang="en-US" dirty="0"/>
              <a:t>().sum())</a:t>
            </a:r>
          </a:p>
          <a:p>
            <a:pPr marL="0" indent="0">
              <a:buNone/>
            </a:pPr>
            <a:endParaRPr lang="en-US" dirty="0"/>
          </a:p>
          <a:p>
            <a:pPr marL="0" indent="0">
              <a:buNone/>
            </a:pPr>
            <a:r>
              <a:rPr lang="en-US" dirty="0"/>
              <a:t># Any missing values?</a:t>
            </a:r>
          </a:p>
          <a:p>
            <a:pPr marL="0" indent="0">
              <a:buNone/>
            </a:pPr>
            <a:r>
              <a:rPr lang="en-US" dirty="0"/>
              <a:t>print(</a:t>
            </a:r>
            <a:r>
              <a:rPr lang="en-US" dirty="0" err="1"/>
              <a:t>df.isnull</a:t>
            </a:r>
            <a:r>
              <a:rPr lang="en-US" dirty="0"/>
              <a:t>().</a:t>
            </a:r>
            <a:r>
              <a:rPr lang="en-US" dirty="0" err="1"/>
              <a:t>values.any</a:t>
            </a:r>
            <a:r>
              <a:rPr lang="en-US" dirty="0"/>
              <a:t>())</a:t>
            </a:r>
          </a:p>
          <a:p>
            <a:pPr marL="0" indent="0">
              <a:buNone/>
            </a:pPr>
            <a:endParaRPr lang="en-US" dirty="0"/>
          </a:p>
        </p:txBody>
      </p:sp>
    </p:spTree>
    <p:extLst>
      <p:ext uri="{BB962C8B-B14F-4D97-AF65-F5344CB8AC3E}">
        <p14:creationId xmlns:p14="http://schemas.microsoft.com/office/powerpoint/2010/main" val="20170603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 Total number of missing values</a:t>
            </a:r>
          </a:p>
          <a:p>
            <a:pPr marL="0" indent="0">
              <a:buNone/>
            </a:pPr>
            <a:r>
              <a:rPr lang="en-US" dirty="0"/>
              <a:t>print(</a:t>
            </a:r>
            <a:r>
              <a:rPr lang="en-US" dirty="0" err="1"/>
              <a:t>df.isnull</a:t>
            </a:r>
            <a:r>
              <a:rPr lang="en-US" dirty="0"/>
              <a:t>().sum().sum())</a:t>
            </a:r>
          </a:p>
          <a:p>
            <a:pPr marL="0" indent="0">
              <a:buNone/>
            </a:pPr>
            <a:endParaRPr lang="en-US" dirty="0"/>
          </a:p>
          <a:p>
            <a:pPr marL="0" indent="0">
              <a:buNone/>
            </a:pPr>
            <a:r>
              <a:rPr lang="en-US" dirty="0"/>
              <a:t># Replace missing values with a number</a:t>
            </a:r>
          </a:p>
          <a:p>
            <a:pPr marL="0" indent="0">
              <a:buNone/>
            </a:pPr>
            <a:r>
              <a:rPr lang="en-US" dirty="0" err="1"/>
              <a:t>df</a:t>
            </a:r>
            <a:r>
              <a:rPr lang="en-US" dirty="0"/>
              <a:t>['ST_NUM'].</a:t>
            </a:r>
            <a:r>
              <a:rPr lang="en-US" dirty="0" err="1"/>
              <a:t>fillna</a:t>
            </a:r>
            <a:r>
              <a:rPr lang="en-US" dirty="0"/>
              <a:t>(125, </a:t>
            </a:r>
            <a:r>
              <a:rPr lang="en-US" dirty="0" err="1"/>
              <a:t>inplace</a:t>
            </a:r>
            <a:r>
              <a:rPr lang="en-US" dirty="0"/>
              <a:t>=True)</a:t>
            </a:r>
          </a:p>
          <a:p>
            <a:pPr marL="0" indent="0">
              <a:buNone/>
            </a:pPr>
            <a:endParaRPr lang="en-US" dirty="0"/>
          </a:p>
          <a:p>
            <a:pPr marL="0" indent="0">
              <a:buNone/>
            </a:pPr>
            <a:r>
              <a:rPr lang="en-US" dirty="0"/>
              <a:t># Location based replacement</a:t>
            </a:r>
          </a:p>
          <a:p>
            <a:pPr marL="0" indent="0">
              <a:buNone/>
            </a:pPr>
            <a:r>
              <a:rPr lang="en-US" dirty="0" err="1"/>
              <a:t>df.loc</a:t>
            </a:r>
            <a:r>
              <a:rPr lang="en-US" dirty="0"/>
              <a:t>[2,'ST_NUM'] = 125</a:t>
            </a:r>
          </a:p>
          <a:p>
            <a:pPr marL="0" indent="0">
              <a:buNone/>
            </a:pPr>
            <a:endParaRPr lang="en-US" dirty="0"/>
          </a:p>
          <a:p>
            <a:pPr marL="0" indent="0">
              <a:buNone/>
            </a:pPr>
            <a:r>
              <a:rPr lang="en-US" dirty="0"/>
              <a:t># Replace using median </a:t>
            </a:r>
          </a:p>
          <a:p>
            <a:pPr marL="0" indent="0">
              <a:buNone/>
            </a:pPr>
            <a:r>
              <a:rPr lang="en-US" dirty="0"/>
              <a:t>median = </a:t>
            </a:r>
            <a:r>
              <a:rPr lang="en-US" dirty="0" err="1"/>
              <a:t>df</a:t>
            </a:r>
            <a:r>
              <a:rPr lang="en-US" dirty="0"/>
              <a:t>['A'].median()</a:t>
            </a:r>
          </a:p>
          <a:p>
            <a:pPr marL="0" indent="0">
              <a:buNone/>
            </a:pPr>
            <a:r>
              <a:rPr lang="en-US" dirty="0" err="1"/>
              <a:t>df</a:t>
            </a:r>
            <a:r>
              <a:rPr lang="en-US" dirty="0"/>
              <a:t>['A'].</a:t>
            </a:r>
            <a:r>
              <a:rPr lang="en-US" dirty="0" err="1"/>
              <a:t>fillna</a:t>
            </a:r>
            <a:r>
              <a:rPr lang="en-US" dirty="0"/>
              <a:t>(median, </a:t>
            </a:r>
            <a:r>
              <a:rPr lang="en-US" dirty="0" err="1"/>
              <a:t>inplace</a:t>
            </a:r>
            <a:r>
              <a:rPr lang="en-US" dirty="0"/>
              <a:t>=True)</a:t>
            </a:r>
          </a:p>
          <a:p>
            <a:endParaRPr lang="en-US" dirty="0"/>
          </a:p>
        </p:txBody>
      </p:sp>
    </p:spTree>
    <p:extLst>
      <p:ext uri="{BB962C8B-B14F-4D97-AF65-F5344CB8AC3E}">
        <p14:creationId xmlns:p14="http://schemas.microsoft.com/office/powerpoint/2010/main" val="204128901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Functions in Pandas</a:t>
            </a:r>
          </a:p>
        </p:txBody>
      </p:sp>
      <p:sp>
        <p:nvSpPr>
          <p:cNvPr id="4" name="Slide Number Placeholder 3"/>
          <p:cNvSpPr>
            <a:spLocks noGrp="1"/>
          </p:cNvSpPr>
          <p:nvPr>
            <p:ph type="sldNum" sz="quarter" idx="12"/>
          </p:nvPr>
        </p:nvSpPr>
        <p:spPr/>
        <p:txBody>
          <a:bodyPr/>
          <a:lstStyle/>
          <a:p>
            <a:fld id="{B841CA95-E0BC-48B5-948A-ECC494EB4D84}" type="slidenum">
              <a:rPr lang="en-US" smtClean="0"/>
              <a:t>132</a:t>
            </a:fld>
            <a:endParaRPr lang="en-US"/>
          </a:p>
        </p:txBody>
      </p:sp>
      <p:sp>
        <p:nvSpPr>
          <p:cNvPr id="7" name="TextBox 6"/>
          <p:cNvSpPr txBox="1"/>
          <p:nvPr/>
        </p:nvSpPr>
        <p:spPr>
          <a:xfrm>
            <a:off x="991089" y="1770269"/>
            <a:ext cx="10418164" cy="4154984"/>
          </a:xfrm>
          <a:prstGeom prst="rect">
            <a:avLst/>
          </a:prstGeom>
          <a:noFill/>
        </p:spPr>
        <p:txBody>
          <a:bodyPr wrap="square" rtlCol="0">
            <a:spAutoFit/>
          </a:bodyPr>
          <a:lstStyle/>
          <a:p>
            <a:r>
              <a:rPr lang="en-US" sz="2400" dirty="0"/>
              <a:t>Aggregation - computing a summary statistic about each group, i.e.</a:t>
            </a:r>
          </a:p>
          <a:p>
            <a:pPr marL="800100" lvl="1" indent="-342900">
              <a:buFont typeface="Arial" panose="020B0604020202020204" pitchFamily="34" charset="0"/>
              <a:buChar char="•"/>
            </a:pPr>
            <a:r>
              <a:rPr lang="en-US" sz="2400" dirty="0"/>
              <a:t>compute group sums or means</a:t>
            </a:r>
          </a:p>
          <a:p>
            <a:pPr marL="800100" lvl="1" indent="-342900">
              <a:buFont typeface="Arial" panose="020B0604020202020204" pitchFamily="34" charset="0"/>
              <a:buChar char="•"/>
            </a:pPr>
            <a:r>
              <a:rPr lang="en-US" sz="2400" dirty="0"/>
              <a:t>compute group sizes/counts</a:t>
            </a:r>
          </a:p>
          <a:p>
            <a:pPr lvl="1"/>
            <a:endParaRPr lang="en-US" sz="2400" dirty="0"/>
          </a:p>
          <a:p>
            <a:r>
              <a:rPr lang="en-US" sz="2400" dirty="0"/>
              <a:t>Common aggregation functions:</a:t>
            </a:r>
          </a:p>
          <a:p>
            <a:endParaRPr lang="en-US" sz="2400" dirty="0"/>
          </a:p>
          <a:p>
            <a:pPr lvl="1"/>
            <a:r>
              <a:rPr lang="en-US" sz="2400" dirty="0"/>
              <a:t>min, max</a:t>
            </a:r>
          </a:p>
          <a:p>
            <a:pPr lvl="1"/>
            <a:r>
              <a:rPr lang="en-US" sz="2400" dirty="0"/>
              <a:t>count, sum, prod</a:t>
            </a:r>
          </a:p>
          <a:p>
            <a:pPr lvl="1"/>
            <a:r>
              <a:rPr lang="en-US" sz="2400" dirty="0"/>
              <a:t>mean, median, mode, mad</a:t>
            </a:r>
          </a:p>
          <a:p>
            <a:pPr lvl="1"/>
            <a:r>
              <a:rPr lang="en-US" sz="2400" dirty="0" err="1"/>
              <a:t>std</a:t>
            </a:r>
            <a:r>
              <a:rPr lang="en-US" sz="2400" dirty="0"/>
              <a:t>, </a:t>
            </a:r>
            <a:r>
              <a:rPr lang="en-US" sz="2400" dirty="0" err="1"/>
              <a:t>var</a:t>
            </a:r>
            <a:endParaRPr lang="en-US" sz="2400" dirty="0"/>
          </a:p>
          <a:p>
            <a:r>
              <a:rPr lang="en-US" sz="2400" dirty="0"/>
              <a:t> </a:t>
            </a:r>
          </a:p>
        </p:txBody>
      </p:sp>
    </p:spTree>
    <p:extLst>
      <p:ext uri="{BB962C8B-B14F-4D97-AF65-F5344CB8AC3E}">
        <p14:creationId xmlns:p14="http://schemas.microsoft.com/office/powerpoint/2010/main" val="92017622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Aggregation Functions in Pandas</a:t>
            </a:r>
          </a:p>
        </p:txBody>
      </p:sp>
      <p:sp>
        <p:nvSpPr>
          <p:cNvPr id="4" name="Slide Number Placeholder 3"/>
          <p:cNvSpPr>
            <a:spLocks noGrp="1"/>
          </p:cNvSpPr>
          <p:nvPr>
            <p:ph type="sldNum" sz="quarter" idx="12"/>
          </p:nvPr>
        </p:nvSpPr>
        <p:spPr/>
        <p:txBody>
          <a:bodyPr/>
          <a:lstStyle/>
          <a:p>
            <a:fld id="{B841CA95-E0BC-48B5-948A-ECC494EB4D84}" type="slidenum">
              <a:rPr lang="en-US" smtClean="0"/>
              <a:t>133</a:t>
            </a:fld>
            <a:endParaRPr lang="en-US"/>
          </a:p>
        </p:txBody>
      </p:sp>
      <p:sp>
        <p:nvSpPr>
          <p:cNvPr id="7" name="TextBox 6"/>
          <p:cNvSpPr txBox="1"/>
          <p:nvPr/>
        </p:nvSpPr>
        <p:spPr>
          <a:xfrm>
            <a:off x="991089" y="1770269"/>
            <a:ext cx="10418164" cy="830997"/>
          </a:xfrm>
          <a:prstGeom prst="rect">
            <a:avLst/>
          </a:prstGeom>
          <a:noFill/>
        </p:spPr>
        <p:txBody>
          <a:bodyPr wrap="square" rtlCol="0">
            <a:spAutoFit/>
          </a:bodyPr>
          <a:lstStyle/>
          <a:p>
            <a:r>
              <a:rPr lang="en-US" sz="2400" dirty="0" err="1"/>
              <a:t>agg</a:t>
            </a:r>
            <a:r>
              <a:rPr lang="en-US" sz="2400" dirty="0"/>
              <a:t>() method are useful when multiple statistics are computed per column:</a:t>
            </a:r>
          </a:p>
          <a:p>
            <a:pPr lvl="1"/>
            <a:endParaRPr lang="en-US" sz="2400" dirty="0"/>
          </a:p>
        </p:txBody>
      </p:sp>
      <p:sp>
        <p:nvSpPr>
          <p:cNvPr id="5" name="TextBox 4"/>
          <p:cNvSpPr txBox="1"/>
          <p:nvPr/>
        </p:nvSpPr>
        <p:spPr>
          <a:xfrm>
            <a:off x="-77533" y="2327049"/>
            <a:ext cx="10846184"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6" name="TextBox 5"/>
          <p:cNvSpPr txBox="1"/>
          <p:nvPr/>
        </p:nvSpPr>
        <p:spPr>
          <a:xfrm>
            <a:off x="1368357" y="2327049"/>
            <a:ext cx="10653925" cy="338554"/>
          </a:xfrm>
          <a:prstGeom prst="rect">
            <a:avLst/>
          </a:prstGeom>
          <a:noFill/>
          <a:ln>
            <a:solidFill>
              <a:schemeClr val="bg2">
                <a:lumMod val="90000"/>
              </a:schemeClr>
            </a:solidFill>
          </a:ln>
        </p:spPr>
        <p:txBody>
          <a:bodyPr wrap="square" rtlCol="0">
            <a:spAutoFit/>
          </a:bodyPr>
          <a:lstStyle/>
          <a:p>
            <a:r>
              <a:rPr lang="en-US" sz="1600" dirty="0">
                <a:solidFill>
                  <a:schemeClr val="bg2">
                    <a:lumMod val="25000"/>
                  </a:schemeClr>
                </a:solidFill>
                <a:latin typeface="Courier New" panose="02070309020205020404" pitchFamily="49" charset="0"/>
                <a:cs typeface="Courier New" panose="02070309020205020404" pitchFamily="49" charset="0"/>
              </a:rPr>
              <a:t>flights[[</a:t>
            </a:r>
            <a:r>
              <a:rPr lang="en-US" sz="1600" dirty="0">
                <a:solidFill>
                  <a:srgbClr val="C00000"/>
                </a:solidFill>
                <a:latin typeface="Courier New" panose="02070309020205020404" pitchFamily="49" charset="0"/>
                <a:cs typeface="Courier New" panose="02070309020205020404" pitchFamily="49" charset="0"/>
              </a:rPr>
              <a:t>'dep_delay'</a:t>
            </a:r>
            <a:r>
              <a:rPr lang="en-US" sz="1600" dirty="0">
                <a:solidFill>
                  <a:schemeClr val="bg2">
                    <a:lumMod val="25000"/>
                  </a:schemeClr>
                </a:solidFill>
                <a:latin typeface="Courier New" panose="02070309020205020404" pitchFamily="49" charset="0"/>
                <a:cs typeface="Courier New" panose="02070309020205020404" pitchFamily="49" charset="0"/>
              </a:rPr>
              <a:t>,</a:t>
            </a:r>
            <a:r>
              <a:rPr lang="en-US" sz="1600" dirty="0">
                <a:solidFill>
                  <a:srgbClr val="C00000"/>
                </a:solidFill>
                <a:latin typeface="Courier New" panose="02070309020205020404" pitchFamily="49" charset="0"/>
                <a:cs typeface="Courier New" panose="02070309020205020404" pitchFamily="49" charset="0"/>
              </a:rPr>
              <a:t>'</a:t>
            </a:r>
            <a:r>
              <a:rPr lang="en-US" sz="1600" dirty="0" err="1">
                <a:solidFill>
                  <a:srgbClr val="C00000"/>
                </a:solidFill>
                <a:latin typeface="Courier New" panose="02070309020205020404" pitchFamily="49" charset="0"/>
                <a:cs typeface="Courier New" panose="02070309020205020404" pitchFamily="49" charset="0"/>
              </a:rPr>
              <a:t>arr_delay</a:t>
            </a:r>
            <a:r>
              <a:rPr lang="en-US" sz="1600" dirty="0">
                <a:solidFill>
                  <a:srgbClr val="C00000"/>
                </a:solidFill>
                <a:latin typeface="Courier New" panose="02070309020205020404" pitchFamily="49" charset="0"/>
                <a:cs typeface="Courier New" panose="02070309020205020404" pitchFamily="49" charset="0"/>
              </a:rPr>
              <a:t>'</a:t>
            </a:r>
            <a:r>
              <a:rPr lang="en-US" sz="1600" dirty="0">
                <a:solidFill>
                  <a:schemeClr val="bg2">
                    <a:lumMod val="25000"/>
                  </a:schemeClr>
                </a:solidFill>
                <a:latin typeface="Courier New" panose="02070309020205020404" pitchFamily="49" charset="0"/>
                <a:cs typeface="Courier New" panose="02070309020205020404" pitchFamily="49" charset="0"/>
              </a:rPr>
              <a:t>]].</a:t>
            </a:r>
            <a:r>
              <a:rPr lang="en-US" sz="1600" dirty="0" err="1">
                <a:solidFill>
                  <a:schemeClr val="bg2">
                    <a:lumMod val="25000"/>
                  </a:schemeClr>
                </a:solidFill>
                <a:latin typeface="Courier New" panose="02070309020205020404" pitchFamily="49" charset="0"/>
                <a:cs typeface="Courier New" panose="02070309020205020404" pitchFamily="49" charset="0"/>
              </a:rPr>
              <a:t>agg</a:t>
            </a:r>
            <a:r>
              <a:rPr lang="en-US" sz="1600" dirty="0">
                <a:solidFill>
                  <a:schemeClr val="bg2">
                    <a:lumMod val="25000"/>
                  </a:schemeClr>
                </a:solidFill>
                <a:latin typeface="Courier New" panose="02070309020205020404" pitchFamily="49" charset="0"/>
                <a:cs typeface="Courier New" panose="02070309020205020404" pitchFamily="49" charset="0"/>
              </a:rPr>
              <a:t>([</a:t>
            </a:r>
            <a:r>
              <a:rPr lang="en-US" sz="1600" dirty="0">
                <a:solidFill>
                  <a:srgbClr val="C00000"/>
                </a:solidFill>
                <a:latin typeface="Courier New" panose="02070309020205020404" pitchFamily="49" charset="0"/>
                <a:cs typeface="Courier New" panose="02070309020205020404" pitchFamily="49" charset="0"/>
              </a:rPr>
              <a:t>'</a:t>
            </a:r>
            <a:r>
              <a:rPr lang="en-US" sz="1600" dirty="0" err="1">
                <a:solidFill>
                  <a:srgbClr val="C00000"/>
                </a:solidFill>
                <a:latin typeface="Courier New" panose="02070309020205020404" pitchFamily="49" charset="0"/>
                <a:cs typeface="Courier New" panose="02070309020205020404" pitchFamily="49" charset="0"/>
              </a:rPr>
              <a:t>min'</a:t>
            </a:r>
            <a:r>
              <a:rPr lang="en-US" sz="1600" dirty="0" err="1">
                <a:solidFill>
                  <a:schemeClr val="bg2">
                    <a:lumMod val="25000"/>
                  </a:schemeClr>
                </a:solidFill>
                <a:latin typeface="Courier New" panose="02070309020205020404" pitchFamily="49" charset="0"/>
                <a:cs typeface="Courier New" panose="02070309020205020404" pitchFamily="49" charset="0"/>
              </a:rPr>
              <a:t>,</a:t>
            </a:r>
            <a:r>
              <a:rPr lang="en-US" sz="1600" dirty="0" err="1">
                <a:solidFill>
                  <a:srgbClr val="C00000"/>
                </a:solidFill>
                <a:latin typeface="Courier New" panose="02070309020205020404" pitchFamily="49" charset="0"/>
                <a:cs typeface="Courier New" panose="02070309020205020404" pitchFamily="49" charset="0"/>
              </a:rPr>
              <a:t>'mean'</a:t>
            </a:r>
            <a:r>
              <a:rPr lang="en-US" sz="1600" dirty="0" err="1">
                <a:solidFill>
                  <a:schemeClr val="bg2">
                    <a:lumMod val="25000"/>
                  </a:schemeClr>
                </a:solidFill>
                <a:latin typeface="Courier New" panose="02070309020205020404" pitchFamily="49" charset="0"/>
                <a:cs typeface="Courier New" panose="02070309020205020404" pitchFamily="49" charset="0"/>
              </a:rPr>
              <a:t>,</a:t>
            </a:r>
            <a:r>
              <a:rPr lang="en-US" sz="1600" dirty="0" err="1">
                <a:solidFill>
                  <a:srgbClr val="C00000"/>
                </a:solidFill>
                <a:latin typeface="Courier New" panose="02070309020205020404" pitchFamily="49" charset="0"/>
                <a:cs typeface="Courier New" panose="02070309020205020404" pitchFamily="49" charset="0"/>
              </a:rPr>
              <a:t>'max</a:t>
            </a:r>
            <a:r>
              <a:rPr lang="en-US" sz="1600" dirty="0">
                <a:solidFill>
                  <a:srgbClr val="C00000"/>
                </a:solidFill>
                <a:latin typeface="Courier New" panose="02070309020205020404" pitchFamily="49" charset="0"/>
                <a:cs typeface="Courier New" panose="02070309020205020404" pitchFamily="49" charset="0"/>
              </a:rPr>
              <a:t>'</a:t>
            </a:r>
            <a:r>
              <a:rPr lang="en-US" sz="1600" dirty="0">
                <a:solidFill>
                  <a:schemeClr val="bg2">
                    <a:lumMod val="25000"/>
                  </a:schemeClr>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8" name="TextBox 7"/>
          <p:cNvSpPr txBox="1"/>
          <p:nvPr/>
        </p:nvSpPr>
        <p:spPr>
          <a:xfrm>
            <a:off x="-80036" y="3046744"/>
            <a:ext cx="10846184" cy="369332"/>
          </a:xfrm>
          <a:prstGeom prst="rect">
            <a:avLst/>
          </a:prstGeom>
          <a:noFill/>
          <a:ln>
            <a:noFill/>
          </a:ln>
        </p:spPr>
        <p:txBody>
          <a:bodyPr wrap="square" rtlCol="0">
            <a:spAutoFit/>
          </a:bodyPr>
          <a:lstStyle/>
          <a:p>
            <a:r>
              <a:rPr lang="en-US" dirty="0"/>
              <a:t>         </a:t>
            </a:r>
            <a:r>
              <a:rPr lang="en-US" sz="1600" dirty="0">
                <a:solidFill>
                  <a:srgbClr val="C00000"/>
                </a:solidFill>
                <a:latin typeface="Courier New" panose="02070309020205020404" pitchFamily="49" charset="0"/>
                <a:cs typeface="Courier New" panose="02070309020205020404" pitchFamily="49" charset="0"/>
              </a:rPr>
              <a:t>Out[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898" y="3034395"/>
            <a:ext cx="2534004" cy="1476581"/>
          </a:xfrm>
          <a:prstGeom prst="rect">
            <a:avLst/>
          </a:prstGeom>
        </p:spPr>
      </p:pic>
    </p:spTree>
    <p:extLst>
      <p:ext uri="{BB962C8B-B14F-4D97-AF65-F5344CB8AC3E}">
        <p14:creationId xmlns:p14="http://schemas.microsoft.com/office/powerpoint/2010/main" val="19635020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Descriptive Statistics</a:t>
            </a:r>
          </a:p>
        </p:txBody>
      </p:sp>
      <p:sp>
        <p:nvSpPr>
          <p:cNvPr id="4" name="Slide Number Placeholder 3"/>
          <p:cNvSpPr>
            <a:spLocks noGrp="1"/>
          </p:cNvSpPr>
          <p:nvPr>
            <p:ph type="sldNum" sz="quarter" idx="12"/>
          </p:nvPr>
        </p:nvSpPr>
        <p:spPr/>
        <p:txBody>
          <a:bodyPr/>
          <a:lstStyle/>
          <a:p>
            <a:fld id="{B841CA95-E0BC-48B5-948A-ECC494EB4D84}" type="slidenum">
              <a:rPr lang="en-US" smtClean="0"/>
              <a:t>134</a:t>
            </a:fld>
            <a:endParaRPr lang="en-US"/>
          </a:p>
        </p:txBody>
      </p:sp>
      <p:graphicFrame>
        <p:nvGraphicFramePr>
          <p:cNvPr id="8" name="Table 7"/>
          <p:cNvGraphicFramePr>
            <a:graphicFrameLocks noGrp="1"/>
          </p:cNvGraphicFramePr>
          <p:nvPr/>
        </p:nvGraphicFramePr>
        <p:xfrm>
          <a:off x="838200" y="1690688"/>
          <a:ext cx="8431134" cy="4165425"/>
        </p:xfrm>
        <a:graphic>
          <a:graphicData uri="http://schemas.openxmlformats.org/drawingml/2006/table">
            <a:tbl>
              <a:tblPr firstRow="1" bandRow="1">
                <a:tableStyleId>{B301B821-A1FF-4177-AEE7-76D212191A09}</a:tableStyleId>
              </a:tblPr>
              <a:tblGrid>
                <a:gridCol w="2564983">
                  <a:extLst>
                    <a:ext uri="{9D8B030D-6E8A-4147-A177-3AD203B41FA5}">
                      <a16:colId xmlns:a16="http://schemas.microsoft.com/office/drawing/2014/main" val="20000"/>
                    </a:ext>
                  </a:extLst>
                </a:gridCol>
                <a:gridCol w="5866151">
                  <a:extLst>
                    <a:ext uri="{9D8B030D-6E8A-4147-A177-3AD203B41FA5}">
                      <a16:colId xmlns:a16="http://schemas.microsoft.com/office/drawing/2014/main" val="20001"/>
                    </a:ext>
                  </a:extLst>
                </a:gridCol>
              </a:tblGrid>
              <a:tr h="5782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t>df.method</a:t>
                      </a:r>
                      <a:r>
                        <a:rPr lang="en-US" sz="2400"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description</a:t>
                      </a:r>
                    </a:p>
                  </a:txBody>
                  <a:tcPr/>
                </a:tc>
                <a:extLst>
                  <a:ext uri="{0D108BD9-81ED-4DB2-BD59-A6C34878D82A}">
                    <a16:rowId xmlns:a16="http://schemas.microsoft.com/office/drawing/2014/main" val="10000"/>
                  </a:ext>
                </a:extLst>
              </a:tr>
              <a:tr h="483804">
                <a:tc>
                  <a:txBody>
                    <a:bodyPr/>
                    <a:lstStyle/>
                    <a:p>
                      <a:r>
                        <a:rPr lang="en-US" dirty="0"/>
                        <a:t>describe</a:t>
                      </a:r>
                    </a:p>
                  </a:txBody>
                  <a:tcPr/>
                </a:tc>
                <a:tc>
                  <a:txBody>
                    <a:bodyPr/>
                    <a:lstStyle/>
                    <a:p>
                      <a:r>
                        <a:rPr lang="en-US" dirty="0"/>
                        <a:t>Basic statistics (count, mean, </a:t>
                      </a:r>
                      <a:r>
                        <a:rPr lang="en-US" dirty="0" err="1"/>
                        <a:t>std</a:t>
                      </a:r>
                      <a:r>
                        <a:rPr lang="en-US" dirty="0"/>
                        <a:t>, min, quantiles, max)</a:t>
                      </a:r>
                    </a:p>
                  </a:txBody>
                  <a:tcPr/>
                </a:tc>
                <a:extLst>
                  <a:ext uri="{0D108BD9-81ED-4DB2-BD59-A6C34878D82A}">
                    <a16:rowId xmlns:a16="http://schemas.microsoft.com/office/drawing/2014/main" val="10001"/>
                  </a:ext>
                </a:extLst>
              </a:tr>
              <a:tr h="483804">
                <a:tc>
                  <a:txBody>
                    <a:bodyPr/>
                    <a:lstStyle/>
                    <a:p>
                      <a:r>
                        <a:rPr lang="en-US" dirty="0"/>
                        <a:t>min, max</a:t>
                      </a:r>
                    </a:p>
                  </a:txBody>
                  <a:tcPr/>
                </a:tc>
                <a:tc>
                  <a:txBody>
                    <a:bodyPr/>
                    <a:lstStyle/>
                    <a:p>
                      <a:r>
                        <a:rPr lang="en-US" dirty="0"/>
                        <a:t>Minimum</a:t>
                      </a:r>
                      <a:r>
                        <a:rPr lang="en-US" baseline="0" dirty="0"/>
                        <a:t> and maximum values</a:t>
                      </a:r>
                      <a:endParaRPr lang="en-US" dirty="0"/>
                    </a:p>
                  </a:txBody>
                  <a:tcPr/>
                </a:tc>
                <a:extLst>
                  <a:ext uri="{0D108BD9-81ED-4DB2-BD59-A6C34878D82A}">
                    <a16:rowId xmlns:a16="http://schemas.microsoft.com/office/drawing/2014/main" val="10002"/>
                  </a:ext>
                </a:extLst>
              </a:tr>
              <a:tr h="531003">
                <a:tc>
                  <a:txBody>
                    <a:bodyPr/>
                    <a:lstStyle/>
                    <a:p>
                      <a:r>
                        <a:rPr lang="en-US" dirty="0"/>
                        <a:t>mean, median, mode</a:t>
                      </a:r>
                    </a:p>
                  </a:txBody>
                  <a:tcPr/>
                </a:tc>
                <a:tc>
                  <a:txBody>
                    <a:bodyPr/>
                    <a:lstStyle/>
                    <a:p>
                      <a:r>
                        <a:rPr lang="en-US" dirty="0"/>
                        <a:t>Arithmetic average, median and mode</a:t>
                      </a:r>
                    </a:p>
                  </a:txBody>
                  <a:tcPr/>
                </a:tc>
                <a:extLst>
                  <a:ext uri="{0D108BD9-81ED-4DB2-BD59-A6C34878D82A}">
                    <a16:rowId xmlns:a16="http://schemas.microsoft.com/office/drawing/2014/main" val="10003"/>
                  </a:ext>
                </a:extLst>
              </a:tr>
              <a:tr h="542803">
                <a:tc>
                  <a:txBody>
                    <a:bodyPr/>
                    <a:lstStyle/>
                    <a:p>
                      <a:r>
                        <a:rPr lang="en-US" dirty="0" err="1"/>
                        <a:t>var</a:t>
                      </a:r>
                      <a:r>
                        <a:rPr lang="en-US" dirty="0"/>
                        <a:t>, </a:t>
                      </a:r>
                      <a:r>
                        <a:rPr lang="en-US" dirty="0" err="1"/>
                        <a:t>std</a:t>
                      </a:r>
                      <a:endParaRPr lang="en-US" dirty="0"/>
                    </a:p>
                  </a:txBody>
                  <a:tcPr/>
                </a:tc>
                <a:tc>
                  <a:txBody>
                    <a:bodyPr/>
                    <a:lstStyle/>
                    <a:p>
                      <a:r>
                        <a:rPr lang="en-US" dirty="0"/>
                        <a:t>Variance and standard deviation</a:t>
                      </a:r>
                    </a:p>
                  </a:txBody>
                  <a:tcPr/>
                </a:tc>
                <a:extLst>
                  <a:ext uri="{0D108BD9-81ED-4DB2-BD59-A6C34878D82A}">
                    <a16:rowId xmlns:a16="http://schemas.microsoft.com/office/drawing/2014/main" val="10004"/>
                  </a:ext>
                </a:extLst>
              </a:tr>
              <a:tr h="542803">
                <a:tc>
                  <a:txBody>
                    <a:bodyPr/>
                    <a:lstStyle/>
                    <a:p>
                      <a:r>
                        <a:rPr lang="en-US" dirty="0" err="1"/>
                        <a:t>sem</a:t>
                      </a:r>
                      <a:endParaRPr lang="en-US" dirty="0"/>
                    </a:p>
                  </a:txBody>
                  <a:tcPr/>
                </a:tc>
                <a:tc>
                  <a:txBody>
                    <a:bodyPr/>
                    <a:lstStyle/>
                    <a:p>
                      <a:r>
                        <a:rPr lang="en-US" dirty="0"/>
                        <a:t>Standard error of mean</a:t>
                      </a:r>
                    </a:p>
                  </a:txBody>
                  <a:tcPr/>
                </a:tc>
                <a:extLst>
                  <a:ext uri="{0D108BD9-81ED-4DB2-BD59-A6C34878D82A}">
                    <a16:rowId xmlns:a16="http://schemas.microsoft.com/office/drawing/2014/main" val="10005"/>
                  </a:ext>
                </a:extLst>
              </a:tr>
              <a:tr h="501503">
                <a:tc>
                  <a:txBody>
                    <a:bodyPr/>
                    <a:lstStyle/>
                    <a:p>
                      <a:r>
                        <a:rPr lang="en-US" dirty="0"/>
                        <a:t>skew</a:t>
                      </a:r>
                    </a:p>
                  </a:txBody>
                  <a:tcPr/>
                </a:tc>
                <a:tc>
                  <a:txBody>
                    <a:bodyPr/>
                    <a:lstStyle/>
                    <a:p>
                      <a:r>
                        <a:rPr lang="en-US" dirty="0"/>
                        <a:t>Sample skewness</a:t>
                      </a:r>
                    </a:p>
                  </a:txBody>
                  <a:tcPr/>
                </a:tc>
                <a:extLst>
                  <a:ext uri="{0D108BD9-81ED-4DB2-BD59-A6C34878D82A}">
                    <a16:rowId xmlns:a16="http://schemas.microsoft.com/office/drawing/2014/main" val="10006"/>
                  </a:ext>
                </a:extLst>
              </a:tr>
              <a:tr h="501503">
                <a:tc>
                  <a:txBody>
                    <a:bodyPr/>
                    <a:lstStyle/>
                    <a:p>
                      <a:r>
                        <a:rPr lang="en-US" dirty="0" err="1"/>
                        <a:t>kurt</a:t>
                      </a:r>
                      <a:endParaRPr lang="en-US" dirty="0"/>
                    </a:p>
                  </a:txBody>
                  <a:tcPr/>
                </a:tc>
                <a:tc>
                  <a:txBody>
                    <a:bodyPr/>
                    <a:lstStyle/>
                    <a:p>
                      <a:r>
                        <a:rPr lang="en-US" dirty="0"/>
                        <a:t>kurtosis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2388618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 to explore the data</a:t>
            </a:r>
          </a:p>
        </p:txBody>
      </p:sp>
      <p:sp>
        <p:nvSpPr>
          <p:cNvPr id="4" name="Slide Number Placeholder 3"/>
          <p:cNvSpPr>
            <a:spLocks noGrp="1"/>
          </p:cNvSpPr>
          <p:nvPr>
            <p:ph type="sldNum" sz="quarter" idx="12"/>
          </p:nvPr>
        </p:nvSpPr>
        <p:spPr/>
        <p:txBody>
          <a:bodyPr/>
          <a:lstStyle/>
          <a:p>
            <a:fld id="{B841CA95-E0BC-48B5-948A-ECC494EB4D84}" type="slidenum">
              <a:rPr lang="en-US" smtClean="0"/>
              <a:t>135</a:t>
            </a:fld>
            <a:endParaRPr lang="en-US"/>
          </a:p>
        </p:txBody>
      </p:sp>
      <p:sp>
        <p:nvSpPr>
          <p:cNvPr id="7" name="TextBox 6"/>
          <p:cNvSpPr txBox="1"/>
          <p:nvPr/>
        </p:nvSpPr>
        <p:spPr>
          <a:xfrm>
            <a:off x="991089" y="3993925"/>
            <a:ext cx="10418164" cy="461665"/>
          </a:xfrm>
          <a:prstGeom prst="rect">
            <a:avLst/>
          </a:prstGeom>
          <a:noFill/>
        </p:spPr>
        <p:txBody>
          <a:bodyPr wrap="square" rtlCol="0">
            <a:spAutoFit/>
          </a:bodyPr>
          <a:lstStyle/>
          <a:p>
            <a:r>
              <a:rPr lang="en-US" sz="2400" dirty="0"/>
              <a:t>To show graphs within Python notebook include inline directive:</a:t>
            </a:r>
          </a:p>
        </p:txBody>
      </p:sp>
      <p:sp>
        <p:nvSpPr>
          <p:cNvPr id="5" name="TextBox 4"/>
          <p:cNvSpPr txBox="1"/>
          <p:nvPr/>
        </p:nvSpPr>
        <p:spPr>
          <a:xfrm>
            <a:off x="-77533" y="4893603"/>
            <a:ext cx="10846184"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6" name="TextBox 5"/>
          <p:cNvSpPr txBox="1"/>
          <p:nvPr/>
        </p:nvSpPr>
        <p:spPr>
          <a:xfrm>
            <a:off x="1368357" y="4893603"/>
            <a:ext cx="10653925" cy="338554"/>
          </a:xfrm>
          <a:prstGeom prst="rect">
            <a:avLst/>
          </a:prstGeom>
          <a:noFill/>
          <a:ln>
            <a:solidFill>
              <a:schemeClr val="bg2">
                <a:lumMod val="90000"/>
              </a:schemeClr>
            </a:solidFill>
          </a:ln>
        </p:spPr>
        <p:txBody>
          <a:bodyPr wrap="square" rtlCol="0">
            <a:spAutoFit/>
          </a:bodyPr>
          <a:lstStyle/>
          <a:p>
            <a:r>
              <a:rPr lang="en-US" sz="1600" dirty="0">
                <a:solidFill>
                  <a:srgbClr val="7030A0"/>
                </a:solidFill>
                <a:latin typeface="Courier New" panose="02070309020205020404" pitchFamily="49" charset="0"/>
                <a:cs typeface="Courier New" panose="02070309020205020404" pitchFamily="49" charset="0"/>
              </a:rPr>
              <a:t>%</a:t>
            </a:r>
            <a:r>
              <a:rPr lang="en-US" sz="1600" dirty="0" err="1">
                <a:solidFill>
                  <a:schemeClr val="bg2">
                    <a:lumMod val="25000"/>
                  </a:schemeClr>
                </a:solidFill>
                <a:latin typeface="Courier New" panose="02070309020205020404" pitchFamily="49" charset="0"/>
                <a:cs typeface="Courier New" panose="02070309020205020404" pitchFamily="49" charset="0"/>
              </a:rPr>
              <a:t>matplotlib</a:t>
            </a:r>
            <a:r>
              <a:rPr lang="en-US" sz="1600" dirty="0">
                <a:solidFill>
                  <a:schemeClr val="bg2">
                    <a:lumMod val="25000"/>
                  </a:schemeClr>
                </a:solidFill>
                <a:latin typeface="Courier New" panose="02070309020205020404" pitchFamily="49" charset="0"/>
                <a:cs typeface="Courier New" panose="02070309020205020404" pitchFamily="49" charset="0"/>
              </a:rPr>
              <a:t> inline</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991089" y="1931399"/>
            <a:ext cx="8817929" cy="1477328"/>
          </a:xfrm>
          <a:prstGeom prst="rect">
            <a:avLst/>
          </a:prstGeom>
          <a:noFill/>
        </p:spPr>
        <p:txBody>
          <a:bodyPr wrap="square" rtlCol="0">
            <a:spAutoFit/>
          </a:bodyPr>
          <a:lstStyle/>
          <a:p>
            <a:r>
              <a:rPr lang="en-US" sz="2400" dirty="0" err="1"/>
              <a:t>Seaborn</a:t>
            </a:r>
            <a:r>
              <a:rPr lang="en-US" sz="2400" dirty="0"/>
              <a:t> package is built on </a:t>
            </a:r>
            <a:r>
              <a:rPr lang="en-US" sz="2400" dirty="0" err="1"/>
              <a:t>matplotlib</a:t>
            </a:r>
            <a:r>
              <a:rPr lang="en-US" sz="2400" dirty="0"/>
              <a:t> but provides high level interface for drawing attractive statistical graphics, similar to ggplot2 library in R. It specifically targets statistical data visualization</a:t>
            </a:r>
          </a:p>
          <a:p>
            <a:r>
              <a:rPr lang="en-US" dirty="0"/>
              <a:t>  </a:t>
            </a:r>
          </a:p>
        </p:txBody>
      </p:sp>
    </p:spTree>
    <p:extLst>
      <p:ext uri="{BB962C8B-B14F-4D97-AF65-F5344CB8AC3E}">
        <p14:creationId xmlns:p14="http://schemas.microsoft.com/office/powerpoint/2010/main" val="32279712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Graphics</a:t>
            </a:r>
          </a:p>
        </p:txBody>
      </p:sp>
      <p:sp>
        <p:nvSpPr>
          <p:cNvPr id="4" name="Slide Number Placeholder 3"/>
          <p:cNvSpPr>
            <a:spLocks noGrp="1"/>
          </p:cNvSpPr>
          <p:nvPr>
            <p:ph type="sldNum" sz="quarter" idx="12"/>
          </p:nvPr>
        </p:nvSpPr>
        <p:spPr/>
        <p:txBody>
          <a:bodyPr/>
          <a:lstStyle/>
          <a:p>
            <a:fld id="{B841CA95-E0BC-48B5-948A-ECC494EB4D84}" type="slidenum">
              <a:rPr lang="en-US" smtClean="0"/>
              <a:t>136</a:t>
            </a:fld>
            <a:endParaRPr lang="en-US"/>
          </a:p>
        </p:txBody>
      </p:sp>
      <p:sp>
        <p:nvSpPr>
          <p:cNvPr id="9" name="TextBox 8"/>
          <p:cNvSpPr txBox="1"/>
          <p:nvPr/>
        </p:nvSpPr>
        <p:spPr>
          <a:xfrm>
            <a:off x="991089" y="1931399"/>
            <a:ext cx="8817929" cy="369332"/>
          </a:xfrm>
          <a:prstGeom prst="rect">
            <a:avLst/>
          </a:prstGeom>
          <a:noFill/>
        </p:spPr>
        <p:txBody>
          <a:bodyPr wrap="square" rtlCol="0">
            <a:spAutoFit/>
          </a:bodyPr>
          <a:lstStyle/>
          <a:p>
            <a:r>
              <a:rPr lang="en-US" dirty="0"/>
              <a:t>  </a:t>
            </a:r>
          </a:p>
        </p:txBody>
      </p:sp>
      <p:graphicFrame>
        <p:nvGraphicFramePr>
          <p:cNvPr id="8" name="Table 7"/>
          <p:cNvGraphicFramePr>
            <a:graphicFrameLocks noGrp="1"/>
          </p:cNvGraphicFramePr>
          <p:nvPr/>
        </p:nvGraphicFramePr>
        <p:xfrm>
          <a:off x="838200" y="1690688"/>
          <a:ext cx="7730067" cy="4457341"/>
        </p:xfrm>
        <a:graphic>
          <a:graphicData uri="http://schemas.openxmlformats.org/drawingml/2006/table">
            <a:tbl>
              <a:tblPr firstRow="1" bandRow="1">
                <a:tableStyleId>{B301B821-A1FF-4177-AEE7-76D212191A09}</a:tableStyleId>
              </a:tblPr>
              <a:tblGrid>
                <a:gridCol w="1556058">
                  <a:extLst>
                    <a:ext uri="{9D8B030D-6E8A-4147-A177-3AD203B41FA5}">
                      <a16:colId xmlns:a16="http://schemas.microsoft.com/office/drawing/2014/main" val="20000"/>
                    </a:ext>
                  </a:extLst>
                </a:gridCol>
                <a:gridCol w="6174009">
                  <a:extLst>
                    <a:ext uri="{9D8B030D-6E8A-4147-A177-3AD203B41FA5}">
                      <a16:colId xmlns:a16="http://schemas.microsoft.com/office/drawing/2014/main" val="20001"/>
                    </a:ext>
                  </a:extLst>
                </a:gridCol>
              </a:tblGrid>
              <a:tr h="4717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description</a:t>
                      </a:r>
                    </a:p>
                  </a:txBody>
                  <a:tcPr/>
                </a:tc>
                <a:extLst>
                  <a:ext uri="{0D108BD9-81ED-4DB2-BD59-A6C34878D82A}">
                    <a16:rowId xmlns:a16="http://schemas.microsoft.com/office/drawing/2014/main" val="10000"/>
                  </a:ext>
                </a:extLst>
              </a:tr>
              <a:tr h="394724">
                <a:tc>
                  <a:txBody>
                    <a:bodyPr/>
                    <a:lstStyle/>
                    <a:p>
                      <a:r>
                        <a:rPr lang="en-US" dirty="0" err="1"/>
                        <a:t>distplot</a:t>
                      </a:r>
                      <a:endParaRPr lang="en-US" dirty="0"/>
                    </a:p>
                  </a:txBody>
                  <a:tcPr/>
                </a:tc>
                <a:tc>
                  <a:txBody>
                    <a:bodyPr/>
                    <a:lstStyle/>
                    <a:p>
                      <a:r>
                        <a:rPr lang="en-US" dirty="0"/>
                        <a:t>histogram</a:t>
                      </a:r>
                    </a:p>
                  </a:txBody>
                  <a:tcPr/>
                </a:tc>
                <a:extLst>
                  <a:ext uri="{0D108BD9-81ED-4DB2-BD59-A6C34878D82A}">
                    <a16:rowId xmlns:a16="http://schemas.microsoft.com/office/drawing/2014/main" val="10001"/>
                  </a:ext>
                </a:extLst>
              </a:tr>
              <a:tr h="394724">
                <a:tc>
                  <a:txBody>
                    <a:bodyPr/>
                    <a:lstStyle/>
                    <a:p>
                      <a:r>
                        <a:rPr lang="en-US" dirty="0" err="1"/>
                        <a:t>barplot</a:t>
                      </a:r>
                      <a:endParaRPr lang="en-US" dirty="0"/>
                    </a:p>
                  </a:txBody>
                  <a:tcPr/>
                </a:tc>
                <a:tc>
                  <a:txBody>
                    <a:bodyPr/>
                    <a:lstStyle/>
                    <a:p>
                      <a:r>
                        <a:rPr lang="en-US" sz="1800" b="0" i="0" kern="1200" dirty="0">
                          <a:solidFill>
                            <a:schemeClr val="dk1"/>
                          </a:solidFill>
                          <a:effectLst/>
                          <a:latin typeface="+mn-lt"/>
                          <a:ea typeface="+mn-ea"/>
                          <a:cs typeface="+mn-cs"/>
                        </a:rPr>
                        <a:t>estimate of central tendency for a numeric variable</a:t>
                      </a:r>
                      <a:endParaRPr lang="en-US" dirty="0"/>
                    </a:p>
                  </a:txBody>
                  <a:tcPr/>
                </a:tc>
                <a:extLst>
                  <a:ext uri="{0D108BD9-81ED-4DB2-BD59-A6C34878D82A}">
                    <a16:rowId xmlns:a16="http://schemas.microsoft.com/office/drawing/2014/main" val="10002"/>
                  </a:ext>
                </a:extLst>
              </a:tr>
              <a:tr h="433232">
                <a:tc>
                  <a:txBody>
                    <a:bodyPr/>
                    <a:lstStyle/>
                    <a:p>
                      <a:r>
                        <a:rPr lang="en-US" dirty="0" err="1"/>
                        <a:t>violinplot</a:t>
                      </a:r>
                      <a:endParaRPr lang="en-US" dirty="0"/>
                    </a:p>
                  </a:txBody>
                  <a:tcPr/>
                </a:tc>
                <a:tc>
                  <a:txBody>
                    <a:bodyPr/>
                    <a:lstStyle/>
                    <a:p>
                      <a:r>
                        <a:rPr lang="en-US" sz="1800" b="0" i="0" kern="1200" dirty="0">
                          <a:solidFill>
                            <a:schemeClr val="dk1"/>
                          </a:solidFill>
                          <a:effectLst/>
                          <a:latin typeface="+mn-lt"/>
                          <a:ea typeface="+mn-ea"/>
                          <a:cs typeface="+mn-cs"/>
                        </a:rPr>
                        <a:t> similar to boxplot, also shows the probability density of the data</a:t>
                      </a:r>
                      <a:endParaRPr lang="en-US" dirty="0"/>
                    </a:p>
                  </a:txBody>
                  <a:tcPr/>
                </a:tc>
                <a:extLst>
                  <a:ext uri="{0D108BD9-81ED-4DB2-BD59-A6C34878D82A}">
                    <a16:rowId xmlns:a16="http://schemas.microsoft.com/office/drawing/2014/main" val="10003"/>
                  </a:ext>
                </a:extLst>
              </a:tr>
              <a:tr h="442860">
                <a:tc>
                  <a:txBody>
                    <a:bodyPr/>
                    <a:lstStyle/>
                    <a:p>
                      <a:r>
                        <a:rPr lang="en-US" dirty="0" err="1"/>
                        <a:t>jointplot</a:t>
                      </a:r>
                      <a:endParaRPr lang="en-US" dirty="0"/>
                    </a:p>
                  </a:txBody>
                  <a:tcPr/>
                </a:tc>
                <a:tc>
                  <a:txBody>
                    <a:bodyPr/>
                    <a:lstStyle/>
                    <a:p>
                      <a:r>
                        <a:rPr lang="en-US" dirty="0"/>
                        <a:t>Scatterplot</a:t>
                      </a:r>
                    </a:p>
                  </a:txBody>
                  <a:tcPr/>
                </a:tc>
                <a:extLst>
                  <a:ext uri="{0D108BD9-81ED-4DB2-BD59-A6C34878D82A}">
                    <a16:rowId xmlns:a16="http://schemas.microsoft.com/office/drawing/2014/main" val="10004"/>
                  </a:ext>
                </a:extLst>
              </a:tr>
              <a:tr h="442860">
                <a:tc>
                  <a:txBody>
                    <a:bodyPr/>
                    <a:lstStyle/>
                    <a:p>
                      <a:r>
                        <a:rPr lang="en-US" dirty="0" err="1"/>
                        <a:t>regplot</a:t>
                      </a:r>
                      <a:endParaRPr lang="en-US" dirty="0"/>
                    </a:p>
                  </a:txBody>
                  <a:tcPr/>
                </a:tc>
                <a:tc>
                  <a:txBody>
                    <a:bodyPr/>
                    <a:lstStyle/>
                    <a:p>
                      <a:r>
                        <a:rPr lang="en-US" dirty="0"/>
                        <a:t>Regression plot</a:t>
                      </a:r>
                    </a:p>
                  </a:txBody>
                  <a:tcPr/>
                </a:tc>
                <a:extLst>
                  <a:ext uri="{0D108BD9-81ED-4DB2-BD59-A6C34878D82A}">
                    <a16:rowId xmlns:a16="http://schemas.microsoft.com/office/drawing/2014/main" val="10005"/>
                  </a:ext>
                </a:extLst>
              </a:tr>
              <a:tr h="442860">
                <a:tc>
                  <a:txBody>
                    <a:bodyPr/>
                    <a:lstStyle/>
                    <a:p>
                      <a:r>
                        <a:rPr lang="en-US" dirty="0" err="1"/>
                        <a:t>pairplot</a:t>
                      </a:r>
                      <a:endParaRPr lang="en-US" dirty="0"/>
                    </a:p>
                  </a:txBody>
                  <a:tcPr/>
                </a:tc>
                <a:tc>
                  <a:txBody>
                    <a:bodyPr/>
                    <a:lstStyle/>
                    <a:p>
                      <a:r>
                        <a:rPr lang="en-US" dirty="0" err="1"/>
                        <a:t>Pairplot</a:t>
                      </a:r>
                      <a:endParaRPr lang="en-US" dirty="0"/>
                    </a:p>
                  </a:txBody>
                  <a:tcPr/>
                </a:tc>
                <a:extLst>
                  <a:ext uri="{0D108BD9-81ED-4DB2-BD59-A6C34878D82A}">
                    <a16:rowId xmlns:a16="http://schemas.microsoft.com/office/drawing/2014/main" val="10006"/>
                  </a:ext>
                </a:extLst>
              </a:tr>
              <a:tr h="409164">
                <a:tc>
                  <a:txBody>
                    <a:bodyPr/>
                    <a:lstStyle/>
                    <a:p>
                      <a:r>
                        <a:rPr lang="en-US" dirty="0"/>
                        <a:t>boxplot</a:t>
                      </a:r>
                    </a:p>
                  </a:txBody>
                  <a:tcPr/>
                </a:tc>
                <a:tc>
                  <a:txBody>
                    <a:bodyPr/>
                    <a:lstStyle/>
                    <a:p>
                      <a:r>
                        <a:rPr lang="en-US" dirty="0"/>
                        <a:t>boxplot</a:t>
                      </a:r>
                    </a:p>
                  </a:txBody>
                  <a:tcPr/>
                </a:tc>
                <a:extLst>
                  <a:ext uri="{0D108BD9-81ED-4DB2-BD59-A6C34878D82A}">
                    <a16:rowId xmlns:a16="http://schemas.microsoft.com/office/drawing/2014/main" val="10007"/>
                  </a:ext>
                </a:extLst>
              </a:tr>
              <a:tr h="409164">
                <a:tc>
                  <a:txBody>
                    <a:bodyPr/>
                    <a:lstStyle/>
                    <a:p>
                      <a:r>
                        <a:rPr lang="en-US" dirty="0" err="1"/>
                        <a:t>swarmplot</a:t>
                      </a:r>
                      <a:endParaRPr lang="en-US" dirty="0"/>
                    </a:p>
                  </a:txBody>
                  <a:tcPr/>
                </a:tc>
                <a:tc>
                  <a:txBody>
                    <a:bodyPr/>
                    <a:lstStyle/>
                    <a:p>
                      <a:r>
                        <a:rPr lang="en-US" dirty="0"/>
                        <a:t>categorical scatterplot</a:t>
                      </a:r>
                    </a:p>
                  </a:txBody>
                  <a:tcPr/>
                </a:tc>
                <a:extLst>
                  <a:ext uri="{0D108BD9-81ED-4DB2-BD59-A6C34878D82A}">
                    <a16:rowId xmlns:a16="http://schemas.microsoft.com/office/drawing/2014/main" val="10008"/>
                  </a:ext>
                </a:extLst>
              </a:tr>
              <a:tr h="409164">
                <a:tc>
                  <a:txBody>
                    <a:bodyPr/>
                    <a:lstStyle/>
                    <a:p>
                      <a:r>
                        <a:rPr lang="en-US" dirty="0" err="1"/>
                        <a:t>factorplot</a:t>
                      </a:r>
                      <a:endParaRPr lang="en-US" dirty="0"/>
                    </a:p>
                  </a:txBody>
                  <a:tcPr/>
                </a:tc>
                <a:tc>
                  <a:txBody>
                    <a:bodyPr/>
                    <a:lstStyle/>
                    <a:p>
                      <a:r>
                        <a:rPr lang="en-US" dirty="0"/>
                        <a:t>General categorical plot</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5203760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Slicing the Data Frame</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import pandas as </a:t>
            </a:r>
            <a:r>
              <a:rPr lang="en-US" dirty="0" err="1"/>
              <a:t>pd</a:t>
            </a:r>
            <a:endParaRPr lang="en-US" dirty="0"/>
          </a:p>
          <a:p>
            <a:pPr marL="0" indent="0">
              <a:buNone/>
            </a:pPr>
            <a:r>
              <a:rPr lang="en-US" dirty="0"/>
              <a:t> </a:t>
            </a:r>
          </a:p>
          <a:p>
            <a:pPr marL="0" indent="0">
              <a:buNone/>
            </a:pPr>
            <a:r>
              <a:rPr lang="en-US" dirty="0" err="1"/>
              <a:t>XYZ_web</a:t>
            </a:r>
            <a:r>
              <a:rPr lang="en-US" dirty="0"/>
              <a:t>= {'Day':[1,2,3,4,5,6], "Visitors":[1000, 700,6000,1000,400,350], "</a:t>
            </a:r>
            <a:r>
              <a:rPr lang="en-US" dirty="0" err="1"/>
              <a:t>Bounce_Rate</a:t>
            </a:r>
            <a:r>
              <a:rPr lang="en-US" dirty="0"/>
              <a:t>":[20,20, 23,15,10,34]}</a:t>
            </a:r>
          </a:p>
          <a:p>
            <a:pPr marL="0" indent="0">
              <a:buNone/>
            </a:pPr>
            <a:r>
              <a:rPr lang="en-US" dirty="0"/>
              <a:t> </a:t>
            </a:r>
          </a:p>
          <a:p>
            <a:pPr marL="0" indent="0">
              <a:buNone/>
            </a:pPr>
            <a:r>
              <a:rPr lang="en-US" dirty="0" err="1"/>
              <a:t>df</a:t>
            </a:r>
            <a:r>
              <a:rPr lang="en-US" dirty="0"/>
              <a:t>= </a:t>
            </a:r>
            <a:r>
              <a:rPr lang="en-US" dirty="0" err="1"/>
              <a:t>pd.DataFrame</a:t>
            </a:r>
            <a:r>
              <a:rPr lang="en-US" dirty="0"/>
              <a:t>(</a:t>
            </a:r>
            <a:r>
              <a:rPr lang="en-US" dirty="0" err="1"/>
              <a:t>XYZ_web</a:t>
            </a:r>
            <a:r>
              <a:rPr lang="en-US" dirty="0"/>
              <a:t>)</a:t>
            </a:r>
          </a:p>
          <a:p>
            <a:pPr marL="0" indent="0">
              <a:buNone/>
            </a:pPr>
            <a:r>
              <a:rPr lang="en-US" dirty="0"/>
              <a:t> </a:t>
            </a:r>
          </a:p>
          <a:p>
            <a:pPr marL="0" indent="0">
              <a:buNone/>
            </a:pPr>
            <a:r>
              <a:rPr lang="en-US" dirty="0"/>
              <a:t>print(</a:t>
            </a:r>
            <a:r>
              <a:rPr lang="en-US" dirty="0" err="1"/>
              <a:t>df</a:t>
            </a:r>
            <a:r>
              <a:rPr lang="en-US" dirty="0"/>
              <a:t>)</a:t>
            </a:r>
          </a:p>
        </p:txBody>
      </p:sp>
    </p:spTree>
    <p:extLst>
      <p:ext uri="{BB962C8B-B14F-4D97-AF65-F5344CB8AC3E}">
        <p14:creationId xmlns:p14="http://schemas.microsoft.com/office/powerpoint/2010/main" val="101495053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515600" cy="3253839"/>
          </a:xfrm>
        </p:spPr>
        <p:txBody>
          <a:bodyPr>
            <a:normAutofit/>
          </a:bodyPr>
          <a:lstStyle/>
          <a:p>
            <a:r>
              <a:rPr lang="en-US" dirty="0"/>
              <a:t>print(</a:t>
            </a:r>
            <a:r>
              <a:rPr lang="en-US" dirty="0" err="1"/>
              <a:t>df.head</a:t>
            </a:r>
            <a:r>
              <a:rPr lang="en-US" dirty="0"/>
              <a:t>()) #first 5 rows</a:t>
            </a:r>
            <a:br>
              <a:rPr lang="en-US" dirty="0"/>
            </a:br>
            <a:r>
              <a:rPr lang="en-US" dirty="0"/>
              <a:t>print(</a:t>
            </a:r>
            <a:r>
              <a:rPr lang="en-US" dirty="0" err="1"/>
              <a:t>df.head</a:t>
            </a:r>
            <a:r>
              <a:rPr lang="en-US" dirty="0"/>
              <a:t>(2))# first 2 rows</a:t>
            </a:r>
            <a:br>
              <a:rPr lang="en-US" dirty="0"/>
            </a:br>
            <a:r>
              <a:rPr lang="en-US" dirty="0"/>
              <a:t>print(</a:t>
            </a:r>
            <a:r>
              <a:rPr lang="en-US" dirty="0" err="1"/>
              <a:t>df.tail</a:t>
            </a:r>
            <a:r>
              <a:rPr lang="en-US" dirty="0"/>
              <a:t>(2)) #last 2 rows</a:t>
            </a:r>
            <a:br>
              <a:rPr lang="en-US" dirty="0"/>
            </a:br>
            <a:r>
              <a:rPr lang="en-US" dirty="0" err="1"/>
              <a:t>df.iloc</a:t>
            </a:r>
            <a:r>
              <a:rPr lang="en-US" dirty="0"/>
              <a:t>[2:4] or </a:t>
            </a:r>
            <a:r>
              <a:rPr lang="en-US" dirty="0" err="1"/>
              <a:t>df</a:t>
            </a:r>
            <a:r>
              <a:rPr lang="en-US" dirty="0"/>
              <a:t>[2:4] #Middle row</a:t>
            </a:r>
            <a:br>
              <a:rPr lang="en-US" dirty="0"/>
            </a:br>
            <a:r>
              <a:rPr lang="en-US" dirty="0" err="1"/>
              <a:t>df</a:t>
            </a:r>
            <a:r>
              <a:rPr lang="en-US" dirty="0"/>
              <a:t>[5:21:5]</a:t>
            </a:r>
          </a:p>
        </p:txBody>
      </p:sp>
      <p:pic>
        <p:nvPicPr>
          <p:cNvPr id="9218" name="Picture 2" descr="Slicing - Python Pandas tutorial - Edurek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6425" y="4314423"/>
            <a:ext cx="7782730" cy="2543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6783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method </a:t>
            </a:r>
            <a:r>
              <a:rPr lang="en-US" dirty="0" err="1"/>
              <a:t>loc</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139</a:t>
            </a:fld>
            <a:endParaRPr lang="en-US"/>
          </a:p>
        </p:txBody>
      </p:sp>
      <p:sp>
        <p:nvSpPr>
          <p:cNvPr id="12" name="TextBox 11"/>
          <p:cNvSpPr txBox="1"/>
          <p:nvPr/>
        </p:nvSpPr>
        <p:spPr>
          <a:xfrm>
            <a:off x="991089" y="2009262"/>
            <a:ext cx="10418164" cy="461665"/>
          </a:xfrm>
          <a:prstGeom prst="rect">
            <a:avLst/>
          </a:prstGeom>
          <a:noFill/>
        </p:spPr>
        <p:txBody>
          <a:bodyPr wrap="square" rtlCol="0">
            <a:spAutoFit/>
          </a:bodyPr>
          <a:lstStyle/>
          <a:p>
            <a:r>
              <a:rPr lang="en-US" sz="2400" dirty="0"/>
              <a:t>If we need to select a range of rows, using their labels we can use method </a:t>
            </a:r>
            <a:r>
              <a:rPr lang="en-US" sz="2400" dirty="0" err="1"/>
              <a:t>loc</a:t>
            </a:r>
            <a:r>
              <a:rPr lang="en-US" sz="2400" dirty="0"/>
              <a:t>:</a:t>
            </a:r>
          </a:p>
        </p:txBody>
      </p:sp>
      <p:sp>
        <p:nvSpPr>
          <p:cNvPr id="13" name="TextBox 12"/>
          <p:cNvSpPr txBox="1"/>
          <p:nvPr/>
        </p:nvSpPr>
        <p:spPr>
          <a:xfrm>
            <a:off x="203023" y="2919336"/>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4" name="TextBox 13"/>
          <p:cNvSpPr txBox="1"/>
          <p:nvPr/>
        </p:nvSpPr>
        <p:spPr>
          <a:xfrm>
            <a:off x="1648913" y="2919336"/>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#Select rows by their labels:</a:t>
            </a:r>
          </a:p>
          <a:p>
            <a:r>
              <a:rPr lang="en-US" dirty="0" err="1">
                <a:solidFill>
                  <a:schemeClr val="bg2">
                    <a:lumMod val="25000"/>
                  </a:schemeClr>
                </a:solidFill>
                <a:latin typeface="Courier New" panose="02070309020205020404" pitchFamily="49" charset="0"/>
                <a:cs typeface="Courier New" panose="02070309020205020404" pitchFamily="49" charset="0"/>
              </a:rPr>
              <a:t>df_sub.loc</a:t>
            </a:r>
            <a:r>
              <a:rPr lang="en-US" dirty="0">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10:20</a:t>
            </a:r>
            <a:r>
              <a:rPr lang="en-US" dirty="0">
                <a:solidFill>
                  <a:srgbClr val="C0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en-US" dirty="0">
                <a:solidFill>
                  <a:srgbClr val="C00000"/>
                </a:solidFill>
                <a:latin typeface="Courier New" panose="02070309020205020404" pitchFamily="49" charset="0"/>
                <a:cs typeface="Courier New" panose="02070309020205020404" pitchFamily="49" charset="0"/>
              </a:rPr>
              <a:t>'</a:t>
            </a:r>
            <a:r>
              <a:rPr lang="en-US" dirty="0" err="1">
                <a:solidFill>
                  <a:srgbClr val="C00000"/>
                </a:solidFill>
                <a:latin typeface="Courier New" panose="02070309020205020404" pitchFamily="49" charset="0"/>
                <a:cs typeface="Courier New" panose="02070309020205020404" pitchFamily="49" charset="0"/>
              </a:rPr>
              <a:t>rank','sex','salary</a:t>
            </a:r>
            <a:r>
              <a:rPr lang="en-US" dirty="0">
                <a:solidFill>
                  <a:srgbClr val="C0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p>
        </p:txBody>
      </p:sp>
      <p:sp>
        <p:nvSpPr>
          <p:cNvPr id="8" name="TextBox 7"/>
          <p:cNvSpPr txBox="1"/>
          <p:nvPr/>
        </p:nvSpPr>
        <p:spPr>
          <a:xfrm>
            <a:off x="231693" y="4044276"/>
            <a:ext cx="10453566" cy="369332"/>
          </a:xfrm>
          <a:prstGeom prst="rect">
            <a:avLst/>
          </a:prstGeom>
          <a:noFill/>
          <a:ln>
            <a:noFill/>
          </a:ln>
        </p:spPr>
        <p:txBody>
          <a:bodyPr wrap="square" rtlCol="0">
            <a:spAutoFit/>
          </a:bodyPr>
          <a:lstStyle/>
          <a:p>
            <a:r>
              <a:rPr lang="en-US" dirty="0"/>
              <a:t>         </a:t>
            </a:r>
            <a:r>
              <a:rPr lang="en-US" sz="1600" dirty="0">
                <a:solidFill>
                  <a:srgbClr val="C00000"/>
                </a:solidFill>
                <a:latin typeface="Courier New" panose="02070309020205020404" pitchFamily="49" charset="0"/>
                <a:cs typeface="Courier New" panose="02070309020205020404" pitchFamily="49" charset="0"/>
              </a:rPr>
              <a:t>Out[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476" y="3565667"/>
            <a:ext cx="2286319" cy="2553056"/>
          </a:xfrm>
          <a:prstGeom prst="rect">
            <a:avLst/>
          </a:prstGeom>
        </p:spPr>
      </p:pic>
    </p:spTree>
    <p:extLst>
      <p:ext uri="{BB962C8B-B14F-4D97-AF65-F5344CB8AC3E}">
        <p14:creationId xmlns:p14="http://schemas.microsoft.com/office/powerpoint/2010/main" val="321613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Multi-Line Statements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days = ['Monday', 'Tuesday', 'Wednesday',</a:t>
            </a:r>
          </a:p>
          <a:p>
            <a:pPr marL="0" indent="0">
              <a:buNone/>
            </a:pPr>
            <a:r>
              <a:rPr lang="en-US" dirty="0"/>
              <a:t>'Thursday', 'Friday']</a:t>
            </a:r>
          </a:p>
          <a:p>
            <a:pPr marL="0" indent="0">
              <a:buNone/>
            </a:pPr>
            <a:endParaRPr lang="en-US" dirty="0"/>
          </a:p>
          <a:p>
            <a:pPr marL="0" indent="0">
              <a:buNone/>
            </a:pPr>
            <a:endParaRPr lang="en-US" dirty="0"/>
          </a:p>
          <a:p>
            <a:pPr marL="0" indent="0">
              <a:buNone/>
            </a:pPr>
            <a:r>
              <a:rPr lang="en-US" dirty="0"/>
              <a:t>total = </a:t>
            </a:r>
            <a:r>
              <a:rPr lang="en-US" dirty="0" err="1"/>
              <a:t>item_one</a:t>
            </a:r>
            <a:r>
              <a:rPr lang="en-US" dirty="0"/>
              <a:t> + \</a:t>
            </a:r>
          </a:p>
          <a:p>
            <a:pPr marL="0" indent="0">
              <a:buNone/>
            </a:pPr>
            <a:r>
              <a:rPr lang="en-US" dirty="0" err="1"/>
              <a:t>item_two</a:t>
            </a:r>
            <a:r>
              <a:rPr lang="en-US" dirty="0"/>
              <a:t> + \</a:t>
            </a:r>
          </a:p>
          <a:p>
            <a:pPr marL="0" indent="0">
              <a:buNone/>
            </a:pPr>
            <a:r>
              <a:rPr lang="en-US" dirty="0" err="1"/>
              <a:t>item_three</a:t>
            </a:r>
            <a:endParaRPr lang="en-US" dirty="0"/>
          </a:p>
          <a:p>
            <a:endParaRPr lang="en-US" dirty="0"/>
          </a:p>
        </p:txBody>
      </p:sp>
    </p:spTree>
    <p:extLst>
      <p:ext uri="{BB962C8B-B14F-4D97-AF65-F5344CB8AC3E}">
        <p14:creationId xmlns:p14="http://schemas.microsoft.com/office/powerpoint/2010/main" val="151676546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method </a:t>
            </a:r>
            <a:r>
              <a:rPr lang="en-US" dirty="0" err="1"/>
              <a:t>iloc</a:t>
            </a:r>
            <a:endParaRPr lang="en-US" dirty="0"/>
          </a:p>
        </p:txBody>
      </p:sp>
      <p:sp>
        <p:nvSpPr>
          <p:cNvPr id="4" name="Slide Number Placeholder 3"/>
          <p:cNvSpPr>
            <a:spLocks noGrp="1"/>
          </p:cNvSpPr>
          <p:nvPr>
            <p:ph type="sldNum" sz="quarter" idx="12"/>
          </p:nvPr>
        </p:nvSpPr>
        <p:spPr/>
        <p:txBody>
          <a:bodyPr/>
          <a:lstStyle/>
          <a:p>
            <a:fld id="{B841CA95-E0BC-48B5-948A-ECC494EB4D84}" type="slidenum">
              <a:rPr lang="en-US" smtClean="0"/>
              <a:t>140</a:t>
            </a:fld>
            <a:endParaRPr lang="en-US"/>
          </a:p>
        </p:txBody>
      </p:sp>
      <p:sp>
        <p:nvSpPr>
          <p:cNvPr id="12" name="TextBox 11"/>
          <p:cNvSpPr txBox="1"/>
          <p:nvPr/>
        </p:nvSpPr>
        <p:spPr>
          <a:xfrm>
            <a:off x="991089" y="2009262"/>
            <a:ext cx="10418164" cy="830997"/>
          </a:xfrm>
          <a:prstGeom prst="rect">
            <a:avLst/>
          </a:prstGeom>
          <a:noFill/>
        </p:spPr>
        <p:txBody>
          <a:bodyPr wrap="square" rtlCol="0">
            <a:spAutoFit/>
          </a:bodyPr>
          <a:lstStyle/>
          <a:p>
            <a:r>
              <a:rPr lang="en-US" sz="2400" dirty="0"/>
              <a:t>If we need to select a range of rows and/or columns, using their positions we can use method </a:t>
            </a:r>
            <a:r>
              <a:rPr lang="en-US" sz="2400" dirty="0" err="1"/>
              <a:t>iloc</a:t>
            </a:r>
            <a:r>
              <a:rPr lang="en-US" sz="2400" dirty="0"/>
              <a:t>:</a:t>
            </a:r>
          </a:p>
        </p:txBody>
      </p:sp>
      <p:sp>
        <p:nvSpPr>
          <p:cNvPr id="13" name="TextBox 12"/>
          <p:cNvSpPr txBox="1"/>
          <p:nvPr/>
        </p:nvSpPr>
        <p:spPr>
          <a:xfrm>
            <a:off x="203023" y="2919336"/>
            <a:ext cx="10453566" cy="369332"/>
          </a:xfrm>
          <a:prstGeom prst="rect">
            <a:avLst/>
          </a:prstGeom>
          <a:noFill/>
          <a:ln>
            <a:noFill/>
          </a:ln>
        </p:spPr>
        <p:txBody>
          <a:bodyPr wrap="square" rtlCol="0">
            <a:spAutoFit/>
          </a:bodyPr>
          <a:lstStyle/>
          <a:p>
            <a:r>
              <a:rPr lang="en-US" dirty="0"/>
              <a:t>         </a:t>
            </a:r>
            <a:r>
              <a:rPr lang="en-US" sz="1600" dirty="0">
                <a:solidFill>
                  <a:schemeClr val="accent5">
                    <a:lumMod val="75000"/>
                  </a:schemeClr>
                </a:solidFill>
                <a:latin typeface="Courier New" panose="02070309020205020404" pitchFamily="49" charset="0"/>
                <a:cs typeface="Courier New" panose="02070309020205020404" pitchFamily="49" charset="0"/>
              </a:rPr>
              <a:t>In [ ]:</a:t>
            </a:r>
          </a:p>
        </p:txBody>
      </p:sp>
      <p:sp>
        <p:nvSpPr>
          <p:cNvPr id="14" name="TextBox 13"/>
          <p:cNvSpPr txBox="1"/>
          <p:nvPr/>
        </p:nvSpPr>
        <p:spPr>
          <a:xfrm>
            <a:off x="1648913" y="2919336"/>
            <a:ext cx="10268267" cy="646331"/>
          </a:xfrm>
          <a:prstGeom prst="rect">
            <a:avLst/>
          </a:prstGeom>
          <a:noFill/>
          <a:ln>
            <a:solidFill>
              <a:schemeClr val="bg2">
                <a:lumMod val="90000"/>
              </a:schemeClr>
            </a:solidFill>
          </a:ln>
        </p:spPr>
        <p:txBody>
          <a:bodyPr wrap="square" rtlCol="0">
            <a:spAutoFit/>
          </a:bodyPr>
          <a:lstStyle/>
          <a:p>
            <a:r>
              <a:rPr lang="en-US" i="1" dirty="0">
                <a:solidFill>
                  <a:schemeClr val="accent1">
                    <a:lumMod val="75000"/>
                  </a:schemeClr>
                </a:solidFill>
                <a:latin typeface="Courier New" panose="02070309020205020404" pitchFamily="49" charset="0"/>
                <a:cs typeface="Courier New" panose="02070309020205020404" pitchFamily="49" charset="0"/>
              </a:rPr>
              <a:t>#Select rows by their labels:</a:t>
            </a:r>
          </a:p>
          <a:p>
            <a:r>
              <a:rPr lang="en-US" dirty="0" err="1">
                <a:solidFill>
                  <a:schemeClr val="bg2">
                    <a:lumMod val="25000"/>
                  </a:schemeClr>
                </a:solidFill>
                <a:latin typeface="Courier New" panose="02070309020205020404" pitchFamily="49" charset="0"/>
                <a:cs typeface="Courier New" panose="02070309020205020404" pitchFamily="49" charset="0"/>
              </a:rPr>
              <a:t>df_sub.iloc</a:t>
            </a:r>
            <a:r>
              <a:rPr lang="en-US" dirty="0">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10:20</a:t>
            </a:r>
            <a:r>
              <a:rPr lang="en-US" dirty="0">
                <a:solidFill>
                  <a:srgbClr val="C0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0, 3, 4, 5</a:t>
            </a:r>
            <a:r>
              <a:rPr lang="en-US" dirty="0">
                <a:latin typeface="Courier New" panose="02070309020205020404" pitchFamily="49" charset="0"/>
                <a:cs typeface="Courier New" panose="02070309020205020404" pitchFamily="49" charset="0"/>
              </a:rPr>
              <a:t>]]</a:t>
            </a:r>
          </a:p>
        </p:txBody>
      </p:sp>
      <p:sp>
        <p:nvSpPr>
          <p:cNvPr id="8" name="TextBox 7"/>
          <p:cNvSpPr txBox="1"/>
          <p:nvPr/>
        </p:nvSpPr>
        <p:spPr>
          <a:xfrm>
            <a:off x="179738" y="4044276"/>
            <a:ext cx="10453566" cy="369332"/>
          </a:xfrm>
          <a:prstGeom prst="rect">
            <a:avLst/>
          </a:prstGeom>
          <a:noFill/>
          <a:ln>
            <a:noFill/>
          </a:ln>
        </p:spPr>
        <p:txBody>
          <a:bodyPr wrap="square" rtlCol="0">
            <a:spAutoFit/>
          </a:bodyPr>
          <a:lstStyle/>
          <a:p>
            <a:r>
              <a:rPr lang="en-US" dirty="0"/>
              <a:t>         </a:t>
            </a:r>
            <a:r>
              <a:rPr lang="en-US" sz="1600" dirty="0">
                <a:solidFill>
                  <a:srgbClr val="C00000"/>
                </a:solidFill>
                <a:latin typeface="Courier New" panose="02070309020205020404" pitchFamily="49" charset="0"/>
                <a:cs typeface="Courier New" panose="02070309020205020404" pitchFamily="49" charset="0"/>
              </a:rPr>
              <a:t>Out[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913" y="3612849"/>
            <a:ext cx="2400508" cy="3139712"/>
          </a:xfrm>
          <a:prstGeom prst="rect">
            <a:avLst/>
          </a:prstGeom>
        </p:spPr>
      </p:pic>
    </p:spTree>
    <p:extLst>
      <p:ext uri="{BB962C8B-B14F-4D97-AF65-F5344CB8AC3E}">
        <p14:creationId xmlns:p14="http://schemas.microsoft.com/office/powerpoint/2010/main" val="101731636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Frames: method </a:t>
            </a:r>
            <a:r>
              <a:rPr lang="en-US" dirty="0" err="1"/>
              <a:t>iloc</a:t>
            </a:r>
            <a:r>
              <a:rPr lang="en-US" dirty="0"/>
              <a:t> (summary)</a:t>
            </a:r>
          </a:p>
        </p:txBody>
      </p:sp>
      <p:sp>
        <p:nvSpPr>
          <p:cNvPr id="4" name="Slide Number Placeholder 3"/>
          <p:cNvSpPr>
            <a:spLocks noGrp="1"/>
          </p:cNvSpPr>
          <p:nvPr>
            <p:ph type="sldNum" sz="quarter" idx="12"/>
          </p:nvPr>
        </p:nvSpPr>
        <p:spPr/>
        <p:txBody>
          <a:bodyPr/>
          <a:lstStyle/>
          <a:p>
            <a:fld id="{B841CA95-E0BC-48B5-948A-ECC494EB4D84}" type="slidenum">
              <a:rPr lang="en-US" smtClean="0"/>
              <a:t>141</a:t>
            </a:fld>
            <a:endParaRPr lang="en-US"/>
          </a:p>
        </p:txBody>
      </p:sp>
      <p:sp>
        <p:nvSpPr>
          <p:cNvPr id="14" name="TextBox 13"/>
          <p:cNvSpPr txBox="1"/>
          <p:nvPr/>
        </p:nvSpPr>
        <p:spPr>
          <a:xfrm>
            <a:off x="838200" y="1797118"/>
            <a:ext cx="10268267" cy="1200329"/>
          </a:xfrm>
          <a:prstGeom prst="rect">
            <a:avLst/>
          </a:prstGeom>
          <a:noFill/>
          <a:ln>
            <a:solidFill>
              <a:schemeClr val="bg2">
                <a:lumMod val="90000"/>
              </a:schemeClr>
            </a:solidFill>
          </a:ln>
        </p:spPr>
        <p:txBody>
          <a:bodyPr wrap="square" rtlCol="0">
            <a:spAutoFit/>
          </a:bodyPr>
          <a:lstStyle/>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 First row of a data frame</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#(i+1)</a:t>
            </a:r>
            <a:r>
              <a:rPr lang="en-US" i="1" dirty="0" err="1">
                <a:solidFill>
                  <a:schemeClr val="accent1">
                    <a:lumMod val="75000"/>
                  </a:schemeClr>
                </a:solidFill>
                <a:latin typeface="Courier New" panose="02070309020205020404" pitchFamily="49" charset="0"/>
                <a:cs typeface="Courier New" panose="02070309020205020404" pitchFamily="49" charset="0"/>
              </a:rPr>
              <a:t>th</a:t>
            </a:r>
            <a:r>
              <a:rPr lang="en-US" i="1" dirty="0">
                <a:solidFill>
                  <a:schemeClr val="accent1">
                    <a:lumMod val="75000"/>
                  </a:schemeClr>
                </a:solidFill>
                <a:latin typeface="Courier New" panose="02070309020205020404" pitchFamily="49" charset="0"/>
                <a:cs typeface="Courier New" panose="02070309020205020404" pitchFamily="49" charset="0"/>
              </a:rPr>
              <a:t> row </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 Last row </a:t>
            </a:r>
          </a:p>
          <a:p>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834735" y="3269170"/>
            <a:ext cx="10268267" cy="923330"/>
          </a:xfrm>
          <a:prstGeom prst="rect">
            <a:avLst/>
          </a:prstGeom>
          <a:noFill/>
          <a:ln>
            <a:solidFill>
              <a:schemeClr val="bg2">
                <a:lumMod val="90000"/>
              </a:schemeClr>
            </a:solidFill>
          </a:ln>
        </p:spPr>
        <p:txBody>
          <a:bodyPr wrap="square" rtlCol="0">
            <a:spAutoFit/>
          </a:bodyPr>
          <a:lstStyle/>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 </a:t>
            </a:r>
            <a:r>
              <a:rPr lang="en-US" dirty="0">
                <a:solidFill>
                  <a:schemeClr val="accent6">
                    <a:lumMod val="75000"/>
                  </a:schemeClr>
                </a:solidFill>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 First column</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 </a:t>
            </a:r>
            <a:r>
              <a:rPr lang="en-US" dirty="0">
                <a:solidFill>
                  <a:schemeClr val="accent6">
                    <a:lumMod val="75000"/>
                  </a:schemeClr>
                </a:solidFill>
                <a:latin typeface="Courier New" panose="02070309020205020404" pitchFamily="49" charset="0"/>
                <a:cs typeface="Courier New" panose="02070309020205020404" pitchFamily="49" charset="0"/>
              </a:rPr>
              <a:t>-1</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 Last column </a:t>
            </a:r>
          </a:p>
          <a:p>
            <a:endParaRPr lang="en-US" dirty="0">
              <a:latin typeface="Courier New" panose="02070309020205020404" pitchFamily="49" charset="0"/>
              <a:cs typeface="Courier New" panose="02070309020205020404" pitchFamily="49" charset="0"/>
            </a:endParaRPr>
          </a:p>
        </p:txBody>
      </p:sp>
      <p:sp>
        <p:nvSpPr>
          <p:cNvPr id="10" name="TextBox 9"/>
          <p:cNvSpPr txBox="1"/>
          <p:nvPr/>
        </p:nvSpPr>
        <p:spPr>
          <a:xfrm>
            <a:off x="834735" y="4588817"/>
            <a:ext cx="10268267" cy="1754326"/>
          </a:xfrm>
          <a:prstGeom prst="rect">
            <a:avLst/>
          </a:prstGeom>
          <a:noFill/>
          <a:ln>
            <a:solidFill>
              <a:schemeClr val="bg2">
                <a:lumMod val="90000"/>
              </a:schemeClr>
            </a:solidFill>
          </a:ln>
        </p:spPr>
        <p:txBody>
          <a:bodyPr wrap="square" rtlCol="0">
            <a:spAutoFit/>
          </a:bodyPr>
          <a:lstStyle/>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0:7</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#First 7 rows </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 0:2</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#First 2 columns</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1:3, 0:2</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#Second through third rows and first 2 columns</a:t>
            </a:r>
          </a:p>
          <a:p>
            <a:r>
              <a:rPr lang="en-US" dirty="0" err="1">
                <a:solidFill>
                  <a:schemeClr val="bg2">
                    <a:lumMod val="25000"/>
                  </a:schemeClr>
                </a:solidFill>
                <a:latin typeface="Courier New" panose="02070309020205020404" pitchFamily="49" charset="0"/>
                <a:cs typeface="Courier New" panose="02070309020205020404" pitchFamily="49" charset="0"/>
              </a:rPr>
              <a:t>df.iloc</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0,5</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i="1" dirty="0">
                <a:solidFill>
                  <a:schemeClr val="accent6">
                    <a:lumMod val="75000"/>
                  </a:schemeClr>
                </a:solidFill>
                <a:latin typeface="Courier New" panose="02070309020205020404" pitchFamily="49" charset="0"/>
                <a:cs typeface="Courier New" panose="02070309020205020404" pitchFamily="49" charset="0"/>
              </a:rPr>
              <a:t>1,3</a:t>
            </a:r>
            <a:r>
              <a:rPr lang="en-US" dirty="0">
                <a:latin typeface="Courier New" panose="02070309020205020404" pitchFamily="49" charset="0"/>
                <a:cs typeface="Courier New" panose="02070309020205020404" pitchFamily="49" charset="0"/>
              </a:rPr>
              <a:t>]]  </a:t>
            </a:r>
            <a:r>
              <a:rPr lang="en-US" i="1" dirty="0">
                <a:solidFill>
                  <a:schemeClr val="accent1">
                    <a:lumMod val="75000"/>
                  </a:schemeClr>
                </a:solidFill>
                <a:latin typeface="Courier New" panose="02070309020205020404" pitchFamily="49" charset="0"/>
                <a:cs typeface="Courier New" panose="02070309020205020404" pitchFamily="49" charset="0"/>
              </a:rPr>
              <a:t>#1</a:t>
            </a:r>
            <a:r>
              <a:rPr lang="en-US" i="1" baseline="30000" dirty="0">
                <a:solidFill>
                  <a:schemeClr val="accent1">
                    <a:lumMod val="75000"/>
                  </a:schemeClr>
                </a:solidFill>
                <a:latin typeface="Courier New" panose="02070309020205020404" pitchFamily="49" charset="0"/>
                <a:cs typeface="Courier New" panose="02070309020205020404" pitchFamily="49" charset="0"/>
              </a:rPr>
              <a:t>st</a:t>
            </a:r>
            <a:r>
              <a:rPr lang="en-US" i="1" dirty="0">
                <a:solidFill>
                  <a:schemeClr val="accent1">
                    <a:lumMod val="75000"/>
                  </a:schemeClr>
                </a:solidFill>
                <a:latin typeface="Courier New" panose="02070309020205020404" pitchFamily="49" charset="0"/>
                <a:cs typeface="Courier New" panose="02070309020205020404" pitchFamily="49" charset="0"/>
              </a:rPr>
              <a:t> and 6</a:t>
            </a:r>
            <a:r>
              <a:rPr lang="en-US" i="1" baseline="30000" dirty="0">
                <a:solidFill>
                  <a:schemeClr val="accent1">
                    <a:lumMod val="75000"/>
                  </a:schemeClr>
                </a:solidFill>
                <a:latin typeface="Courier New" panose="02070309020205020404" pitchFamily="49" charset="0"/>
                <a:cs typeface="Courier New" panose="02070309020205020404" pitchFamily="49" charset="0"/>
              </a:rPr>
              <a:t>th</a:t>
            </a:r>
            <a:r>
              <a:rPr lang="en-US" i="1" dirty="0">
                <a:solidFill>
                  <a:schemeClr val="accent1">
                    <a:lumMod val="75000"/>
                  </a:schemeClr>
                </a:solidFill>
                <a:latin typeface="Courier New" panose="02070309020205020404" pitchFamily="49" charset="0"/>
                <a:cs typeface="Courier New" panose="02070309020205020404" pitchFamily="49" charset="0"/>
              </a:rPr>
              <a:t> rows and 2</a:t>
            </a:r>
            <a:r>
              <a:rPr lang="en-US" i="1" baseline="30000" dirty="0">
                <a:solidFill>
                  <a:schemeClr val="accent1">
                    <a:lumMod val="75000"/>
                  </a:schemeClr>
                </a:solidFill>
                <a:latin typeface="Courier New" panose="02070309020205020404" pitchFamily="49" charset="0"/>
                <a:cs typeface="Courier New" panose="02070309020205020404" pitchFamily="49" charset="0"/>
              </a:rPr>
              <a:t>nd</a:t>
            </a:r>
            <a:r>
              <a:rPr lang="en-US" i="1" dirty="0">
                <a:solidFill>
                  <a:schemeClr val="accent1">
                    <a:lumMod val="75000"/>
                  </a:schemeClr>
                </a:solidFill>
                <a:latin typeface="Courier New" panose="02070309020205020404" pitchFamily="49" charset="0"/>
                <a:cs typeface="Courier New" panose="02070309020205020404" pitchFamily="49" charset="0"/>
              </a:rPr>
              <a:t> and 4</a:t>
            </a:r>
            <a:r>
              <a:rPr lang="en-US" i="1" baseline="30000" dirty="0">
                <a:solidFill>
                  <a:schemeClr val="accent1">
                    <a:lumMod val="75000"/>
                  </a:schemeClr>
                </a:solidFill>
                <a:latin typeface="Courier New" panose="02070309020205020404" pitchFamily="49" charset="0"/>
                <a:cs typeface="Courier New" panose="02070309020205020404" pitchFamily="49" charset="0"/>
              </a:rPr>
              <a:t>th</a:t>
            </a:r>
            <a:r>
              <a:rPr lang="en-US" i="1" dirty="0">
                <a:solidFill>
                  <a:schemeClr val="accent1">
                    <a:lumMod val="75000"/>
                  </a:schemeClr>
                </a:solidFill>
                <a:latin typeface="Courier New" panose="02070309020205020404" pitchFamily="49" charset="0"/>
                <a:cs typeface="Courier New" panose="02070309020205020404" pitchFamily="49" charset="0"/>
              </a:rPr>
              <a:t> columns</a:t>
            </a:r>
          </a:p>
          <a:p>
            <a:endParaRPr lang="en-US" i="1" dirty="0">
              <a:solidFill>
                <a:schemeClr val="accent1">
                  <a:lumMod val="75000"/>
                </a:schemeClr>
              </a:solidFill>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5248256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dirty="0" err="1"/>
              <a:t>loc</a:t>
            </a:r>
            <a:r>
              <a:rPr lang="en-US" dirty="0"/>
              <a:t> gets rows (or columns) with particular labels from the index.</a:t>
            </a:r>
          </a:p>
          <a:p>
            <a:r>
              <a:rPr lang="en-US" dirty="0" err="1"/>
              <a:t>iloc</a:t>
            </a:r>
            <a:r>
              <a:rPr lang="en-US" dirty="0"/>
              <a:t> gets rows (or columns) at particular positions in the index (so it only takes integers).</a:t>
            </a:r>
          </a:p>
          <a:p>
            <a:endParaRPr lang="en-US" dirty="0"/>
          </a:p>
          <a:p>
            <a:r>
              <a:rPr lang="en-US" dirty="0"/>
              <a:t>print(</a:t>
            </a:r>
            <a:r>
              <a:rPr lang="en-US" dirty="0" err="1"/>
              <a:t>df.loc</a:t>
            </a:r>
            <a:r>
              <a:rPr lang="en-US" dirty="0"/>
              <a:t>[</a:t>
            </a:r>
            <a:r>
              <a:rPr lang="en-US" dirty="0" err="1"/>
              <a:t>df</a:t>
            </a:r>
            <a:r>
              <a:rPr lang="en-US" dirty="0"/>
              <a:t>['Age'] &lt; 30, ['Color', 'Height']])</a:t>
            </a:r>
          </a:p>
          <a:p>
            <a:r>
              <a:rPr lang="en-US" dirty="0"/>
              <a:t>print(</a:t>
            </a:r>
            <a:r>
              <a:rPr lang="en-US" dirty="0" err="1"/>
              <a:t>df.iloc</a:t>
            </a:r>
            <a:r>
              <a:rPr lang="en-US" dirty="0"/>
              <a:t>[(</a:t>
            </a:r>
            <a:r>
              <a:rPr lang="en-US" dirty="0" err="1"/>
              <a:t>df</a:t>
            </a:r>
            <a:r>
              <a:rPr lang="en-US" dirty="0"/>
              <a:t>['Age'] &lt; 30).values, [1, 3]])</a:t>
            </a:r>
          </a:p>
          <a:p>
            <a:endParaRPr lang="en-US" dirty="0"/>
          </a:p>
          <a:p>
            <a:endParaRPr lang="en-US" dirty="0"/>
          </a:p>
          <a:p>
            <a:endParaRPr lang="en-US" dirty="0"/>
          </a:p>
        </p:txBody>
      </p:sp>
    </p:spTree>
    <p:extLst>
      <p:ext uri="{BB962C8B-B14F-4D97-AF65-F5344CB8AC3E}">
        <p14:creationId xmlns:p14="http://schemas.microsoft.com/office/powerpoint/2010/main" val="100227681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2"/>
            <a:ext cx="10515600" cy="6439437"/>
          </a:xfrm>
        </p:spPr>
        <p:txBody>
          <a:bodyPr>
            <a:normAutofit fontScale="70000" lnSpcReduction="20000"/>
          </a:bodyPr>
          <a:lstStyle/>
          <a:p>
            <a:pPr marL="0" indent="0">
              <a:buNone/>
            </a:pPr>
            <a:r>
              <a:rPr lang="en-US" dirty="0"/>
              <a:t># Single selections using </a:t>
            </a:r>
            <a:r>
              <a:rPr lang="en-US" dirty="0" err="1"/>
              <a:t>iloc</a:t>
            </a:r>
            <a:r>
              <a:rPr lang="en-US" dirty="0"/>
              <a:t> and </a:t>
            </a:r>
            <a:r>
              <a:rPr lang="en-US" dirty="0" err="1"/>
              <a:t>DataFrame</a:t>
            </a:r>
            <a:endParaRPr lang="en-US" dirty="0"/>
          </a:p>
          <a:p>
            <a:endParaRPr lang="en-US" dirty="0"/>
          </a:p>
          <a:p>
            <a:pPr marL="0" indent="0">
              <a:buNone/>
            </a:pPr>
            <a:r>
              <a:rPr lang="en-US" dirty="0"/>
              <a:t># Rows:</a:t>
            </a:r>
          </a:p>
          <a:p>
            <a:r>
              <a:rPr lang="en-US" dirty="0" err="1"/>
              <a:t>data.iloc</a:t>
            </a:r>
            <a:r>
              <a:rPr lang="en-US" dirty="0"/>
              <a:t>[0] # first row of data frame </a:t>
            </a:r>
          </a:p>
          <a:p>
            <a:r>
              <a:rPr lang="en-US" dirty="0" err="1"/>
              <a:t>data.iloc</a:t>
            </a:r>
            <a:r>
              <a:rPr lang="en-US" dirty="0"/>
              <a:t>[1] # second row of data frame </a:t>
            </a:r>
          </a:p>
          <a:p>
            <a:r>
              <a:rPr lang="en-US" dirty="0" err="1"/>
              <a:t>data.iloc</a:t>
            </a:r>
            <a:r>
              <a:rPr lang="en-US" dirty="0"/>
              <a:t>[-1] # last row of data frame </a:t>
            </a:r>
          </a:p>
          <a:p>
            <a:endParaRPr lang="en-US" dirty="0"/>
          </a:p>
          <a:p>
            <a:pPr marL="0" indent="0">
              <a:buNone/>
            </a:pPr>
            <a:r>
              <a:rPr lang="en-US" dirty="0"/>
              <a:t># Columns:</a:t>
            </a:r>
          </a:p>
          <a:p>
            <a:r>
              <a:rPr lang="en-US" dirty="0" err="1"/>
              <a:t>data.iloc</a:t>
            </a:r>
            <a:r>
              <a:rPr lang="en-US" dirty="0"/>
              <a:t>[:,0] # first column of data frame </a:t>
            </a:r>
          </a:p>
          <a:p>
            <a:r>
              <a:rPr lang="en-US" dirty="0" err="1"/>
              <a:t>data.iloc</a:t>
            </a:r>
            <a:r>
              <a:rPr lang="en-US" dirty="0"/>
              <a:t>[:,1] # second column of data frame </a:t>
            </a:r>
          </a:p>
          <a:p>
            <a:r>
              <a:rPr lang="en-US" dirty="0" err="1"/>
              <a:t>data.iloc</a:t>
            </a:r>
            <a:r>
              <a:rPr lang="en-US" dirty="0"/>
              <a:t>[:,-1] # last column of data frame</a:t>
            </a:r>
          </a:p>
          <a:p>
            <a:endParaRPr lang="en-US" dirty="0"/>
          </a:p>
          <a:p>
            <a:pPr marL="0" indent="0">
              <a:buNone/>
            </a:pPr>
            <a:r>
              <a:rPr lang="en-US" dirty="0"/>
              <a:t># Multiple row and column selections using </a:t>
            </a:r>
            <a:r>
              <a:rPr lang="en-US" dirty="0" err="1"/>
              <a:t>iloc</a:t>
            </a:r>
            <a:r>
              <a:rPr lang="en-US" dirty="0"/>
              <a:t> and </a:t>
            </a:r>
            <a:r>
              <a:rPr lang="en-US" dirty="0" err="1"/>
              <a:t>DataFrame</a:t>
            </a:r>
            <a:endParaRPr lang="en-US" dirty="0"/>
          </a:p>
          <a:p>
            <a:endParaRPr lang="en-US" dirty="0"/>
          </a:p>
          <a:p>
            <a:r>
              <a:rPr lang="en-US" dirty="0" err="1"/>
              <a:t>data.iloc</a:t>
            </a:r>
            <a:r>
              <a:rPr lang="en-US" dirty="0"/>
              <a:t>[0:5] # first five rows of </a:t>
            </a:r>
            <a:r>
              <a:rPr lang="en-US" dirty="0" err="1"/>
              <a:t>dataframe</a:t>
            </a:r>
            <a:endParaRPr lang="en-US" dirty="0"/>
          </a:p>
          <a:p>
            <a:r>
              <a:rPr lang="en-US" dirty="0" err="1"/>
              <a:t>data.iloc</a:t>
            </a:r>
            <a:r>
              <a:rPr lang="en-US" dirty="0"/>
              <a:t>[:, 0:2] # first two columns of data frame with all rows</a:t>
            </a:r>
          </a:p>
          <a:p>
            <a:r>
              <a:rPr lang="en-US" dirty="0" err="1"/>
              <a:t>data.iloc</a:t>
            </a:r>
            <a:r>
              <a:rPr lang="en-US" dirty="0"/>
              <a:t>[[0,3,6,24], [0,5,6]] # 1st, 4th, 7th, 25th row + 1st 6th 7th columns.</a:t>
            </a:r>
          </a:p>
          <a:p>
            <a:r>
              <a:rPr lang="en-US" dirty="0" err="1"/>
              <a:t>data.iloc</a:t>
            </a:r>
            <a:r>
              <a:rPr lang="en-US" dirty="0"/>
              <a:t>[0:5, 5:8] # first 5 rows and 5th, 6th, 7th columns of data frame</a:t>
            </a:r>
          </a:p>
        </p:txBody>
      </p:sp>
    </p:spTree>
    <p:extLst>
      <p:ext uri="{BB962C8B-B14F-4D97-AF65-F5344CB8AC3E}">
        <p14:creationId xmlns:p14="http://schemas.microsoft.com/office/powerpoint/2010/main" val="15569453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0"/>
            <a:ext cx="10903039" cy="6858000"/>
          </a:xfrm>
        </p:spPr>
        <p:txBody>
          <a:bodyPr>
            <a:normAutofit fontScale="92500" lnSpcReduction="10000"/>
          </a:bodyPr>
          <a:lstStyle/>
          <a:p>
            <a:pPr marL="0" indent="0">
              <a:buNone/>
            </a:pPr>
            <a:endParaRPr lang="en-US" dirty="0"/>
          </a:p>
          <a:p>
            <a:pPr marL="0" indent="0">
              <a:buNone/>
            </a:pPr>
            <a:r>
              <a:rPr lang="en-US" dirty="0"/>
              <a:t># Select rows with first name Antonio, # and all columns between 'city' and 'email'</a:t>
            </a:r>
          </a:p>
          <a:p>
            <a:pPr marL="0" indent="0">
              <a:buNone/>
            </a:pPr>
            <a:r>
              <a:rPr lang="en-US" dirty="0" err="1"/>
              <a:t>data.loc</a:t>
            </a:r>
            <a:r>
              <a:rPr lang="en-US" dirty="0"/>
              <a:t>[data['</a:t>
            </a:r>
            <a:r>
              <a:rPr lang="en-US" dirty="0" err="1"/>
              <a:t>first_name</a:t>
            </a:r>
            <a:r>
              <a:rPr lang="en-US" dirty="0"/>
              <a:t>'] == 'Antonio', '</a:t>
            </a:r>
            <a:r>
              <a:rPr lang="en-US" dirty="0" err="1"/>
              <a:t>city':'email</a:t>
            </a:r>
            <a:r>
              <a:rPr lang="en-US" dirty="0"/>
              <a:t>']</a:t>
            </a:r>
          </a:p>
          <a:p>
            <a:pPr marL="0" indent="0">
              <a:buNone/>
            </a:pPr>
            <a:r>
              <a:rPr lang="en-US" dirty="0"/>
              <a:t> </a:t>
            </a:r>
          </a:p>
          <a:p>
            <a:pPr marL="0" indent="0">
              <a:buNone/>
            </a:pPr>
            <a:r>
              <a:rPr lang="en-US" dirty="0"/>
              <a:t># Select rows where the email column ends with 'hotmail.com', include all columns</a:t>
            </a:r>
          </a:p>
          <a:p>
            <a:pPr marL="0" indent="0">
              <a:buNone/>
            </a:pPr>
            <a:r>
              <a:rPr lang="en-US" dirty="0" err="1"/>
              <a:t>data.loc</a:t>
            </a:r>
            <a:r>
              <a:rPr lang="en-US" dirty="0"/>
              <a:t>[data['email'].</a:t>
            </a:r>
            <a:r>
              <a:rPr lang="en-US" dirty="0" err="1"/>
              <a:t>str.endswith</a:t>
            </a:r>
            <a:r>
              <a:rPr lang="en-US" dirty="0"/>
              <a:t>("hotmail.com")]   </a:t>
            </a:r>
          </a:p>
          <a:p>
            <a:pPr marL="0" indent="0">
              <a:buNone/>
            </a:pPr>
            <a:r>
              <a:rPr lang="en-US" dirty="0"/>
              <a:t> </a:t>
            </a:r>
          </a:p>
          <a:p>
            <a:pPr marL="0" indent="0">
              <a:buNone/>
            </a:pPr>
            <a:r>
              <a:rPr lang="en-US" dirty="0"/>
              <a:t># Select rows with </a:t>
            </a:r>
            <a:r>
              <a:rPr lang="en-US" dirty="0" err="1"/>
              <a:t>last_name</a:t>
            </a:r>
            <a:r>
              <a:rPr lang="en-US" dirty="0"/>
              <a:t> equal to some values, all columns</a:t>
            </a:r>
          </a:p>
          <a:p>
            <a:pPr marL="0" indent="0">
              <a:buNone/>
            </a:pPr>
            <a:r>
              <a:rPr lang="en-US" dirty="0" err="1"/>
              <a:t>data.loc</a:t>
            </a:r>
            <a:r>
              <a:rPr lang="en-US" dirty="0"/>
              <a:t>[data['</a:t>
            </a:r>
            <a:r>
              <a:rPr lang="en-US" dirty="0" err="1"/>
              <a:t>first_name</a:t>
            </a:r>
            <a:r>
              <a:rPr lang="en-US" dirty="0"/>
              <a:t>'].</a:t>
            </a:r>
            <a:r>
              <a:rPr lang="en-US" dirty="0" err="1"/>
              <a:t>isin</a:t>
            </a:r>
            <a:r>
              <a:rPr lang="en-US" dirty="0"/>
              <a:t>(['France', '</a:t>
            </a:r>
            <a:r>
              <a:rPr lang="en-US" dirty="0" err="1"/>
              <a:t>Tyisha</a:t>
            </a:r>
            <a:r>
              <a:rPr lang="en-US" dirty="0"/>
              <a:t>', 'Eric'])]   </a:t>
            </a:r>
          </a:p>
          <a:p>
            <a:pPr marL="0" indent="0">
              <a:buNone/>
            </a:pPr>
            <a:r>
              <a:rPr lang="en-US" dirty="0"/>
              <a:t>       </a:t>
            </a:r>
          </a:p>
          <a:p>
            <a:pPr marL="0" indent="0">
              <a:buNone/>
            </a:pPr>
            <a:r>
              <a:rPr lang="en-US" dirty="0"/>
              <a:t># Select rows with first name Antonio AND </a:t>
            </a:r>
            <a:r>
              <a:rPr lang="en-US" dirty="0" err="1"/>
              <a:t>hotmail</a:t>
            </a:r>
            <a:r>
              <a:rPr lang="en-US" dirty="0"/>
              <a:t> email addresses</a:t>
            </a:r>
          </a:p>
          <a:p>
            <a:pPr marL="0" indent="0">
              <a:buNone/>
            </a:pPr>
            <a:r>
              <a:rPr lang="en-US" dirty="0" err="1"/>
              <a:t>data.loc</a:t>
            </a:r>
            <a:r>
              <a:rPr lang="en-US" dirty="0"/>
              <a:t>[data['email'].</a:t>
            </a:r>
            <a:r>
              <a:rPr lang="en-US" dirty="0" err="1"/>
              <a:t>str.endswith</a:t>
            </a:r>
            <a:r>
              <a:rPr lang="en-US" dirty="0"/>
              <a:t>("gmail.com") &amp; (data['</a:t>
            </a:r>
            <a:r>
              <a:rPr lang="en-US" dirty="0" err="1"/>
              <a:t>first_name</a:t>
            </a:r>
            <a:r>
              <a:rPr lang="en-US" dirty="0"/>
              <a:t>'] == 'Antonio')]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24811114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0310"/>
            <a:ext cx="10515600" cy="5146653"/>
          </a:xfrm>
        </p:spPr>
        <p:txBody>
          <a:bodyPr>
            <a:normAutofit fontScale="85000" lnSpcReduction="20000"/>
          </a:bodyPr>
          <a:lstStyle/>
          <a:p>
            <a:pPr marL="0" indent="0">
              <a:buNone/>
            </a:pPr>
            <a:r>
              <a:rPr lang="en-US" dirty="0"/>
              <a:t># select rows with id column between 100 and 200, and just return 'postal' and 'web' columns</a:t>
            </a:r>
          </a:p>
          <a:p>
            <a:pPr marL="0" indent="0">
              <a:buNone/>
            </a:pPr>
            <a:r>
              <a:rPr lang="en-US" dirty="0" err="1"/>
              <a:t>data.loc</a:t>
            </a:r>
            <a:r>
              <a:rPr lang="en-US" dirty="0"/>
              <a:t>[(data['id'] &gt; 100) &amp; (data['id'] &lt;= 200), ['postal', 'web']] </a:t>
            </a:r>
          </a:p>
          <a:p>
            <a:pPr marL="0" indent="0">
              <a:buNone/>
            </a:pPr>
            <a:r>
              <a:rPr lang="en-US" dirty="0"/>
              <a:t> </a:t>
            </a:r>
          </a:p>
          <a:p>
            <a:pPr marL="0" indent="0">
              <a:buNone/>
            </a:pPr>
            <a:r>
              <a:rPr lang="en-US" dirty="0"/>
              <a:t># A lambda function that yields True/False values can also be used.</a:t>
            </a:r>
          </a:p>
          <a:p>
            <a:pPr marL="0" indent="0">
              <a:buNone/>
            </a:pPr>
            <a:r>
              <a:rPr lang="en-US" dirty="0"/>
              <a:t># Select rows where the company name has 4 words in it.</a:t>
            </a:r>
          </a:p>
          <a:p>
            <a:pPr marL="0" indent="0">
              <a:buNone/>
            </a:pPr>
            <a:r>
              <a:rPr lang="en-US" dirty="0" err="1"/>
              <a:t>data.loc</a:t>
            </a:r>
            <a:r>
              <a:rPr lang="en-US" dirty="0"/>
              <a:t>[data['</a:t>
            </a:r>
            <a:r>
              <a:rPr lang="en-US" dirty="0" err="1"/>
              <a:t>company_name</a:t>
            </a:r>
            <a:r>
              <a:rPr lang="en-US" dirty="0"/>
              <a:t>'].apply(lambda x: </a:t>
            </a:r>
            <a:r>
              <a:rPr lang="en-US" dirty="0" err="1"/>
              <a:t>len</a:t>
            </a:r>
            <a:r>
              <a:rPr lang="en-US" dirty="0"/>
              <a:t>(</a:t>
            </a:r>
            <a:r>
              <a:rPr lang="en-US" dirty="0" err="1"/>
              <a:t>x.split</a:t>
            </a:r>
            <a:r>
              <a:rPr lang="en-US" dirty="0"/>
              <a:t>(' ')) == 4)] </a:t>
            </a:r>
          </a:p>
          <a:p>
            <a:pPr marL="0" indent="0">
              <a:buNone/>
            </a:pPr>
            <a:r>
              <a:rPr lang="en-US" dirty="0"/>
              <a:t> </a:t>
            </a:r>
          </a:p>
          <a:p>
            <a:pPr marL="0" indent="0">
              <a:buNone/>
            </a:pPr>
            <a:r>
              <a:rPr lang="en-US" dirty="0"/>
              <a:t># Selections can be achieved outside of the main .</a:t>
            </a:r>
            <a:r>
              <a:rPr lang="en-US" dirty="0" err="1"/>
              <a:t>loc</a:t>
            </a:r>
            <a:r>
              <a:rPr lang="en-US" dirty="0"/>
              <a:t> for clarity:</a:t>
            </a:r>
          </a:p>
          <a:p>
            <a:pPr marL="0" indent="0">
              <a:buNone/>
            </a:pPr>
            <a:r>
              <a:rPr lang="en-US" dirty="0"/>
              <a:t># Form a separate variable with your selections:</a:t>
            </a:r>
          </a:p>
          <a:p>
            <a:pPr marL="0" indent="0">
              <a:buNone/>
            </a:pPr>
            <a:r>
              <a:rPr lang="en-US" dirty="0" err="1"/>
              <a:t>idx</a:t>
            </a:r>
            <a:r>
              <a:rPr lang="en-US" dirty="0"/>
              <a:t> = data['</a:t>
            </a:r>
            <a:r>
              <a:rPr lang="en-US" dirty="0" err="1"/>
              <a:t>company_name</a:t>
            </a:r>
            <a:r>
              <a:rPr lang="en-US" dirty="0"/>
              <a:t>'].apply(lambda x: </a:t>
            </a:r>
            <a:r>
              <a:rPr lang="en-US" dirty="0" err="1"/>
              <a:t>len</a:t>
            </a:r>
            <a:r>
              <a:rPr lang="en-US" dirty="0"/>
              <a:t>(</a:t>
            </a:r>
            <a:r>
              <a:rPr lang="en-US" dirty="0" err="1"/>
              <a:t>x.split</a:t>
            </a:r>
            <a:r>
              <a:rPr lang="en-US" dirty="0"/>
              <a:t>(' ')) == 4)</a:t>
            </a:r>
          </a:p>
          <a:p>
            <a:pPr marL="0" indent="0">
              <a:buNone/>
            </a:pPr>
            <a:r>
              <a:rPr lang="en-US" dirty="0"/>
              <a:t># Select only the True values in '</a:t>
            </a:r>
            <a:r>
              <a:rPr lang="en-US" dirty="0" err="1"/>
              <a:t>idx</a:t>
            </a:r>
            <a:r>
              <a:rPr lang="en-US" dirty="0"/>
              <a:t>' and only the 3 columns specified:</a:t>
            </a:r>
          </a:p>
          <a:p>
            <a:pPr marL="0" indent="0">
              <a:buNone/>
            </a:pPr>
            <a:r>
              <a:rPr lang="en-US" dirty="0" err="1"/>
              <a:t>data.loc</a:t>
            </a:r>
            <a:r>
              <a:rPr lang="en-US" dirty="0"/>
              <a:t>[</a:t>
            </a:r>
            <a:r>
              <a:rPr lang="en-US" dirty="0" err="1"/>
              <a:t>idx</a:t>
            </a:r>
            <a:r>
              <a:rPr lang="en-US" dirty="0"/>
              <a:t>, ['email', '</a:t>
            </a:r>
            <a:r>
              <a:rPr lang="en-US" dirty="0" err="1"/>
              <a:t>first_name</a:t>
            </a:r>
            <a:r>
              <a:rPr lang="en-US" dirty="0"/>
              <a:t>', 'company']]</a:t>
            </a:r>
          </a:p>
          <a:p>
            <a:endParaRPr lang="en-US" dirty="0"/>
          </a:p>
        </p:txBody>
      </p:sp>
    </p:spTree>
    <p:extLst>
      <p:ext uri="{BB962C8B-B14F-4D97-AF65-F5344CB8AC3E}">
        <p14:creationId xmlns:p14="http://schemas.microsoft.com/office/powerpoint/2010/main" val="77239743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normAutofit fontScale="70000" lnSpcReduction="20000"/>
          </a:bodyPr>
          <a:lstStyle/>
          <a:p>
            <a:pPr marL="0" indent="0">
              <a:buNone/>
            </a:pPr>
            <a:endParaRPr lang="en-US" dirty="0"/>
          </a:p>
          <a:p>
            <a:pPr marL="0" indent="0">
              <a:buNone/>
            </a:pPr>
            <a:endParaRPr lang="en-US" dirty="0"/>
          </a:p>
          <a:p>
            <a:pPr marL="0" indent="0">
              <a:buNone/>
            </a:pPr>
            <a:r>
              <a:rPr lang="en-US" dirty="0"/>
              <a:t># ix indexing works just the same as .</a:t>
            </a:r>
            <a:r>
              <a:rPr lang="en-US" dirty="0" err="1"/>
              <a:t>loc</a:t>
            </a:r>
            <a:r>
              <a:rPr lang="en-US" dirty="0"/>
              <a:t> when passed strings</a:t>
            </a:r>
          </a:p>
          <a:p>
            <a:pPr marL="0" indent="0">
              <a:buNone/>
            </a:pPr>
            <a:r>
              <a:rPr lang="en-US" dirty="0" err="1"/>
              <a:t>data.ix</a:t>
            </a:r>
            <a:r>
              <a:rPr lang="en-US" dirty="0"/>
              <a:t>[['Andrade']] == </a:t>
            </a:r>
            <a:r>
              <a:rPr lang="en-US" dirty="0" err="1"/>
              <a:t>data.loc</a:t>
            </a:r>
            <a:r>
              <a:rPr lang="en-US" dirty="0"/>
              <a:t>[['Andrade']]</a:t>
            </a:r>
          </a:p>
          <a:p>
            <a:pPr marL="0" indent="0">
              <a:buNone/>
            </a:pPr>
            <a:endParaRPr lang="en-US" dirty="0"/>
          </a:p>
          <a:p>
            <a:pPr marL="0" indent="0">
              <a:buNone/>
            </a:pPr>
            <a:r>
              <a:rPr lang="en-US" dirty="0"/>
              <a:t># ix indexing works the same as .</a:t>
            </a:r>
            <a:r>
              <a:rPr lang="en-US" dirty="0" err="1"/>
              <a:t>iloc</a:t>
            </a:r>
            <a:r>
              <a:rPr lang="en-US" dirty="0"/>
              <a:t> when passed integers.</a:t>
            </a:r>
          </a:p>
          <a:p>
            <a:pPr marL="0" indent="0">
              <a:buNone/>
            </a:pPr>
            <a:r>
              <a:rPr lang="en-US" dirty="0" err="1"/>
              <a:t>data.ix</a:t>
            </a:r>
            <a:r>
              <a:rPr lang="en-US" dirty="0"/>
              <a:t>[[33]] == </a:t>
            </a:r>
            <a:r>
              <a:rPr lang="en-US" dirty="0" err="1"/>
              <a:t>data.iloc</a:t>
            </a:r>
            <a:r>
              <a:rPr lang="en-US" dirty="0"/>
              <a:t>[[33]]</a:t>
            </a:r>
          </a:p>
          <a:p>
            <a:pPr marL="0" indent="0">
              <a:buNone/>
            </a:pPr>
            <a:r>
              <a:rPr lang="en-US" dirty="0"/>
              <a:t> </a:t>
            </a:r>
          </a:p>
          <a:p>
            <a:pPr marL="0" indent="0">
              <a:buNone/>
            </a:pPr>
            <a:r>
              <a:rPr lang="en-US" dirty="0"/>
              <a:t># ix only works in both modes when the index of the </a:t>
            </a:r>
            <a:r>
              <a:rPr lang="en-US" dirty="0" err="1"/>
              <a:t>DataFrame</a:t>
            </a:r>
            <a:r>
              <a:rPr lang="en-US" dirty="0"/>
              <a:t> is NOT an integer itself.</a:t>
            </a:r>
          </a:p>
          <a:p>
            <a:pPr marL="0" indent="0">
              <a:buNone/>
            </a:pPr>
            <a:endParaRPr lang="en-US" dirty="0"/>
          </a:p>
          <a:p>
            <a:pPr marL="0" indent="0">
              <a:buNone/>
            </a:pPr>
            <a:r>
              <a:rPr lang="en-US" dirty="0"/>
              <a:t># Change the first name of all rows with an ID greater than 2000 to "John"</a:t>
            </a:r>
          </a:p>
          <a:p>
            <a:pPr marL="0" indent="0">
              <a:buNone/>
            </a:pPr>
            <a:r>
              <a:rPr lang="en-US" dirty="0" err="1"/>
              <a:t>data.loc</a:t>
            </a:r>
            <a:r>
              <a:rPr lang="en-US" dirty="0"/>
              <a:t>[data['id'] &gt; 2000, "</a:t>
            </a:r>
            <a:r>
              <a:rPr lang="en-US" dirty="0" err="1"/>
              <a:t>first_name</a:t>
            </a:r>
            <a:r>
              <a:rPr lang="en-US" dirty="0"/>
              <a:t>"] = "John"</a:t>
            </a:r>
          </a:p>
          <a:p>
            <a:pPr marL="0" indent="0">
              <a:buNone/>
            </a:pPr>
            <a:endParaRPr lang="en-US" dirty="0"/>
          </a:p>
          <a:p>
            <a:pPr marL="0" indent="0">
              <a:buNone/>
            </a:pPr>
            <a:r>
              <a:rPr lang="en-US" dirty="0"/>
              <a:t># Change the first name of all rows with an ID greater than 2000 to "John"</a:t>
            </a:r>
          </a:p>
          <a:p>
            <a:pPr marL="0" indent="0">
              <a:buNone/>
            </a:pPr>
            <a:r>
              <a:rPr lang="en-US" dirty="0" err="1"/>
              <a:t>data.loc</a:t>
            </a:r>
            <a:r>
              <a:rPr lang="en-US" dirty="0"/>
              <a:t>[data['id'] &gt; 2000, "</a:t>
            </a:r>
            <a:r>
              <a:rPr lang="en-US" dirty="0" err="1"/>
              <a:t>first_name</a:t>
            </a:r>
            <a:r>
              <a:rPr lang="en-US" dirty="0"/>
              <a:t>"] = "John“</a:t>
            </a:r>
          </a:p>
          <a:p>
            <a:pPr marL="0" indent="0">
              <a:buNone/>
            </a:pPr>
            <a:endParaRPr lang="en-US" dirty="0"/>
          </a:p>
          <a:p>
            <a:pPr marL="0" indent="0">
              <a:buNone/>
            </a:pPr>
            <a:r>
              <a:rPr lang="en-US" dirty="0"/>
              <a:t>* </a:t>
            </a:r>
            <a:r>
              <a:rPr lang="en-US" dirty="0">
                <a:hlinkClick r:id="rId2"/>
              </a:rPr>
              <a:t>https://www.shanelynn.ie/select-pandas-dataframe-rows-and-columns-using-iloc-loc-and-ix/</a:t>
            </a:r>
            <a:endParaRPr lang="en-US" dirty="0"/>
          </a:p>
        </p:txBody>
      </p:sp>
    </p:spTree>
    <p:extLst>
      <p:ext uri="{BB962C8B-B14F-4D97-AF65-F5344CB8AC3E}">
        <p14:creationId xmlns:p14="http://schemas.microsoft.com/office/powerpoint/2010/main" val="247938677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0923" y="199756"/>
            <a:ext cx="10515600" cy="578458"/>
          </a:xfrm>
        </p:spPr>
        <p:txBody>
          <a:bodyPr>
            <a:normAutofit fontScale="90000"/>
          </a:bodyPr>
          <a:lstStyle/>
          <a:p>
            <a:r>
              <a:rPr lang="en-US" dirty="0"/>
              <a:t>Merge</a:t>
            </a:r>
          </a:p>
        </p:txBody>
      </p:sp>
      <p:sp>
        <p:nvSpPr>
          <p:cNvPr id="3" name="Content Placeholder 2"/>
          <p:cNvSpPr>
            <a:spLocks noGrp="1"/>
          </p:cNvSpPr>
          <p:nvPr>
            <p:ph idx="1"/>
          </p:nvPr>
        </p:nvSpPr>
        <p:spPr>
          <a:xfrm>
            <a:off x="740923" y="924129"/>
            <a:ext cx="10515600" cy="2120630"/>
          </a:xfrm>
        </p:spPr>
        <p:txBody>
          <a:bodyPr>
            <a:normAutofit/>
          </a:bodyPr>
          <a:lstStyle/>
          <a:p>
            <a:pPr marL="0" indent="0">
              <a:buNone/>
            </a:pPr>
            <a:r>
              <a:rPr lang="en-US" dirty="0"/>
              <a:t>df1 = </a:t>
            </a:r>
            <a:r>
              <a:rPr lang="en-US" dirty="0" err="1"/>
              <a:t>pd.DataFrame</a:t>
            </a:r>
            <a:r>
              <a:rPr lang="en-US" dirty="0"/>
              <a:t>({'</a:t>
            </a:r>
            <a:r>
              <a:rPr lang="en-US" dirty="0" err="1"/>
              <a:t>lkey</a:t>
            </a:r>
            <a:r>
              <a:rPr lang="en-US" dirty="0"/>
              <a:t>': ['foo', 'bar', '</a:t>
            </a:r>
            <a:r>
              <a:rPr lang="en-US" dirty="0" err="1"/>
              <a:t>baz</a:t>
            </a:r>
            <a:r>
              <a:rPr lang="en-US" dirty="0"/>
              <a:t>', 'foo'], 'value': [1, 2, 3, 5]})</a:t>
            </a:r>
          </a:p>
          <a:p>
            <a:pPr marL="0" indent="0">
              <a:buNone/>
            </a:pPr>
            <a:r>
              <a:rPr lang="en-US" dirty="0"/>
              <a:t>df2 = </a:t>
            </a:r>
            <a:r>
              <a:rPr lang="en-US" dirty="0" err="1"/>
              <a:t>pd.DataFrame</a:t>
            </a:r>
            <a:r>
              <a:rPr lang="en-US" dirty="0"/>
              <a:t>({'</a:t>
            </a:r>
            <a:r>
              <a:rPr lang="en-US" dirty="0" err="1"/>
              <a:t>rkey</a:t>
            </a:r>
            <a:r>
              <a:rPr lang="en-US" dirty="0"/>
              <a:t>': ['foo', 'bar', '</a:t>
            </a:r>
            <a:r>
              <a:rPr lang="en-US" dirty="0" err="1"/>
              <a:t>baz</a:t>
            </a:r>
            <a:r>
              <a:rPr lang="en-US" dirty="0"/>
              <a:t>', 'foo'],'value': [5, 6, 7, 8]})</a:t>
            </a:r>
          </a:p>
          <a:p>
            <a:pPr marL="0" indent="0">
              <a:buNone/>
            </a:pPr>
            <a:r>
              <a:rPr lang="en-US" dirty="0"/>
              <a:t>df1.merge(df2, </a:t>
            </a:r>
            <a:r>
              <a:rPr lang="en-US" dirty="0" err="1"/>
              <a:t>left_on</a:t>
            </a:r>
            <a:r>
              <a:rPr lang="en-US" dirty="0"/>
              <a:t>='</a:t>
            </a:r>
            <a:r>
              <a:rPr lang="en-US" dirty="0" err="1"/>
              <a:t>lkey</a:t>
            </a:r>
            <a:r>
              <a:rPr lang="en-US" dirty="0"/>
              <a:t>', </a:t>
            </a:r>
            <a:r>
              <a:rPr lang="en-US" dirty="0" err="1"/>
              <a:t>right_on</a:t>
            </a:r>
            <a:r>
              <a:rPr lang="en-US" dirty="0"/>
              <a:t>='</a:t>
            </a:r>
            <a:r>
              <a:rPr lang="en-US" dirty="0" err="1"/>
              <a:t>rkey</a:t>
            </a:r>
            <a:r>
              <a:rPr lang="en-US" dirty="0"/>
              <a:t>’)</a:t>
            </a:r>
          </a:p>
          <a:p>
            <a:pPr marL="0" indent="0">
              <a:buNone/>
            </a:pPr>
            <a:r>
              <a:rPr lang="en-US" dirty="0"/>
              <a:t>df1.merge(df2, </a:t>
            </a:r>
            <a:r>
              <a:rPr lang="en-US" dirty="0" err="1"/>
              <a:t>left_on</a:t>
            </a:r>
            <a:r>
              <a:rPr lang="en-US" dirty="0"/>
              <a:t>='</a:t>
            </a:r>
            <a:r>
              <a:rPr lang="en-US" dirty="0" err="1"/>
              <a:t>lkey</a:t>
            </a:r>
            <a:r>
              <a:rPr lang="en-US" dirty="0"/>
              <a:t>', </a:t>
            </a:r>
            <a:r>
              <a:rPr lang="en-US" dirty="0" err="1"/>
              <a:t>right_on</a:t>
            </a:r>
            <a:r>
              <a:rPr lang="en-US" dirty="0"/>
              <a:t>='</a:t>
            </a:r>
            <a:r>
              <a:rPr lang="en-US" dirty="0" err="1"/>
              <a:t>rkey</a:t>
            </a:r>
            <a:r>
              <a:rPr lang="en-US" dirty="0"/>
              <a:t>',suffixes=('_left', '_right'))</a:t>
            </a:r>
          </a:p>
        </p:txBody>
      </p:sp>
      <p:pic>
        <p:nvPicPr>
          <p:cNvPr id="8" name="Picture 7">
            <a:extLst>
              <a:ext uri="{FF2B5EF4-FFF2-40B4-BE49-F238E27FC236}">
                <a16:creationId xmlns:a16="http://schemas.microsoft.com/office/drawing/2014/main" id="{5BC78EBE-F0D3-4117-B325-838055DCD336}"/>
              </a:ext>
            </a:extLst>
          </p:cNvPr>
          <p:cNvPicPr>
            <a:picLocks noChangeAspect="1"/>
          </p:cNvPicPr>
          <p:nvPr/>
        </p:nvPicPr>
        <p:blipFill>
          <a:blip r:embed="rId2"/>
          <a:stretch>
            <a:fillRect/>
          </a:stretch>
        </p:blipFill>
        <p:spPr>
          <a:xfrm>
            <a:off x="2222161" y="2864795"/>
            <a:ext cx="8721456" cy="4060209"/>
          </a:xfrm>
          <a:prstGeom prst="rect">
            <a:avLst/>
          </a:prstGeom>
        </p:spPr>
      </p:pic>
    </p:spTree>
    <p:extLst>
      <p:ext uri="{BB962C8B-B14F-4D97-AF65-F5344CB8AC3E}">
        <p14:creationId xmlns:p14="http://schemas.microsoft.com/office/powerpoint/2010/main" val="42047285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df1 = </a:t>
            </a:r>
            <a:r>
              <a:rPr lang="en-US" dirty="0" err="1"/>
              <a:t>pd.DataFrame</a:t>
            </a:r>
            <a:r>
              <a:rPr lang="en-US" dirty="0"/>
              <a:t>({"HPI":[80,90,70,60],"</a:t>
            </a:r>
            <a:r>
              <a:rPr lang="en-US" dirty="0" err="1"/>
              <a:t>Int_Rate</a:t>
            </a:r>
            <a:r>
              <a:rPr lang="en-US" dirty="0"/>
              <a:t>":[2,1,2,3], "IND_GDP":[50,45,45,67]}, index=[2001, 2002,2003,2004])</a:t>
            </a:r>
          </a:p>
          <a:p>
            <a:pPr marL="0" indent="0">
              <a:buNone/>
            </a:pPr>
            <a:r>
              <a:rPr lang="en-US" dirty="0"/>
              <a:t> </a:t>
            </a:r>
          </a:p>
          <a:p>
            <a:pPr marL="0" indent="0">
              <a:buNone/>
            </a:pPr>
            <a:r>
              <a:rPr lang="en-US" dirty="0"/>
              <a:t>df2 = </a:t>
            </a:r>
            <a:r>
              <a:rPr lang="en-US" dirty="0" err="1"/>
              <a:t>pd.DataFrame</a:t>
            </a:r>
            <a:r>
              <a:rPr lang="en-US" dirty="0"/>
              <a:t>({"HPI":[80,90,70,60],"</a:t>
            </a:r>
            <a:r>
              <a:rPr lang="en-US" dirty="0" err="1"/>
              <a:t>Int_Rate</a:t>
            </a:r>
            <a:r>
              <a:rPr lang="en-US" dirty="0"/>
              <a:t>":[2,1,2,3],"IND_GDP":[50,45,45,67]}, index=[2005, 2006,2007,2008])</a:t>
            </a:r>
          </a:p>
          <a:p>
            <a:pPr marL="0" indent="0">
              <a:buNone/>
            </a:pPr>
            <a:r>
              <a:rPr lang="en-US" dirty="0"/>
              <a:t> </a:t>
            </a:r>
          </a:p>
          <a:p>
            <a:pPr marL="0" indent="0">
              <a:buNone/>
            </a:pPr>
            <a:r>
              <a:rPr lang="en-US" dirty="0"/>
              <a:t>merged= </a:t>
            </a:r>
            <a:r>
              <a:rPr lang="en-US" dirty="0" err="1"/>
              <a:t>pd.merge</a:t>
            </a:r>
            <a:r>
              <a:rPr lang="en-US" dirty="0"/>
              <a:t>(df1,df2,on ="HPI")</a:t>
            </a:r>
          </a:p>
          <a:p>
            <a:pPr marL="0" indent="0">
              <a:buNone/>
            </a:pPr>
            <a:r>
              <a:rPr lang="en-US" dirty="0"/>
              <a:t> </a:t>
            </a:r>
          </a:p>
          <a:p>
            <a:pPr marL="0" indent="0">
              <a:buNone/>
            </a:pPr>
            <a:r>
              <a:rPr lang="en-US" dirty="0"/>
              <a:t>merged</a:t>
            </a:r>
          </a:p>
        </p:txBody>
      </p:sp>
    </p:spTree>
    <p:extLst>
      <p:ext uri="{BB962C8B-B14F-4D97-AF65-F5344CB8AC3E}">
        <p14:creationId xmlns:p14="http://schemas.microsoft.com/office/powerpoint/2010/main" val="195561532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Joining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This is quite similar to the “merge” operation, except the joining operation will be on the “index” instead of  the “columns”. Let us implement it practically.</a:t>
            </a:r>
          </a:p>
          <a:p>
            <a:endParaRPr lang="en-US" dirty="0"/>
          </a:p>
          <a:p>
            <a:pPr marL="0" indent="0">
              <a:buNone/>
            </a:pPr>
            <a:r>
              <a:rPr lang="en-US" dirty="0"/>
              <a:t>df1 = </a:t>
            </a:r>
            <a:r>
              <a:rPr lang="en-US" dirty="0" err="1"/>
              <a:t>pd.DataFrame</a:t>
            </a:r>
            <a:r>
              <a:rPr lang="en-US" dirty="0"/>
              <a:t>({"</a:t>
            </a:r>
            <a:r>
              <a:rPr lang="en-US" dirty="0" err="1"/>
              <a:t>Int_Rate</a:t>
            </a:r>
            <a:r>
              <a:rPr lang="en-US" dirty="0"/>
              <a:t>":[2,1,2,3], "IND_GDP":[50,45,45,67]}, index=[2001, 2002,2003,2004])</a:t>
            </a:r>
          </a:p>
          <a:p>
            <a:pPr marL="0" indent="0">
              <a:buNone/>
            </a:pPr>
            <a:r>
              <a:rPr lang="en-US" dirty="0"/>
              <a:t> </a:t>
            </a:r>
          </a:p>
          <a:p>
            <a:pPr marL="0" indent="0">
              <a:buNone/>
            </a:pPr>
            <a:r>
              <a:rPr lang="en-US" dirty="0"/>
              <a:t>df2 = </a:t>
            </a:r>
            <a:r>
              <a:rPr lang="en-US" dirty="0" err="1"/>
              <a:t>pd.DataFrame</a:t>
            </a:r>
            <a:r>
              <a:rPr lang="en-US" dirty="0"/>
              <a:t>({"</a:t>
            </a:r>
            <a:r>
              <a:rPr lang="en-US" dirty="0" err="1"/>
              <a:t>Low_Tier_HPI</a:t>
            </a:r>
            <a:r>
              <a:rPr lang="en-US" dirty="0"/>
              <a:t>":[50,45,67,34],"Unemployment":[1,3,5,6]}, index=[2001, 2003,2004,2004])</a:t>
            </a:r>
          </a:p>
          <a:p>
            <a:pPr marL="0" indent="0">
              <a:buNone/>
            </a:pPr>
            <a:r>
              <a:rPr lang="en-US" dirty="0"/>
              <a:t> </a:t>
            </a:r>
          </a:p>
          <a:p>
            <a:pPr marL="0" indent="0">
              <a:buNone/>
            </a:pPr>
            <a:r>
              <a:rPr lang="en-US" dirty="0"/>
              <a:t>joined= df1.join(df2)</a:t>
            </a:r>
          </a:p>
          <a:p>
            <a:pPr marL="0" indent="0">
              <a:buNone/>
            </a:pPr>
            <a:r>
              <a:rPr lang="en-US" dirty="0"/>
              <a:t>print(joined)</a:t>
            </a:r>
          </a:p>
        </p:txBody>
      </p:sp>
    </p:spTree>
    <p:extLst>
      <p:ext uri="{BB962C8B-B14F-4D97-AF65-F5344CB8AC3E}">
        <p14:creationId xmlns:p14="http://schemas.microsoft.com/office/powerpoint/2010/main" val="3902841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Quotation in Python</a:t>
            </a:r>
            <a:br>
              <a:rPr lang="en-US" dirty="0"/>
            </a:br>
            <a:endParaRPr lang="en-US" dirty="0"/>
          </a:p>
        </p:txBody>
      </p:sp>
      <p:sp>
        <p:nvSpPr>
          <p:cNvPr id="3" name="Content Placeholder 2"/>
          <p:cNvSpPr>
            <a:spLocks noGrp="1"/>
          </p:cNvSpPr>
          <p:nvPr>
            <p:ph idx="1"/>
          </p:nvPr>
        </p:nvSpPr>
        <p:spPr/>
        <p:txBody>
          <a:bodyPr/>
          <a:lstStyle/>
          <a:p>
            <a:r>
              <a:rPr lang="en-US" dirty="0"/>
              <a:t>word = 'word‘</a:t>
            </a:r>
          </a:p>
          <a:p>
            <a:pPr marL="0" indent="0">
              <a:buNone/>
            </a:pPr>
            <a:endParaRPr lang="en-US" dirty="0"/>
          </a:p>
          <a:p>
            <a:r>
              <a:rPr lang="en-US" dirty="0"/>
              <a:t>sentence = "This is a sentence.“</a:t>
            </a:r>
          </a:p>
          <a:p>
            <a:pPr marL="0" indent="0">
              <a:buNone/>
            </a:pPr>
            <a:endParaRPr lang="en-US" dirty="0"/>
          </a:p>
          <a:p>
            <a:r>
              <a:rPr lang="en-US" dirty="0"/>
              <a:t>"""This is a paragraph. It is</a:t>
            </a:r>
          </a:p>
          <a:p>
            <a:pPr marL="0" indent="0">
              <a:buNone/>
            </a:pPr>
            <a:r>
              <a:rPr lang="en-US" dirty="0"/>
              <a:t>                          made up of multiple lines and sentences."""</a:t>
            </a:r>
          </a:p>
          <a:p>
            <a:endParaRPr lang="en-US" dirty="0"/>
          </a:p>
        </p:txBody>
      </p:sp>
    </p:spTree>
    <p:extLst>
      <p:ext uri="{BB962C8B-B14F-4D97-AF65-F5344CB8AC3E}">
        <p14:creationId xmlns:p14="http://schemas.microsoft.com/office/powerpoint/2010/main" val="429169390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Concatenation </a:t>
            </a:r>
            <a:br>
              <a:rPr lang="en-US" dirty="0"/>
            </a:br>
            <a:endParaRPr lang="en-US" dirty="0"/>
          </a:p>
        </p:txBody>
      </p:sp>
      <p:sp>
        <p:nvSpPr>
          <p:cNvPr id="3" name="Content Placeholder 2"/>
          <p:cNvSpPr>
            <a:spLocks noGrp="1"/>
          </p:cNvSpPr>
          <p:nvPr>
            <p:ph idx="1"/>
          </p:nvPr>
        </p:nvSpPr>
        <p:spPr>
          <a:xfrm>
            <a:off x="838200" y="1825625"/>
            <a:ext cx="10515600" cy="4858510"/>
          </a:xfrm>
        </p:spPr>
        <p:txBody>
          <a:bodyPr>
            <a:normAutofit fontScale="85000" lnSpcReduction="20000"/>
          </a:bodyPr>
          <a:lstStyle/>
          <a:p>
            <a:r>
              <a:rPr lang="en-US" dirty="0"/>
              <a:t>Concatenation basically glues the </a:t>
            </a:r>
            <a:r>
              <a:rPr lang="en-US" dirty="0" err="1"/>
              <a:t>dataframes</a:t>
            </a:r>
            <a:r>
              <a:rPr lang="en-US" dirty="0"/>
              <a:t> together. You can select the dimension on which you want to concatenate. For that, just use “</a:t>
            </a:r>
            <a:r>
              <a:rPr lang="en-US" dirty="0" err="1"/>
              <a:t>pd.concat</a:t>
            </a:r>
            <a:r>
              <a:rPr lang="en-US" dirty="0"/>
              <a:t>” and pass in the list of </a:t>
            </a:r>
            <a:r>
              <a:rPr lang="en-US" dirty="0" err="1"/>
              <a:t>dataframes</a:t>
            </a:r>
            <a:r>
              <a:rPr lang="en-US" dirty="0"/>
              <a:t> to concatenate together. </a:t>
            </a:r>
          </a:p>
          <a:p>
            <a:endParaRPr lang="en-US" dirty="0"/>
          </a:p>
          <a:p>
            <a:pPr marL="0" indent="0">
              <a:buNone/>
            </a:pPr>
            <a:r>
              <a:rPr lang="en-US" dirty="0"/>
              <a:t>df1 = </a:t>
            </a:r>
            <a:r>
              <a:rPr lang="en-US" dirty="0" err="1"/>
              <a:t>pd.DataFrame</a:t>
            </a:r>
            <a:r>
              <a:rPr lang="en-US" dirty="0"/>
              <a:t>({"HPI":[80,90,70,60],"</a:t>
            </a:r>
            <a:r>
              <a:rPr lang="en-US" dirty="0" err="1"/>
              <a:t>Int_Rate</a:t>
            </a:r>
            <a:r>
              <a:rPr lang="en-US" dirty="0"/>
              <a:t>":[2,1,2,3], "IND_GDP":[50,45,45,67]}, index=[2001, 2002,2003,2004])</a:t>
            </a:r>
          </a:p>
          <a:p>
            <a:pPr marL="0" indent="0">
              <a:buNone/>
            </a:pPr>
            <a:r>
              <a:rPr lang="en-US" dirty="0"/>
              <a:t> </a:t>
            </a:r>
          </a:p>
          <a:p>
            <a:pPr marL="0" indent="0">
              <a:buNone/>
            </a:pPr>
            <a:r>
              <a:rPr lang="en-US" dirty="0"/>
              <a:t>df2 = </a:t>
            </a:r>
            <a:r>
              <a:rPr lang="en-US" dirty="0" err="1"/>
              <a:t>pd.DataFrame</a:t>
            </a:r>
            <a:r>
              <a:rPr lang="en-US" dirty="0"/>
              <a:t>({"HPI":[80,90,70,60],"</a:t>
            </a:r>
            <a:r>
              <a:rPr lang="en-US" dirty="0" err="1"/>
              <a:t>Int_Rate</a:t>
            </a:r>
            <a:r>
              <a:rPr lang="en-US" dirty="0"/>
              <a:t>":[2,1,2,3],"IND_GDP":[50,45,45,67]}, index=[2005, 2006,2007,2008])</a:t>
            </a:r>
          </a:p>
          <a:p>
            <a:pPr marL="0" indent="0">
              <a:buNone/>
            </a:pPr>
            <a:r>
              <a:rPr lang="en-US" dirty="0"/>
              <a:t> </a:t>
            </a:r>
          </a:p>
          <a:p>
            <a:pPr marL="0" indent="0">
              <a:buNone/>
            </a:pPr>
            <a:r>
              <a:rPr lang="en-US" dirty="0" err="1"/>
              <a:t>concat</a:t>
            </a:r>
            <a:r>
              <a:rPr lang="en-US" dirty="0"/>
              <a:t>= </a:t>
            </a:r>
            <a:r>
              <a:rPr lang="en-US" dirty="0" err="1"/>
              <a:t>pd.concat</a:t>
            </a:r>
            <a:r>
              <a:rPr lang="en-US" dirty="0"/>
              <a:t>([df1,df2])</a:t>
            </a:r>
          </a:p>
          <a:p>
            <a:pPr marL="0" indent="0">
              <a:buNone/>
            </a:pPr>
            <a:r>
              <a:rPr lang="en-US" dirty="0"/>
              <a:t> </a:t>
            </a:r>
          </a:p>
          <a:p>
            <a:pPr marL="0" indent="0">
              <a:buNone/>
            </a:pPr>
            <a:r>
              <a:rPr lang="en-US" dirty="0"/>
              <a:t>print(</a:t>
            </a:r>
            <a:r>
              <a:rPr lang="en-US" dirty="0" err="1"/>
              <a:t>concat</a:t>
            </a:r>
            <a:r>
              <a:rPr lang="en-US" dirty="0"/>
              <a:t>)</a:t>
            </a:r>
          </a:p>
        </p:txBody>
      </p:sp>
    </p:spTree>
    <p:extLst>
      <p:ext uri="{BB962C8B-B14F-4D97-AF65-F5344CB8AC3E}">
        <p14:creationId xmlns:p14="http://schemas.microsoft.com/office/powerpoint/2010/main" val="6971183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065"/>
            <a:ext cx="10515600" cy="5545898"/>
          </a:xfrm>
        </p:spPr>
        <p:txBody>
          <a:bodyPr>
            <a:normAutofit fontScale="92500" lnSpcReduction="20000"/>
          </a:bodyPr>
          <a:lstStyle/>
          <a:p>
            <a:r>
              <a:rPr lang="en-US" dirty="0"/>
              <a:t>the two </a:t>
            </a:r>
            <a:r>
              <a:rPr lang="en-US" dirty="0" err="1"/>
              <a:t>dataframes</a:t>
            </a:r>
            <a:r>
              <a:rPr lang="en-US" dirty="0"/>
              <a:t> are glued together in a single </a:t>
            </a:r>
            <a:r>
              <a:rPr lang="en-US" dirty="0" err="1"/>
              <a:t>dataframe</a:t>
            </a:r>
            <a:r>
              <a:rPr lang="en-US" dirty="0"/>
              <a:t>, where the index starts from 2001 all the way </a:t>
            </a:r>
            <a:r>
              <a:rPr lang="en-US" dirty="0" err="1"/>
              <a:t>upto</a:t>
            </a:r>
            <a:r>
              <a:rPr lang="en-US" dirty="0"/>
              <a:t> 2008. Next, you can also specify axis=1 in order to join, merge or </a:t>
            </a:r>
            <a:r>
              <a:rPr lang="en-US" dirty="0" err="1"/>
              <a:t>cancatenate</a:t>
            </a:r>
            <a:r>
              <a:rPr lang="en-US" dirty="0"/>
              <a:t> along the columns.</a:t>
            </a:r>
          </a:p>
          <a:p>
            <a:endParaRPr lang="en-US" dirty="0"/>
          </a:p>
          <a:p>
            <a:pPr marL="0" indent="0">
              <a:buNone/>
            </a:pPr>
            <a:r>
              <a:rPr lang="en-US" dirty="0"/>
              <a:t>df1 = </a:t>
            </a:r>
            <a:r>
              <a:rPr lang="en-US" dirty="0" err="1"/>
              <a:t>pd.DataFrame</a:t>
            </a:r>
            <a:r>
              <a:rPr lang="en-US" dirty="0"/>
              <a:t>({"HPI":[80,90,70,60],"</a:t>
            </a:r>
            <a:r>
              <a:rPr lang="en-US" dirty="0" err="1"/>
              <a:t>Int_Rate</a:t>
            </a:r>
            <a:r>
              <a:rPr lang="en-US" dirty="0"/>
              <a:t>":[2,1,2,3], "IND_GDP":[50,45,45,67]}, index=[2001, 2002,2003,2004])</a:t>
            </a:r>
          </a:p>
          <a:p>
            <a:pPr marL="0" indent="0">
              <a:buNone/>
            </a:pPr>
            <a:r>
              <a:rPr lang="en-US" dirty="0"/>
              <a:t> </a:t>
            </a:r>
          </a:p>
          <a:p>
            <a:pPr marL="0" indent="0">
              <a:buNone/>
            </a:pPr>
            <a:r>
              <a:rPr lang="en-US" dirty="0"/>
              <a:t>df2 = </a:t>
            </a:r>
            <a:r>
              <a:rPr lang="en-US" dirty="0" err="1"/>
              <a:t>pd.DataFrame</a:t>
            </a:r>
            <a:r>
              <a:rPr lang="en-US" dirty="0"/>
              <a:t>({"HPI":[80,90,70,60],"</a:t>
            </a:r>
            <a:r>
              <a:rPr lang="en-US" dirty="0" err="1"/>
              <a:t>Int_Rate</a:t>
            </a:r>
            <a:r>
              <a:rPr lang="en-US" dirty="0"/>
              <a:t>":[2,1,2,3],"IND_GDP":[50,45,45,67]}, index=[2005, 2006,2007,2008])</a:t>
            </a:r>
          </a:p>
          <a:p>
            <a:pPr marL="0" indent="0">
              <a:buNone/>
            </a:pPr>
            <a:r>
              <a:rPr lang="en-US" dirty="0"/>
              <a:t> </a:t>
            </a:r>
          </a:p>
          <a:p>
            <a:pPr marL="0" indent="0">
              <a:buNone/>
            </a:pPr>
            <a:r>
              <a:rPr lang="en-US" dirty="0" err="1"/>
              <a:t>concat</a:t>
            </a:r>
            <a:r>
              <a:rPr lang="en-US" dirty="0"/>
              <a:t>= </a:t>
            </a:r>
            <a:r>
              <a:rPr lang="en-US" dirty="0" err="1"/>
              <a:t>pd.concat</a:t>
            </a:r>
            <a:r>
              <a:rPr lang="en-US" dirty="0"/>
              <a:t>([df1,df2],axis=1)</a:t>
            </a:r>
          </a:p>
          <a:p>
            <a:pPr marL="0" indent="0">
              <a:buNone/>
            </a:pPr>
            <a:r>
              <a:rPr lang="en-US" dirty="0"/>
              <a:t> </a:t>
            </a:r>
          </a:p>
          <a:p>
            <a:pPr marL="0" indent="0">
              <a:buNone/>
            </a:pPr>
            <a:r>
              <a:rPr lang="en-US" dirty="0"/>
              <a:t>print(</a:t>
            </a:r>
            <a:r>
              <a:rPr lang="en-US" dirty="0" err="1"/>
              <a:t>concat</a:t>
            </a:r>
            <a:r>
              <a:rPr lang="en-US" dirty="0"/>
              <a:t>)</a:t>
            </a:r>
          </a:p>
        </p:txBody>
      </p:sp>
    </p:spTree>
    <p:extLst>
      <p:ext uri="{BB962C8B-B14F-4D97-AF65-F5344CB8AC3E}">
        <p14:creationId xmlns:p14="http://schemas.microsoft.com/office/powerpoint/2010/main" val="42097110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Change the Column Headers</a:t>
            </a:r>
            <a:endParaRPr lang="en-US" dirty="0"/>
          </a:p>
        </p:txBody>
      </p:sp>
      <p:sp>
        <p:nvSpPr>
          <p:cNvPr id="3" name="Content Placeholder 2"/>
          <p:cNvSpPr>
            <a:spLocks noGrp="1"/>
          </p:cNvSpPr>
          <p:nvPr>
            <p:ph idx="1"/>
          </p:nvPr>
        </p:nvSpPr>
        <p:spPr/>
        <p:txBody>
          <a:bodyPr/>
          <a:lstStyle/>
          <a:p>
            <a:pPr marL="0" indent="0">
              <a:buNone/>
            </a:pPr>
            <a:r>
              <a:rPr lang="en-US" dirty="0"/>
              <a:t>import pandas as </a:t>
            </a:r>
            <a:r>
              <a:rPr lang="en-US" dirty="0" err="1"/>
              <a:t>pd</a:t>
            </a:r>
            <a:endParaRPr lang="en-US" dirty="0"/>
          </a:p>
          <a:p>
            <a:pPr marL="0" indent="0">
              <a:buNone/>
            </a:pPr>
            <a:r>
              <a:rPr lang="en-US" dirty="0"/>
              <a:t> </a:t>
            </a:r>
          </a:p>
          <a:p>
            <a:pPr marL="0" indent="0">
              <a:buNone/>
            </a:pPr>
            <a:r>
              <a:rPr lang="en-US" dirty="0" err="1"/>
              <a:t>df</a:t>
            </a:r>
            <a:r>
              <a:rPr lang="en-US" dirty="0"/>
              <a:t> = </a:t>
            </a:r>
            <a:r>
              <a:rPr lang="en-US" dirty="0" err="1"/>
              <a:t>pd.DataFrame</a:t>
            </a:r>
            <a:r>
              <a:rPr lang="en-US" dirty="0"/>
              <a:t>({"Day":[1,2,3,4], "Visitors":[200, 100,230,300], "</a:t>
            </a:r>
            <a:r>
              <a:rPr lang="en-US" dirty="0" err="1"/>
              <a:t>Bounce_Rate</a:t>
            </a:r>
            <a:r>
              <a:rPr lang="en-US" dirty="0"/>
              <a:t>":[20,45,60,10]})</a:t>
            </a:r>
          </a:p>
          <a:p>
            <a:pPr marL="0" indent="0">
              <a:buNone/>
            </a:pPr>
            <a:r>
              <a:rPr lang="en-US" dirty="0"/>
              <a:t> </a:t>
            </a:r>
          </a:p>
          <a:p>
            <a:pPr marL="0" indent="0">
              <a:buNone/>
            </a:pPr>
            <a:r>
              <a:rPr lang="en-US" dirty="0" err="1"/>
              <a:t>df</a:t>
            </a:r>
            <a:r>
              <a:rPr lang="en-US" dirty="0"/>
              <a:t> = </a:t>
            </a:r>
            <a:r>
              <a:rPr lang="en-US" dirty="0" err="1"/>
              <a:t>df.rename</a:t>
            </a:r>
            <a:r>
              <a:rPr lang="en-US" dirty="0"/>
              <a:t>(columns={"</a:t>
            </a:r>
            <a:r>
              <a:rPr lang="en-US" dirty="0" err="1"/>
              <a:t>Visitors":"Users</a:t>
            </a:r>
            <a:r>
              <a:rPr lang="en-US" dirty="0"/>
              <a:t>"})</a:t>
            </a:r>
          </a:p>
          <a:p>
            <a:pPr marL="0" indent="0">
              <a:buNone/>
            </a:pPr>
            <a:r>
              <a:rPr lang="en-US" dirty="0"/>
              <a:t> </a:t>
            </a:r>
          </a:p>
          <a:p>
            <a:pPr marL="0" indent="0">
              <a:buNone/>
            </a:pPr>
            <a:r>
              <a:rPr lang="en-US" dirty="0"/>
              <a:t>print(</a:t>
            </a:r>
            <a:r>
              <a:rPr lang="en-US" dirty="0" err="1"/>
              <a:t>df</a:t>
            </a:r>
            <a:r>
              <a:rPr lang="en-US" dirty="0"/>
              <a:t>)</a:t>
            </a:r>
          </a:p>
        </p:txBody>
      </p:sp>
    </p:spTree>
    <p:extLst>
      <p:ext uri="{BB962C8B-B14F-4D97-AF65-F5344CB8AC3E}">
        <p14:creationId xmlns:p14="http://schemas.microsoft.com/office/powerpoint/2010/main" val="265213115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err="1"/>
              <a:t>Munging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In Data </a:t>
            </a:r>
            <a:r>
              <a:rPr lang="en-US" dirty="0" err="1"/>
              <a:t>munging</a:t>
            </a:r>
            <a:r>
              <a:rPr lang="en-US" dirty="0"/>
              <a:t>, you can convert a particular data into a different format. For example, if you have a .</a:t>
            </a:r>
            <a:r>
              <a:rPr lang="en-US" dirty="0" err="1"/>
              <a:t>csv</a:t>
            </a:r>
            <a:r>
              <a:rPr lang="en-US" dirty="0"/>
              <a:t> file, you can convert it into .html or any other data format as well.</a:t>
            </a:r>
          </a:p>
          <a:p>
            <a:endParaRPr lang="en-US" dirty="0"/>
          </a:p>
          <a:p>
            <a:pPr marL="0" indent="0">
              <a:buNone/>
            </a:pPr>
            <a:r>
              <a:rPr lang="en-US" dirty="0"/>
              <a:t>import pandas as </a:t>
            </a:r>
            <a:r>
              <a:rPr lang="en-US" dirty="0" err="1"/>
              <a:t>pd</a:t>
            </a:r>
            <a:endParaRPr lang="en-US" dirty="0"/>
          </a:p>
          <a:p>
            <a:pPr marL="0" indent="0">
              <a:buNone/>
            </a:pPr>
            <a:r>
              <a:rPr lang="en-US" dirty="0"/>
              <a:t> </a:t>
            </a:r>
          </a:p>
          <a:p>
            <a:pPr marL="0" indent="0">
              <a:buNone/>
            </a:pPr>
            <a:r>
              <a:rPr lang="en-US" dirty="0"/>
              <a:t>country= </a:t>
            </a:r>
            <a:r>
              <a:rPr lang="en-US" dirty="0" err="1"/>
              <a:t>pd.read_csv</a:t>
            </a:r>
            <a:r>
              <a:rPr lang="en-US" dirty="0"/>
              <a:t>("D:UsersAayushiDownloadsworld-bank-youth-unemploymentAPI_ILO_country_YU.csv",index_col=0)</a:t>
            </a:r>
          </a:p>
          <a:p>
            <a:pPr marL="0" indent="0">
              <a:buNone/>
            </a:pPr>
            <a:r>
              <a:rPr lang="en-US" dirty="0"/>
              <a:t> </a:t>
            </a:r>
          </a:p>
          <a:p>
            <a:pPr marL="0" indent="0">
              <a:buNone/>
            </a:pPr>
            <a:r>
              <a:rPr lang="en-US" dirty="0" err="1"/>
              <a:t>country.to_html</a:t>
            </a:r>
            <a:r>
              <a:rPr lang="en-US" dirty="0"/>
              <a:t>('edu.html')</a:t>
            </a:r>
          </a:p>
        </p:txBody>
      </p:sp>
    </p:spTree>
    <p:extLst>
      <p:ext uri="{BB962C8B-B14F-4D97-AF65-F5344CB8AC3E}">
        <p14:creationId xmlns:p14="http://schemas.microsoft.com/office/powerpoint/2010/main" val="419814573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err="1"/>
              <a:t>df</a:t>
            </a:r>
            <a:r>
              <a:rPr lang="en-US" dirty="0"/>
              <a:t>[‘Temp’].</a:t>
            </a:r>
            <a:r>
              <a:rPr lang="en-US" dirty="0" err="1"/>
              <a:t>value_counts</a:t>
            </a:r>
            <a:r>
              <a:rPr lang="en-US" dirty="0"/>
              <a:t> # Frequency of each no</a:t>
            </a:r>
          </a:p>
          <a:p>
            <a:pPr marL="0" indent="0">
              <a:buNone/>
            </a:pPr>
            <a:endParaRPr lang="en-US" dirty="0"/>
          </a:p>
          <a:p>
            <a:pPr marL="0" indent="0">
              <a:buNone/>
            </a:pPr>
            <a:r>
              <a:rPr lang="en-US" dirty="0"/>
              <a:t>index = </a:t>
            </a:r>
            <a:r>
              <a:rPr lang="en-US" dirty="0" err="1"/>
              <a:t>pd.Index</a:t>
            </a:r>
            <a:r>
              <a:rPr lang="en-US" dirty="0"/>
              <a:t>([2, 2, 5, 3, 4, </a:t>
            </a:r>
            <a:r>
              <a:rPr lang="en-US" dirty="0" err="1"/>
              <a:t>np.nan</a:t>
            </a:r>
            <a:r>
              <a:rPr lang="en-US" dirty="0"/>
              <a:t>])</a:t>
            </a:r>
          </a:p>
          <a:p>
            <a:pPr marL="0" indent="0">
              <a:buNone/>
            </a:pPr>
            <a:r>
              <a:rPr lang="en-US" dirty="0" err="1"/>
              <a:t>index.value_counts</a:t>
            </a:r>
            <a:r>
              <a:rPr lang="en-US" dirty="0"/>
              <a:t>()</a:t>
            </a:r>
          </a:p>
          <a:p>
            <a:pPr marL="0" indent="0">
              <a:buNone/>
            </a:pPr>
            <a:endParaRPr lang="en-US" dirty="0"/>
          </a:p>
          <a:p>
            <a:pPr marL="0" indent="0">
              <a:buNone/>
            </a:pPr>
            <a:r>
              <a:rPr lang="en-US" dirty="0"/>
              <a:t>25 / 10 + 25 % 10</a:t>
            </a:r>
          </a:p>
          <a:p>
            <a:endParaRPr lang="en-US" dirty="0"/>
          </a:p>
        </p:txBody>
      </p:sp>
    </p:spTree>
    <p:extLst>
      <p:ext uri="{BB962C8B-B14F-4D97-AF65-F5344CB8AC3E}">
        <p14:creationId xmlns:p14="http://schemas.microsoft.com/office/powerpoint/2010/main" val="1817960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12B8-D5D9-4576-A264-440263664F4C}"/>
              </a:ext>
            </a:extLst>
          </p:cNvPr>
          <p:cNvSpPr>
            <a:spLocks noGrp="1"/>
          </p:cNvSpPr>
          <p:nvPr>
            <p:ph type="title"/>
          </p:nvPr>
        </p:nvSpPr>
        <p:spPr>
          <a:xfrm>
            <a:off x="838200" y="365126"/>
            <a:ext cx="10515600" cy="646552"/>
          </a:xfrm>
        </p:spPr>
        <p:txBody>
          <a:bodyPr>
            <a:normAutofit fontScale="90000"/>
          </a:bodyPr>
          <a:lstStyle/>
          <a:p>
            <a:r>
              <a:rPr lang="en-US" dirty="0"/>
              <a:t>Questions</a:t>
            </a:r>
          </a:p>
        </p:txBody>
      </p:sp>
      <p:sp>
        <p:nvSpPr>
          <p:cNvPr id="3" name="Content Placeholder 2">
            <a:extLst>
              <a:ext uri="{FF2B5EF4-FFF2-40B4-BE49-F238E27FC236}">
                <a16:creationId xmlns:a16="http://schemas.microsoft.com/office/drawing/2014/main" id="{E5C5385C-944B-47AD-8B04-BE6C7BEF3FBE}"/>
              </a:ext>
            </a:extLst>
          </p:cNvPr>
          <p:cNvSpPr>
            <a:spLocks noGrp="1"/>
          </p:cNvSpPr>
          <p:nvPr>
            <p:ph idx="1"/>
          </p:nvPr>
        </p:nvSpPr>
        <p:spPr>
          <a:xfrm>
            <a:off x="838200" y="1332689"/>
            <a:ext cx="10515600" cy="5160185"/>
          </a:xfrm>
        </p:spPr>
        <p:txBody>
          <a:bodyPr>
            <a:normAutofit fontScale="92500"/>
          </a:bodyPr>
          <a:lstStyle/>
          <a:p>
            <a:r>
              <a:rPr lang="en-US" dirty="0"/>
              <a:t>What is the average age of the Titanic passengers?</a:t>
            </a:r>
          </a:p>
          <a:p>
            <a:r>
              <a:rPr lang="en-US" dirty="0"/>
              <a:t>What is the median age and ticket fare price of the Titanic passengers?</a:t>
            </a:r>
          </a:p>
          <a:p>
            <a:r>
              <a:rPr lang="en-US" dirty="0"/>
              <a:t>What is the average age for male versus female Titanic passengers?</a:t>
            </a:r>
          </a:p>
          <a:p>
            <a:r>
              <a:rPr lang="en-US" dirty="0"/>
              <a:t>What is the mean ticket fare price for each of the sex and cabin class combinations?</a:t>
            </a:r>
          </a:p>
          <a:p>
            <a:r>
              <a:rPr lang="en-US" dirty="0"/>
              <a:t>What is the number of passengers in each of the cabin classes?</a:t>
            </a:r>
          </a:p>
          <a:p>
            <a:endParaRPr lang="en-US" dirty="0"/>
          </a:p>
          <a:p>
            <a:pPr marL="0" indent="0">
              <a:buNone/>
            </a:pPr>
            <a:r>
              <a:rPr lang="en-US" dirty="0">
                <a:solidFill>
                  <a:schemeClr val="accent2">
                    <a:lumMod val="75000"/>
                  </a:schemeClr>
                </a:solidFill>
              </a:rPr>
              <a:t>import seaborn as sns</a:t>
            </a:r>
          </a:p>
          <a:p>
            <a:pPr marL="0" indent="0">
              <a:buNone/>
            </a:pPr>
            <a:r>
              <a:rPr lang="en-US" dirty="0">
                <a:solidFill>
                  <a:schemeClr val="accent2">
                    <a:lumMod val="75000"/>
                  </a:schemeClr>
                </a:solidFill>
              </a:rPr>
              <a:t>t1 = </a:t>
            </a:r>
            <a:r>
              <a:rPr lang="en-US" dirty="0" err="1">
                <a:solidFill>
                  <a:schemeClr val="accent2">
                    <a:lumMod val="75000"/>
                  </a:schemeClr>
                </a:solidFill>
              </a:rPr>
              <a:t>sns.load_dataset</a:t>
            </a:r>
            <a:r>
              <a:rPr lang="en-US" dirty="0">
                <a:solidFill>
                  <a:schemeClr val="accent2">
                    <a:lumMod val="75000"/>
                  </a:schemeClr>
                </a:solidFill>
              </a:rPr>
              <a:t>("titanic")</a:t>
            </a:r>
          </a:p>
          <a:p>
            <a:pPr marL="0" indent="0">
              <a:buNone/>
            </a:pPr>
            <a:r>
              <a:rPr lang="en-US" dirty="0">
                <a:solidFill>
                  <a:schemeClr val="accent2">
                    <a:lumMod val="75000"/>
                  </a:schemeClr>
                </a:solidFill>
              </a:rPr>
              <a:t>t1.head()</a:t>
            </a:r>
          </a:p>
          <a:p>
            <a:pPr marL="0" indent="0">
              <a:buNone/>
            </a:pPr>
            <a:r>
              <a:rPr lang="en-US" dirty="0" err="1"/>
              <a:t>sns.get_dataset_names</a:t>
            </a:r>
            <a:r>
              <a:rPr lang="en-US" dirty="0"/>
              <a:t>()</a:t>
            </a:r>
          </a:p>
          <a:p>
            <a:endParaRPr lang="en-US" dirty="0"/>
          </a:p>
        </p:txBody>
      </p:sp>
    </p:spTree>
    <p:extLst>
      <p:ext uri="{BB962C8B-B14F-4D97-AF65-F5344CB8AC3E}">
        <p14:creationId xmlns:p14="http://schemas.microsoft.com/office/powerpoint/2010/main" val="92275098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7267"/>
          </a:xfrm>
        </p:spPr>
        <p:txBody>
          <a:bodyPr>
            <a:normAutofit fontScale="90000"/>
          </a:bodyPr>
          <a:lstStyle/>
          <a:p>
            <a:br>
              <a:rPr lang="en-US" dirty="0"/>
            </a:br>
            <a:r>
              <a:rPr lang="en-US" b="1" dirty="0">
                <a:solidFill>
                  <a:schemeClr val="accent1">
                    <a:lumMod val="75000"/>
                  </a:schemeClr>
                </a:solidFill>
              </a:rPr>
              <a:t>Summary Statistics</a:t>
            </a:r>
            <a:br>
              <a:rPr lang="en-US" dirty="0"/>
            </a:br>
            <a:endParaRPr lang="en-US" dirty="0"/>
          </a:p>
        </p:txBody>
      </p:sp>
      <p:sp>
        <p:nvSpPr>
          <p:cNvPr id="3" name="Content Placeholder 2"/>
          <p:cNvSpPr>
            <a:spLocks noGrp="1"/>
          </p:cNvSpPr>
          <p:nvPr>
            <p:ph idx="1"/>
          </p:nvPr>
        </p:nvSpPr>
        <p:spPr>
          <a:xfrm>
            <a:off x="838200" y="1092078"/>
            <a:ext cx="10515600" cy="5533053"/>
          </a:xfrm>
        </p:spPr>
        <p:txBody>
          <a:bodyPr>
            <a:normAutofit/>
          </a:bodyPr>
          <a:lstStyle/>
          <a:p>
            <a:pPr marL="0" indent="0">
              <a:buNone/>
            </a:pPr>
            <a:endParaRPr lang="en-US" dirty="0">
              <a:solidFill>
                <a:schemeClr val="accent1">
                  <a:lumMod val="75000"/>
                </a:schemeClr>
              </a:solidFill>
            </a:endParaRPr>
          </a:p>
          <a:p>
            <a:pPr marL="0" indent="0">
              <a:buNone/>
            </a:pPr>
            <a:endParaRPr lang="en-US" dirty="0">
              <a:solidFill>
                <a:schemeClr val="accent1">
                  <a:lumMod val="75000"/>
                </a:schemeClr>
              </a:solidFill>
            </a:endParaRPr>
          </a:p>
          <a:p>
            <a:pPr marL="0" indent="0">
              <a:buNone/>
            </a:pPr>
            <a:r>
              <a:rPr lang="en-US" dirty="0">
                <a:solidFill>
                  <a:schemeClr val="accent1">
                    <a:lumMod val="75000"/>
                  </a:schemeClr>
                </a:solidFill>
              </a:rPr>
              <a:t>#What is the average age of the Titanic passengers?</a:t>
            </a:r>
          </a:p>
          <a:p>
            <a:pPr marL="0" indent="0">
              <a:buNone/>
            </a:pPr>
            <a:r>
              <a:rPr lang="en-US" dirty="0"/>
              <a:t>t1["age"].mean()</a:t>
            </a:r>
          </a:p>
          <a:p>
            <a:pPr marL="0" indent="0">
              <a:buNone/>
            </a:pPr>
            <a:endParaRPr lang="en-US" dirty="0"/>
          </a:p>
          <a:p>
            <a:pPr marL="0" indent="0">
              <a:buNone/>
            </a:pPr>
            <a:r>
              <a:rPr lang="en-US" dirty="0">
                <a:solidFill>
                  <a:schemeClr val="accent1">
                    <a:lumMod val="75000"/>
                  </a:schemeClr>
                </a:solidFill>
              </a:rPr>
              <a:t>#What is the median age and ticket fare price of the Titanic passengers?</a:t>
            </a:r>
          </a:p>
          <a:p>
            <a:pPr marL="0" indent="0">
              <a:buNone/>
            </a:pPr>
            <a:r>
              <a:rPr lang="en-US" dirty="0"/>
              <a:t>t1[["age", "fare"]].median()</a:t>
            </a:r>
          </a:p>
        </p:txBody>
      </p:sp>
    </p:spTree>
    <p:extLst>
      <p:ext uri="{BB962C8B-B14F-4D97-AF65-F5344CB8AC3E}">
        <p14:creationId xmlns:p14="http://schemas.microsoft.com/office/powerpoint/2010/main" val="39178735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normAutofit lnSpcReduction="10000"/>
          </a:bodyPr>
          <a:lstStyle/>
          <a:p>
            <a:pPr marL="0" indent="0">
              <a:buNone/>
            </a:pPr>
            <a:r>
              <a:rPr lang="en-US" dirty="0">
                <a:solidFill>
                  <a:schemeClr val="accent1">
                    <a:lumMod val="50000"/>
                  </a:schemeClr>
                </a:solidFill>
              </a:rPr>
              <a:t>t1[["age", "fare"]].describe()</a:t>
            </a:r>
          </a:p>
          <a:p>
            <a:pPr marL="0" indent="0">
              <a:buNone/>
            </a:pPr>
            <a:endParaRPr lang="en-US" dirty="0">
              <a:solidFill>
                <a:schemeClr val="accent1">
                  <a:lumMod val="50000"/>
                </a:schemeClr>
              </a:solidFill>
            </a:endParaRPr>
          </a:p>
          <a:p>
            <a:pPr marL="0" indent="0">
              <a:buNone/>
            </a:pPr>
            <a:r>
              <a:rPr lang="en-US" dirty="0">
                <a:solidFill>
                  <a:schemeClr val="accent1">
                    <a:lumMod val="50000"/>
                  </a:schemeClr>
                </a:solidFill>
              </a:rPr>
              <a:t>t1.agg({"age": ["min", "max", "median", "skew"],"fare": ["min", "max", "median", "mean"],})</a:t>
            </a:r>
          </a:p>
          <a:p>
            <a:pPr marL="0" indent="0">
              <a:buNone/>
            </a:pPr>
            <a:r>
              <a:rPr lang="en-US" dirty="0">
                <a:solidFill>
                  <a:schemeClr val="accent2">
                    <a:lumMod val="75000"/>
                  </a:schemeClr>
                </a:solidFill>
              </a:rPr>
              <a:t>//</a:t>
            </a:r>
            <a:r>
              <a:rPr lang="en-US" b="1" dirty="0">
                <a:solidFill>
                  <a:schemeClr val="accent2">
                    <a:lumMod val="75000"/>
                  </a:schemeClr>
                </a:solidFill>
              </a:rPr>
              <a:t>skewness</a:t>
            </a:r>
            <a:r>
              <a:rPr lang="en-US" dirty="0">
                <a:solidFill>
                  <a:schemeClr val="accent2">
                    <a:lumMod val="75000"/>
                  </a:schemeClr>
                </a:solidFill>
              </a:rPr>
              <a:t> is the measure of how much the probability distribution of a random variable deviates from the normal distribution</a:t>
            </a:r>
          </a:p>
          <a:p>
            <a:pPr marL="0" indent="0">
              <a:buNone/>
            </a:pPr>
            <a:endParaRPr lang="en-US" dirty="0">
              <a:solidFill>
                <a:schemeClr val="accent2">
                  <a:lumMod val="75000"/>
                </a:schemeClr>
              </a:solidFill>
            </a:endParaRPr>
          </a:p>
          <a:p>
            <a:pPr marL="0" indent="0">
              <a:buNone/>
            </a:pPr>
            <a:r>
              <a:rPr lang="en-US" dirty="0">
                <a:solidFill>
                  <a:schemeClr val="accent1">
                    <a:lumMod val="50000"/>
                  </a:schemeClr>
                </a:solidFill>
              </a:rPr>
              <a:t>#What is the average age for male versus female Titanic passengers?</a:t>
            </a:r>
          </a:p>
          <a:p>
            <a:pPr marL="0" indent="0">
              <a:buNone/>
            </a:pPr>
            <a:r>
              <a:rPr lang="en-US" dirty="0">
                <a:solidFill>
                  <a:schemeClr val="accent1">
                    <a:lumMod val="50000"/>
                  </a:schemeClr>
                </a:solidFill>
              </a:rPr>
              <a:t>t1[["sex", "age"]].</a:t>
            </a:r>
            <a:r>
              <a:rPr lang="en-US" dirty="0" err="1">
                <a:solidFill>
                  <a:schemeClr val="accent1">
                    <a:lumMod val="50000"/>
                  </a:schemeClr>
                </a:solidFill>
              </a:rPr>
              <a:t>groupby</a:t>
            </a:r>
            <a:r>
              <a:rPr lang="en-US" dirty="0">
                <a:solidFill>
                  <a:schemeClr val="accent1">
                    <a:lumMod val="50000"/>
                  </a:schemeClr>
                </a:solidFill>
              </a:rPr>
              <a:t>("sex").mean()</a:t>
            </a:r>
          </a:p>
          <a:p>
            <a:pPr marL="0" indent="0">
              <a:buNone/>
            </a:pPr>
            <a:endParaRPr lang="en-US" dirty="0">
              <a:solidFill>
                <a:schemeClr val="accent1">
                  <a:lumMod val="50000"/>
                </a:schemeClr>
              </a:solidFill>
            </a:endParaRPr>
          </a:p>
          <a:p>
            <a:pPr marL="0" indent="0">
              <a:buNone/>
            </a:pPr>
            <a:r>
              <a:rPr lang="en-US" dirty="0">
                <a:solidFill>
                  <a:schemeClr val="accent1">
                    <a:lumMod val="50000"/>
                  </a:schemeClr>
                </a:solidFill>
              </a:rPr>
              <a:t>t1.groupby("sex").mean()</a:t>
            </a:r>
          </a:p>
          <a:p>
            <a:pPr marL="0" indent="0">
              <a:buNone/>
            </a:pPr>
            <a:endParaRPr lang="en-US" dirty="0">
              <a:solidFill>
                <a:schemeClr val="accent1">
                  <a:lumMod val="50000"/>
                </a:schemeClr>
              </a:solidFill>
            </a:endParaRPr>
          </a:p>
          <a:p>
            <a:pPr marL="0" indent="0">
              <a:buNone/>
            </a:pPr>
            <a:r>
              <a:rPr lang="en-US" dirty="0">
                <a:solidFill>
                  <a:schemeClr val="accent1">
                    <a:lumMod val="50000"/>
                  </a:schemeClr>
                </a:solidFill>
              </a:rPr>
              <a:t>t1.groupby("sex")["age"].mean()</a:t>
            </a: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p:txBody>
      </p:sp>
    </p:spTree>
    <p:extLst>
      <p:ext uri="{BB962C8B-B14F-4D97-AF65-F5344CB8AC3E}">
        <p14:creationId xmlns:p14="http://schemas.microsoft.com/office/powerpoint/2010/main" val="396469413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pPr marL="0" indent="0">
              <a:buNone/>
            </a:pPr>
            <a:r>
              <a:rPr lang="en-US" dirty="0">
                <a:solidFill>
                  <a:schemeClr val="accent1">
                    <a:lumMod val="50000"/>
                  </a:schemeClr>
                </a:solidFill>
              </a:rPr>
              <a:t>#What is the mean ticket fare price for each of the sex and cabin class combinations?</a:t>
            </a:r>
          </a:p>
          <a:p>
            <a:pPr marL="0" indent="0">
              <a:buNone/>
            </a:pPr>
            <a:r>
              <a:rPr lang="en-US" dirty="0">
                <a:solidFill>
                  <a:schemeClr val="accent1">
                    <a:lumMod val="50000"/>
                  </a:schemeClr>
                </a:solidFill>
              </a:rPr>
              <a:t>t1.groupby(["sex", "</a:t>
            </a:r>
            <a:r>
              <a:rPr lang="en-US" dirty="0" err="1">
                <a:solidFill>
                  <a:schemeClr val="accent1">
                    <a:lumMod val="50000"/>
                  </a:schemeClr>
                </a:solidFill>
              </a:rPr>
              <a:t>pclass</a:t>
            </a:r>
            <a:r>
              <a:rPr lang="en-US" dirty="0">
                <a:solidFill>
                  <a:schemeClr val="accent1">
                    <a:lumMod val="50000"/>
                  </a:schemeClr>
                </a:solidFill>
              </a:rPr>
              <a:t>"])["fare"].mean()</a:t>
            </a:r>
          </a:p>
          <a:p>
            <a:pPr marL="0" indent="0">
              <a:buNone/>
            </a:pPr>
            <a:endParaRPr lang="en-US" dirty="0">
              <a:solidFill>
                <a:schemeClr val="accent1">
                  <a:lumMod val="50000"/>
                </a:schemeClr>
              </a:solidFill>
            </a:endParaRPr>
          </a:p>
          <a:p>
            <a:pPr marL="0" indent="0">
              <a:buNone/>
            </a:pPr>
            <a:r>
              <a:rPr lang="en-US" dirty="0">
                <a:solidFill>
                  <a:schemeClr val="accent1">
                    <a:lumMod val="50000"/>
                  </a:schemeClr>
                </a:solidFill>
              </a:rPr>
              <a:t>#What is the number of passengers in each of the cabin classes?</a:t>
            </a:r>
          </a:p>
          <a:p>
            <a:pPr marL="0" indent="0">
              <a:buNone/>
            </a:pPr>
            <a:r>
              <a:rPr lang="en-US" dirty="0">
                <a:solidFill>
                  <a:schemeClr val="accent1">
                    <a:lumMod val="50000"/>
                  </a:schemeClr>
                </a:solidFill>
              </a:rPr>
              <a:t>t1["</a:t>
            </a:r>
            <a:r>
              <a:rPr lang="en-US" dirty="0" err="1">
                <a:solidFill>
                  <a:schemeClr val="accent1">
                    <a:lumMod val="50000"/>
                  </a:schemeClr>
                </a:solidFill>
              </a:rPr>
              <a:t>pclass</a:t>
            </a:r>
            <a:r>
              <a:rPr lang="en-US" dirty="0">
                <a:solidFill>
                  <a:schemeClr val="accent1">
                    <a:lumMod val="50000"/>
                  </a:schemeClr>
                </a:solidFill>
              </a:rPr>
              <a:t>"].</a:t>
            </a:r>
            <a:r>
              <a:rPr lang="en-US" dirty="0" err="1">
                <a:solidFill>
                  <a:schemeClr val="accent1">
                    <a:lumMod val="50000"/>
                  </a:schemeClr>
                </a:solidFill>
              </a:rPr>
              <a:t>value_counts</a:t>
            </a:r>
            <a:r>
              <a:rPr lang="en-US" dirty="0">
                <a:solidFill>
                  <a:schemeClr val="accent1">
                    <a:lumMod val="50000"/>
                  </a:schemeClr>
                </a:solidFill>
              </a:rPr>
              <a:t>()</a:t>
            </a:r>
          </a:p>
          <a:p>
            <a:pPr marL="0" indent="0">
              <a:buNone/>
            </a:pPr>
            <a:r>
              <a:rPr lang="en-US" dirty="0">
                <a:solidFill>
                  <a:schemeClr val="accent1">
                    <a:lumMod val="50000"/>
                  </a:schemeClr>
                </a:solidFill>
              </a:rPr>
              <a:t>or</a:t>
            </a:r>
          </a:p>
          <a:p>
            <a:pPr marL="0" indent="0">
              <a:buNone/>
            </a:pPr>
            <a:r>
              <a:rPr lang="en-US" dirty="0" err="1">
                <a:solidFill>
                  <a:schemeClr val="accent1">
                    <a:lumMod val="50000"/>
                  </a:schemeClr>
                </a:solidFill>
              </a:rPr>
              <a:t>titanic.groupby</a:t>
            </a:r>
            <a:r>
              <a:rPr lang="en-US" dirty="0">
                <a:solidFill>
                  <a:schemeClr val="accent1">
                    <a:lumMod val="50000"/>
                  </a:schemeClr>
                </a:solidFill>
              </a:rPr>
              <a:t>("</a:t>
            </a:r>
            <a:r>
              <a:rPr lang="en-US" dirty="0" err="1">
                <a:solidFill>
                  <a:schemeClr val="accent1">
                    <a:lumMod val="50000"/>
                  </a:schemeClr>
                </a:solidFill>
              </a:rPr>
              <a:t>Pclass</a:t>
            </a:r>
            <a:r>
              <a:rPr lang="en-US" dirty="0">
                <a:solidFill>
                  <a:schemeClr val="accent1">
                    <a:lumMod val="50000"/>
                  </a:schemeClr>
                </a:solidFill>
              </a:rPr>
              <a:t>")["</a:t>
            </a:r>
            <a:r>
              <a:rPr lang="en-US" dirty="0" err="1">
                <a:solidFill>
                  <a:schemeClr val="accent1">
                    <a:lumMod val="50000"/>
                  </a:schemeClr>
                </a:solidFill>
              </a:rPr>
              <a:t>Pclass</a:t>
            </a:r>
            <a:r>
              <a:rPr lang="en-US" dirty="0">
                <a:solidFill>
                  <a:schemeClr val="accent1">
                    <a:lumMod val="50000"/>
                  </a:schemeClr>
                </a:solidFill>
              </a:rPr>
              <a:t>"].count()</a:t>
            </a: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p:txBody>
      </p:sp>
    </p:spTree>
    <p:extLst>
      <p:ext uri="{BB962C8B-B14F-4D97-AF65-F5344CB8AC3E}">
        <p14:creationId xmlns:p14="http://schemas.microsoft.com/office/powerpoint/2010/main" val="2912948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normAutofit lnSpcReduction="10000"/>
          </a:bodyPr>
          <a:lstStyle/>
          <a:p>
            <a:pPr marL="0" indent="0">
              <a:buNone/>
            </a:pPr>
            <a:r>
              <a:rPr lang="en-US" b="1" dirty="0"/>
              <a:t>Mean</a:t>
            </a:r>
          </a:p>
          <a:p>
            <a:endParaRPr lang="en-US" dirty="0"/>
          </a:p>
          <a:p>
            <a:pPr marL="0" indent="0">
              <a:buNone/>
            </a:pPr>
            <a:r>
              <a:rPr lang="en-US" i="1" dirty="0"/>
              <a:t>(4 + 8 + 6 + 5 + 3 + 2 + 8 + 9 + 2 + 5) / 10 = 5.2</a:t>
            </a:r>
          </a:p>
          <a:p>
            <a:pPr marL="0" indent="0">
              <a:buNone/>
            </a:pPr>
            <a:endParaRPr lang="en-US" i="1" dirty="0"/>
          </a:p>
          <a:p>
            <a:pPr marL="0" indent="0">
              <a:buNone/>
            </a:pPr>
            <a:r>
              <a:rPr lang="en-US" dirty="0" err="1">
                <a:solidFill>
                  <a:schemeClr val="accent5">
                    <a:lumMod val="50000"/>
                  </a:schemeClr>
                </a:solidFill>
              </a:rPr>
              <a:t>def</a:t>
            </a:r>
            <a:r>
              <a:rPr lang="en-US" dirty="0">
                <a:solidFill>
                  <a:schemeClr val="accent5">
                    <a:lumMod val="50000"/>
                  </a:schemeClr>
                </a:solidFill>
              </a:rPr>
              <a:t> </a:t>
            </a:r>
            <a:r>
              <a:rPr lang="en-US" dirty="0" err="1">
                <a:solidFill>
                  <a:schemeClr val="accent5">
                    <a:lumMod val="50000"/>
                  </a:schemeClr>
                </a:solidFill>
              </a:rPr>
              <a:t>my_mean</a:t>
            </a:r>
            <a:r>
              <a:rPr lang="en-US" dirty="0">
                <a:solidFill>
                  <a:schemeClr val="accent5">
                    <a:lumMod val="50000"/>
                  </a:schemeClr>
                </a:solidFill>
              </a:rPr>
              <a:t>(sample):</a:t>
            </a:r>
          </a:p>
          <a:p>
            <a:pPr marL="0" indent="0">
              <a:buNone/>
            </a:pPr>
            <a:r>
              <a:rPr lang="en-US" dirty="0">
                <a:solidFill>
                  <a:schemeClr val="accent5">
                    <a:lumMod val="50000"/>
                  </a:schemeClr>
                </a:solidFill>
              </a:rPr>
              <a:t>     return sum(sample) / </a:t>
            </a:r>
            <a:r>
              <a:rPr lang="en-US" dirty="0" err="1">
                <a:solidFill>
                  <a:schemeClr val="accent5">
                    <a:lumMod val="50000"/>
                  </a:schemeClr>
                </a:solidFill>
              </a:rPr>
              <a:t>len</a:t>
            </a:r>
            <a:r>
              <a:rPr lang="en-US" dirty="0">
                <a:solidFill>
                  <a:schemeClr val="accent5">
                    <a:lumMod val="50000"/>
                  </a:schemeClr>
                </a:solidFill>
              </a:rPr>
              <a:t>(sample)</a:t>
            </a:r>
          </a:p>
          <a:p>
            <a:pPr marL="0" indent="0">
              <a:buNone/>
            </a:pPr>
            <a:r>
              <a:rPr lang="en-US" dirty="0" err="1">
                <a:solidFill>
                  <a:schemeClr val="accent5">
                    <a:lumMod val="50000"/>
                  </a:schemeClr>
                </a:solidFill>
              </a:rPr>
              <a:t>my_mean</a:t>
            </a:r>
            <a:r>
              <a:rPr lang="en-US" dirty="0">
                <a:solidFill>
                  <a:schemeClr val="accent5">
                    <a:lumMod val="50000"/>
                  </a:schemeClr>
                </a:solidFill>
              </a:rPr>
              <a:t>([4, 8, 6, 5, 3, 2, 8, 9, 2, 5] ) </a:t>
            </a:r>
          </a:p>
          <a:p>
            <a:pPr marL="0" indent="0">
              <a:buNone/>
            </a:pPr>
            <a:endParaRPr lang="en-US" dirty="0">
              <a:solidFill>
                <a:schemeClr val="accent5">
                  <a:lumMod val="50000"/>
                </a:schemeClr>
              </a:solidFill>
            </a:endParaRPr>
          </a:p>
          <a:p>
            <a:pPr marL="0" indent="0">
              <a:buNone/>
            </a:pPr>
            <a:r>
              <a:rPr lang="en-US" dirty="0">
                <a:solidFill>
                  <a:schemeClr val="accent2"/>
                </a:solidFill>
              </a:rPr>
              <a:t>import statistics</a:t>
            </a:r>
          </a:p>
          <a:p>
            <a:pPr marL="0" indent="0">
              <a:buNone/>
            </a:pPr>
            <a:r>
              <a:rPr lang="en-US" dirty="0" err="1">
                <a:solidFill>
                  <a:schemeClr val="accent2"/>
                </a:solidFill>
              </a:rPr>
              <a:t>statistics.mean</a:t>
            </a:r>
            <a:r>
              <a:rPr lang="en-US" dirty="0">
                <a:solidFill>
                  <a:schemeClr val="accent2"/>
                </a:solidFill>
              </a:rPr>
              <a:t>([4, 8, 6, 5, 3, 2, 8, 9, 2, 5])</a:t>
            </a:r>
          </a:p>
          <a:p>
            <a:pPr marL="0" indent="0">
              <a:buNone/>
            </a:pPr>
            <a:endParaRPr lang="en-US" dirty="0">
              <a:solidFill>
                <a:schemeClr val="accent2"/>
              </a:solidFill>
            </a:endParaRPr>
          </a:p>
          <a:p>
            <a:pPr marL="0" indent="0">
              <a:buNone/>
            </a:pPr>
            <a:r>
              <a:rPr lang="en-US" dirty="0" err="1">
                <a:solidFill>
                  <a:schemeClr val="tx2"/>
                </a:solidFill>
              </a:rPr>
              <a:t>Arr</a:t>
            </a:r>
            <a:r>
              <a:rPr lang="en-US" dirty="0">
                <a:solidFill>
                  <a:schemeClr val="tx2"/>
                </a:solidFill>
              </a:rPr>
              <a:t> = [1,2,3,4,5]</a:t>
            </a:r>
          </a:p>
          <a:p>
            <a:pPr marL="0" indent="0">
              <a:buNone/>
            </a:pPr>
            <a:r>
              <a:rPr lang="en-US" dirty="0" err="1">
                <a:solidFill>
                  <a:schemeClr val="tx2"/>
                </a:solidFill>
              </a:rPr>
              <a:t>numpy.mean</a:t>
            </a:r>
            <a:r>
              <a:rPr lang="en-US" dirty="0">
                <a:solidFill>
                  <a:schemeClr val="tx2"/>
                </a:solidFill>
              </a:rPr>
              <a:t>(</a:t>
            </a:r>
            <a:r>
              <a:rPr lang="en-US" dirty="0" err="1">
                <a:solidFill>
                  <a:schemeClr val="tx2"/>
                </a:solidFill>
              </a:rPr>
              <a:t>Arr</a:t>
            </a:r>
            <a:r>
              <a:rPr lang="en-US" dirty="0">
                <a:solidFill>
                  <a:schemeClr val="tx2"/>
                </a:solidFill>
              </a:rPr>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36498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Comments in Python</a:t>
            </a:r>
            <a:br>
              <a:rPr lang="en-US" dirty="0"/>
            </a:br>
            <a:endParaRPr lang="en-US" dirty="0"/>
          </a:p>
        </p:txBody>
      </p:sp>
      <p:sp>
        <p:nvSpPr>
          <p:cNvPr id="3" name="Content Placeholder 2"/>
          <p:cNvSpPr>
            <a:spLocks noGrp="1"/>
          </p:cNvSpPr>
          <p:nvPr>
            <p:ph idx="1"/>
          </p:nvPr>
        </p:nvSpPr>
        <p:spPr/>
        <p:txBody>
          <a:bodyPr/>
          <a:lstStyle/>
          <a:p>
            <a:r>
              <a:rPr lang="en-US" dirty="0"/>
              <a:t># Single Line</a:t>
            </a:r>
          </a:p>
          <a:p>
            <a:endParaRPr lang="en-US" dirty="0"/>
          </a:p>
          <a:p>
            <a:r>
              <a:rPr lang="en-US" dirty="0"/>
              <a:t>“””       “””            Multiline comment</a:t>
            </a:r>
          </a:p>
        </p:txBody>
      </p:sp>
    </p:spTree>
    <p:extLst>
      <p:ext uri="{BB962C8B-B14F-4D97-AF65-F5344CB8AC3E}">
        <p14:creationId xmlns:p14="http://schemas.microsoft.com/office/powerpoint/2010/main" val="140273530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pPr marL="0" indent="0">
              <a:buNone/>
            </a:pPr>
            <a:r>
              <a:rPr lang="en-US" b="1" dirty="0"/>
              <a:t>Median</a:t>
            </a:r>
          </a:p>
          <a:p>
            <a:pPr marL="0" indent="0">
              <a:buNone/>
            </a:pPr>
            <a:endParaRPr lang="en-US" dirty="0"/>
          </a:p>
          <a:p>
            <a:r>
              <a:rPr lang="en-US" dirty="0"/>
              <a:t>If the sample has an odd number of observations, then the middle value in the sorted sample is the median</a:t>
            </a:r>
          </a:p>
          <a:p>
            <a:r>
              <a:rPr lang="en-US" dirty="0"/>
              <a:t>If the sample has an even number of observations, then we'll need to calculate the mean of the two middle values in the sorted sample</a:t>
            </a:r>
          </a:p>
          <a:p>
            <a:r>
              <a:rPr lang="en-US" dirty="0"/>
              <a:t>If we have the sample [3, 5, 1, 4, 2] and want to find its median, then we first sort the sample to [1, 2, 3, 4, 5]. The median would be 3 since that's the value in the middle.</a:t>
            </a:r>
          </a:p>
          <a:p>
            <a:endParaRPr lang="en-US" dirty="0"/>
          </a:p>
          <a:p>
            <a:r>
              <a:rPr lang="en-US" dirty="0"/>
              <a:t>On the other hand, if we have the sample [1, 2, 3, 4, 5, 6], then its median will be (3 + 4) / 2 = 3.5.</a:t>
            </a:r>
          </a:p>
        </p:txBody>
      </p:sp>
    </p:spTree>
    <p:extLst>
      <p:ext uri="{BB962C8B-B14F-4D97-AF65-F5344CB8AC3E}">
        <p14:creationId xmlns:p14="http://schemas.microsoft.com/office/powerpoint/2010/main" val="262629397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pPr marL="0" indent="0">
              <a:buNone/>
            </a:pPr>
            <a:r>
              <a:rPr lang="en-US" sz="1600" dirty="0"/>
              <a:t>def </a:t>
            </a:r>
            <a:r>
              <a:rPr lang="en-US" sz="1600" dirty="0" err="1"/>
              <a:t>my_median</a:t>
            </a:r>
            <a:r>
              <a:rPr lang="en-US" sz="1600" dirty="0"/>
              <a:t>(sample):</a:t>
            </a:r>
          </a:p>
          <a:p>
            <a:pPr marL="0" indent="0">
              <a:buNone/>
            </a:pPr>
            <a:r>
              <a:rPr lang="en-US" sz="1600" dirty="0"/>
              <a:t>    n = </a:t>
            </a:r>
            <a:r>
              <a:rPr lang="en-US" sz="1600" dirty="0" err="1"/>
              <a:t>len</a:t>
            </a:r>
            <a:r>
              <a:rPr lang="en-US" sz="1600" dirty="0"/>
              <a:t>(sample)</a:t>
            </a:r>
          </a:p>
          <a:p>
            <a:pPr marL="0" indent="0">
              <a:buNone/>
            </a:pPr>
            <a:r>
              <a:rPr lang="en-US" sz="1600" dirty="0"/>
              <a:t>    index = n // 2</a:t>
            </a:r>
          </a:p>
          <a:p>
            <a:pPr marL="0" indent="0">
              <a:buNone/>
            </a:pPr>
            <a:r>
              <a:rPr lang="en-US" sz="1600" dirty="0"/>
              <a:t>        # Sample with an odd number of observations</a:t>
            </a:r>
          </a:p>
          <a:p>
            <a:pPr marL="0" indent="0">
              <a:buNone/>
            </a:pPr>
            <a:r>
              <a:rPr lang="en-US" sz="1600" dirty="0"/>
              <a:t>    if n % 2:</a:t>
            </a:r>
          </a:p>
          <a:p>
            <a:pPr marL="0" indent="0">
              <a:buNone/>
            </a:pPr>
            <a:r>
              <a:rPr lang="en-US" sz="1600" dirty="0"/>
              <a:t>        return sorted(sample)[index]</a:t>
            </a:r>
          </a:p>
          <a:p>
            <a:pPr marL="0" indent="0">
              <a:buNone/>
            </a:pPr>
            <a:r>
              <a:rPr lang="en-US" sz="1600" dirty="0"/>
              <a:t>     # Sample with an even number of observations</a:t>
            </a:r>
          </a:p>
          <a:p>
            <a:pPr marL="0" indent="0">
              <a:buNone/>
            </a:pPr>
            <a:r>
              <a:rPr lang="en-US" sz="1600" dirty="0"/>
              <a:t>    return sum(sorted(sample)[index - 1:index + 1]) / 2</a:t>
            </a:r>
          </a:p>
          <a:p>
            <a:pPr marL="0" indent="0">
              <a:buNone/>
            </a:pPr>
            <a:endParaRPr lang="en-US" sz="1600" dirty="0"/>
          </a:p>
          <a:p>
            <a:pPr marL="0" indent="0">
              <a:buNone/>
            </a:pPr>
            <a:r>
              <a:rPr lang="en-US" sz="1600" dirty="0" err="1">
                <a:solidFill>
                  <a:schemeClr val="accent2"/>
                </a:solidFill>
              </a:rPr>
              <a:t>my_median</a:t>
            </a:r>
            <a:r>
              <a:rPr lang="en-US" sz="1600" dirty="0">
                <a:solidFill>
                  <a:schemeClr val="accent2"/>
                </a:solidFill>
              </a:rPr>
              <a:t>([3, 5, 1, 4, 2])</a:t>
            </a:r>
          </a:p>
          <a:p>
            <a:pPr marL="0" indent="0">
              <a:buNone/>
            </a:pPr>
            <a:r>
              <a:rPr lang="en-US" sz="1600" dirty="0" err="1">
                <a:solidFill>
                  <a:schemeClr val="accent2"/>
                </a:solidFill>
              </a:rPr>
              <a:t>my_median</a:t>
            </a:r>
            <a:r>
              <a:rPr lang="en-US" sz="1600" dirty="0">
                <a:solidFill>
                  <a:schemeClr val="accent2"/>
                </a:solidFill>
              </a:rPr>
              <a:t>([3, 5, 1, 4, 2, 6])</a:t>
            </a:r>
          </a:p>
          <a:p>
            <a:endParaRPr lang="en-US" dirty="0"/>
          </a:p>
        </p:txBody>
      </p:sp>
      <p:pic>
        <p:nvPicPr>
          <p:cNvPr id="6" name="Picture 5"/>
          <p:cNvPicPr>
            <a:picLocks noChangeAspect="1"/>
          </p:cNvPicPr>
          <p:nvPr/>
        </p:nvPicPr>
        <p:blipFill>
          <a:blip r:embed="rId2"/>
          <a:stretch>
            <a:fillRect/>
          </a:stretch>
        </p:blipFill>
        <p:spPr>
          <a:xfrm>
            <a:off x="3543593" y="3171825"/>
            <a:ext cx="8399592" cy="3686175"/>
          </a:xfrm>
          <a:prstGeom prst="rect">
            <a:avLst/>
          </a:prstGeom>
        </p:spPr>
      </p:pic>
      <p:sp>
        <p:nvSpPr>
          <p:cNvPr id="7" name="TextBox 6"/>
          <p:cNvSpPr txBox="1"/>
          <p:nvPr/>
        </p:nvSpPr>
        <p:spPr>
          <a:xfrm>
            <a:off x="7259216" y="550506"/>
            <a:ext cx="4208106" cy="923330"/>
          </a:xfrm>
          <a:prstGeom prst="rect">
            <a:avLst/>
          </a:prstGeom>
          <a:noFill/>
        </p:spPr>
        <p:txBody>
          <a:bodyPr wrap="square" rtlCol="0">
            <a:spAutoFit/>
          </a:bodyPr>
          <a:lstStyle/>
          <a:p>
            <a:r>
              <a:rPr lang="en-US" dirty="0">
                <a:solidFill>
                  <a:srgbClr val="002060"/>
                </a:solidFill>
              </a:rPr>
              <a:t>import statistics</a:t>
            </a:r>
          </a:p>
          <a:p>
            <a:r>
              <a:rPr lang="en-US" dirty="0" err="1">
                <a:solidFill>
                  <a:srgbClr val="002060"/>
                </a:solidFill>
              </a:rPr>
              <a:t>statistics.median</a:t>
            </a:r>
            <a:r>
              <a:rPr lang="en-US" dirty="0">
                <a:solidFill>
                  <a:srgbClr val="002060"/>
                </a:solidFill>
              </a:rPr>
              <a:t>([3, 5, 1, 4, 2])</a:t>
            </a:r>
          </a:p>
          <a:p>
            <a:r>
              <a:rPr lang="en-US" dirty="0" err="1">
                <a:solidFill>
                  <a:srgbClr val="002060"/>
                </a:solidFill>
              </a:rPr>
              <a:t>statistics.median</a:t>
            </a:r>
            <a:r>
              <a:rPr lang="en-US" dirty="0">
                <a:solidFill>
                  <a:srgbClr val="002060"/>
                </a:solidFill>
              </a:rPr>
              <a:t>([3, 5, 1, 4, 2, 6])</a:t>
            </a:r>
          </a:p>
        </p:txBody>
      </p:sp>
    </p:spTree>
    <p:extLst>
      <p:ext uri="{BB962C8B-B14F-4D97-AF65-F5344CB8AC3E}">
        <p14:creationId xmlns:p14="http://schemas.microsoft.com/office/powerpoint/2010/main" val="2392267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normAutofit fontScale="77500" lnSpcReduction="20000"/>
          </a:bodyPr>
          <a:lstStyle/>
          <a:p>
            <a:pPr marL="0" indent="0">
              <a:buNone/>
            </a:pPr>
            <a:r>
              <a:rPr lang="en-US" b="1" dirty="0"/>
              <a:t>Mode</a:t>
            </a:r>
          </a:p>
          <a:p>
            <a:pPr marL="0" indent="0">
              <a:buNone/>
            </a:pPr>
            <a:endParaRPr lang="en-US" b="1" dirty="0"/>
          </a:p>
          <a:p>
            <a:pPr marL="0" indent="0">
              <a:buNone/>
            </a:pPr>
            <a:r>
              <a:rPr lang="en-US" dirty="0"/>
              <a:t>The mode is the most frequent observation (or observations) in a sample. If we have the sample [4, 1, 2, 2, 3, 5], then its mode is 2 because 2 appears two times in the sample whereas the other elements only appear once.</a:t>
            </a:r>
          </a:p>
          <a:p>
            <a:pPr marL="0" indent="0">
              <a:buNone/>
            </a:pPr>
            <a:endParaRPr lang="en-US" dirty="0"/>
          </a:p>
          <a:p>
            <a:pPr marL="0" indent="0">
              <a:buNone/>
            </a:pPr>
            <a:r>
              <a:rPr lang="en-US" dirty="0"/>
              <a:t>The mode doesn't have to be unique. Some samples have more than one mode. Say we have the sample [4, 1, 2, 2, 3, 5, 4]. This sample has two modes 2 and 4 because they're the values that appear more often and both appear the same number of times.</a:t>
            </a:r>
          </a:p>
          <a:p>
            <a:pPr marL="0" indent="0">
              <a:buNone/>
            </a:pPr>
            <a:endParaRPr lang="en-US" dirty="0"/>
          </a:p>
          <a:p>
            <a:pPr marL="0" indent="0">
              <a:buNone/>
            </a:pPr>
            <a:r>
              <a:rPr lang="en-US" dirty="0"/>
              <a:t>The mode is commonly used for categorical data. Common categorical data types are:</a:t>
            </a:r>
          </a:p>
          <a:p>
            <a:pPr marL="0" indent="0">
              <a:buNone/>
            </a:pPr>
            <a:endParaRPr lang="en-US" dirty="0"/>
          </a:p>
          <a:p>
            <a:pPr marL="0" indent="0">
              <a:buNone/>
            </a:pPr>
            <a:r>
              <a:rPr lang="en-US" dirty="0">
                <a:solidFill>
                  <a:srgbClr val="002060"/>
                </a:solidFill>
              </a:rPr>
              <a:t>Boolean - Can take only two values like in true or false, male or female</a:t>
            </a:r>
          </a:p>
          <a:p>
            <a:pPr marL="0" indent="0">
              <a:buNone/>
            </a:pPr>
            <a:r>
              <a:rPr lang="en-US" dirty="0">
                <a:solidFill>
                  <a:srgbClr val="002060"/>
                </a:solidFill>
              </a:rPr>
              <a:t>nominal - Can take more than two values like in American - European - Asian - African</a:t>
            </a:r>
          </a:p>
          <a:p>
            <a:pPr marL="0" indent="0">
              <a:buNone/>
            </a:pPr>
            <a:r>
              <a:rPr lang="en-US" dirty="0">
                <a:solidFill>
                  <a:srgbClr val="002060"/>
                </a:solidFill>
              </a:rPr>
              <a:t>ordinal - Can take more than two values but the values have a logical order like in few - some – many</a:t>
            </a:r>
          </a:p>
          <a:p>
            <a:pPr marL="0" indent="0">
              <a:buNone/>
            </a:pPr>
            <a:endParaRPr lang="en-US" dirty="0">
              <a:solidFill>
                <a:srgbClr val="002060"/>
              </a:solidFill>
            </a:endParaRPr>
          </a:p>
          <a:p>
            <a:pPr marL="0" indent="0">
              <a:buNone/>
            </a:pPr>
            <a:r>
              <a:rPr lang="en-US" dirty="0">
                <a:solidFill>
                  <a:srgbClr val="002060"/>
                </a:solidFill>
              </a:rPr>
              <a:t>When we're analyzing a dataset of categorical data, we can use the mode to know which category is the most common in our data.</a:t>
            </a:r>
          </a:p>
          <a:p>
            <a:endParaRPr lang="en-US" dirty="0"/>
          </a:p>
          <a:p>
            <a:endParaRPr lang="en-US" dirty="0"/>
          </a:p>
        </p:txBody>
      </p:sp>
    </p:spTree>
    <p:extLst>
      <p:ext uri="{BB962C8B-B14F-4D97-AF65-F5344CB8AC3E}">
        <p14:creationId xmlns:p14="http://schemas.microsoft.com/office/powerpoint/2010/main" val="204393069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normAutofit/>
          </a:bodyPr>
          <a:lstStyle/>
          <a:p>
            <a:pPr marL="0" indent="0">
              <a:buNone/>
            </a:pPr>
            <a:r>
              <a:rPr lang="en-US" sz="1800" dirty="0"/>
              <a:t>from collections import Counter</a:t>
            </a:r>
          </a:p>
          <a:p>
            <a:pPr marL="0" indent="0">
              <a:buNone/>
            </a:pPr>
            <a:endParaRPr lang="en-US" sz="1800" dirty="0"/>
          </a:p>
          <a:p>
            <a:pPr marL="0" indent="0">
              <a:buNone/>
            </a:pPr>
            <a:r>
              <a:rPr lang="en-US" sz="1800" dirty="0" err="1"/>
              <a:t>def</a:t>
            </a:r>
            <a:r>
              <a:rPr lang="en-US" sz="1800" dirty="0"/>
              <a:t> </a:t>
            </a:r>
            <a:r>
              <a:rPr lang="en-US" sz="1800" dirty="0" err="1"/>
              <a:t>my_mode</a:t>
            </a:r>
            <a:r>
              <a:rPr lang="en-US" sz="1800" dirty="0"/>
              <a:t>(sample):</a:t>
            </a:r>
          </a:p>
          <a:p>
            <a:pPr marL="0" indent="0">
              <a:buNone/>
            </a:pPr>
            <a:r>
              <a:rPr lang="en-US" sz="1800" dirty="0"/>
              <a:t>    c = Counter(sample)</a:t>
            </a:r>
          </a:p>
          <a:p>
            <a:pPr marL="0" indent="0">
              <a:buNone/>
            </a:pPr>
            <a:r>
              <a:rPr lang="en-US" sz="1800" dirty="0"/>
              <a:t>    return [k for k, v in </a:t>
            </a:r>
            <a:r>
              <a:rPr lang="en-US" sz="1800" dirty="0" err="1"/>
              <a:t>c.items</a:t>
            </a:r>
            <a:r>
              <a:rPr lang="en-US" sz="1800" dirty="0"/>
              <a:t>() if v == </a:t>
            </a:r>
            <a:r>
              <a:rPr lang="en-US" sz="1800" dirty="0" err="1"/>
              <a:t>c.most_common</a:t>
            </a:r>
            <a:r>
              <a:rPr lang="en-US" sz="1800" dirty="0"/>
              <a:t>(1)[0][1]]</a:t>
            </a:r>
          </a:p>
          <a:p>
            <a:pPr marL="0" indent="0">
              <a:buNone/>
            </a:pPr>
            <a:endParaRPr lang="en-US" sz="1800" dirty="0"/>
          </a:p>
          <a:p>
            <a:pPr marL="0" indent="0">
              <a:buNone/>
            </a:pPr>
            <a:r>
              <a:rPr lang="en-US" sz="1800" dirty="0" err="1"/>
              <a:t>my_mode</a:t>
            </a:r>
            <a:r>
              <a:rPr lang="en-US" sz="1800" dirty="0"/>
              <a:t>(["male", "male", "female", "male"])</a:t>
            </a:r>
          </a:p>
          <a:p>
            <a:pPr marL="0" indent="0">
              <a:buNone/>
            </a:pPr>
            <a:r>
              <a:rPr lang="en-US" sz="1800" dirty="0" err="1"/>
              <a:t>my_mode</a:t>
            </a:r>
            <a:r>
              <a:rPr lang="en-US" sz="1800" dirty="0"/>
              <a:t>(["few", "few", "many", "some", "many"])</a:t>
            </a:r>
          </a:p>
          <a:p>
            <a:pPr marL="0" indent="0">
              <a:buNone/>
            </a:pPr>
            <a:r>
              <a:rPr lang="en-US" sz="1800" dirty="0" err="1"/>
              <a:t>my_mode</a:t>
            </a:r>
            <a:r>
              <a:rPr lang="en-US" sz="1800" dirty="0"/>
              <a:t>([4, 1, 2, 2, 3, 5])</a:t>
            </a:r>
          </a:p>
          <a:p>
            <a:pPr marL="0" indent="0">
              <a:buNone/>
            </a:pPr>
            <a:r>
              <a:rPr lang="en-US" sz="1800" dirty="0" err="1"/>
              <a:t>my_mode</a:t>
            </a:r>
            <a:r>
              <a:rPr lang="en-US" sz="1800" dirty="0"/>
              <a:t>([4, 1, 2, 2, 3, 5, 4])</a:t>
            </a:r>
          </a:p>
        </p:txBody>
      </p:sp>
      <p:sp>
        <p:nvSpPr>
          <p:cNvPr id="2" name="TextBox 1"/>
          <p:cNvSpPr txBox="1"/>
          <p:nvPr/>
        </p:nvSpPr>
        <p:spPr>
          <a:xfrm>
            <a:off x="711459" y="4217437"/>
            <a:ext cx="10769082" cy="2554545"/>
          </a:xfrm>
          <a:prstGeom prst="rect">
            <a:avLst/>
          </a:prstGeom>
          <a:noFill/>
        </p:spPr>
        <p:txBody>
          <a:bodyPr wrap="square" rtlCol="0">
            <a:spAutoFit/>
          </a:bodyPr>
          <a:lstStyle/>
          <a:p>
            <a:r>
              <a:rPr lang="en-US" sz="1600" dirty="0">
                <a:solidFill>
                  <a:schemeClr val="accent2">
                    <a:lumMod val="75000"/>
                  </a:schemeClr>
                </a:solidFill>
              </a:rPr>
              <a:t>We first count the observations in the sample using a Counter object (c). Then, we use a list comprehension to create a list containing the observations that appear the same number of times in the sample.</a:t>
            </a:r>
          </a:p>
          <a:p>
            <a:endParaRPr lang="en-US" sz="1600" dirty="0">
              <a:solidFill>
                <a:schemeClr val="accent2">
                  <a:lumMod val="75000"/>
                </a:schemeClr>
              </a:solidFill>
            </a:endParaRPr>
          </a:p>
          <a:p>
            <a:r>
              <a:rPr lang="en-US" sz="1600" dirty="0">
                <a:solidFill>
                  <a:schemeClr val="accent2">
                    <a:lumMod val="75000"/>
                  </a:schemeClr>
                </a:solidFill>
              </a:rPr>
              <a:t>Since .</a:t>
            </a:r>
            <a:r>
              <a:rPr lang="en-US" sz="1600" dirty="0" err="1">
                <a:solidFill>
                  <a:schemeClr val="accent2">
                    <a:lumMod val="75000"/>
                  </a:schemeClr>
                </a:solidFill>
              </a:rPr>
              <a:t>most_common</a:t>
            </a:r>
            <a:r>
              <a:rPr lang="en-US" sz="1600" dirty="0">
                <a:solidFill>
                  <a:schemeClr val="accent2">
                    <a:lumMod val="75000"/>
                  </a:schemeClr>
                </a:solidFill>
              </a:rPr>
              <a:t>(1) returns a list with one tuple of the form (observation, count), we need to get the observation at index 0 in the list and then the item at index 1 in the nested tuple. This can be done with the expression </a:t>
            </a:r>
            <a:r>
              <a:rPr lang="en-US" sz="1600" dirty="0" err="1">
                <a:solidFill>
                  <a:schemeClr val="accent2">
                    <a:lumMod val="75000"/>
                  </a:schemeClr>
                </a:solidFill>
              </a:rPr>
              <a:t>c.most_common</a:t>
            </a:r>
            <a:r>
              <a:rPr lang="en-US" sz="1600" dirty="0">
                <a:solidFill>
                  <a:schemeClr val="accent2">
                    <a:lumMod val="75000"/>
                  </a:schemeClr>
                </a:solidFill>
              </a:rPr>
              <a:t>(1)[0][1]. That value is the first mode of our sample.</a:t>
            </a:r>
          </a:p>
          <a:p>
            <a:endParaRPr lang="en-US" sz="1600" dirty="0">
              <a:solidFill>
                <a:schemeClr val="accent2">
                  <a:lumMod val="75000"/>
                </a:schemeClr>
              </a:solidFill>
            </a:endParaRPr>
          </a:p>
          <a:p>
            <a:r>
              <a:rPr lang="en-US" sz="1600" dirty="0">
                <a:solidFill>
                  <a:schemeClr val="accent2">
                    <a:lumMod val="75000"/>
                  </a:schemeClr>
                </a:solidFill>
              </a:rPr>
              <a:t>Note that the comprehension's condition compares the count of each observation (v) with the count of the most common observation (</a:t>
            </a:r>
            <a:r>
              <a:rPr lang="en-US" sz="1600" dirty="0" err="1">
                <a:solidFill>
                  <a:schemeClr val="accent2">
                    <a:lumMod val="75000"/>
                  </a:schemeClr>
                </a:solidFill>
              </a:rPr>
              <a:t>c.most_common</a:t>
            </a:r>
            <a:r>
              <a:rPr lang="en-US" sz="1600" dirty="0">
                <a:solidFill>
                  <a:schemeClr val="accent2">
                    <a:lumMod val="75000"/>
                  </a:schemeClr>
                </a:solidFill>
              </a:rPr>
              <a:t>(1)[0][1]). This will allow us to get multiple observations (k) with the same count in the case of a multi-mode sample.</a:t>
            </a:r>
          </a:p>
        </p:txBody>
      </p:sp>
    </p:spTree>
    <p:extLst>
      <p:ext uri="{BB962C8B-B14F-4D97-AF65-F5344CB8AC3E}">
        <p14:creationId xmlns:p14="http://schemas.microsoft.com/office/powerpoint/2010/main" val="194248960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pPr marL="0" indent="0">
              <a:buNone/>
            </a:pPr>
            <a:r>
              <a:rPr lang="en-US" dirty="0"/>
              <a:t>import statistics</a:t>
            </a:r>
          </a:p>
          <a:p>
            <a:pPr marL="0" indent="0">
              <a:buNone/>
            </a:pPr>
            <a:endParaRPr lang="en-US" dirty="0"/>
          </a:p>
          <a:p>
            <a:pPr marL="0" indent="0">
              <a:buNone/>
            </a:pPr>
            <a:r>
              <a:rPr lang="en-US" dirty="0" err="1"/>
              <a:t>statistics.mode</a:t>
            </a:r>
            <a:r>
              <a:rPr lang="en-US" dirty="0"/>
              <a:t>([4, 1, 2, 2, 3, 5])</a:t>
            </a:r>
          </a:p>
          <a:p>
            <a:pPr marL="0" indent="0">
              <a:buNone/>
            </a:pPr>
            <a:r>
              <a:rPr lang="en-US" dirty="0" err="1"/>
              <a:t>statistics.mode</a:t>
            </a:r>
            <a:r>
              <a:rPr lang="en-US" dirty="0"/>
              <a:t>([4, 1, 2, 2, 3, 5, 4])</a:t>
            </a:r>
          </a:p>
          <a:p>
            <a:pPr marL="0" indent="0">
              <a:buNone/>
            </a:pPr>
            <a:r>
              <a:rPr lang="en-US" dirty="0" err="1"/>
              <a:t>statistics.mode</a:t>
            </a:r>
            <a:r>
              <a:rPr lang="en-US" dirty="0"/>
              <a:t>(["few", "few", "many", "some", "many"])</a:t>
            </a:r>
          </a:p>
          <a:p>
            <a:endParaRPr lang="en-US" dirty="0"/>
          </a:p>
        </p:txBody>
      </p:sp>
    </p:spTree>
    <p:extLst>
      <p:ext uri="{BB962C8B-B14F-4D97-AF65-F5344CB8AC3E}">
        <p14:creationId xmlns:p14="http://schemas.microsoft.com/office/powerpoint/2010/main" val="48729898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r>
              <a:rPr lang="en-US" dirty="0"/>
              <a:t>Python 3.8 we can also use </a:t>
            </a:r>
            <a:r>
              <a:rPr lang="en-US" dirty="0" err="1"/>
              <a:t>statistics.multimode</a:t>
            </a:r>
            <a:r>
              <a:rPr lang="en-US" dirty="0"/>
              <a:t>() which accepts an </a:t>
            </a:r>
            <a:r>
              <a:rPr lang="en-US" dirty="0" err="1"/>
              <a:t>iterable</a:t>
            </a:r>
            <a:r>
              <a:rPr lang="en-US" dirty="0"/>
              <a:t> and returns a list of modes.</a:t>
            </a:r>
          </a:p>
          <a:p>
            <a:endParaRPr lang="en-US" dirty="0"/>
          </a:p>
          <a:p>
            <a:pPr marL="0" indent="0">
              <a:buNone/>
            </a:pPr>
            <a:r>
              <a:rPr lang="en-US" dirty="0"/>
              <a:t>import statistics</a:t>
            </a:r>
          </a:p>
          <a:p>
            <a:pPr marL="0" indent="0">
              <a:buNone/>
            </a:pPr>
            <a:r>
              <a:rPr lang="en-US" dirty="0" err="1"/>
              <a:t>statistics.multimode</a:t>
            </a:r>
            <a:r>
              <a:rPr lang="en-US" dirty="0"/>
              <a:t>([4, 1, 2, 2, 3, 5, 4])</a:t>
            </a:r>
          </a:p>
          <a:p>
            <a:pPr marL="0" indent="0">
              <a:buNone/>
            </a:pPr>
            <a:r>
              <a:rPr lang="en-US" dirty="0" err="1"/>
              <a:t>statistics.multimode</a:t>
            </a:r>
            <a:r>
              <a:rPr lang="en-US" dirty="0"/>
              <a:t>(["few", "few", "many", "some", "many"])</a:t>
            </a:r>
          </a:p>
          <a:p>
            <a:pPr marL="0" indent="0">
              <a:buNone/>
            </a:pPr>
            <a:r>
              <a:rPr lang="en-US" dirty="0" err="1"/>
              <a:t>st.multimode</a:t>
            </a:r>
            <a:r>
              <a:rPr lang="en-US" dirty="0"/>
              <a:t>([4, 1, 2, 2, 3, 5])</a:t>
            </a:r>
          </a:p>
        </p:txBody>
      </p:sp>
    </p:spTree>
    <p:extLst>
      <p:ext uri="{BB962C8B-B14F-4D97-AF65-F5344CB8AC3E}">
        <p14:creationId xmlns:p14="http://schemas.microsoft.com/office/powerpoint/2010/main" val="23660749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289249"/>
            <a:ext cx="11216951" cy="6316824"/>
          </a:xfrm>
        </p:spPr>
        <p:txBody>
          <a:bodyPr>
            <a:normAutofit fontScale="85000" lnSpcReduction="20000"/>
          </a:bodyPr>
          <a:lstStyle/>
          <a:p>
            <a:pPr marL="0" indent="0">
              <a:buNone/>
            </a:pPr>
            <a:r>
              <a:rPr lang="en-US" b="1" dirty="0"/>
              <a:t>Calculate a probability in python</a:t>
            </a:r>
          </a:p>
          <a:p>
            <a:pPr marL="0" indent="0">
              <a:buNone/>
            </a:pPr>
            <a:endParaRPr lang="en-US" b="1" dirty="0"/>
          </a:p>
          <a:p>
            <a:pPr marL="0" indent="0">
              <a:buNone/>
            </a:pPr>
            <a:r>
              <a:rPr lang="en-US" b="1" dirty="0"/>
              <a:t>A=[10,30,20,10,10]</a:t>
            </a:r>
          </a:p>
          <a:p>
            <a:pPr marL="0" indent="0">
              <a:buNone/>
            </a:pPr>
            <a:r>
              <a:rPr lang="en-US" dirty="0"/>
              <a:t>calculate the probability of receiving a value of 10? </a:t>
            </a:r>
            <a:r>
              <a:rPr lang="en-US" i="1" dirty="0"/>
              <a:t>(10 occurs 3 times in total, 3/5 = 0.6)</a:t>
            </a:r>
          </a:p>
          <a:p>
            <a:pPr marL="0" indent="0">
              <a:buNone/>
            </a:pPr>
            <a:endParaRPr lang="en-US" b="1" i="1" dirty="0"/>
          </a:p>
          <a:p>
            <a:pPr marL="0" indent="0">
              <a:buNone/>
            </a:pPr>
            <a:r>
              <a:rPr lang="en-US" dirty="0"/>
              <a:t>import </a:t>
            </a:r>
            <a:r>
              <a:rPr lang="en-US" dirty="0" err="1"/>
              <a:t>numpy</a:t>
            </a:r>
            <a:r>
              <a:rPr lang="en-US" dirty="0"/>
              <a:t> as np</a:t>
            </a:r>
          </a:p>
          <a:p>
            <a:pPr marL="0" indent="0">
              <a:buNone/>
            </a:pPr>
            <a:r>
              <a:rPr lang="en-US" dirty="0"/>
              <a:t>import collections</a:t>
            </a:r>
          </a:p>
          <a:p>
            <a:pPr marL="0" indent="0">
              <a:buNone/>
            </a:pPr>
            <a:r>
              <a:rPr lang="en-US" dirty="0" err="1"/>
              <a:t>npArray</a:t>
            </a:r>
            <a:r>
              <a:rPr lang="en-US" dirty="0"/>
              <a:t>= </a:t>
            </a:r>
            <a:r>
              <a:rPr lang="en-US" dirty="0" err="1"/>
              <a:t>np.array</a:t>
            </a:r>
            <a:r>
              <a:rPr lang="en-US" dirty="0"/>
              <a:t>([10,30,20,10,10])</a:t>
            </a:r>
          </a:p>
          <a:p>
            <a:pPr marL="0" indent="0">
              <a:buNone/>
            </a:pPr>
            <a:r>
              <a:rPr lang="en-US" dirty="0"/>
              <a:t>c=</a:t>
            </a:r>
            <a:r>
              <a:rPr lang="en-US" dirty="0" err="1"/>
              <a:t>collections.Counter</a:t>
            </a:r>
            <a:r>
              <a:rPr lang="en-US" dirty="0"/>
              <a:t>(</a:t>
            </a:r>
            <a:r>
              <a:rPr lang="en-US" dirty="0" err="1"/>
              <a:t>npArray</a:t>
            </a:r>
            <a:r>
              <a:rPr lang="en-US" dirty="0"/>
              <a:t>)</a:t>
            </a:r>
          </a:p>
          <a:p>
            <a:pPr marL="0" indent="0">
              <a:buNone/>
            </a:pPr>
            <a:r>
              <a:rPr lang="en-US" dirty="0"/>
              <a:t>c </a:t>
            </a:r>
            <a:r>
              <a:rPr lang="en-US" dirty="0">
                <a:solidFill>
                  <a:srgbClr val="FF0000"/>
                </a:solidFill>
              </a:rPr>
              <a:t># Generate a dictionary {"value":"</a:t>
            </a:r>
            <a:r>
              <a:rPr lang="en-US" dirty="0" err="1">
                <a:solidFill>
                  <a:srgbClr val="FF0000"/>
                </a:solidFill>
              </a:rPr>
              <a:t>nbOfOccurrences</a:t>
            </a:r>
            <a:r>
              <a:rPr lang="en-US" dirty="0">
                <a:solidFill>
                  <a:srgbClr val="FF0000"/>
                </a:solidFill>
              </a:rPr>
              <a:t>"}</a:t>
            </a:r>
          </a:p>
          <a:p>
            <a:pPr marL="0" indent="0">
              <a:buNone/>
            </a:pPr>
            <a:endParaRPr lang="en-US" dirty="0"/>
          </a:p>
          <a:p>
            <a:pPr marL="0" indent="0">
              <a:buNone/>
            </a:pPr>
            <a:r>
              <a:rPr lang="en-US" dirty="0" err="1"/>
              <a:t>arraySize</a:t>
            </a:r>
            <a:r>
              <a:rPr lang="en-US" dirty="0"/>
              <a:t>=</a:t>
            </a:r>
            <a:r>
              <a:rPr lang="en-US" dirty="0" err="1"/>
              <a:t>npArray.size</a:t>
            </a:r>
            <a:endParaRPr lang="en-US" dirty="0"/>
          </a:p>
          <a:p>
            <a:pPr marL="0" indent="0">
              <a:buNone/>
            </a:pPr>
            <a:r>
              <a:rPr lang="en-US" dirty="0" err="1"/>
              <a:t>nbOfOccurrences</a:t>
            </a:r>
            <a:r>
              <a:rPr lang="en-US" dirty="0"/>
              <a:t>=c[10] </a:t>
            </a:r>
            <a:r>
              <a:rPr lang="en-US" dirty="0">
                <a:solidFill>
                  <a:srgbClr val="FF0000"/>
                </a:solidFill>
              </a:rPr>
              <a:t>#assuming you want the </a:t>
            </a:r>
            <a:r>
              <a:rPr lang="en-US" dirty="0" err="1">
                <a:solidFill>
                  <a:srgbClr val="FF0000"/>
                </a:solidFill>
              </a:rPr>
              <a:t>proba</a:t>
            </a:r>
            <a:r>
              <a:rPr lang="en-US" dirty="0">
                <a:solidFill>
                  <a:srgbClr val="FF0000"/>
                </a:solidFill>
              </a:rPr>
              <a:t> to get 10</a:t>
            </a:r>
          </a:p>
          <a:p>
            <a:pPr marL="0" indent="0">
              <a:buNone/>
            </a:pPr>
            <a:endParaRPr lang="en-US" dirty="0"/>
          </a:p>
          <a:p>
            <a:pPr marL="0" indent="0">
              <a:buNone/>
            </a:pPr>
            <a:r>
              <a:rPr lang="en-US" dirty="0" err="1"/>
              <a:t>proba</a:t>
            </a:r>
            <a:r>
              <a:rPr lang="en-US" dirty="0"/>
              <a:t>=(</a:t>
            </a:r>
            <a:r>
              <a:rPr lang="en-US" dirty="0" err="1"/>
              <a:t>nbOfOccurrences</a:t>
            </a:r>
            <a:r>
              <a:rPr lang="en-US" dirty="0"/>
              <a:t>/</a:t>
            </a:r>
            <a:r>
              <a:rPr lang="en-US" dirty="0" err="1"/>
              <a:t>arraySize</a:t>
            </a:r>
            <a:r>
              <a:rPr lang="en-US" dirty="0"/>
              <a:t>)*100</a:t>
            </a:r>
          </a:p>
          <a:p>
            <a:pPr marL="0" indent="0">
              <a:buNone/>
            </a:pPr>
            <a:r>
              <a:rPr lang="en-US" dirty="0"/>
              <a:t>print(</a:t>
            </a:r>
            <a:r>
              <a:rPr lang="en-US" dirty="0" err="1"/>
              <a:t>proba</a:t>
            </a:r>
            <a:r>
              <a:rPr lang="en-US" dirty="0"/>
              <a:t>) </a:t>
            </a:r>
            <a:r>
              <a:rPr lang="en-US" dirty="0">
                <a:solidFill>
                  <a:srgbClr val="FF0000"/>
                </a:solidFill>
              </a:rPr>
              <a:t>#print 60.0</a:t>
            </a:r>
          </a:p>
          <a:p>
            <a:endParaRPr lang="en-US" b="1" dirty="0"/>
          </a:p>
          <a:p>
            <a:endParaRPr lang="en-US" b="1" dirty="0"/>
          </a:p>
        </p:txBody>
      </p:sp>
    </p:spTree>
    <p:extLst>
      <p:ext uri="{BB962C8B-B14F-4D97-AF65-F5344CB8AC3E}">
        <p14:creationId xmlns:p14="http://schemas.microsoft.com/office/powerpoint/2010/main" val="18789374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normAutofit lnSpcReduction="10000"/>
          </a:bodyPr>
          <a:lstStyle/>
          <a:p>
            <a:pPr marL="0" indent="0">
              <a:buNone/>
            </a:pPr>
            <a:r>
              <a:rPr lang="en-US" b="1" dirty="0"/>
              <a:t>Permutations and combinations </a:t>
            </a:r>
          </a:p>
          <a:p>
            <a:pPr marL="0" indent="0">
              <a:buNone/>
            </a:pPr>
            <a:endParaRPr lang="en-US" dirty="0"/>
          </a:p>
          <a:p>
            <a:pPr marL="0" indent="0">
              <a:buNone/>
            </a:pPr>
            <a:r>
              <a:rPr lang="en-US" dirty="0"/>
              <a:t>import itertools</a:t>
            </a:r>
          </a:p>
          <a:p>
            <a:pPr marL="0" indent="0">
              <a:buNone/>
            </a:pPr>
            <a:r>
              <a:rPr lang="en-US" dirty="0" err="1"/>
              <a:t>st</a:t>
            </a:r>
            <a:r>
              <a:rPr lang="en-US" dirty="0"/>
              <a:t> ="Manish"</a:t>
            </a:r>
          </a:p>
          <a:p>
            <a:pPr marL="0" indent="0">
              <a:buNone/>
            </a:pPr>
            <a:r>
              <a:rPr lang="en-US" dirty="0"/>
              <a:t>per = </a:t>
            </a:r>
            <a:r>
              <a:rPr lang="en-US" dirty="0" err="1"/>
              <a:t>itertools.permutations</a:t>
            </a:r>
            <a:r>
              <a:rPr lang="en-US" dirty="0"/>
              <a:t>(</a:t>
            </a:r>
            <a:r>
              <a:rPr lang="en-US" dirty="0" err="1"/>
              <a:t>st</a:t>
            </a:r>
            <a:r>
              <a:rPr lang="en-US" dirty="0"/>
              <a:t>)</a:t>
            </a:r>
          </a:p>
          <a:p>
            <a:pPr marL="0" indent="0">
              <a:buNone/>
            </a:pPr>
            <a:r>
              <a:rPr lang="en-US" dirty="0"/>
              <a:t>for </a:t>
            </a:r>
            <a:r>
              <a:rPr lang="en-US" dirty="0" err="1"/>
              <a:t>val</a:t>
            </a:r>
            <a:r>
              <a:rPr lang="en-US" dirty="0"/>
              <a:t> in per:</a:t>
            </a:r>
          </a:p>
          <a:p>
            <a:pPr marL="0" indent="0">
              <a:buNone/>
            </a:pPr>
            <a:r>
              <a:rPr lang="en-US" dirty="0"/>
              <a:t>    print(*</a:t>
            </a:r>
            <a:r>
              <a:rPr lang="en-US" dirty="0" err="1"/>
              <a:t>val</a:t>
            </a:r>
            <a:r>
              <a:rPr lang="en-US" dirty="0"/>
              <a:t>)</a:t>
            </a:r>
          </a:p>
          <a:p>
            <a:pPr marL="0" indent="0">
              <a:buNone/>
            </a:pPr>
            <a:r>
              <a:rPr lang="en-US" dirty="0"/>
              <a:t>_______________________________</a:t>
            </a:r>
          </a:p>
          <a:p>
            <a:pPr marL="0" indent="0">
              <a:buNone/>
            </a:pPr>
            <a:r>
              <a:rPr lang="en-US" dirty="0"/>
              <a:t>import itertools</a:t>
            </a:r>
          </a:p>
          <a:p>
            <a:pPr marL="0" indent="0">
              <a:buNone/>
            </a:pPr>
            <a:r>
              <a:rPr lang="en-US" dirty="0" err="1"/>
              <a:t>st</a:t>
            </a:r>
            <a:r>
              <a:rPr lang="en-US" dirty="0"/>
              <a:t> =[1,2,3,4]</a:t>
            </a:r>
          </a:p>
          <a:p>
            <a:pPr marL="0" indent="0">
              <a:buNone/>
            </a:pPr>
            <a:r>
              <a:rPr lang="en-US" dirty="0"/>
              <a:t>per = </a:t>
            </a:r>
            <a:r>
              <a:rPr lang="en-US" dirty="0" err="1"/>
              <a:t>itertools.permutations</a:t>
            </a:r>
            <a:r>
              <a:rPr lang="en-US" dirty="0"/>
              <a:t>(</a:t>
            </a:r>
            <a:r>
              <a:rPr lang="en-US" dirty="0" err="1"/>
              <a:t>st</a:t>
            </a:r>
            <a:r>
              <a:rPr lang="en-US" dirty="0"/>
              <a:t>)</a:t>
            </a:r>
          </a:p>
          <a:p>
            <a:pPr marL="0" indent="0">
              <a:buNone/>
            </a:pPr>
            <a:r>
              <a:rPr lang="en-US" dirty="0"/>
              <a:t>for </a:t>
            </a:r>
            <a:r>
              <a:rPr lang="en-US" dirty="0" err="1"/>
              <a:t>val</a:t>
            </a:r>
            <a:r>
              <a:rPr lang="en-US" dirty="0"/>
              <a:t> in per:</a:t>
            </a:r>
          </a:p>
          <a:p>
            <a:pPr marL="0" indent="0">
              <a:buNone/>
            </a:pPr>
            <a:r>
              <a:rPr lang="en-US" dirty="0"/>
              <a:t>    print(*</a:t>
            </a:r>
            <a:r>
              <a:rPr lang="en-US" dirty="0" err="1"/>
              <a:t>val</a:t>
            </a:r>
            <a:r>
              <a:rPr lang="en-US" dirty="0"/>
              <a:t>)</a:t>
            </a:r>
          </a:p>
        </p:txBody>
      </p:sp>
    </p:spTree>
    <p:extLst>
      <p:ext uri="{BB962C8B-B14F-4D97-AF65-F5344CB8AC3E}">
        <p14:creationId xmlns:p14="http://schemas.microsoft.com/office/powerpoint/2010/main" val="411124720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pPr marL="0" indent="0">
              <a:buNone/>
            </a:pPr>
            <a:r>
              <a:rPr lang="en-US" dirty="0"/>
              <a:t>import itertools</a:t>
            </a:r>
          </a:p>
          <a:p>
            <a:pPr marL="0" indent="0">
              <a:buNone/>
            </a:pPr>
            <a:r>
              <a:rPr lang="en-US" dirty="0" err="1"/>
              <a:t>st</a:t>
            </a:r>
            <a:r>
              <a:rPr lang="en-US" dirty="0"/>
              <a:t> =[1,2,3,4]</a:t>
            </a:r>
          </a:p>
          <a:p>
            <a:pPr marL="0" indent="0">
              <a:buNone/>
            </a:pPr>
            <a:r>
              <a:rPr lang="en-US" dirty="0"/>
              <a:t>per = </a:t>
            </a:r>
            <a:r>
              <a:rPr lang="en-US" dirty="0" err="1"/>
              <a:t>itertools.permutations</a:t>
            </a:r>
            <a:r>
              <a:rPr lang="en-US" dirty="0"/>
              <a:t>(st,2)</a:t>
            </a:r>
          </a:p>
          <a:p>
            <a:pPr marL="0" indent="0">
              <a:buNone/>
            </a:pPr>
            <a:r>
              <a:rPr lang="en-US" dirty="0"/>
              <a:t>for </a:t>
            </a:r>
            <a:r>
              <a:rPr lang="en-US" dirty="0" err="1"/>
              <a:t>val</a:t>
            </a:r>
            <a:r>
              <a:rPr lang="en-US" dirty="0"/>
              <a:t> in per:</a:t>
            </a:r>
          </a:p>
          <a:p>
            <a:pPr marL="0" indent="0">
              <a:buNone/>
            </a:pPr>
            <a:r>
              <a:rPr lang="en-US" dirty="0"/>
              <a:t>    print(*</a:t>
            </a:r>
            <a:r>
              <a:rPr lang="en-US" dirty="0" err="1"/>
              <a:t>val</a:t>
            </a:r>
            <a:r>
              <a:rPr lang="en-US" dirty="0"/>
              <a:t>)</a:t>
            </a:r>
          </a:p>
        </p:txBody>
      </p:sp>
    </p:spTree>
    <p:extLst>
      <p:ext uri="{BB962C8B-B14F-4D97-AF65-F5344CB8AC3E}">
        <p14:creationId xmlns:p14="http://schemas.microsoft.com/office/powerpoint/2010/main" val="205474617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pPr marL="0" indent="0">
              <a:buNone/>
            </a:pPr>
            <a:r>
              <a:rPr lang="en-US" dirty="0"/>
              <a:t>import random</a:t>
            </a:r>
          </a:p>
          <a:p>
            <a:pPr marL="0" indent="0">
              <a:buNone/>
            </a:pPr>
            <a:r>
              <a:rPr lang="en-US" dirty="0" err="1"/>
              <a:t>random.seed</a:t>
            </a:r>
            <a:r>
              <a:rPr lang="en-US" dirty="0"/>
              <a:t>(5)</a:t>
            </a:r>
          </a:p>
          <a:p>
            <a:pPr marL="0" indent="0">
              <a:buNone/>
            </a:pPr>
            <a:r>
              <a:rPr lang="en-US" dirty="0"/>
              <a:t>print(</a:t>
            </a:r>
            <a:r>
              <a:rPr lang="en-US" dirty="0" err="1"/>
              <a:t>random.randint</a:t>
            </a:r>
            <a:r>
              <a:rPr lang="en-US" dirty="0"/>
              <a:t>(0,100)) # only 1 random value</a:t>
            </a:r>
          </a:p>
          <a:p>
            <a:pPr marL="0" indent="0">
              <a:buNone/>
            </a:pPr>
            <a:endParaRPr lang="en-US" dirty="0"/>
          </a:p>
          <a:p>
            <a:pPr marL="0" indent="0">
              <a:buNone/>
            </a:pPr>
            <a:r>
              <a:rPr lang="en-US" dirty="0"/>
              <a:t>_______________________________</a:t>
            </a:r>
          </a:p>
          <a:p>
            <a:pPr marL="0" indent="0">
              <a:buNone/>
            </a:pPr>
            <a:endParaRPr lang="en-US" dirty="0"/>
          </a:p>
          <a:p>
            <a:pPr marL="0" indent="0">
              <a:buNone/>
            </a:pPr>
            <a:r>
              <a:rPr lang="en-US" dirty="0"/>
              <a:t>import numpy</a:t>
            </a:r>
          </a:p>
          <a:p>
            <a:pPr marL="0" indent="0">
              <a:buNone/>
            </a:pPr>
            <a:r>
              <a:rPr lang="en-US" dirty="0" err="1"/>
              <a:t>numpy.random.randint</a:t>
            </a:r>
            <a:r>
              <a:rPr lang="en-US" dirty="0"/>
              <a:t>(0,100,size=4)  # only 4 random values</a:t>
            </a:r>
          </a:p>
          <a:p>
            <a:pPr marL="0" indent="0">
              <a:buNone/>
            </a:pPr>
            <a:endParaRPr lang="en-US" dirty="0"/>
          </a:p>
          <a:p>
            <a:pPr marL="0" indent="0">
              <a:buNone/>
            </a:pPr>
            <a:r>
              <a:rPr lang="en-US" dirty="0"/>
              <a:t>_______________________________</a:t>
            </a:r>
          </a:p>
          <a:p>
            <a:pPr marL="0" indent="0">
              <a:buNone/>
            </a:pPr>
            <a:endParaRPr lang="en-US" dirty="0"/>
          </a:p>
          <a:p>
            <a:pPr marL="0" indent="0">
              <a:buNone/>
            </a:pPr>
            <a:r>
              <a:rPr lang="en-US" dirty="0" err="1"/>
              <a:t>random.sample</a:t>
            </a:r>
            <a:r>
              <a:rPr lang="en-US" dirty="0"/>
              <a:t>(range(100),40) # only 4 Unique values</a:t>
            </a:r>
          </a:p>
        </p:txBody>
      </p:sp>
    </p:spTree>
    <p:extLst>
      <p:ext uri="{BB962C8B-B14F-4D97-AF65-F5344CB8AC3E}">
        <p14:creationId xmlns:p14="http://schemas.microsoft.com/office/powerpoint/2010/main" val="307898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Statements on a Single Line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FF0000"/>
                </a:solidFill>
              </a:rPr>
              <a:t>import sys; x = 'Manish'; </a:t>
            </a:r>
            <a:r>
              <a:rPr lang="en-US" dirty="0" err="1">
                <a:solidFill>
                  <a:srgbClr val="FF0000"/>
                </a:solidFill>
              </a:rPr>
              <a:t>sys.stdout.write</a:t>
            </a:r>
            <a:r>
              <a:rPr lang="en-US" dirty="0">
                <a:solidFill>
                  <a:srgbClr val="FF0000"/>
                </a:solidFill>
              </a:rPr>
              <a:t>(x + '\n')</a:t>
            </a:r>
          </a:p>
          <a:p>
            <a:pPr marL="0" indent="0">
              <a:buNone/>
            </a:pPr>
            <a:endParaRPr lang="en-US" dirty="0">
              <a:solidFill>
                <a:srgbClr val="FF0000"/>
              </a:solidFill>
            </a:endParaRPr>
          </a:p>
          <a:p>
            <a:r>
              <a:rPr lang="en-US" dirty="0">
                <a:solidFill>
                  <a:srgbClr val="FF0000"/>
                </a:solidFill>
              </a:rPr>
              <a:t>x = 'Manish'; print(x)</a:t>
            </a:r>
          </a:p>
          <a:p>
            <a:endParaRPr lang="en-US" dirty="0">
              <a:solidFill>
                <a:srgbClr val="FF0000"/>
              </a:solidFill>
            </a:endParaRPr>
          </a:p>
          <a:p>
            <a:r>
              <a:rPr lang="en-US" dirty="0">
                <a:solidFill>
                  <a:srgbClr val="FF0000"/>
                </a:solidFill>
              </a:rPr>
              <a:t>for </a:t>
            </a:r>
            <a:r>
              <a:rPr lang="en-US" dirty="0" err="1">
                <a:solidFill>
                  <a:srgbClr val="FF0000"/>
                </a:solidFill>
              </a:rPr>
              <a:t>i</a:t>
            </a:r>
            <a:r>
              <a:rPr lang="en-US" dirty="0">
                <a:solidFill>
                  <a:srgbClr val="FF0000"/>
                </a:solidFill>
              </a:rPr>
              <a:t> in range(10): print(“A"); print(“B")</a:t>
            </a:r>
          </a:p>
          <a:p>
            <a:endParaRPr lang="en-US" dirty="0"/>
          </a:p>
          <a:p>
            <a:r>
              <a:rPr lang="en-US" dirty="0"/>
              <a:t>for </a:t>
            </a:r>
            <a:r>
              <a:rPr lang="en-US" dirty="0" err="1"/>
              <a:t>i</a:t>
            </a:r>
            <a:r>
              <a:rPr lang="en-US" dirty="0"/>
              <a:t> in range(10): print("</a:t>
            </a:r>
            <a:r>
              <a:rPr lang="en-US" dirty="0" err="1"/>
              <a:t>i</a:t>
            </a:r>
            <a:r>
              <a:rPr lang="en-US" dirty="0"/>
              <a:t> equals Value") if </a:t>
            </a:r>
            <a:r>
              <a:rPr lang="en-US" dirty="0" err="1"/>
              <a:t>i</a:t>
            </a:r>
            <a:r>
              <a:rPr lang="en-US" dirty="0"/>
              <a:t>==7 else None</a:t>
            </a:r>
          </a:p>
          <a:p>
            <a:endParaRPr lang="en-US" dirty="0"/>
          </a:p>
          <a:p>
            <a:r>
              <a:rPr lang="en-US" dirty="0"/>
              <a:t>for </a:t>
            </a:r>
            <a:r>
              <a:rPr lang="en-US" dirty="0" err="1"/>
              <a:t>i</a:t>
            </a:r>
            <a:r>
              <a:rPr lang="en-US" dirty="0"/>
              <a:t> in range(80, 90): print(</a:t>
            </a:r>
            <a:r>
              <a:rPr lang="en-US" dirty="0" err="1"/>
              <a:t>i</a:t>
            </a:r>
            <a:r>
              <a:rPr lang="en-US" dirty="0"/>
              <a:t>, end=" ") if (</a:t>
            </a:r>
            <a:r>
              <a:rPr lang="en-US" dirty="0" err="1"/>
              <a:t>i</a:t>
            </a:r>
            <a:r>
              <a:rPr lang="en-US" dirty="0"/>
              <a:t>!=89) else print(</a:t>
            </a:r>
            <a:r>
              <a:rPr lang="en-US" dirty="0" err="1"/>
              <a:t>i</a:t>
            </a:r>
            <a:r>
              <a:rPr lang="en-US" dirty="0"/>
              <a:t>)</a:t>
            </a:r>
          </a:p>
        </p:txBody>
      </p:sp>
    </p:spTree>
    <p:extLst>
      <p:ext uri="{BB962C8B-B14F-4D97-AF65-F5344CB8AC3E}">
        <p14:creationId xmlns:p14="http://schemas.microsoft.com/office/powerpoint/2010/main" val="259778520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pPr marL="0" indent="0">
              <a:buNone/>
            </a:pPr>
            <a:r>
              <a:rPr lang="en-US" b="1" dirty="0"/>
              <a:t>variance</a:t>
            </a:r>
          </a:p>
          <a:p>
            <a:pPr marL="0" indent="0">
              <a:buNone/>
            </a:pPr>
            <a:endParaRPr lang="en-US" dirty="0"/>
          </a:p>
          <a:p>
            <a:pPr marL="0" indent="0">
              <a:buNone/>
            </a:pPr>
            <a:r>
              <a:rPr lang="en-US" dirty="0"/>
              <a:t>import statistics</a:t>
            </a:r>
          </a:p>
          <a:p>
            <a:pPr marL="0" indent="0">
              <a:buNone/>
            </a:pPr>
            <a:r>
              <a:rPr lang="en-US" dirty="0"/>
              <a:t>A = [23, 42, 77, 68, 35]</a:t>
            </a:r>
          </a:p>
          <a:p>
            <a:pPr marL="0" indent="0">
              <a:buNone/>
            </a:pPr>
            <a:r>
              <a:rPr lang="en-US" dirty="0"/>
              <a:t>print(</a:t>
            </a:r>
            <a:r>
              <a:rPr lang="en-US" dirty="0" err="1"/>
              <a:t>statistics.variance</a:t>
            </a:r>
            <a:r>
              <a:rPr lang="en-US" dirty="0"/>
              <a:t>(A))</a:t>
            </a:r>
          </a:p>
          <a:p>
            <a:pPr marL="0" indent="0">
              <a:buNone/>
            </a:pPr>
            <a:endParaRPr lang="en-US" dirty="0"/>
          </a:p>
          <a:p>
            <a:pPr marL="0" indent="0">
              <a:buNone/>
            </a:pPr>
            <a:endParaRPr lang="en-US" dirty="0"/>
          </a:p>
          <a:p>
            <a:pPr marL="0" indent="0">
              <a:buNone/>
            </a:pPr>
            <a:r>
              <a:rPr lang="en-US" dirty="0"/>
              <a:t>import statistics</a:t>
            </a:r>
          </a:p>
          <a:p>
            <a:pPr marL="0" indent="0">
              <a:buNone/>
            </a:pPr>
            <a:r>
              <a:rPr lang="en-US" dirty="0"/>
              <a:t>A = [23, 42, 77, 68, 35]</a:t>
            </a:r>
          </a:p>
          <a:p>
            <a:pPr marL="0" indent="0">
              <a:buNone/>
            </a:pPr>
            <a:r>
              <a:rPr lang="en-US" dirty="0" err="1"/>
              <a:t>statistics.mean</a:t>
            </a:r>
            <a:r>
              <a:rPr lang="en-US" dirty="0"/>
              <a:t>(A)</a:t>
            </a:r>
          </a:p>
          <a:p>
            <a:pPr marL="0" indent="0">
              <a:buNone/>
            </a:pPr>
            <a:r>
              <a:rPr lang="en-US" dirty="0" err="1"/>
              <a:t>statistics.variance</a:t>
            </a:r>
            <a:r>
              <a:rPr lang="en-US" dirty="0"/>
              <a:t>(A)</a:t>
            </a:r>
          </a:p>
        </p:txBody>
      </p:sp>
    </p:spTree>
    <p:extLst>
      <p:ext uri="{BB962C8B-B14F-4D97-AF65-F5344CB8AC3E}">
        <p14:creationId xmlns:p14="http://schemas.microsoft.com/office/powerpoint/2010/main" val="299765860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normAutofit fontScale="62500" lnSpcReduction="20000"/>
          </a:bodyPr>
          <a:lstStyle/>
          <a:p>
            <a:pPr marL="0" indent="0">
              <a:buNone/>
            </a:pPr>
            <a:endParaRPr lang="en-US" dirty="0"/>
          </a:p>
          <a:p>
            <a:r>
              <a:rPr lang="en-US" dirty="0"/>
              <a:t>Measures the spread of the data about the mean value</a:t>
            </a:r>
          </a:p>
          <a:p>
            <a:r>
              <a:rPr lang="en-US" b="0" dirty="0">
                <a:solidFill>
                  <a:srgbClr val="000000"/>
                </a:solidFill>
                <a:effectLst/>
                <a:latin typeface="Courier New" panose="02070309020205020404" pitchFamily="49" charset="0"/>
              </a:rPr>
              <a:t>A = [</a:t>
            </a:r>
            <a:r>
              <a:rPr lang="en-US" b="0" dirty="0">
                <a:solidFill>
                  <a:srgbClr val="09885A"/>
                </a:solidFill>
                <a:effectLst/>
                <a:latin typeface="Courier New" panose="02070309020205020404" pitchFamily="49" charset="0"/>
              </a:rPr>
              <a:t>15</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15</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15</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14</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16</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B = [</a:t>
            </a:r>
            <a:r>
              <a:rPr lang="en-US" b="0" dirty="0">
                <a:solidFill>
                  <a:srgbClr val="09885A"/>
                </a:solidFill>
                <a:effectLst/>
                <a:latin typeface="Courier New" panose="02070309020205020404" pitchFamily="49" charset="0"/>
              </a:rPr>
              <a:t>2</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7</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14</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22</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30</a:t>
            </a:r>
            <a:r>
              <a:rPr lang="en-US" b="0" dirty="0">
                <a:solidFill>
                  <a:srgbClr val="000000"/>
                </a:solidFill>
                <a:effectLst/>
                <a:latin typeface="Courier New" panose="02070309020205020404" pitchFamily="49" charset="0"/>
              </a:rPr>
              <a:t>]</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statistics.mean</a:t>
            </a:r>
            <a:r>
              <a:rPr lang="en-US" b="0" dirty="0">
                <a:solidFill>
                  <a:srgbClr val="000000"/>
                </a:solidFill>
                <a:effectLst/>
                <a:latin typeface="Courier New" panose="02070309020205020404" pitchFamily="49" charset="0"/>
              </a:rPr>
              <a:t>(A))</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statistics.stdev</a:t>
            </a:r>
            <a:r>
              <a:rPr lang="en-US" b="0" dirty="0">
                <a:solidFill>
                  <a:srgbClr val="000000"/>
                </a:solidFill>
                <a:effectLst/>
                <a:latin typeface="Courier New" panose="02070309020205020404" pitchFamily="49" charset="0"/>
              </a:rPr>
              <a:t>(A))</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statistics.mean</a:t>
            </a:r>
            <a:r>
              <a:rPr lang="en-US" b="0" dirty="0">
                <a:solidFill>
                  <a:srgbClr val="000000"/>
                </a:solidFill>
                <a:effectLst/>
                <a:latin typeface="Courier New" panose="02070309020205020404" pitchFamily="49" charset="0"/>
              </a:rPr>
              <a:t>(B))</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statistics.stdev</a:t>
            </a:r>
            <a:r>
              <a:rPr lang="en-US" b="0" dirty="0">
                <a:solidFill>
                  <a:srgbClr val="000000"/>
                </a:solidFill>
                <a:effectLst/>
                <a:latin typeface="Courier New" panose="02070309020205020404" pitchFamily="49" charset="0"/>
              </a:rPr>
              <a:t>(B))</a:t>
            </a:r>
          </a:p>
          <a:p>
            <a:pPr marL="0" indent="0">
              <a:buNone/>
            </a:pPr>
            <a:endParaRPr lang="en-US" dirty="0"/>
          </a:p>
          <a:p>
            <a:pPr marL="0" indent="0">
              <a:buNone/>
            </a:pPr>
            <a:r>
              <a:rPr lang="en-US" dirty="0"/>
              <a:t>import statistics</a:t>
            </a:r>
          </a:p>
          <a:p>
            <a:pPr marL="0" indent="0">
              <a:buNone/>
            </a:pPr>
            <a:r>
              <a:rPr lang="en-US" dirty="0"/>
              <a:t>A = [23, 42, 77, 68, 35]</a:t>
            </a:r>
          </a:p>
          <a:p>
            <a:pPr marL="0" indent="0">
              <a:buNone/>
            </a:pPr>
            <a:r>
              <a:rPr lang="en-US" dirty="0" err="1"/>
              <a:t>statistics.stdev</a:t>
            </a:r>
            <a:r>
              <a:rPr lang="en-US" dirty="0"/>
              <a:t>(A)</a:t>
            </a:r>
          </a:p>
          <a:p>
            <a:pPr marL="0" indent="0">
              <a:buNone/>
            </a:pPr>
            <a:endParaRPr lang="en-US" dirty="0"/>
          </a:p>
          <a:p>
            <a:pPr marL="0" indent="0">
              <a:buNone/>
            </a:pPr>
            <a:endParaRPr lang="en-US" dirty="0"/>
          </a:p>
          <a:p>
            <a:pPr marL="0" indent="0">
              <a:buNone/>
            </a:pPr>
            <a:r>
              <a:rPr lang="en-US" dirty="0"/>
              <a:t>import statistics</a:t>
            </a:r>
          </a:p>
          <a:p>
            <a:pPr marL="0" indent="0">
              <a:buNone/>
            </a:pPr>
            <a:r>
              <a:rPr lang="en-US" dirty="0"/>
              <a:t>A = [1,2,3,4,5]</a:t>
            </a:r>
          </a:p>
          <a:p>
            <a:pPr marL="0" indent="0">
              <a:buNone/>
            </a:pPr>
            <a:r>
              <a:rPr lang="en-US" dirty="0"/>
              <a:t>print(</a:t>
            </a:r>
            <a:r>
              <a:rPr lang="en-US" dirty="0" err="1"/>
              <a:t>statistics.mean</a:t>
            </a:r>
            <a:r>
              <a:rPr lang="en-US" dirty="0"/>
              <a:t>(A))</a:t>
            </a:r>
          </a:p>
          <a:p>
            <a:pPr marL="0" indent="0">
              <a:buNone/>
            </a:pPr>
            <a:r>
              <a:rPr lang="en-US" dirty="0"/>
              <a:t>print(</a:t>
            </a:r>
            <a:r>
              <a:rPr lang="en-US" dirty="0" err="1"/>
              <a:t>statistics.variance</a:t>
            </a:r>
            <a:r>
              <a:rPr lang="en-US" dirty="0"/>
              <a:t>(A))</a:t>
            </a:r>
          </a:p>
          <a:p>
            <a:pPr marL="0" indent="0">
              <a:buNone/>
            </a:pPr>
            <a:r>
              <a:rPr lang="en-US" dirty="0"/>
              <a:t>print(</a:t>
            </a:r>
            <a:r>
              <a:rPr lang="en-US" dirty="0" err="1"/>
              <a:t>statistics.stdev</a:t>
            </a:r>
            <a:r>
              <a:rPr lang="en-US" dirty="0"/>
              <a:t>(A))</a:t>
            </a:r>
          </a:p>
        </p:txBody>
      </p:sp>
    </p:spTree>
    <p:extLst>
      <p:ext uri="{BB962C8B-B14F-4D97-AF65-F5344CB8AC3E}">
        <p14:creationId xmlns:p14="http://schemas.microsoft.com/office/powerpoint/2010/main" val="96898841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pPr marL="0" indent="0">
              <a:buNone/>
            </a:pPr>
            <a:r>
              <a:rPr lang="en-US" dirty="0"/>
              <a:t>import </a:t>
            </a:r>
            <a:r>
              <a:rPr lang="en-US" dirty="0" err="1"/>
              <a:t>seaborn</a:t>
            </a:r>
            <a:r>
              <a:rPr lang="en-US" dirty="0"/>
              <a:t> as sns</a:t>
            </a:r>
          </a:p>
          <a:p>
            <a:pPr marL="0" indent="0">
              <a:buNone/>
            </a:pPr>
            <a:r>
              <a:rPr lang="en-US" dirty="0"/>
              <a:t>t1 = </a:t>
            </a:r>
            <a:r>
              <a:rPr lang="en-US" dirty="0" err="1"/>
              <a:t>sns.load_dataset</a:t>
            </a:r>
            <a:r>
              <a:rPr lang="en-US" dirty="0"/>
              <a:t>("iris")</a:t>
            </a:r>
          </a:p>
          <a:p>
            <a:pPr marL="0" indent="0">
              <a:buNone/>
            </a:pPr>
            <a:r>
              <a:rPr lang="en-US" dirty="0"/>
              <a:t>t1.head()</a:t>
            </a:r>
          </a:p>
          <a:p>
            <a:endParaRPr lang="en-US" dirty="0"/>
          </a:p>
          <a:p>
            <a:pPr marL="0" indent="0">
              <a:buNone/>
            </a:pPr>
            <a:r>
              <a:rPr lang="en-US" dirty="0"/>
              <a:t>https://github.com/mwaskom/seaborn-data</a:t>
            </a:r>
          </a:p>
        </p:txBody>
      </p:sp>
    </p:spTree>
    <p:extLst>
      <p:ext uri="{BB962C8B-B14F-4D97-AF65-F5344CB8AC3E}">
        <p14:creationId xmlns:p14="http://schemas.microsoft.com/office/powerpoint/2010/main" val="423670258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135871754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93370767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367794607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201298059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67412209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232404282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90915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731"/>
          </a:xfrm>
        </p:spPr>
        <p:txBody>
          <a:bodyPr/>
          <a:lstStyle/>
          <a:p>
            <a:r>
              <a:rPr lang="en-US" b="1" dirty="0"/>
              <a:t>Assigning Values to Variables</a:t>
            </a:r>
            <a:endParaRPr lang="en-US" dirty="0"/>
          </a:p>
        </p:txBody>
      </p:sp>
      <p:sp>
        <p:nvSpPr>
          <p:cNvPr id="3" name="Content Placeholder 2"/>
          <p:cNvSpPr>
            <a:spLocks noGrp="1"/>
          </p:cNvSpPr>
          <p:nvPr>
            <p:ph idx="1"/>
          </p:nvPr>
        </p:nvSpPr>
        <p:spPr>
          <a:xfrm>
            <a:off x="838200" y="1326524"/>
            <a:ext cx="10515600" cy="4850439"/>
          </a:xfrm>
        </p:spPr>
        <p:txBody>
          <a:bodyPr>
            <a:normAutofit/>
          </a:bodyPr>
          <a:lstStyle/>
          <a:p>
            <a:r>
              <a:rPr lang="en-US" dirty="0"/>
              <a:t>counter = 5 # An integer</a:t>
            </a:r>
          </a:p>
          <a:p>
            <a:r>
              <a:rPr lang="en-US" dirty="0"/>
              <a:t>miles = 1000.0 # A floating point</a:t>
            </a:r>
          </a:p>
          <a:p>
            <a:r>
              <a:rPr lang="en-US" dirty="0"/>
              <a:t>name = “Manish" # A string</a:t>
            </a:r>
          </a:p>
          <a:p>
            <a:r>
              <a:rPr lang="en-US" dirty="0"/>
              <a:t>print(type( counter))</a:t>
            </a:r>
          </a:p>
          <a:p>
            <a:endParaRPr lang="en-US" dirty="0"/>
          </a:p>
          <a:p>
            <a:r>
              <a:rPr lang="en-US" dirty="0" err="1"/>
              <a:t>sys.getsizeof</a:t>
            </a:r>
            <a:r>
              <a:rPr lang="en-US" dirty="0"/>
              <a:t>(counter)   # returns 24 bytes</a:t>
            </a:r>
          </a:p>
          <a:p>
            <a:r>
              <a:rPr lang="en-US" dirty="0" err="1">
                <a:solidFill>
                  <a:schemeClr val="accent2">
                    <a:lumMod val="50000"/>
                  </a:schemeClr>
                </a:solidFill>
              </a:rPr>
              <a:t>sys.getsizeof</a:t>
            </a:r>
            <a:r>
              <a:rPr lang="en-US" dirty="0">
                <a:solidFill>
                  <a:schemeClr val="accent2">
                    <a:lumMod val="50000"/>
                  </a:schemeClr>
                </a:solidFill>
              </a:rPr>
              <a:t>("")  #returns 49 as its tuple</a:t>
            </a:r>
          </a:p>
          <a:p>
            <a:r>
              <a:rPr lang="en-US" dirty="0" err="1">
                <a:solidFill>
                  <a:schemeClr val="accent2">
                    <a:lumMod val="50000"/>
                  </a:schemeClr>
                </a:solidFill>
              </a:rPr>
              <a:t>sys.getsizeof</a:t>
            </a:r>
            <a:r>
              <a:rPr lang="en-US" dirty="0">
                <a:solidFill>
                  <a:schemeClr val="accent2">
                    <a:lumMod val="50000"/>
                  </a:schemeClr>
                </a:solidFill>
              </a:rPr>
              <a:t>([]) #returns 64 as its list</a:t>
            </a:r>
          </a:p>
          <a:p>
            <a:pPr marL="0" indent="0">
              <a:buNone/>
            </a:pPr>
            <a:r>
              <a:rPr lang="en-US" dirty="0"/>
              <a:t>** </a:t>
            </a:r>
            <a:r>
              <a:rPr lang="en-US" dirty="0" err="1">
                <a:solidFill>
                  <a:srgbClr val="FF0000"/>
                </a:solidFill>
              </a:rPr>
              <a:t>sys.getsizeof</a:t>
            </a:r>
            <a:r>
              <a:rPr lang="en-US" dirty="0">
                <a:solidFill>
                  <a:srgbClr val="FF0000"/>
                </a:solidFill>
              </a:rPr>
              <a:t>() returns the memory size of the object in bytes</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6137964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107054883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78661502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211209160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297909165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398122029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39341292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186000840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96630978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286455626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1295556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Assignment</a:t>
            </a:r>
            <a:br>
              <a:rPr lang="en-US" dirty="0"/>
            </a:br>
            <a:endParaRPr lang="en-US" dirty="0"/>
          </a:p>
        </p:txBody>
      </p:sp>
      <p:sp>
        <p:nvSpPr>
          <p:cNvPr id="3" name="Content Placeholder 2"/>
          <p:cNvSpPr>
            <a:spLocks noGrp="1"/>
          </p:cNvSpPr>
          <p:nvPr>
            <p:ph idx="1"/>
          </p:nvPr>
        </p:nvSpPr>
        <p:spPr/>
        <p:txBody>
          <a:bodyPr/>
          <a:lstStyle/>
          <a:p>
            <a:r>
              <a:rPr lang="en-US" dirty="0"/>
              <a:t>a = b = c = 1</a:t>
            </a:r>
          </a:p>
          <a:p>
            <a:r>
              <a:rPr lang="en-US" dirty="0"/>
              <a:t>a, b, c = 1, 2, “Mohan"</a:t>
            </a:r>
          </a:p>
        </p:txBody>
      </p:sp>
    </p:spTree>
    <p:extLst>
      <p:ext uri="{BB962C8B-B14F-4D97-AF65-F5344CB8AC3E}">
        <p14:creationId xmlns:p14="http://schemas.microsoft.com/office/powerpoint/2010/main" val="320219888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292512725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160888002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5606229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68608127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382109000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368905381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9249"/>
            <a:ext cx="10515600" cy="6316824"/>
          </a:xfrm>
        </p:spPr>
        <p:txBody>
          <a:bodyPr/>
          <a:lstStyle/>
          <a:p>
            <a:endParaRPr lang="en-US" dirty="0"/>
          </a:p>
        </p:txBody>
      </p:sp>
    </p:spTree>
    <p:extLst>
      <p:ext uri="{BB962C8B-B14F-4D97-AF65-F5344CB8AC3E}">
        <p14:creationId xmlns:p14="http://schemas.microsoft.com/office/powerpoint/2010/main" val="110754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facts</a:t>
            </a:r>
          </a:p>
        </p:txBody>
      </p:sp>
      <p:sp>
        <p:nvSpPr>
          <p:cNvPr id="3" name="Content Placeholder 2"/>
          <p:cNvSpPr>
            <a:spLocks noGrp="1"/>
          </p:cNvSpPr>
          <p:nvPr>
            <p:ph idx="1"/>
          </p:nvPr>
        </p:nvSpPr>
        <p:spPr/>
        <p:txBody>
          <a:bodyPr/>
          <a:lstStyle/>
          <a:p>
            <a:r>
              <a:rPr lang="en-US" dirty="0"/>
              <a:t>There is actually a poem written by Tim Peters named as THE ZEN OF PYTHON which can be read by just writing import this in the interpreter.  </a:t>
            </a:r>
            <a:r>
              <a:rPr lang="en-US" dirty="0">
                <a:solidFill>
                  <a:srgbClr val="FF0000"/>
                </a:solidFill>
              </a:rPr>
              <a:t>Import this</a:t>
            </a:r>
          </a:p>
          <a:p>
            <a:endParaRPr lang="en-US" dirty="0"/>
          </a:p>
        </p:txBody>
      </p:sp>
    </p:spTree>
    <p:extLst>
      <p:ext uri="{BB962C8B-B14F-4D97-AF65-F5344CB8AC3E}">
        <p14:creationId xmlns:p14="http://schemas.microsoft.com/office/powerpoint/2010/main" val="2062314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Standard Data Types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669701" y="1275008"/>
            <a:ext cx="10264462" cy="5434885"/>
          </a:xfrm>
          <a:prstGeom prst="rect">
            <a:avLst/>
          </a:prstGeom>
        </p:spPr>
      </p:pic>
    </p:spTree>
    <p:extLst>
      <p:ext uri="{BB962C8B-B14F-4D97-AF65-F5344CB8AC3E}">
        <p14:creationId xmlns:p14="http://schemas.microsoft.com/office/powerpoint/2010/main" val="386810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7" name="Content Placeholder 6"/>
          <p:cNvSpPr>
            <a:spLocks noGrp="1"/>
          </p:cNvSpPr>
          <p:nvPr>
            <p:ph idx="1"/>
          </p:nvPr>
        </p:nvSpPr>
        <p:spPr/>
        <p:txBody>
          <a:bodyPr/>
          <a:lstStyle/>
          <a:p>
            <a:r>
              <a:rPr lang="en-US" dirty="0"/>
              <a:t>print(0</a:t>
            </a:r>
            <a:r>
              <a:rPr lang="en-US" dirty="0">
                <a:solidFill>
                  <a:srgbClr val="FF0000"/>
                </a:solidFill>
              </a:rPr>
              <a:t>o</a:t>
            </a:r>
            <a:r>
              <a:rPr lang="en-US" dirty="0"/>
              <a:t>10)   # Octal 8</a:t>
            </a:r>
          </a:p>
          <a:p>
            <a:r>
              <a:rPr lang="en-US" dirty="0"/>
              <a:t>print(0</a:t>
            </a:r>
            <a:r>
              <a:rPr lang="en-US" dirty="0">
                <a:solidFill>
                  <a:srgbClr val="FF0000"/>
                </a:solidFill>
              </a:rPr>
              <a:t>x</a:t>
            </a:r>
            <a:r>
              <a:rPr lang="en-US" dirty="0"/>
              <a:t>10)  # </a:t>
            </a:r>
            <a:r>
              <a:rPr lang="en-US" dirty="0" err="1"/>
              <a:t>Hexa</a:t>
            </a:r>
            <a:endParaRPr lang="en-US" dirty="0"/>
          </a:p>
          <a:p>
            <a:r>
              <a:rPr lang="en-US" dirty="0"/>
              <a:t>print(0</a:t>
            </a:r>
            <a:r>
              <a:rPr lang="en-US" dirty="0">
                <a:solidFill>
                  <a:srgbClr val="FF0000"/>
                </a:solidFill>
              </a:rPr>
              <a:t>b</a:t>
            </a:r>
            <a:r>
              <a:rPr lang="en-US" dirty="0"/>
              <a:t>10)  #Binary </a:t>
            </a:r>
          </a:p>
          <a:p>
            <a:r>
              <a:rPr lang="en-US" dirty="0"/>
              <a:t> type(10)</a:t>
            </a:r>
          </a:p>
          <a:p>
            <a:r>
              <a:rPr lang="en-US" dirty="0"/>
              <a:t> 4.2e-4   # 0.00042</a:t>
            </a:r>
          </a:p>
          <a:p>
            <a:r>
              <a:rPr lang="en-US" dirty="0"/>
              <a:t>.4e7    #4000000.0</a:t>
            </a:r>
          </a:p>
          <a:p>
            <a:r>
              <a:rPr lang="en-US" dirty="0"/>
              <a:t>type(2+3j)  #complex</a:t>
            </a:r>
          </a:p>
          <a:p>
            <a:pPr marL="0" indent="0">
              <a:buNone/>
            </a:pPr>
            <a:endParaRPr lang="en-US" dirty="0"/>
          </a:p>
        </p:txBody>
      </p:sp>
    </p:spTree>
    <p:extLst>
      <p:ext uri="{BB962C8B-B14F-4D97-AF65-F5344CB8AC3E}">
        <p14:creationId xmlns:p14="http://schemas.microsoft.com/office/powerpoint/2010/main" val="1369629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a:bodyPr>
          <a:lstStyle/>
          <a:p>
            <a:r>
              <a:rPr lang="en-US" dirty="0"/>
              <a:t>Strings in Python are identified as a contiguous set of characters represented in the quotation marks. </a:t>
            </a:r>
          </a:p>
          <a:p>
            <a:r>
              <a:rPr lang="en-US" dirty="0"/>
              <a:t>Python allows for either pairs of single or double quotes. </a:t>
            </a:r>
          </a:p>
          <a:p>
            <a:r>
              <a:rPr lang="en-US" dirty="0"/>
              <a:t>Subsets of strings can be taken using the slice operator ([ ] and [:] ) with indexes starting at 0 in the beginning of the string and working their way from -1 at the end.</a:t>
            </a:r>
          </a:p>
          <a:p>
            <a:r>
              <a:rPr lang="en-US" dirty="0"/>
              <a:t>The plus (+) sign is the string concatenation operator and the asterisk (*) is the repetition operator. </a:t>
            </a:r>
          </a:p>
        </p:txBody>
      </p:sp>
    </p:spTree>
    <p:extLst>
      <p:ext uri="{BB962C8B-B14F-4D97-AF65-F5344CB8AC3E}">
        <p14:creationId xmlns:p14="http://schemas.microsoft.com/office/powerpoint/2010/main" val="386931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6387922"/>
          </a:xfrm>
        </p:spPr>
        <p:txBody>
          <a:bodyPr>
            <a:normAutofit fontScale="92500" lnSpcReduction="20000"/>
          </a:bodyPr>
          <a:lstStyle/>
          <a:p>
            <a:pPr marL="0" indent="0">
              <a:buNone/>
            </a:pPr>
            <a:r>
              <a:rPr lang="en-US" dirty="0" err="1"/>
              <a:t>str</a:t>
            </a:r>
            <a:r>
              <a:rPr lang="en-US" dirty="0"/>
              <a:t> = 'Hello World!’</a:t>
            </a:r>
          </a:p>
          <a:p>
            <a:pPr marL="0" indent="0">
              <a:buNone/>
            </a:pPr>
            <a:endParaRPr lang="en-US" dirty="0"/>
          </a:p>
          <a:p>
            <a:pPr marL="0" indent="0">
              <a:buNone/>
            </a:pPr>
            <a:r>
              <a:rPr lang="en-US" dirty="0"/>
              <a:t>print(</a:t>
            </a:r>
            <a:r>
              <a:rPr lang="en-US" dirty="0" err="1"/>
              <a:t>str</a:t>
            </a:r>
            <a:r>
              <a:rPr lang="en-US" dirty="0"/>
              <a:t>) # Prints complete string</a:t>
            </a:r>
          </a:p>
          <a:p>
            <a:pPr marL="0" indent="0">
              <a:buNone/>
            </a:pPr>
            <a:r>
              <a:rPr lang="en-US" dirty="0"/>
              <a:t>print(</a:t>
            </a:r>
            <a:r>
              <a:rPr lang="en-US" dirty="0" err="1"/>
              <a:t>str</a:t>
            </a:r>
            <a:r>
              <a:rPr lang="en-US" dirty="0"/>
              <a:t>[0]) # Prints first character of the string</a:t>
            </a:r>
          </a:p>
          <a:p>
            <a:pPr marL="0" indent="0">
              <a:buNone/>
            </a:pPr>
            <a:r>
              <a:rPr lang="en-US" dirty="0"/>
              <a:t>print(str[2:5]) # Prints characters starting from 3rd to 5th</a:t>
            </a:r>
          </a:p>
          <a:p>
            <a:pPr marL="0" indent="0">
              <a:buNone/>
            </a:pPr>
            <a:r>
              <a:rPr lang="en-US" dirty="0"/>
              <a:t>print(str[2:]) # Prints string starting from 3rd character</a:t>
            </a:r>
          </a:p>
          <a:p>
            <a:pPr marL="0" indent="0">
              <a:buNone/>
            </a:pPr>
            <a:r>
              <a:rPr lang="en-US" dirty="0"/>
              <a:t>print(str * 2) # Prints string two times</a:t>
            </a:r>
          </a:p>
          <a:p>
            <a:pPr marL="0" indent="0">
              <a:buNone/>
            </a:pPr>
            <a:r>
              <a:rPr lang="en-US" dirty="0"/>
              <a:t>print(str + "TEST") # Prints concatenated string</a:t>
            </a:r>
          </a:p>
          <a:p>
            <a:pPr marL="0" indent="0">
              <a:buNone/>
            </a:pPr>
            <a:r>
              <a:rPr lang="en-US" dirty="0"/>
              <a:t>print(str[:-2])    # Hello Worl</a:t>
            </a:r>
          </a:p>
          <a:p>
            <a:pPr marL="0" indent="0">
              <a:buNone/>
            </a:pPr>
            <a:r>
              <a:rPr lang="en-US" dirty="0"/>
              <a:t>print(str[-2])  #d</a:t>
            </a:r>
          </a:p>
          <a:p>
            <a:pPr marL="0" indent="0">
              <a:buNone/>
            </a:pPr>
            <a:r>
              <a:rPr lang="en-US" dirty="0"/>
              <a:t>print(str[-2:])  #d!</a:t>
            </a:r>
          </a:p>
          <a:p>
            <a:pPr marL="0" indent="0">
              <a:buNone/>
            </a:pPr>
            <a:r>
              <a:rPr lang="en-US" dirty="0"/>
              <a:t>print(str[::-1])  # Reverse   !</a:t>
            </a:r>
            <a:r>
              <a:rPr lang="en-US" dirty="0" err="1"/>
              <a:t>dlroW</a:t>
            </a:r>
            <a:r>
              <a:rPr lang="en-US" dirty="0"/>
              <a:t> </a:t>
            </a:r>
            <a:r>
              <a:rPr lang="en-US" dirty="0" err="1"/>
              <a:t>olleH</a:t>
            </a:r>
            <a:r>
              <a:rPr lang="en-US" dirty="0"/>
              <a:t> </a:t>
            </a:r>
            <a:r>
              <a:rPr lang="en-US" dirty="0">
                <a:solidFill>
                  <a:srgbClr val="FF0000"/>
                </a:solidFill>
              </a:rPr>
              <a:t>( start : stop : step)</a:t>
            </a:r>
          </a:p>
          <a:p>
            <a:pPr marL="0" indent="0">
              <a:buNone/>
            </a:pPr>
            <a:r>
              <a:rPr lang="en-US" dirty="0"/>
              <a:t>print(str[::-2])  # Alternative reverse    !lo le</a:t>
            </a:r>
          </a:p>
          <a:p>
            <a:pPr marL="0" indent="0">
              <a:buNone/>
            </a:pPr>
            <a:r>
              <a:rPr lang="en-US" dirty="0"/>
              <a:t>Print(</a:t>
            </a:r>
            <a:r>
              <a:rPr lang="en-US" dirty="0" err="1"/>
              <a:t>len</a:t>
            </a:r>
            <a:r>
              <a:rPr lang="en-US" dirty="0"/>
              <a:t>(str)) # 12 including space</a:t>
            </a:r>
          </a:p>
          <a:p>
            <a:pPr marL="0" indent="0">
              <a:buNone/>
            </a:pPr>
            <a:r>
              <a:rPr lang="en-US" dirty="0" err="1"/>
              <a:t>str.count</a:t>
            </a:r>
            <a:r>
              <a:rPr lang="en-US" dirty="0"/>
              <a:t>(' ')   # Space Count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43229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913"/>
            <a:ext cx="10515600" cy="5636050"/>
          </a:xfrm>
        </p:spPr>
        <p:txBody>
          <a:bodyPr>
            <a:normAutofit fontScale="92500" lnSpcReduction="20000"/>
          </a:bodyPr>
          <a:lstStyle/>
          <a:p>
            <a:pPr marL="0" indent="0">
              <a:buNone/>
            </a:pPr>
            <a:r>
              <a:rPr lang="en-US" dirty="0"/>
              <a:t>print("a\</a:t>
            </a:r>
            <a:r>
              <a:rPr lang="en-US" dirty="0" err="1"/>
              <a:t>tb</a:t>
            </a:r>
            <a:r>
              <a:rPr lang="en-US" dirty="0"/>
              <a:t>")     # a    b</a:t>
            </a:r>
          </a:p>
          <a:p>
            <a:pPr marL="0" indent="0">
              <a:buNone/>
            </a:pPr>
            <a:r>
              <a:rPr lang="en-US" dirty="0"/>
              <a:t>print("a\141\x61")    # </a:t>
            </a:r>
            <a:r>
              <a:rPr lang="en-US" dirty="0" err="1"/>
              <a:t>aaa</a:t>
            </a:r>
            <a:r>
              <a:rPr lang="en-US" dirty="0"/>
              <a:t>  (ASCII)</a:t>
            </a:r>
          </a:p>
          <a:p>
            <a:pPr marL="0" indent="0">
              <a:buNone/>
            </a:pPr>
            <a:r>
              <a:rPr lang="en-US" dirty="0"/>
              <a:t>print("a\</a:t>
            </a:r>
            <a:r>
              <a:rPr lang="en-US" dirty="0" err="1"/>
              <a:t>nb</a:t>
            </a:r>
            <a:r>
              <a:rPr lang="en-US" dirty="0"/>
              <a:t>")    # a   b  (New Line)</a:t>
            </a:r>
          </a:p>
          <a:p>
            <a:pPr marL="0" indent="0">
              <a:buNone/>
            </a:pPr>
            <a:r>
              <a:rPr lang="en-US" dirty="0"/>
              <a:t>print('\u2192 \N{rightwards arrow}')   #→ →</a:t>
            </a:r>
          </a:p>
          <a:p>
            <a:pPr marL="0" indent="0">
              <a:buNone/>
            </a:pPr>
            <a:r>
              <a:rPr lang="en-US" dirty="0">
                <a:solidFill>
                  <a:schemeClr val="accent2">
                    <a:lumMod val="50000"/>
                  </a:schemeClr>
                </a:solidFill>
                <a:highlight>
                  <a:srgbClr val="FFFF00"/>
                </a:highlight>
              </a:rPr>
              <a:t>print(</a:t>
            </a:r>
            <a:r>
              <a:rPr lang="en-US" dirty="0" err="1">
                <a:solidFill>
                  <a:schemeClr val="accent2">
                    <a:lumMod val="50000"/>
                  </a:schemeClr>
                </a:solidFill>
                <a:highlight>
                  <a:srgbClr val="FFFF00"/>
                </a:highlight>
              </a:rPr>
              <a:t>chr</a:t>
            </a:r>
            <a:r>
              <a:rPr lang="en-US" dirty="0">
                <a:solidFill>
                  <a:schemeClr val="accent2">
                    <a:lumMod val="50000"/>
                  </a:schemeClr>
                </a:solidFill>
                <a:highlight>
                  <a:srgbClr val="FFFF00"/>
                </a:highlight>
              </a:rPr>
              <a:t>(59))    print(“;”)</a:t>
            </a:r>
          </a:p>
          <a:p>
            <a:pPr marL="0" indent="0">
              <a:buNone/>
            </a:pPr>
            <a:r>
              <a:rPr lang="en-US" dirty="0">
                <a:solidFill>
                  <a:schemeClr val="accent2">
                    <a:lumMod val="50000"/>
                  </a:schemeClr>
                </a:solidFill>
                <a:highlight>
                  <a:srgbClr val="FFFF00"/>
                </a:highlight>
              </a:rPr>
              <a:t>print(</a:t>
            </a:r>
            <a:r>
              <a:rPr lang="en-US" dirty="0" err="1">
                <a:solidFill>
                  <a:schemeClr val="accent2">
                    <a:lumMod val="50000"/>
                  </a:schemeClr>
                </a:solidFill>
                <a:highlight>
                  <a:srgbClr val="FFFF00"/>
                </a:highlight>
              </a:rPr>
              <a:t>chr</a:t>
            </a:r>
            <a:r>
              <a:rPr lang="en-US" dirty="0">
                <a:solidFill>
                  <a:schemeClr val="accent2">
                    <a:lumMod val="50000"/>
                  </a:schemeClr>
                </a:solidFill>
                <a:highlight>
                  <a:srgbClr val="FFFF00"/>
                </a:highlight>
              </a:rPr>
              <a:t>(8383))</a:t>
            </a:r>
          </a:p>
          <a:p>
            <a:pPr marL="0" indent="0">
              <a:buNone/>
            </a:pPr>
            <a:r>
              <a:rPr lang="en-US" dirty="0">
                <a:solidFill>
                  <a:schemeClr val="accent2">
                    <a:lumMod val="50000"/>
                  </a:schemeClr>
                </a:solidFill>
                <a:highlight>
                  <a:srgbClr val="FFFF00"/>
                </a:highlight>
              </a:rPr>
              <a:t>print(</a:t>
            </a:r>
            <a:r>
              <a:rPr lang="en-US" dirty="0" err="1">
                <a:solidFill>
                  <a:schemeClr val="accent2">
                    <a:lumMod val="50000"/>
                  </a:schemeClr>
                </a:solidFill>
                <a:highlight>
                  <a:srgbClr val="FFFF00"/>
                </a:highlight>
              </a:rPr>
              <a:t>chr</a:t>
            </a:r>
            <a:r>
              <a:rPr lang="en-US" dirty="0">
                <a:solidFill>
                  <a:schemeClr val="accent2">
                    <a:lumMod val="50000"/>
                  </a:schemeClr>
                </a:solidFill>
                <a:highlight>
                  <a:srgbClr val="FFFF00"/>
                </a:highlight>
              </a:rPr>
              <a:t>(8377))</a:t>
            </a:r>
          </a:p>
          <a:p>
            <a:pPr marL="0" indent="0">
              <a:buNone/>
            </a:pPr>
            <a:endParaRPr lang="en-US" dirty="0">
              <a:solidFill>
                <a:schemeClr val="accent2">
                  <a:lumMod val="50000"/>
                </a:schemeClr>
              </a:solidFill>
            </a:endParaRPr>
          </a:p>
          <a:p>
            <a:pPr marL="0" indent="0">
              <a:buNone/>
            </a:pPr>
            <a:r>
              <a:rPr lang="en-US" dirty="0">
                <a:solidFill>
                  <a:schemeClr val="accent6">
                    <a:lumMod val="50000"/>
                  </a:schemeClr>
                </a:solidFill>
              </a:rPr>
              <a:t>count = 0 </a:t>
            </a:r>
          </a:p>
          <a:p>
            <a:pPr marL="0" indent="0">
              <a:buNone/>
            </a:pPr>
            <a:r>
              <a:rPr lang="en-US" dirty="0">
                <a:solidFill>
                  <a:schemeClr val="accent6">
                    <a:lumMod val="50000"/>
                  </a:schemeClr>
                </a:solidFill>
              </a:rPr>
              <a:t>for a in "Hello World":</a:t>
            </a:r>
          </a:p>
          <a:p>
            <a:pPr marL="0" indent="0">
              <a:buNone/>
            </a:pPr>
            <a:r>
              <a:rPr lang="en-US" dirty="0">
                <a:solidFill>
                  <a:schemeClr val="accent6">
                    <a:lumMod val="50000"/>
                  </a:schemeClr>
                </a:solidFill>
              </a:rPr>
              <a:t>    if (a == "o"):</a:t>
            </a:r>
          </a:p>
          <a:p>
            <a:pPr marL="0" indent="0">
              <a:buNone/>
            </a:pPr>
            <a:r>
              <a:rPr lang="en-US" dirty="0">
                <a:solidFill>
                  <a:schemeClr val="accent6">
                    <a:lumMod val="50000"/>
                  </a:schemeClr>
                </a:solidFill>
              </a:rPr>
              <a:t>        count = count + 1</a:t>
            </a:r>
          </a:p>
          <a:p>
            <a:pPr marL="0" indent="0">
              <a:buNone/>
            </a:pPr>
            <a:r>
              <a:rPr lang="en-US" dirty="0">
                <a:solidFill>
                  <a:schemeClr val="accent6">
                    <a:lumMod val="50000"/>
                  </a:schemeClr>
                </a:solidFill>
              </a:rPr>
              <a:t>print(count," letters found")</a:t>
            </a:r>
          </a:p>
          <a:p>
            <a:pPr marL="0" indent="0">
              <a:buNone/>
            </a:pPr>
            <a:endParaRPr lang="en-US" dirty="0">
              <a:solidFill>
                <a:schemeClr val="accent2">
                  <a:lumMod val="50000"/>
                </a:schemeClr>
              </a:solidFill>
            </a:endParaRPr>
          </a:p>
          <a:p>
            <a:pPr marL="0" indent="0">
              <a:buNone/>
            </a:pPr>
            <a:endParaRPr lang="en-US" dirty="0">
              <a:solidFill>
                <a:schemeClr val="accent2">
                  <a:lumMod val="50000"/>
                </a:schemeClr>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94772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EAB76-F7ED-43D3-A31D-4CBA43143B26}"/>
              </a:ext>
            </a:extLst>
          </p:cNvPr>
          <p:cNvSpPr>
            <a:spLocks noGrp="1"/>
          </p:cNvSpPr>
          <p:nvPr>
            <p:ph idx="1"/>
          </p:nvPr>
        </p:nvSpPr>
        <p:spPr>
          <a:xfrm>
            <a:off x="838200" y="97654"/>
            <a:ext cx="10515600" cy="6079309"/>
          </a:xfrm>
        </p:spPr>
        <p:txBody>
          <a:bodyPr>
            <a:normAutofit fontScale="85000" lnSpcReduction="20000"/>
          </a:bodyPr>
          <a:lstStyle/>
          <a:p>
            <a:pPr marL="0" indent="0">
              <a:buNone/>
            </a:pPr>
            <a:r>
              <a:rPr lang="en-US" dirty="0"/>
              <a:t>#Membership</a:t>
            </a:r>
          </a:p>
          <a:p>
            <a:pPr marL="0" indent="0">
              <a:buNone/>
            </a:pPr>
            <a:endParaRPr lang="en-US" dirty="0"/>
          </a:p>
          <a:p>
            <a:pPr marL="0" indent="0">
              <a:buNone/>
            </a:pPr>
            <a:r>
              <a:rPr lang="en-US" dirty="0"/>
              <a:t>"pl" in "apple" #True</a:t>
            </a:r>
          </a:p>
          <a:p>
            <a:pPr marL="0" indent="0">
              <a:buNone/>
            </a:pPr>
            <a:r>
              <a:rPr lang="en-US" dirty="0"/>
              <a:t>"A" in "apple" #False</a:t>
            </a:r>
          </a:p>
          <a:p>
            <a:pPr marL="0" indent="0">
              <a:buNone/>
            </a:pPr>
            <a:endParaRPr lang="en-US" dirty="0"/>
          </a:p>
          <a:p>
            <a:pPr marL="0" indent="0">
              <a:buNone/>
            </a:pPr>
            <a:r>
              <a:rPr lang="en-US" dirty="0"/>
              <a:t>a =list(enumerate("apple"))</a:t>
            </a:r>
          </a:p>
          <a:p>
            <a:pPr marL="0" indent="0">
              <a:buNone/>
            </a:pPr>
            <a:r>
              <a:rPr lang="en-US" dirty="0"/>
              <a:t>a    </a:t>
            </a:r>
            <a:r>
              <a:rPr lang="en-US" dirty="0">
                <a:solidFill>
                  <a:schemeClr val="accent2"/>
                </a:solidFill>
              </a:rPr>
              <a:t>#</a:t>
            </a:r>
            <a:r>
              <a:rPr lang="it-IT" dirty="0">
                <a:solidFill>
                  <a:schemeClr val="accent2"/>
                </a:solidFill>
              </a:rPr>
              <a:t>[(0, 'a'), (1, 'p'), (2, 'p'), (3, 'l'), (4, 'e’)]</a:t>
            </a:r>
          </a:p>
          <a:p>
            <a:pPr marL="0" indent="0">
              <a:buNone/>
            </a:pPr>
            <a:endParaRPr lang="it-IT" dirty="0">
              <a:solidFill>
                <a:schemeClr val="accent2"/>
              </a:solidFill>
            </a:endParaRPr>
          </a:p>
          <a:p>
            <a:pPr marL="0" indent="0">
              <a:buNone/>
            </a:pPr>
            <a:endParaRPr lang="it-IT" dirty="0">
              <a:solidFill>
                <a:schemeClr val="accent2"/>
              </a:solidFill>
            </a:endParaRPr>
          </a:p>
          <a:p>
            <a:pPr marL="0" indent="0">
              <a:buNone/>
            </a:pPr>
            <a:r>
              <a:rPr lang="en-US" dirty="0"/>
              <a:t>A = "{},{} and {}".format("</a:t>
            </a:r>
            <a:r>
              <a:rPr lang="en-US" dirty="0" err="1"/>
              <a:t>hello","hi","IBM</a:t>
            </a:r>
            <a:r>
              <a:rPr lang="en-US" dirty="0"/>
              <a:t>")</a:t>
            </a:r>
          </a:p>
          <a:p>
            <a:pPr marL="0" indent="0">
              <a:buNone/>
            </a:pPr>
            <a:r>
              <a:rPr lang="en-US" dirty="0"/>
              <a:t>print(A)</a:t>
            </a:r>
          </a:p>
          <a:p>
            <a:pPr marL="0" indent="0">
              <a:buNone/>
            </a:pPr>
            <a:r>
              <a:rPr lang="en-US" dirty="0"/>
              <a:t>A1 = "{1},{0} and {2}".format("</a:t>
            </a:r>
            <a:r>
              <a:rPr lang="en-US" dirty="0" err="1"/>
              <a:t>hello","hi","IBM</a:t>
            </a:r>
            <a:r>
              <a:rPr lang="en-US" dirty="0"/>
              <a:t>")</a:t>
            </a:r>
          </a:p>
          <a:p>
            <a:pPr marL="0" indent="0">
              <a:buNone/>
            </a:pPr>
            <a:r>
              <a:rPr lang="en-US" dirty="0"/>
              <a:t>print(A1)</a:t>
            </a:r>
          </a:p>
          <a:p>
            <a:pPr marL="0" indent="0">
              <a:buNone/>
            </a:pPr>
            <a:r>
              <a:rPr lang="en-US" dirty="0"/>
              <a:t>A2 = "{s},{s1} and {s2}".format(s1="hello",s2="</a:t>
            </a:r>
            <a:r>
              <a:rPr lang="en-US" dirty="0" err="1"/>
              <a:t>hi",s</a:t>
            </a:r>
            <a:r>
              <a:rPr lang="en-US" dirty="0"/>
              <a:t>="IBM")</a:t>
            </a:r>
          </a:p>
          <a:p>
            <a:pPr marL="0" indent="0">
              <a:buNone/>
            </a:pPr>
            <a:r>
              <a:rPr lang="en-US" dirty="0"/>
              <a:t>print(A2)</a:t>
            </a:r>
          </a:p>
        </p:txBody>
      </p:sp>
    </p:spTree>
    <p:extLst>
      <p:ext uri="{BB962C8B-B14F-4D97-AF65-F5344CB8AC3E}">
        <p14:creationId xmlns:p14="http://schemas.microsoft.com/office/powerpoint/2010/main" val="807992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3A32E3-0C46-4A7B-9378-427598AA0895}"/>
              </a:ext>
            </a:extLst>
          </p:cNvPr>
          <p:cNvSpPr>
            <a:spLocks noGrp="1"/>
          </p:cNvSpPr>
          <p:nvPr>
            <p:ph idx="1"/>
          </p:nvPr>
        </p:nvSpPr>
        <p:spPr>
          <a:xfrm>
            <a:off x="509726" y="364354"/>
            <a:ext cx="10515600" cy="5910263"/>
          </a:xfrm>
        </p:spPr>
        <p:txBody>
          <a:bodyPr/>
          <a:lstStyle/>
          <a:p>
            <a:pPr marL="0" indent="0">
              <a:buNone/>
            </a:pPr>
            <a:r>
              <a:rPr lang="en-US" dirty="0"/>
              <a:t>a=245678.34567</a:t>
            </a:r>
          </a:p>
          <a:p>
            <a:pPr marL="0" indent="0">
              <a:buNone/>
            </a:pPr>
            <a:r>
              <a:rPr lang="en-US" dirty="0"/>
              <a:t>print("value of a is %0.3f" %a)</a:t>
            </a:r>
          </a:p>
          <a:p>
            <a:pPr marL="0" indent="0">
              <a:buNone/>
            </a:pPr>
            <a:endParaRPr lang="en-US" dirty="0"/>
          </a:p>
          <a:p>
            <a:pPr marL="0" indent="0">
              <a:buNone/>
            </a:pPr>
            <a:r>
              <a:rPr lang="en-US" dirty="0">
                <a:solidFill>
                  <a:schemeClr val="accent1">
                    <a:lumMod val="75000"/>
                  </a:schemeClr>
                </a:solidFill>
              </a:rPr>
              <a:t>print("</a:t>
            </a:r>
            <a:r>
              <a:rPr lang="en-US" dirty="0" err="1">
                <a:solidFill>
                  <a:schemeClr val="accent1">
                    <a:lumMod val="75000"/>
                  </a:schemeClr>
                </a:solidFill>
              </a:rPr>
              <a:t>MaNiSh</a:t>
            </a:r>
            <a:r>
              <a:rPr lang="en-US" dirty="0">
                <a:solidFill>
                  <a:schemeClr val="accent1">
                    <a:lumMod val="75000"/>
                  </a:schemeClr>
                </a:solidFill>
              </a:rPr>
              <a:t>".lower())</a:t>
            </a:r>
          </a:p>
          <a:p>
            <a:pPr marL="0" indent="0">
              <a:buNone/>
            </a:pPr>
            <a:r>
              <a:rPr lang="en-US" dirty="0">
                <a:solidFill>
                  <a:schemeClr val="accent1">
                    <a:lumMod val="75000"/>
                  </a:schemeClr>
                </a:solidFill>
              </a:rPr>
              <a:t>print("</a:t>
            </a:r>
            <a:r>
              <a:rPr lang="en-US" dirty="0" err="1">
                <a:solidFill>
                  <a:schemeClr val="accent1">
                    <a:lumMod val="75000"/>
                  </a:schemeClr>
                </a:solidFill>
              </a:rPr>
              <a:t>manish</a:t>
            </a:r>
            <a:r>
              <a:rPr lang="en-US" dirty="0">
                <a:solidFill>
                  <a:schemeClr val="accent1">
                    <a:lumMod val="75000"/>
                  </a:schemeClr>
                </a:solidFill>
              </a:rPr>
              <a:t>".upper())</a:t>
            </a:r>
          </a:p>
          <a:p>
            <a:pPr marL="0" indent="0">
              <a:buNone/>
            </a:pPr>
            <a:r>
              <a:rPr lang="en-US" dirty="0">
                <a:solidFill>
                  <a:schemeClr val="accent1">
                    <a:lumMod val="75000"/>
                  </a:schemeClr>
                </a:solidFill>
              </a:rPr>
              <a:t>print("Hello all how are </a:t>
            </a:r>
            <a:r>
              <a:rPr lang="en-US" dirty="0" err="1">
                <a:solidFill>
                  <a:schemeClr val="accent1">
                    <a:lumMod val="75000"/>
                  </a:schemeClr>
                </a:solidFill>
              </a:rPr>
              <a:t>you".split</a:t>
            </a:r>
            <a:r>
              <a:rPr lang="en-US" dirty="0">
                <a:solidFill>
                  <a:schemeClr val="accent1">
                    <a:lumMod val="75000"/>
                  </a:schemeClr>
                </a:solidFill>
              </a:rPr>
              <a:t>())</a:t>
            </a:r>
          </a:p>
          <a:p>
            <a:pPr marL="0" indent="0">
              <a:buNone/>
            </a:pPr>
            <a:r>
              <a:rPr lang="en-US" dirty="0">
                <a:solidFill>
                  <a:schemeClr val="accent1">
                    <a:lumMod val="75000"/>
                  </a:schemeClr>
                </a:solidFill>
              </a:rPr>
              <a:t>print(' '.join(["</a:t>
            </a:r>
            <a:r>
              <a:rPr lang="en-US" dirty="0" err="1">
                <a:solidFill>
                  <a:schemeClr val="accent1">
                    <a:lumMod val="75000"/>
                  </a:schemeClr>
                </a:solidFill>
              </a:rPr>
              <a:t>Hello","Team","How","are","you</a:t>
            </a:r>
            <a:r>
              <a:rPr lang="en-US" dirty="0">
                <a:solidFill>
                  <a:schemeClr val="accent1">
                    <a:lumMod val="75000"/>
                  </a:schemeClr>
                </a:solidFill>
              </a:rPr>
              <a:t>"]))</a:t>
            </a:r>
          </a:p>
          <a:p>
            <a:pPr marL="0" indent="0">
              <a:buNone/>
            </a:pPr>
            <a:r>
              <a:rPr lang="en-US" dirty="0">
                <a:solidFill>
                  <a:schemeClr val="accent1">
                    <a:lumMod val="75000"/>
                  </a:schemeClr>
                </a:solidFill>
              </a:rPr>
              <a:t>print("IBM </a:t>
            </a:r>
            <a:r>
              <a:rPr lang="en-US" dirty="0" err="1">
                <a:solidFill>
                  <a:schemeClr val="accent1">
                    <a:lumMod val="75000"/>
                  </a:schemeClr>
                </a:solidFill>
              </a:rPr>
              <a:t>India".find</a:t>
            </a:r>
            <a:r>
              <a:rPr lang="en-US" dirty="0">
                <a:solidFill>
                  <a:schemeClr val="accent1">
                    <a:lumMod val="75000"/>
                  </a:schemeClr>
                </a:solidFill>
              </a:rPr>
              <a:t>("d"))</a:t>
            </a:r>
          </a:p>
          <a:p>
            <a:pPr marL="0" indent="0">
              <a:buNone/>
            </a:pPr>
            <a:r>
              <a:rPr lang="en-US" dirty="0">
                <a:solidFill>
                  <a:schemeClr val="accent1">
                    <a:lumMod val="75000"/>
                  </a:schemeClr>
                </a:solidFill>
              </a:rPr>
              <a:t>print("IBM </a:t>
            </a:r>
            <a:r>
              <a:rPr lang="en-US" dirty="0" err="1">
                <a:solidFill>
                  <a:schemeClr val="accent1">
                    <a:lumMod val="75000"/>
                  </a:schemeClr>
                </a:solidFill>
              </a:rPr>
              <a:t>India".replace</a:t>
            </a:r>
            <a:r>
              <a:rPr lang="en-US" dirty="0">
                <a:solidFill>
                  <a:schemeClr val="accent1">
                    <a:lumMod val="75000"/>
                  </a:schemeClr>
                </a:solidFill>
              </a:rPr>
              <a:t>("India" , " Bangalore"))</a:t>
            </a:r>
          </a:p>
        </p:txBody>
      </p:sp>
    </p:spTree>
    <p:extLst>
      <p:ext uri="{BB962C8B-B14F-4D97-AF65-F5344CB8AC3E}">
        <p14:creationId xmlns:p14="http://schemas.microsoft.com/office/powerpoint/2010/main" val="2695525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2043"/>
            <a:ext cx="10515600" cy="1325563"/>
          </a:xfrm>
        </p:spPr>
        <p:txBody>
          <a:bodyPr/>
          <a:lstStyle/>
          <a:p>
            <a:r>
              <a:rPr lang="en-US" b="1" dirty="0"/>
              <a:t>Python Lists</a:t>
            </a:r>
            <a:br>
              <a:rPr lang="en-US" dirty="0"/>
            </a:br>
            <a:r>
              <a:rPr lang="en-US" b="1" dirty="0"/>
              <a:t>List is an ordered sequence of items</a:t>
            </a:r>
          </a:p>
        </p:txBody>
      </p:sp>
      <p:sp>
        <p:nvSpPr>
          <p:cNvPr id="3" name="Content Placeholder 2"/>
          <p:cNvSpPr>
            <a:spLocks noGrp="1"/>
          </p:cNvSpPr>
          <p:nvPr>
            <p:ph idx="1"/>
          </p:nvPr>
        </p:nvSpPr>
        <p:spPr>
          <a:xfrm>
            <a:off x="685800" y="1344706"/>
            <a:ext cx="10515600" cy="5441576"/>
          </a:xfrm>
        </p:spPr>
        <p:txBody>
          <a:bodyPr>
            <a:normAutofit fontScale="85000" lnSpcReduction="20000"/>
          </a:bodyPr>
          <a:lstStyle/>
          <a:p>
            <a:pPr marL="0" indent="0">
              <a:buNone/>
            </a:pPr>
            <a:r>
              <a:rPr lang="en-US" dirty="0"/>
              <a:t>a = [ ‘</a:t>
            </a:r>
            <a:r>
              <a:rPr lang="en-US" dirty="0" err="1"/>
              <a:t>xyz</a:t>
            </a:r>
            <a:r>
              <a:rPr lang="en-US" dirty="0"/>
              <a:t>', 123, 1.23, ‘ABC', 17.5 ]</a:t>
            </a:r>
          </a:p>
          <a:p>
            <a:pPr marL="0" indent="0">
              <a:buNone/>
            </a:pPr>
            <a:r>
              <a:rPr lang="en-US" dirty="0"/>
              <a:t>b= [123, ‘OPI']</a:t>
            </a:r>
          </a:p>
          <a:p>
            <a:pPr marL="0" indent="0">
              <a:buNone/>
            </a:pPr>
            <a:r>
              <a:rPr lang="en-US" dirty="0"/>
              <a:t>print(a) # Prints complete list</a:t>
            </a:r>
          </a:p>
          <a:p>
            <a:pPr marL="0" indent="0">
              <a:buNone/>
            </a:pPr>
            <a:r>
              <a:rPr lang="en-US" dirty="0"/>
              <a:t>print(a[0]) # Prints first element of the list</a:t>
            </a:r>
          </a:p>
          <a:p>
            <a:pPr marL="0" indent="0">
              <a:buNone/>
            </a:pPr>
            <a:r>
              <a:rPr lang="en-US" dirty="0"/>
              <a:t>print(a[1:3]) # Prints elements starting from 2nd till 3rd</a:t>
            </a:r>
          </a:p>
          <a:p>
            <a:pPr marL="0" indent="0">
              <a:buNone/>
            </a:pPr>
            <a:r>
              <a:rPr lang="en-US" dirty="0"/>
              <a:t>print(a[2:]) # Prints elements starting from 3rd element</a:t>
            </a:r>
          </a:p>
          <a:p>
            <a:pPr marL="0" indent="0">
              <a:buNone/>
            </a:pPr>
            <a:r>
              <a:rPr lang="en-US" dirty="0"/>
              <a:t>print(b * 2) # Prints list two times</a:t>
            </a:r>
          </a:p>
          <a:p>
            <a:pPr marL="0" indent="0">
              <a:buNone/>
            </a:pPr>
            <a:r>
              <a:rPr lang="en-US" dirty="0"/>
              <a:t>print(a + b) # Prints concatenated lists</a:t>
            </a:r>
          </a:p>
          <a:p>
            <a:pPr marL="0" indent="0">
              <a:buNone/>
            </a:pPr>
            <a:endParaRPr lang="en-US" dirty="0">
              <a:solidFill>
                <a:srgbClr val="C00000"/>
              </a:solidFill>
            </a:endParaRPr>
          </a:p>
          <a:p>
            <a:pPr marL="0" indent="0">
              <a:buNone/>
            </a:pPr>
            <a:r>
              <a:rPr lang="en-US" dirty="0" err="1">
                <a:solidFill>
                  <a:srgbClr val="C00000"/>
                </a:solidFill>
              </a:rPr>
              <a:t>a.append</a:t>
            </a:r>
            <a:r>
              <a:rPr lang="en-US" dirty="0">
                <a:solidFill>
                  <a:srgbClr val="C00000"/>
                </a:solidFill>
              </a:rPr>
              <a:t>(“Manish”) #Applicable</a:t>
            </a:r>
          </a:p>
          <a:p>
            <a:pPr marL="0" indent="0">
              <a:buNone/>
            </a:pPr>
            <a:r>
              <a:rPr lang="en-US" dirty="0">
                <a:solidFill>
                  <a:srgbClr val="C00000"/>
                </a:solidFill>
              </a:rPr>
              <a:t>print(“list[3:] = ", list[3:])   </a:t>
            </a:r>
          </a:p>
          <a:p>
            <a:pPr marL="0" indent="0">
              <a:buNone/>
            </a:pPr>
            <a:endParaRPr lang="en-US" dirty="0"/>
          </a:p>
          <a:p>
            <a:pPr marL="0" indent="0">
              <a:buNone/>
            </a:pPr>
            <a:r>
              <a:rPr lang="en-US" dirty="0" err="1">
                <a:solidFill>
                  <a:schemeClr val="accent1">
                    <a:lumMod val="75000"/>
                  </a:schemeClr>
                </a:solidFill>
              </a:rPr>
              <a:t>b.insert</a:t>
            </a:r>
            <a:r>
              <a:rPr lang="en-US" dirty="0">
                <a:solidFill>
                  <a:schemeClr val="accent1">
                    <a:lumMod val="75000"/>
                  </a:schemeClr>
                </a:solidFill>
              </a:rPr>
              <a:t>(1,”Mohan”) # To add new value</a:t>
            </a:r>
          </a:p>
          <a:p>
            <a:pPr marL="0" indent="0">
              <a:buNone/>
            </a:pPr>
            <a:r>
              <a:rPr lang="en-US" dirty="0">
                <a:solidFill>
                  <a:schemeClr val="accent1">
                    <a:lumMod val="75000"/>
                  </a:schemeClr>
                </a:solidFill>
              </a:rPr>
              <a:t>b</a:t>
            </a:r>
          </a:p>
          <a:p>
            <a:pPr marL="0" indent="0">
              <a:buNone/>
            </a:pPr>
            <a:endParaRPr lang="en-US" dirty="0"/>
          </a:p>
          <a:p>
            <a:endParaRPr lang="en-US" dirty="0"/>
          </a:p>
        </p:txBody>
      </p:sp>
    </p:spTree>
    <p:extLst>
      <p:ext uri="{BB962C8B-B14F-4D97-AF65-F5344CB8AC3E}">
        <p14:creationId xmlns:p14="http://schemas.microsoft.com/office/powerpoint/2010/main" val="2536343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BDC09-C69E-4379-BD69-7F7113753F71}"/>
              </a:ext>
            </a:extLst>
          </p:cNvPr>
          <p:cNvSpPr>
            <a:spLocks noGrp="1"/>
          </p:cNvSpPr>
          <p:nvPr>
            <p:ph idx="1"/>
          </p:nvPr>
        </p:nvSpPr>
        <p:spPr>
          <a:xfrm>
            <a:off x="838200" y="168676"/>
            <a:ext cx="10515600" cy="6551720"/>
          </a:xfrm>
        </p:spPr>
        <p:txBody>
          <a:bodyPr/>
          <a:lstStyle/>
          <a:p>
            <a:pPr marL="0" indent="0">
              <a:buNone/>
            </a:pPr>
            <a:r>
              <a:rPr lang="en-US" dirty="0"/>
              <a:t>a=["IBM" ,[1,3,4]]  #Nested list</a:t>
            </a:r>
          </a:p>
          <a:p>
            <a:pPr marL="0" indent="0">
              <a:buNone/>
            </a:pPr>
            <a:r>
              <a:rPr lang="en-US" dirty="0"/>
              <a:t>print(a[0][2])   #M</a:t>
            </a:r>
          </a:p>
          <a:p>
            <a:pPr marL="0" indent="0">
              <a:buNone/>
            </a:pPr>
            <a:r>
              <a:rPr lang="en-US" dirty="0"/>
              <a:t>print(a[1][2])  #4</a:t>
            </a:r>
          </a:p>
          <a:p>
            <a:pPr marL="0" indent="0">
              <a:buNone/>
            </a:pPr>
            <a:endParaRPr lang="en-US" dirty="0"/>
          </a:p>
          <a:p>
            <a:pPr marL="0" indent="0">
              <a:buNone/>
            </a:pPr>
            <a:r>
              <a:rPr lang="pt-BR" dirty="0"/>
              <a:t>a = [1,2,3,4,5]</a:t>
            </a:r>
          </a:p>
          <a:p>
            <a:pPr marL="0" indent="0">
              <a:buNone/>
            </a:pPr>
            <a:r>
              <a:rPr lang="pt-BR" dirty="0"/>
              <a:t>a[0]=11</a:t>
            </a:r>
          </a:p>
          <a:p>
            <a:pPr marL="0" indent="0">
              <a:buNone/>
            </a:pPr>
            <a:r>
              <a:rPr lang="pt-BR" dirty="0"/>
              <a:t>print(a)  #[11, 2, 3, 4, 5]</a:t>
            </a:r>
            <a:endParaRPr lang="en-US" dirty="0"/>
          </a:p>
          <a:p>
            <a:pPr marL="0" indent="0">
              <a:buNone/>
            </a:pPr>
            <a:endParaRPr lang="en-US" dirty="0"/>
          </a:p>
          <a:p>
            <a:pPr marL="0" indent="0">
              <a:buNone/>
            </a:pPr>
            <a:r>
              <a:rPr lang="en-US" dirty="0"/>
              <a:t>a[1:4] = [44,55,66]</a:t>
            </a:r>
          </a:p>
          <a:p>
            <a:pPr marL="0" indent="0">
              <a:buNone/>
            </a:pPr>
            <a:r>
              <a:rPr lang="en-US" dirty="0"/>
              <a:t>print(a)  #[11, 44, 55, 66, 5]</a:t>
            </a:r>
          </a:p>
        </p:txBody>
      </p:sp>
    </p:spTree>
    <p:extLst>
      <p:ext uri="{BB962C8B-B14F-4D97-AF65-F5344CB8AC3E}">
        <p14:creationId xmlns:p14="http://schemas.microsoft.com/office/powerpoint/2010/main" val="2976637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9B50A8-1950-457A-B65E-80044DC42AA1}"/>
              </a:ext>
            </a:extLst>
          </p:cNvPr>
          <p:cNvSpPr>
            <a:spLocks noGrp="1"/>
          </p:cNvSpPr>
          <p:nvPr>
            <p:ph idx="1"/>
          </p:nvPr>
        </p:nvSpPr>
        <p:spPr>
          <a:xfrm>
            <a:off x="838200" y="275208"/>
            <a:ext cx="4452891" cy="5901755"/>
          </a:xfrm>
        </p:spPr>
        <p:txBody>
          <a:bodyPr>
            <a:normAutofit lnSpcReduction="10000"/>
          </a:bodyPr>
          <a:lstStyle/>
          <a:p>
            <a:pPr marL="0" indent="0">
              <a:buNone/>
            </a:pPr>
            <a:r>
              <a:rPr lang="en-US" dirty="0"/>
              <a:t>a=[1,4,5]</a:t>
            </a:r>
          </a:p>
          <a:p>
            <a:pPr marL="0" indent="0">
              <a:buNone/>
            </a:pPr>
            <a:r>
              <a:rPr lang="en-US" dirty="0" err="1"/>
              <a:t>a.append</a:t>
            </a:r>
            <a:r>
              <a:rPr lang="en-US" dirty="0"/>
              <a:t>(8)</a:t>
            </a:r>
          </a:p>
          <a:p>
            <a:pPr marL="0" indent="0">
              <a:buNone/>
            </a:pPr>
            <a:r>
              <a:rPr lang="en-US" dirty="0"/>
              <a:t>a  #[1, 4, 5, 8]</a:t>
            </a:r>
          </a:p>
          <a:p>
            <a:pPr marL="0" indent="0">
              <a:buNone/>
            </a:pPr>
            <a:endParaRPr lang="en-US" dirty="0"/>
          </a:p>
          <a:p>
            <a:pPr marL="0" indent="0">
              <a:buNone/>
            </a:pPr>
            <a:r>
              <a:rPr lang="en-US" dirty="0" err="1"/>
              <a:t>a.extend</a:t>
            </a:r>
            <a:r>
              <a:rPr lang="en-US" dirty="0"/>
              <a:t>([77,88,99])</a:t>
            </a:r>
          </a:p>
          <a:p>
            <a:pPr marL="0" indent="0">
              <a:buNone/>
            </a:pPr>
            <a:r>
              <a:rPr lang="en-US" dirty="0"/>
              <a:t>a   #[1, 4, 5, 8, 77, 88, 99]</a:t>
            </a:r>
          </a:p>
          <a:p>
            <a:pPr marL="0" indent="0">
              <a:buNone/>
            </a:pPr>
            <a:endParaRPr lang="en-US" dirty="0"/>
          </a:p>
          <a:p>
            <a:pPr marL="0" indent="0">
              <a:buNone/>
            </a:pPr>
            <a:r>
              <a:rPr lang="en-US" dirty="0"/>
              <a:t>a=[1, 4, 5, 8, 77, 88, 99,5,5]</a:t>
            </a:r>
          </a:p>
          <a:p>
            <a:pPr marL="0" indent="0">
              <a:buNone/>
            </a:pPr>
            <a:r>
              <a:rPr lang="en-US" dirty="0"/>
              <a:t>print(</a:t>
            </a:r>
            <a:r>
              <a:rPr lang="en-US" dirty="0" err="1"/>
              <a:t>a.index</a:t>
            </a:r>
            <a:r>
              <a:rPr lang="en-US" dirty="0"/>
              <a:t>(5))</a:t>
            </a:r>
          </a:p>
          <a:p>
            <a:pPr marL="0" indent="0">
              <a:buNone/>
            </a:pPr>
            <a:r>
              <a:rPr lang="en-US" dirty="0"/>
              <a:t>print(</a:t>
            </a:r>
            <a:r>
              <a:rPr lang="en-US" dirty="0" err="1"/>
              <a:t>a.count</a:t>
            </a:r>
            <a:r>
              <a:rPr lang="en-US" dirty="0"/>
              <a:t>(5))</a:t>
            </a:r>
          </a:p>
          <a:p>
            <a:pPr marL="0" indent="0">
              <a:buNone/>
            </a:pPr>
            <a:r>
              <a:rPr lang="en-US" dirty="0" err="1"/>
              <a:t>a.sort</a:t>
            </a:r>
            <a:r>
              <a:rPr lang="en-US" dirty="0"/>
              <a:t>()</a:t>
            </a:r>
          </a:p>
          <a:p>
            <a:pPr marL="0" indent="0">
              <a:buNone/>
            </a:pPr>
            <a:r>
              <a:rPr lang="en-US" dirty="0" err="1"/>
              <a:t>a.reverse</a:t>
            </a:r>
            <a:r>
              <a:rPr lang="en-US" dirty="0"/>
              <a:t>()</a:t>
            </a:r>
          </a:p>
          <a:p>
            <a:pPr marL="0" indent="0">
              <a:buNone/>
            </a:pPr>
            <a:endParaRPr lang="en-US" dirty="0"/>
          </a:p>
        </p:txBody>
      </p:sp>
      <p:sp>
        <p:nvSpPr>
          <p:cNvPr id="4" name="TextBox 3">
            <a:extLst>
              <a:ext uri="{FF2B5EF4-FFF2-40B4-BE49-F238E27FC236}">
                <a16:creationId xmlns:a16="http://schemas.microsoft.com/office/drawing/2014/main" id="{DDE98515-8746-4491-8403-F30269DA5EFB}"/>
              </a:ext>
            </a:extLst>
          </p:cNvPr>
          <p:cNvSpPr txBox="1"/>
          <p:nvPr/>
        </p:nvSpPr>
        <p:spPr>
          <a:xfrm>
            <a:off x="6702641" y="275208"/>
            <a:ext cx="4989250"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0" indent="0">
              <a:buNone/>
            </a:pPr>
            <a:r>
              <a:rPr lang="en-US" dirty="0"/>
              <a:t>a = [3 ** </a:t>
            </a:r>
            <a:r>
              <a:rPr lang="en-US" dirty="0" err="1"/>
              <a:t>i</a:t>
            </a:r>
            <a:r>
              <a:rPr lang="en-US" dirty="0"/>
              <a:t> for </a:t>
            </a:r>
            <a:r>
              <a:rPr lang="en-US" dirty="0" err="1"/>
              <a:t>i</a:t>
            </a:r>
            <a:r>
              <a:rPr lang="en-US" dirty="0"/>
              <a:t> in range(20)]</a:t>
            </a:r>
          </a:p>
          <a:p>
            <a:pPr marL="0" indent="0">
              <a:buNone/>
            </a:pPr>
            <a:r>
              <a:rPr lang="en-US" dirty="0"/>
              <a:t>a</a:t>
            </a:r>
          </a:p>
          <a:p>
            <a:endParaRPr lang="en-US" dirty="0"/>
          </a:p>
          <a:p>
            <a:endParaRPr lang="en-US" dirty="0"/>
          </a:p>
          <a:p>
            <a:r>
              <a:rPr lang="en-US" dirty="0"/>
              <a:t>a = []</a:t>
            </a:r>
          </a:p>
          <a:p>
            <a:r>
              <a:rPr lang="en-US" dirty="0"/>
              <a:t>for </a:t>
            </a:r>
            <a:r>
              <a:rPr lang="en-US" dirty="0" err="1"/>
              <a:t>i</a:t>
            </a:r>
            <a:r>
              <a:rPr lang="en-US" dirty="0"/>
              <a:t> in range(20):</a:t>
            </a:r>
          </a:p>
          <a:p>
            <a:r>
              <a:rPr lang="en-US" dirty="0"/>
              <a:t>    </a:t>
            </a:r>
            <a:r>
              <a:rPr lang="en-US" dirty="0" err="1"/>
              <a:t>a.append</a:t>
            </a:r>
            <a:r>
              <a:rPr lang="en-US" dirty="0"/>
              <a:t>(3**</a:t>
            </a:r>
            <a:r>
              <a:rPr lang="en-US" dirty="0" err="1"/>
              <a:t>i</a:t>
            </a:r>
            <a:r>
              <a:rPr lang="en-US" dirty="0"/>
              <a:t>)</a:t>
            </a:r>
          </a:p>
          <a:p>
            <a:r>
              <a:rPr lang="en-US" dirty="0"/>
              <a:t>print(a)</a:t>
            </a:r>
          </a:p>
        </p:txBody>
      </p:sp>
    </p:spTree>
    <p:extLst>
      <p:ext uri="{BB962C8B-B14F-4D97-AF65-F5344CB8AC3E}">
        <p14:creationId xmlns:p14="http://schemas.microsoft.com/office/powerpoint/2010/main" val="335411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Ever wondered why is it named Python?</a:t>
            </a:r>
            <a:endParaRPr lang="en-US" dirty="0"/>
          </a:p>
        </p:txBody>
      </p:sp>
      <p:sp>
        <p:nvSpPr>
          <p:cNvPr id="3" name="Content Placeholder 2"/>
          <p:cNvSpPr>
            <a:spLocks noGrp="1"/>
          </p:cNvSpPr>
          <p:nvPr>
            <p:ph idx="1"/>
          </p:nvPr>
        </p:nvSpPr>
        <p:spPr/>
        <p:txBody>
          <a:bodyPr/>
          <a:lstStyle/>
          <a:p>
            <a:r>
              <a:rPr lang="en-US" dirty="0"/>
              <a:t>There’s an interesting story about it. While implementing Python, </a:t>
            </a:r>
            <a:r>
              <a:rPr lang="en-US" i="1" dirty="0"/>
              <a:t>Van </a:t>
            </a:r>
            <a:r>
              <a:rPr lang="en-US" i="1" dirty="0" err="1"/>
              <a:t>Rossum</a:t>
            </a:r>
            <a:r>
              <a:rPr lang="en-US" dirty="0" err="1"/>
              <a:t>was</a:t>
            </a:r>
            <a:r>
              <a:rPr lang="en-US" dirty="0"/>
              <a:t> also reading the published scripts from </a:t>
            </a:r>
            <a:r>
              <a:rPr lang="en-US" b="1" dirty="0"/>
              <a:t>“</a:t>
            </a:r>
            <a:r>
              <a:rPr lang="en-US" b="1" i="1" dirty="0"/>
              <a:t>Monty Python’s Flying Circus</a:t>
            </a:r>
            <a:r>
              <a:rPr lang="en-US" b="1" dirty="0"/>
              <a:t>”</a:t>
            </a:r>
            <a:r>
              <a:rPr lang="en-US" dirty="0"/>
              <a:t>, a </a:t>
            </a:r>
            <a:r>
              <a:rPr lang="en-US" i="1" dirty="0"/>
              <a:t>BBC</a:t>
            </a:r>
            <a:r>
              <a:rPr lang="en-US" dirty="0"/>
              <a:t> </a:t>
            </a:r>
            <a:r>
              <a:rPr lang="en-US" i="1" dirty="0"/>
              <a:t>comedy series</a:t>
            </a:r>
            <a:r>
              <a:rPr lang="en-US" dirty="0"/>
              <a:t> from the 1970s. Since he wanted a short, unique and slightly mysterious name for his invention, he got inspired by the series and named it </a:t>
            </a:r>
            <a:r>
              <a:rPr lang="en-US" b="1" dirty="0"/>
              <a:t>Python</a:t>
            </a:r>
            <a:r>
              <a:rPr lang="en-US" dirty="0"/>
              <a:t>!</a:t>
            </a:r>
          </a:p>
        </p:txBody>
      </p:sp>
    </p:spTree>
    <p:extLst>
      <p:ext uri="{BB962C8B-B14F-4D97-AF65-F5344CB8AC3E}">
        <p14:creationId xmlns:p14="http://schemas.microsoft.com/office/powerpoint/2010/main" val="3037182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br>
              <a:rPr lang="en-US" b="1" dirty="0"/>
            </a:br>
            <a:r>
              <a:rPr lang="en-US" b="1" dirty="0"/>
              <a:t>Python Tuples</a:t>
            </a:r>
            <a:br>
              <a:rPr lang="en-US" b="1" dirty="0"/>
            </a:br>
            <a:r>
              <a:rPr lang="en-US" sz="2000" dirty="0"/>
              <a:t>Lists are enclosed in brackets ( </a:t>
            </a:r>
            <a:r>
              <a:rPr lang="en-US" sz="2000" b="1" dirty="0"/>
              <a:t>[ ] </a:t>
            </a:r>
            <a:r>
              <a:rPr lang="en-US" sz="2000" dirty="0"/>
              <a:t>) and their elements and size can be changed, while tuples are enclosed in</a:t>
            </a:r>
            <a:br>
              <a:rPr lang="en-US" sz="2000" dirty="0"/>
            </a:br>
            <a:r>
              <a:rPr lang="en-US" sz="2000" dirty="0"/>
              <a:t>parentheses ( </a:t>
            </a:r>
            <a:r>
              <a:rPr lang="en-US" sz="2000" b="1" dirty="0"/>
              <a:t>( ) </a:t>
            </a:r>
            <a:r>
              <a:rPr lang="en-US" sz="2000" dirty="0"/>
              <a:t>) and cannot be updated. Tuples is </a:t>
            </a:r>
            <a:r>
              <a:rPr lang="en-US" sz="2000" b="1" dirty="0" err="1"/>
              <a:t>readonly</a:t>
            </a:r>
            <a:br>
              <a:rPr lang="en-US" dirty="0"/>
            </a:br>
            <a:br>
              <a:rPr lang="en-US" dirty="0"/>
            </a:br>
            <a:br>
              <a:rPr lang="en-US" dirty="0"/>
            </a:br>
            <a:endParaRPr lang="en-US" dirty="0"/>
          </a:p>
        </p:txBody>
      </p:sp>
      <p:sp>
        <p:nvSpPr>
          <p:cNvPr id="3" name="Content Placeholder 2"/>
          <p:cNvSpPr>
            <a:spLocks noGrp="1"/>
          </p:cNvSpPr>
          <p:nvPr>
            <p:ph idx="1"/>
          </p:nvPr>
        </p:nvSpPr>
        <p:spPr>
          <a:xfrm>
            <a:off x="838200" y="1838504"/>
            <a:ext cx="10515600" cy="4881892"/>
          </a:xfrm>
        </p:spPr>
        <p:txBody>
          <a:bodyPr>
            <a:normAutofit fontScale="62500" lnSpcReduction="20000"/>
          </a:bodyPr>
          <a:lstStyle/>
          <a:p>
            <a:pPr marL="0" indent="0">
              <a:buNone/>
            </a:pPr>
            <a:r>
              <a:rPr lang="en-US" dirty="0"/>
              <a:t>tuple = (‘xyz', 123, 1.23, ‘RAM', 17.5 )</a:t>
            </a:r>
          </a:p>
          <a:p>
            <a:pPr marL="0" indent="0">
              <a:buNone/>
            </a:pPr>
            <a:r>
              <a:rPr lang="en-US" dirty="0" err="1"/>
              <a:t>tinytuple</a:t>
            </a:r>
            <a:r>
              <a:rPr lang="en-US" dirty="0"/>
              <a:t> = (123, ‘RAM‘)    </a:t>
            </a:r>
          </a:p>
          <a:p>
            <a:pPr marL="0" indent="0">
              <a:buNone/>
            </a:pPr>
            <a:endParaRPr lang="en-US" dirty="0"/>
          </a:p>
          <a:p>
            <a:pPr marL="0" indent="0">
              <a:buNone/>
            </a:pPr>
            <a:r>
              <a:rPr lang="en-US" dirty="0"/>
              <a:t>print(tuple) # Prints complete list</a:t>
            </a:r>
          </a:p>
          <a:p>
            <a:pPr marL="0" indent="0">
              <a:buNone/>
            </a:pPr>
            <a:r>
              <a:rPr lang="en-US" dirty="0"/>
              <a:t>print(tuple[0]) # Prints first element of the list</a:t>
            </a:r>
          </a:p>
          <a:p>
            <a:pPr marL="0" indent="0">
              <a:buNone/>
            </a:pPr>
            <a:r>
              <a:rPr lang="en-US" dirty="0"/>
              <a:t>print(tuple[1:3]) # Prints elements starting from 2nd till 3rd</a:t>
            </a:r>
          </a:p>
          <a:p>
            <a:pPr marL="0" indent="0">
              <a:buNone/>
            </a:pPr>
            <a:r>
              <a:rPr lang="en-US" dirty="0"/>
              <a:t>print(tuple[2:]) # Prints elements starting from 3rd element</a:t>
            </a:r>
          </a:p>
          <a:p>
            <a:pPr marL="0" indent="0">
              <a:buNone/>
            </a:pPr>
            <a:r>
              <a:rPr lang="en-US" dirty="0"/>
              <a:t>print(</a:t>
            </a:r>
            <a:r>
              <a:rPr lang="en-US" dirty="0" err="1"/>
              <a:t>tinytuple</a:t>
            </a:r>
            <a:r>
              <a:rPr lang="en-US" dirty="0"/>
              <a:t> * 2) # Prints list two times</a:t>
            </a:r>
          </a:p>
          <a:p>
            <a:pPr marL="0" indent="0">
              <a:buNone/>
            </a:pPr>
            <a:r>
              <a:rPr lang="en-US" dirty="0"/>
              <a:t>print (tuple + </a:t>
            </a:r>
            <a:r>
              <a:rPr lang="en-US" dirty="0" err="1"/>
              <a:t>tinytuple</a:t>
            </a:r>
            <a:r>
              <a:rPr lang="en-US" dirty="0"/>
              <a:t>) # Prints concatenated lists</a:t>
            </a:r>
          </a:p>
          <a:p>
            <a:pPr marL="0" indent="0">
              <a:buNone/>
            </a:pPr>
            <a:r>
              <a:rPr lang="en-US" dirty="0" err="1">
                <a:solidFill>
                  <a:srgbClr val="FF0000"/>
                </a:solidFill>
              </a:rPr>
              <a:t>tuple.append</a:t>
            </a:r>
            <a:r>
              <a:rPr lang="en-US" dirty="0">
                <a:solidFill>
                  <a:srgbClr val="FF0000"/>
                </a:solidFill>
              </a:rPr>
              <a:t>(‘Manish’) # Not Applicable</a:t>
            </a:r>
          </a:p>
          <a:p>
            <a:pPr marL="0" indent="0">
              <a:buNone/>
            </a:pPr>
            <a:endParaRPr lang="en-US" dirty="0">
              <a:solidFill>
                <a:srgbClr val="FF0000"/>
              </a:solidFill>
            </a:endParaRPr>
          </a:p>
          <a:p>
            <a:pPr marL="0" indent="0">
              <a:buNone/>
            </a:pPr>
            <a:r>
              <a:rPr lang="en-US" dirty="0">
                <a:solidFill>
                  <a:schemeClr val="accent1">
                    <a:lumMod val="75000"/>
                  </a:schemeClr>
                </a:solidFill>
              </a:rPr>
              <a:t>a = []</a:t>
            </a:r>
          </a:p>
          <a:p>
            <a:pPr marL="0" indent="0">
              <a:buNone/>
            </a:pPr>
            <a:r>
              <a:rPr lang="en-US" dirty="0">
                <a:solidFill>
                  <a:schemeClr val="accent1">
                    <a:lumMod val="75000"/>
                  </a:schemeClr>
                </a:solidFill>
              </a:rPr>
              <a:t>for </a:t>
            </a:r>
            <a:r>
              <a:rPr lang="en-US" dirty="0" err="1">
                <a:solidFill>
                  <a:schemeClr val="accent1">
                    <a:lumMod val="75000"/>
                  </a:schemeClr>
                </a:solidFill>
              </a:rPr>
              <a:t>i</a:t>
            </a:r>
            <a:r>
              <a:rPr lang="en-US" dirty="0">
                <a:solidFill>
                  <a:schemeClr val="accent1">
                    <a:lumMod val="75000"/>
                  </a:schemeClr>
                </a:solidFill>
              </a:rPr>
              <a:t> in range(20):</a:t>
            </a:r>
          </a:p>
          <a:p>
            <a:pPr marL="0" indent="0">
              <a:buNone/>
            </a:pPr>
            <a:r>
              <a:rPr lang="en-US" dirty="0">
                <a:solidFill>
                  <a:schemeClr val="accent1">
                    <a:lumMod val="75000"/>
                  </a:schemeClr>
                </a:solidFill>
              </a:rPr>
              <a:t>    </a:t>
            </a:r>
            <a:r>
              <a:rPr lang="en-US" dirty="0" err="1">
                <a:solidFill>
                  <a:schemeClr val="accent1">
                    <a:lumMod val="75000"/>
                  </a:schemeClr>
                </a:solidFill>
              </a:rPr>
              <a:t>a.append</a:t>
            </a:r>
            <a:r>
              <a:rPr lang="en-US" dirty="0">
                <a:solidFill>
                  <a:schemeClr val="accent1">
                    <a:lumMod val="75000"/>
                  </a:schemeClr>
                </a:solidFill>
              </a:rPr>
              <a:t>(3**</a:t>
            </a:r>
            <a:r>
              <a:rPr lang="en-US" dirty="0" err="1">
                <a:solidFill>
                  <a:schemeClr val="accent1">
                    <a:lumMod val="75000"/>
                  </a:schemeClr>
                </a:solidFill>
              </a:rPr>
              <a:t>i</a:t>
            </a:r>
            <a:r>
              <a:rPr lang="en-US" dirty="0">
                <a:solidFill>
                  <a:schemeClr val="accent1">
                    <a:lumMod val="75000"/>
                  </a:schemeClr>
                </a:solidFill>
              </a:rPr>
              <a:t>)</a:t>
            </a:r>
          </a:p>
          <a:p>
            <a:pPr marL="0" indent="0">
              <a:buNone/>
            </a:pPr>
            <a:r>
              <a:rPr lang="en-US" dirty="0">
                <a:solidFill>
                  <a:schemeClr val="accent1">
                    <a:lumMod val="75000"/>
                  </a:schemeClr>
                </a:solidFill>
              </a:rPr>
              <a:t>print(a)</a:t>
            </a:r>
          </a:p>
          <a:p>
            <a:endParaRPr lang="en-US" dirty="0"/>
          </a:p>
        </p:txBody>
      </p:sp>
    </p:spTree>
    <p:extLst>
      <p:ext uri="{BB962C8B-B14F-4D97-AF65-F5344CB8AC3E}">
        <p14:creationId xmlns:p14="http://schemas.microsoft.com/office/powerpoint/2010/main" val="1416205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Modify tuple Values?</a:t>
            </a:r>
          </a:p>
        </p:txBody>
      </p:sp>
      <p:sp>
        <p:nvSpPr>
          <p:cNvPr id="3" name="Content Placeholder 2"/>
          <p:cNvSpPr>
            <a:spLocks noGrp="1"/>
          </p:cNvSpPr>
          <p:nvPr>
            <p:ph idx="1"/>
          </p:nvPr>
        </p:nvSpPr>
        <p:spPr/>
        <p:txBody>
          <a:bodyPr>
            <a:normAutofit lnSpcReduction="10000"/>
          </a:bodyPr>
          <a:lstStyle/>
          <a:p>
            <a:pPr marL="0" indent="0">
              <a:buNone/>
            </a:pPr>
            <a:r>
              <a:rPr lang="fr-FR" dirty="0"/>
              <a:t>T1=(10,50,20,9,40,25,60,30,1,56)</a:t>
            </a:r>
          </a:p>
          <a:p>
            <a:pPr marL="0" indent="0">
              <a:buNone/>
            </a:pPr>
            <a:r>
              <a:rPr lang="fr-FR" dirty="0"/>
              <a:t>L1=</a:t>
            </a:r>
            <a:r>
              <a:rPr lang="fr-FR" dirty="0" err="1"/>
              <a:t>list</a:t>
            </a:r>
            <a:r>
              <a:rPr lang="fr-FR" dirty="0"/>
              <a:t>(T1)</a:t>
            </a:r>
          </a:p>
          <a:p>
            <a:pPr marL="0" indent="0">
              <a:buNone/>
            </a:pPr>
            <a:r>
              <a:rPr lang="fr-FR" dirty="0"/>
              <a:t>L1[5]=100</a:t>
            </a:r>
          </a:p>
          <a:p>
            <a:pPr marL="0" indent="0">
              <a:buNone/>
            </a:pPr>
            <a:r>
              <a:rPr lang="fr-FR" dirty="0"/>
              <a:t>T1=</a:t>
            </a:r>
            <a:r>
              <a:rPr lang="fr-FR" dirty="0" err="1"/>
              <a:t>tuple</a:t>
            </a:r>
            <a:r>
              <a:rPr lang="fr-FR" dirty="0"/>
              <a:t>(L1)</a:t>
            </a:r>
          </a:p>
          <a:p>
            <a:pPr marL="0" indent="0">
              <a:buNone/>
            </a:pPr>
            <a:r>
              <a:rPr lang="fr-FR" dirty="0"/>
              <a:t>T1</a:t>
            </a:r>
          </a:p>
          <a:p>
            <a:pPr marL="0" indent="0">
              <a:buNone/>
            </a:pPr>
            <a:endParaRPr lang="fr-FR" dirty="0"/>
          </a:p>
          <a:p>
            <a:pPr marL="0" indent="0">
              <a:buNone/>
            </a:pPr>
            <a:r>
              <a:rPr lang="fr-FR" dirty="0"/>
              <a:t>*</a:t>
            </a:r>
            <a:r>
              <a:rPr lang="en-US" dirty="0"/>
              <a:t>convert tuple to list by built-in function list(). You can always update an item to list object assigning new value to element at certain index. Then use another built-in function tuple() to convert this list object back to tuple</a:t>
            </a:r>
            <a:endParaRPr lang="fr-FR" dirty="0"/>
          </a:p>
        </p:txBody>
      </p:sp>
    </p:spTree>
    <p:extLst>
      <p:ext uri="{BB962C8B-B14F-4D97-AF65-F5344CB8AC3E}">
        <p14:creationId xmlns:p14="http://schemas.microsoft.com/office/powerpoint/2010/main" val="4137620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Python Dictionary</a:t>
            </a:r>
            <a:br>
              <a:rPr lang="en-US" b="1" dirty="0"/>
            </a:br>
            <a:r>
              <a:rPr lang="en-US" sz="2200" dirty="0"/>
              <a:t>Dictionaries are enclosed by curly braces ({ }) and values can be assigned and accessed using square braces ([]).</a:t>
            </a:r>
            <a:br>
              <a:rPr lang="en-US" dirty="0"/>
            </a:b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err="1">
                <a:solidFill>
                  <a:srgbClr val="C00000"/>
                </a:solidFill>
              </a:rPr>
              <a:t>dict</a:t>
            </a:r>
            <a:r>
              <a:rPr lang="en-US" dirty="0">
                <a:solidFill>
                  <a:srgbClr val="C00000"/>
                </a:solidFill>
              </a:rPr>
              <a:t> = {}</a:t>
            </a:r>
          </a:p>
          <a:p>
            <a:pPr marL="0" indent="0">
              <a:buNone/>
            </a:pPr>
            <a:r>
              <a:rPr lang="en-US" dirty="0" err="1">
                <a:solidFill>
                  <a:srgbClr val="C00000"/>
                </a:solidFill>
              </a:rPr>
              <a:t>dict</a:t>
            </a:r>
            <a:r>
              <a:rPr lang="en-US" dirty="0">
                <a:solidFill>
                  <a:srgbClr val="C00000"/>
                </a:solidFill>
              </a:rPr>
              <a:t>['one'] = "This is one"</a:t>
            </a:r>
          </a:p>
          <a:p>
            <a:pPr marL="0" indent="0">
              <a:buNone/>
            </a:pPr>
            <a:r>
              <a:rPr lang="en-US" dirty="0" err="1">
                <a:solidFill>
                  <a:srgbClr val="C00000"/>
                </a:solidFill>
              </a:rPr>
              <a:t>dict</a:t>
            </a:r>
            <a:r>
              <a:rPr lang="en-US" dirty="0">
                <a:solidFill>
                  <a:srgbClr val="C00000"/>
                </a:solidFill>
              </a:rPr>
              <a:t>[2] = "This is two“</a:t>
            </a:r>
          </a:p>
          <a:p>
            <a:pPr marL="0" indent="0">
              <a:buNone/>
            </a:pPr>
            <a:endParaRPr lang="en-US" dirty="0">
              <a:solidFill>
                <a:srgbClr val="C00000"/>
              </a:solidFill>
            </a:endParaRPr>
          </a:p>
          <a:p>
            <a:pPr marL="0" indent="0">
              <a:buNone/>
            </a:pPr>
            <a:r>
              <a:rPr lang="en-US" dirty="0"/>
              <a:t>tinydict = {'name’: ‘ABC','code’:’8989’, 'dept': ‘IT'}</a:t>
            </a:r>
          </a:p>
          <a:p>
            <a:pPr marL="0" indent="0">
              <a:buNone/>
            </a:pPr>
            <a:endParaRPr lang="en-US" dirty="0"/>
          </a:p>
          <a:p>
            <a:pPr marL="0" indent="0">
              <a:buNone/>
            </a:pPr>
            <a:r>
              <a:rPr lang="en-US" dirty="0"/>
              <a:t>print(</a:t>
            </a:r>
            <a:r>
              <a:rPr lang="en-US" dirty="0" err="1"/>
              <a:t>dict</a:t>
            </a:r>
            <a:r>
              <a:rPr lang="en-US" dirty="0"/>
              <a:t>['one']) # Prints value for 'one' key</a:t>
            </a:r>
          </a:p>
          <a:p>
            <a:pPr marL="0" indent="0">
              <a:buNone/>
            </a:pPr>
            <a:r>
              <a:rPr lang="en-US" dirty="0"/>
              <a:t>print(</a:t>
            </a:r>
            <a:r>
              <a:rPr lang="en-US" dirty="0" err="1"/>
              <a:t>dict</a:t>
            </a:r>
            <a:r>
              <a:rPr lang="en-US" dirty="0"/>
              <a:t>[2]) # Prints value for 2 key</a:t>
            </a:r>
          </a:p>
          <a:p>
            <a:pPr marL="0" indent="0">
              <a:buNone/>
            </a:pPr>
            <a:r>
              <a:rPr lang="en-US" dirty="0"/>
              <a:t>print(</a:t>
            </a:r>
            <a:r>
              <a:rPr lang="en-US" dirty="0" err="1"/>
              <a:t>tinydict</a:t>
            </a:r>
            <a:r>
              <a:rPr lang="en-US" dirty="0"/>
              <a:t>) # Prints complete dictionary</a:t>
            </a:r>
          </a:p>
          <a:p>
            <a:pPr marL="0" indent="0">
              <a:buNone/>
            </a:pPr>
            <a:r>
              <a:rPr lang="en-US" dirty="0"/>
              <a:t>print(</a:t>
            </a:r>
            <a:r>
              <a:rPr lang="en-US" dirty="0" err="1"/>
              <a:t>tinydict.keys</a:t>
            </a:r>
            <a:r>
              <a:rPr lang="en-US" dirty="0"/>
              <a:t>()) # Prints all the keys</a:t>
            </a:r>
          </a:p>
          <a:p>
            <a:pPr marL="0" indent="0">
              <a:buNone/>
            </a:pPr>
            <a:r>
              <a:rPr lang="en-US" dirty="0"/>
              <a:t>print(</a:t>
            </a:r>
            <a:r>
              <a:rPr lang="en-US" dirty="0" err="1"/>
              <a:t>tinydict.values</a:t>
            </a:r>
            <a:r>
              <a:rPr lang="en-US" dirty="0"/>
              <a:t>()) # Prints all the values</a:t>
            </a:r>
          </a:p>
        </p:txBody>
      </p:sp>
    </p:spTree>
    <p:extLst>
      <p:ext uri="{BB962C8B-B14F-4D97-AF65-F5344CB8AC3E}">
        <p14:creationId xmlns:p14="http://schemas.microsoft.com/office/powerpoint/2010/main" val="4115774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65C32B-5806-465E-B843-0CE678141D37}"/>
              </a:ext>
            </a:extLst>
          </p:cNvPr>
          <p:cNvSpPr>
            <a:spLocks noGrp="1"/>
          </p:cNvSpPr>
          <p:nvPr>
            <p:ph idx="1"/>
          </p:nvPr>
        </p:nvSpPr>
        <p:spPr>
          <a:xfrm>
            <a:off x="838200" y="298978"/>
            <a:ext cx="10515600" cy="5848489"/>
          </a:xfrm>
        </p:spPr>
        <p:txBody>
          <a:bodyPr/>
          <a:lstStyle/>
          <a:p>
            <a:pPr marL="0" indent="0">
              <a:buNone/>
            </a:pPr>
            <a:r>
              <a:rPr lang="en-US" dirty="0"/>
              <a:t>a={}.</a:t>
            </a:r>
            <a:r>
              <a:rPr lang="en-US" dirty="0" err="1"/>
              <a:t>fromkeys</a:t>
            </a:r>
            <a:r>
              <a:rPr lang="en-US" dirty="0"/>
              <a:t>(["</a:t>
            </a:r>
            <a:r>
              <a:rPr lang="en-US" dirty="0" err="1"/>
              <a:t>A","B","c</a:t>
            </a:r>
            <a:r>
              <a:rPr lang="en-US" dirty="0"/>
              <a:t>"],0)</a:t>
            </a:r>
          </a:p>
          <a:p>
            <a:pPr marL="0" indent="0">
              <a:buNone/>
            </a:pPr>
            <a:endParaRPr lang="en-US" dirty="0"/>
          </a:p>
          <a:p>
            <a:pPr marL="0" indent="0">
              <a:buNone/>
            </a:pPr>
            <a:r>
              <a:rPr lang="en-US" dirty="0"/>
              <a:t>for </a:t>
            </a:r>
            <a:r>
              <a:rPr lang="en-US" dirty="0" err="1"/>
              <a:t>i</a:t>
            </a:r>
            <a:r>
              <a:rPr lang="en-US" dirty="0"/>
              <a:t> in </a:t>
            </a:r>
            <a:r>
              <a:rPr lang="en-US" dirty="0" err="1"/>
              <a:t>a.items</a:t>
            </a:r>
            <a:r>
              <a:rPr lang="en-US" dirty="0"/>
              <a:t>():</a:t>
            </a:r>
          </a:p>
          <a:p>
            <a:pPr marL="0" indent="0">
              <a:buNone/>
            </a:pPr>
            <a:r>
              <a:rPr lang="en-US" dirty="0"/>
              <a:t>    print(</a:t>
            </a:r>
            <a:r>
              <a:rPr lang="en-US" dirty="0" err="1"/>
              <a:t>i</a:t>
            </a:r>
            <a:r>
              <a:rPr lang="en-US" dirty="0"/>
              <a:t>)</a:t>
            </a:r>
          </a:p>
          <a:p>
            <a:pPr marL="0" indent="0">
              <a:buNone/>
            </a:pPr>
            <a:endParaRPr lang="en-US" dirty="0"/>
          </a:p>
          <a:p>
            <a:pPr marL="0" indent="0">
              <a:buNone/>
            </a:pPr>
            <a:r>
              <a:rPr lang="en-US" dirty="0"/>
              <a:t>print(</a:t>
            </a:r>
            <a:r>
              <a:rPr lang="en-US" dirty="0" err="1"/>
              <a:t>a.keys</a:t>
            </a:r>
            <a:r>
              <a:rPr lang="en-US" dirty="0"/>
              <a:t>())</a:t>
            </a:r>
          </a:p>
          <a:p>
            <a:pPr marL="0" indent="0">
              <a:buNone/>
            </a:pPr>
            <a:endParaRPr lang="en-US" dirty="0"/>
          </a:p>
          <a:p>
            <a:pPr marL="0" indent="0">
              <a:buNone/>
            </a:pPr>
            <a:r>
              <a:rPr lang="en-US" dirty="0"/>
              <a:t>a={</a:t>
            </a:r>
            <a:r>
              <a:rPr lang="en-US" dirty="0" err="1"/>
              <a:t>i</a:t>
            </a:r>
            <a:r>
              <a:rPr lang="en-US" dirty="0"/>
              <a:t> : </a:t>
            </a:r>
            <a:r>
              <a:rPr lang="en-US" dirty="0" err="1"/>
              <a:t>i</a:t>
            </a:r>
            <a:r>
              <a:rPr lang="en-US" dirty="0"/>
              <a:t> * </a:t>
            </a:r>
            <a:r>
              <a:rPr lang="en-US" dirty="0" err="1"/>
              <a:t>i</a:t>
            </a:r>
            <a:r>
              <a:rPr lang="en-US" dirty="0"/>
              <a:t> for </a:t>
            </a:r>
            <a:r>
              <a:rPr lang="en-US" dirty="0" err="1"/>
              <a:t>i</a:t>
            </a:r>
            <a:r>
              <a:rPr lang="en-US" dirty="0"/>
              <a:t> in range(20)}</a:t>
            </a:r>
          </a:p>
          <a:p>
            <a:pPr marL="0" indent="0">
              <a:buNone/>
            </a:pPr>
            <a:r>
              <a:rPr lang="en-US" dirty="0"/>
              <a:t>a</a:t>
            </a:r>
          </a:p>
        </p:txBody>
      </p:sp>
    </p:spTree>
    <p:extLst>
      <p:ext uri="{BB962C8B-B14F-4D97-AF65-F5344CB8AC3E}">
        <p14:creationId xmlns:p14="http://schemas.microsoft.com/office/powerpoint/2010/main" val="1829892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Set</a:t>
            </a:r>
            <a:br>
              <a:rPr lang="en-US" b="1" dirty="0"/>
            </a:br>
            <a:endParaRPr lang="en-US" dirty="0"/>
          </a:p>
        </p:txBody>
      </p:sp>
      <p:sp>
        <p:nvSpPr>
          <p:cNvPr id="3" name="Content Placeholder 2"/>
          <p:cNvSpPr>
            <a:spLocks noGrp="1"/>
          </p:cNvSpPr>
          <p:nvPr>
            <p:ph idx="1"/>
          </p:nvPr>
        </p:nvSpPr>
        <p:spPr/>
        <p:txBody>
          <a:bodyPr/>
          <a:lstStyle/>
          <a:p>
            <a:r>
              <a:rPr lang="en-US" dirty="0"/>
              <a:t>Set is an ordered and unordered collection of unique items. Set is defined by values separated by comma inside braces { }. </a:t>
            </a:r>
            <a:br>
              <a:rPr lang="en-US" dirty="0"/>
            </a:br>
            <a:endParaRPr lang="en-US" dirty="0"/>
          </a:p>
          <a:p>
            <a:pPr marL="0" indent="0">
              <a:buNone/>
            </a:pPr>
            <a:r>
              <a:rPr lang="en-US" dirty="0"/>
              <a:t>a = {5,2,3,1,4,3,4}  # printing set variable</a:t>
            </a:r>
          </a:p>
          <a:p>
            <a:pPr marL="0" indent="0">
              <a:buNone/>
            </a:pPr>
            <a:r>
              <a:rPr lang="en-US" dirty="0"/>
              <a:t>print("a = ", a) </a:t>
            </a:r>
          </a:p>
          <a:p>
            <a:pPr marL="0" indent="0">
              <a:buNone/>
            </a:pPr>
            <a:r>
              <a:rPr lang="en-US" dirty="0"/>
              <a:t>print(type(a)) # data type of variable a</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1511271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093" y="229898"/>
            <a:ext cx="10515600" cy="5840533"/>
          </a:xfrm>
        </p:spPr>
        <p:txBody>
          <a:bodyPr>
            <a:normAutofit fontScale="77500" lnSpcReduction="20000"/>
          </a:bodyPr>
          <a:lstStyle/>
          <a:p>
            <a:pPr marL="0" lvl="0" indent="0">
              <a:spcBef>
                <a:spcPts val="0"/>
              </a:spcBef>
              <a:buNone/>
            </a:pPr>
            <a:r>
              <a:rPr lang="en-US" dirty="0"/>
              <a:t># Working with sets # Initialize two sentences. </a:t>
            </a:r>
          </a:p>
          <a:p>
            <a:pPr marL="0" lvl="0" indent="0">
              <a:spcBef>
                <a:spcPts val="0"/>
              </a:spcBef>
              <a:buNone/>
            </a:pPr>
            <a:endParaRPr lang="en-US" dirty="0"/>
          </a:p>
          <a:p>
            <a:pPr marL="0" lvl="0" indent="0">
              <a:spcBef>
                <a:spcPts val="0"/>
              </a:spcBef>
              <a:buNone/>
            </a:pPr>
            <a:r>
              <a:rPr lang="en-US" dirty="0"/>
              <a:t>sentence_1 = "There is nothing new in the world except history you do not know" </a:t>
            </a:r>
          </a:p>
          <a:p>
            <a:pPr marL="0" lvl="0" indent="0">
              <a:spcBef>
                <a:spcPts val="0"/>
              </a:spcBef>
              <a:buNone/>
            </a:pPr>
            <a:r>
              <a:rPr lang="en-US" dirty="0"/>
              <a:t>sentence_2 = "With the new day comes new strength and new thoughts" </a:t>
            </a:r>
          </a:p>
          <a:p>
            <a:pPr marL="0" lvl="0" indent="0">
              <a:spcBef>
                <a:spcPts val="0"/>
              </a:spcBef>
              <a:buNone/>
            </a:pPr>
            <a:endParaRPr lang="en-US" dirty="0"/>
          </a:p>
          <a:p>
            <a:pPr marL="0" lvl="0" indent="0">
              <a:spcBef>
                <a:spcPts val="0"/>
              </a:spcBef>
              <a:buNone/>
            </a:pPr>
            <a:endParaRPr lang="en-US" dirty="0"/>
          </a:p>
          <a:p>
            <a:pPr marL="0" lvl="0" indent="0">
              <a:spcBef>
                <a:spcPts val="0"/>
              </a:spcBef>
              <a:buNone/>
            </a:pPr>
            <a:r>
              <a:rPr lang="en-US" dirty="0"/>
              <a:t># Create set of words from strings </a:t>
            </a:r>
          </a:p>
          <a:p>
            <a:pPr marL="0" lvl="0" indent="0">
              <a:spcBef>
                <a:spcPts val="0"/>
              </a:spcBef>
              <a:buNone/>
            </a:pPr>
            <a:endParaRPr lang="en-US" dirty="0"/>
          </a:p>
          <a:p>
            <a:pPr marL="0" lvl="0" indent="0">
              <a:spcBef>
                <a:spcPts val="0"/>
              </a:spcBef>
              <a:buNone/>
            </a:pPr>
            <a:r>
              <a:rPr lang="en-US" dirty="0"/>
              <a:t>sentence_1_words = set(sentence_1.split()) </a:t>
            </a:r>
          </a:p>
          <a:p>
            <a:pPr marL="0" lvl="0" indent="0">
              <a:spcBef>
                <a:spcPts val="0"/>
              </a:spcBef>
              <a:buNone/>
            </a:pPr>
            <a:r>
              <a:rPr lang="en-US" dirty="0"/>
              <a:t>sentence_2_words = set(sentence_2.split()) </a:t>
            </a:r>
          </a:p>
          <a:p>
            <a:pPr marL="0" lvl="0" indent="0">
              <a:spcBef>
                <a:spcPts val="0"/>
              </a:spcBef>
              <a:buNone/>
            </a:pPr>
            <a:endParaRPr lang="en-US" dirty="0"/>
          </a:p>
          <a:p>
            <a:pPr marL="0" lvl="0" indent="0">
              <a:spcBef>
                <a:spcPts val="0"/>
              </a:spcBef>
              <a:buNone/>
            </a:pPr>
            <a:endParaRPr lang="en-US" dirty="0"/>
          </a:p>
          <a:p>
            <a:pPr marL="0" lvl="0" indent="0">
              <a:spcBef>
                <a:spcPts val="0"/>
              </a:spcBef>
              <a:buNone/>
            </a:pPr>
            <a:r>
              <a:rPr lang="en-US" dirty="0"/>
              <a:t># Find out the number of unique words in each set, vocabulary size. </a:t>
            </a:r>
          </a:p>
          <a:p>
            <a:pPr marL="0" lvl="0" indent="0">
              <a:spcBef>
                <a:spcPts val="0"/>
              </a:spcBef>
              <a:buNone/>
            </a:pPr>
            <a:endParaRPr lang="en-US" dirty="0"/>
          </a:p>
          <a:p>
            <a:pPr marL="0" lvl="0" indent="0">
              <a:spcBef>
                <a:spcPts val="0"/>
              </a:spcBef>
              <a:buNone/>
            </a:pPr>
            <a:r>
              <a:rPr lang="en-US" dirty="0"/>
              <a:t>no_words_in_sentence_1 = </a:t>
            </a:r>
            <a:r>
              <a:rPr lang="en-US" dirty="0" err="1"/>
              <a:t>len</a:t>
            </a:r>
            <a:r>
              <a:rPr lang="en-US" dirty="0"/>
              <a:t>(sentence_1_words) </a:t>
            </a:r>
          </a:p>
          <a:p>
            <a:pPr marL="0" lvl="0" indent="0">
              <a:spcBef>
                <a:spcPts val="0"/>
              </a:spcBef>
              <a:buNone/>
            </a:pPr>
            <a:r>
              <a:rPr lang="en-US" dirty="0"/>
              <a:t>no_words_in_sentence_2 = </a:t>
            </a:r>
            <a:r>
              <a:rPr lang="en-US" dirty="0" err="1"/>
              <a:t>len</a:t>
            </a:r>
            <a:r>
              <a:rPr lang="en-US" dirty="0"/>
              <a:t>(sentence_2_words) </a:t>
            </a:r>
          </a:p>
          <a:p>
            <a:pPr marL="0" lvl="0" indent="0">
              <a:spcBef>
                <a:spcPts val="0"/>
              </a:spcBef>
              <a:buNone/>
            </a:pPr>
            <a:endParaRPr lang="en-US" dirty="0"/>
          </a:p>
          <a:p>
            <a:pPr marL="0" lvl="0" indent="0">
              <a:spcBef>
                <a:spcPts val="0"/>
              </a:spcBef>
              <a:buNone/>
            </a:pPr>
            <a:endParaRPr lang="en-US" dirty="0"/>
          </a:p>
          <a:p>
            <a:pPr marL="0" lvl="0" indent="0">
              <a:spcBef>
                <a:spcPts val="0"/>
              </a:spcBef>
              <a:buNone/>
            </a:pPr>
            <a:r>
              <a:rPr lang="en-US" dirty="0"/>
              <a:t># Find out the list of common words between the two sets &amp; their count </a:t>
            </a:r>
          </a:p>
          <a:p>
            <a:pPr marL="0" lvl="0" indent="0">
              <a:spcBef>
                <a:spcPts val="0"/>
              </a:spcBef>
              <a:buNone/>
            </a:pPr>
            <a:endParaRPr lang="en-US" dirty="0"/>
          </a:p>
          <a:p>
            <a:pPr marL="0" lvl="0" indent="0">
              <a:spcBef>
                <a:spcPts val="0"/>
              </a:spcBef>
              <a:buNone/>
            </a:pPr>
            <a:r>
              <a:rPr lang="en-US" dirty="0" err="1"/>
              <a:t>common_words</a:t>
            </a:r>
            <a:r>
              <a:rPr lang="en-US" dirty="0"/>
              <a:t> = sentence_1_words.intersection(sentence_2_words) </a:t>
            </a:r>
          </a:p>
          <a:p>
            <a:pPr marL="0" lvl="0" indent="0">
              <a:spcBef>
                <a:spcPts val="0"/>
              </a:spcBef>
              <a:buNone/>
            </a:pPr>
            <a:r>
              <a:rPr lang="en-US" dirty="0" err="1"/>
              <a:t>number_of_common_words</a:t>
            </a:r>
            <a:r>
              <a:rPr lang="en-US" dirty="0"/>
              <a:t> = </a:t>
            </a:r>
            <a:r>
              <a:rPr lang="en-US" dirty="0" err="1"/>
              <a:t>len</a:t>
            </a:r>
            <a:r>
              <a:rPr lang="en-US" dirty="0"/>
              <a:t>(sentence_1_words.intersection(sentence_2_words)) </a:t>
            </a:r>
          </a:p>
          <a:p>
            <a:endParaRPr lang="en-US" dirty="0"/>
          </a:p>
        </p:txBody>
      </p:sp>
    </p:spTree>
    <p:extLst>
      <p:ext uri="{BB962C8B-B14F-4D97-AF65-F5344CB8AC3E}">
        <p14:creationId xmlns:p14="http://schemas.microsoft.com/office/powerpoint/2010/main" val="1781671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408"/>
            <a:ext cx="10515600" cy="5978555"/>
          </a:xfrm>
        </p:spPr>
        <p:txBody>
          <a:bodyPr>
            <a:normAutofit fontScale="92500" lnSpcReduction="20000"/>
          </a:bodyPr>
          <a:lstStyle/>
          <a:p>
            <a:pPr marL="0" indent="0">
              <a:buNone/>
            </a:pPr>
            <a:r>
              <a:rPr lang="en-US" dirty="0"/>
              <a:t>#A Find a list of unique words between the two sets and their count </a:t>
            </a:r>
          </a:p>
          <a:p>
            <a:pPr marL="0" indent="0">
              <a:buNone/>
            </a:pPr>
            <a:endParaRPr lang="en-US" dirty="0"/>
          </a:p>
          <a:p>
            <a:pPr marL="0" indent="0">
              <a:buNone/>
            </a:pPr>
            <a:r>
              <a:rPr lang="en-US" dirty="0" err="1"/>
              <a:t>unique_words</a:t>
            </a:r>
            <a:r>
              <a:rPr lang="en-US" dirty="0"/>
              <a:t> = sentence_1_words.union(sentence_2_words)</a:t>
            </a:r>
          </a:p>
          <a:p>
            <a:pPr marL="0" indent="0">
              <a:buNone/>
            </a:pPr>
            <a:r>
              <a:rPr lang="en-US" dirty="0" err="1"/>
              <a:t>number_of_unqiue_words</a:t>
            </a:r>
            <a:r>
              <a:rPr lang="en-US" dirty="0"/>
              <a:t> = </a:t>
            </a:r>
            <a:r>
              <a:rPr lang="en-US" dirty="0" err="1"/>
              <a:t>len</a:t>
            </a:r>
            <a:r>
              <a:rPr lang="en-US" dirty="0"/>
              <a:t>(sentence_1_words.union(sentence_2_words))</a:t>
            </a:r>
          </a:p>
          <a:p>
            <a:pPr marL="0" indent="0">
              <a:buNone/>
            </a:pPr>
            <a:endParaRPr lang="en-US" dirty="0"/>
          </a:p>
          <a:p>
            <a:pPr marL="0" indent="0">
              <a:buNone/>
            </a:pPr>
            <a:r>
              <a:rPr lang="en-US" dirty="0"/>
              <a:t>print("Words in sentence 1 = ", sentence_1_words) </a:t>
            </a:r>
          </a:p>
          <a:p>
            <a:pPr marL="0" indent="0">
              <a:buNone/>
            </a:pPr>
            <a:r>
              <a:rPr lang="en-US" dirty="0"/>
              <a:t>print("No of words in sentence 1 =%d"% no_words_in_sentence_1) </a:t>
            </a:r>
          </a:p>
          <a:p>
            <a:pPr marL="0" indent="0">
              <a:buNone/>
            </a:pPr>
            <a:r>
              <a:rPr lang="en-US" dirty="0"/>
              <a:t>print("Words in sentence 2 = ", sentence_2_words) </a:t>
            </a:r>
          </a:p>
          <a:p>
            <a:pPr marL="0" indent="0">
              <a:buNone/>
            </a:pPr>
            <a:r>
              <a:rPr lang="en-US" dirty="0"/>
              <a:t>print("No of words in sentence 2 =%d"% no_words_in_sentence_2) </a:t>
            </a:r>
          </a:p>
          <a:p>
            <a:pPr marL="0" indent="0">
              <a:buNone/>
            </a:pPr>
            <a:r>
              <a:rPr lang="en-US" dirty="0"/>
              <a:t>print("No of words in common =%d"% </a:t>
            </a:r>
            <a:r>
              <a:rPr lang="en-US" dirty="0" err="1"/>
              <a:t>number_of_common_words</a:t>
            </a:r>
            <a:r>
              <a:rPr lang="en-US" dirty="0"/>
              <a:t>) </a:t>
            </a:r>
          </a:p>
          <a:p>
            <a:pPr marL="0" indent="0">
              <a:buNone/>
            </a:pPr>
            <a:r>
              <a:rPr lang="en-US" dirty="0"/>
              <a:t>print("Common words are", </a:t>
            </a:r>
            <a:r>
              <a:rPr lang="en-US" dirty="0" err="1"/>
              <a:t>common_words</a:t>
            </a:r>
            <a:r>
              <a:rPr lang="en-US" dirty="0"/>
              <a:t>) </a:t>
            </a:r>
          </a:p>
          <a:p>
            <a:pPr marL="0" indent="0">
              <a:buNone/>
            </a:pPr>
            <a:r>
              <a:rPr lang="en-US" dirty="0"/>
              <a:t>print("number of unique words are = %d"% </a:t>
            </a:r>
            <a:r>
              <a:rPr lang="en-US" dirty="0" err="1"/>
              <a:t>number_of_unqiue_words</a:t>
            </a:r>
            <a:r>
              <a:rPr lang="en-US" dirty="0"/>
              <a:t>) </a:t>
            </a:r>
          </a:p>
          <a:p>
            <a:pPr marL="0" indent="0">
              <a:buNone/>
            </a:pPr>
            <a:r>
              <a:rPr lang="en-US" dirty="0"/>
              <a:t>print("Unique words are ", </a:t>
            </a:r>
            <a:r>
              <a:rPr lang="en-US" dirty="0" err="1"/>
              <a:t>unique_words</a:t>
            </a:r>
            <a:r>
              <a:rPr lang="en-US" dirty="0"/>
              <a:t>) </a:t>
            </a:r>
          </a:p>
        </p:txBody>
      </p:sp>
    </p:spTree>
    <p:extLst>
      <p:ext uri="{BB962C8B-B14F-4D97-AF65-F5344CB8AC3E}">
        <p14:creationId xmlns:p14="http://schemas.microsoft.com/office/powerpoint/2010/main" val="4219873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sp>
        <p:nvSpPr>
          <p:cNvPr id="3" name="Content Placeholder 2"/>
          <p:cNvSpPr>
            <a:spLocks noGrp="1"/>
          </p:cNvSpPr>
          <p:nvPr>
            <p:ph idx="1"/>
          </p:nvPr>
        </p:nvSpPr>
        <p:spPr/>
        <p:txBody>
          <a:bodyPr>
            <a:normAutofit/>
          </a:bodyPr>
          <a:lstStyle/>
          <a:p>
            <a:pPr marL="0" indent="0">
              <a:buNone/>
            </a:pPr>
            <a:r>
              <a:rPr lang="en-US" dirty="0"/>
              <a:t>Operators are used to perform operations on variables and values.</a:t>
            </a:r>
          </a:p>
          <a:p>
            <a:endParaRPr lang="en-US" dirty="0"/>
          </a:p>
          <a:p>
            <a:r>
              <a:rPr lang="en-US" dirty="0"/>
              <a:t>Arithmetic operators </a:t>
            </a:r>
          </a:p>
          <a:p>
            <a:r>
              <a:rPr lang="en-US" dirty="0"/>
              <a:t>Assignment operators</a:t>
            </a:r>
          </a:p>
          <a:p>
            <a:r>
              <a:rPr lang="en-US" dirty="0"/>
              <a:t>Comparison operators</a:t>
            </a:r>
          </a:p>
          <a:p>
            <a:r>
              <a:rPr lang="en-US" dirty="0"/>
              <a:t>Logical operators</a:t>
            </a:r>
          </a:p>
          <a:p>
            <a:r>
              <a:rPr lang="en-US" dirty="0"/>
              <a:t>Identity operators</a:t>
            </a:r>
          </a:p>
          <a:p>
            <a:r>
              <a:rPr lang="en-US" dirty="0"/>
              <a:t>Membership operators</a:t>
            </a:r>
          </a:p>
          <a:p>
            <a:endParaRPr lang="en-US" dirty="0"/>
          </a:p>
        </p:txBody>
      </p:sp>
    </p:spTree>
    <p:extLst>
      <p:ext uri="{BB962C8B-B14F-4D97-AF65-F5344CB8AC3E}">
        <p14:creationId xmlns:p14="http://schemas.microsoft.com/office/powerpoint/2010/main" val="4191962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operators </a:t>
            </a:r>
          </a:p>
        </p:txBody>
      </p:sp>
      <p:sp>
        <p:nvSpPr>
          <p:cNvPr id="3" name="Content Placeholder 2"/>
          <p:cNvSpPr>
            <a:spLocks noGrp="1"/>
          </p:cNvSpPr>
          <p:nvPr>
            <p:ph idx="1"/>
          </p:nvPr>
        </p:nvSpPr>
        <p:spPr/>
        <p:txBody>
          <a:bodyPr/>
          <a:lstStyle/>
          <a:p>
            <a:r>
              <a:rPr lang="en-US" dirty="0"/>
              <a:t>+   -   *    /    % </a:t>
            </a:r>
          </a:p>
          <a:p>
            <a:r>
              <a:rPr lang="en-US" dirty="0"/>
              <a:t>**  - Exponentiation</a:t>
            </a:r>
          </a:p>
          <a:p>
            <a:r>
              <a:rPr lang="en-US" dirty="0"/>
              <a:t>//   - Floor division</a:t>
            </a:r>
          </a:p>
          <a:p>
            <a:endParaRPr lang="en-US" dirty="0"/>
          </a:p>
          <a:p>
            <a:r>
              <a:rPr lang="en-US" dirty="0"/>
              <a:t>A=5 and B=3  , A ** B , 125  ( 5*5*5)</a:t>
            </a:r>
          </a:p>
          <a:p>
            <a:r>
              <a:rPr lang="en-US" dirty="0"/>
              <a:t>11//3=3  , 5//2.0=2.0  ,  7//3=2  , 9//2=4</a:t>
            </a:r>
          </a:p>
        </p:txBody>
      </p:sp>
    </p:spTree>
    <p:extLst>
      <p:ext uri="{BB962C8B-B14F-4D97-AF65-F5344CB8AC3E}">
        <p14:creationId xmlns:p14="http://schemas.microsoft.com/office/powerpoint/2010/main" val="42687145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Comparison / relational operators</a:t>
            </a:r>
            <a:br>
              <a:rPr lang="en-US" b="1" dirty="0"/>
            </a:br>
            <a:r>
              <a:rPr lang="en-US" sz="2200" b="1" dirty="0"/>
              <a:t>It either returns True or False according to the condition.</a:t>
            </a:r>
            <a:endParaRPr lang="en-US" sz="2200" dirty="0"/>
          </a:p>
        </p:txBody>
      </p:sp>
      <p:pic>
        <p:nvPicPr>
          <p:cNvPr id="5" name="Content Placeholder 4"/>
          <p:cNvPicPr>
            <a:picLocks noGrp="1" noChangeAspect="1"/>
          </p:cNvPicPr>
          <p:nvPr>
            <p:ph idx="1"/>
          </p:nvPr>
        </p:nvPicPr>
        <p:blipFill>
          <a:blip r:embed="rId2"/>
          <a:stretch>
            <a:fillRect/>
          </a:stretch>
        </p:blipFill>
        <p:spPr>
          <a:xfrm>
            <a:off x="838200" y="1880316"/>
            <a:ext cx="10405055" cy="4924226"/>
          </a:xfrm>
          <a:prstGeom prst="rect">
            <a:avLst/>
          </a:prstGeom>
        </p:spPr>
      </p:pic>
    </p:spTree>
    <p:extLst>
      <p:ext uri="{BB962C8B-B14F-4D97-AF65-F5344CB8AC3E}">
        <p14:creationId xmlns:p14="http://schemas.microsoft.com/office/powerpoint/2010/main" val="131168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r>
              <a:rPr lang="en-US" dirty="0"/>
              <a:t>Python's name is derived from </a:t>
            </a:r>
            <a:r>
              <a:rPr lang="en-US" dirty="0">
                <a:hlinkClick r:id="rId2"/>
              </a:rPr>
              <a:t>Monty Python's Flying Circus</a:t>
            </a:r>
            <a:r>
              <a:rPr lang="en-US" dirty="0"/>
              <a:t> and has nothing to do with the species of snakes!</a:t>
            </a:r>
            <a:br>
              <a:rPr lang="en-US" dirty="0"/>
            </a:br>
            <a:br>
              <a:rPr lang="en-US" dirty="0"/>
            </a:br>
            <a:r>
              <a:rPr lang="en-US" dirty="0"/>
              <a:t>Common variables in Python </a:t>
            </a:r>
            <a:r>
              <a:rPr lang="en-US" i="1" dirty="0"/>
              <a:t>spam</a:t>
            </a:r>
            <a:r>
              <a:rPr lang="en-US" dirty="0"/>
              <a:t> and </a:t>
            </a:r>
            <a:r>
              <a:rPr lang="en-US" i="1" dirty="0"/>
              <a:t>eggs</a:t>
            </a:r>
            <a:r>
              <a:rPr lang="en-US" dirty="0"/>
              <a:t> are also taken from </a:t>
            </a:r>
            <a:r>
              <a:rPr lang="en-US" dirty="0">
                <a:hlinkClick r:id="rId2"/>
              </a:rPr>
              <a:t>Monty Python's Flying Circus</a:t>
            </a:r>
            <a:r>
              <a:rPr lang="en-US" dirty="0"/>
              <a:t>!</a:t>
            </a:r>
            <a:br>
              <a:rPr lang="en-US" dirty="0"/>
            </a:br>
            <a:br>
              <a:rPr lang="en-US" dirty="0"/>
            </a:br>
            <a:r>
              <a:rPr lang="en-US" dirty="0"/>
              <a:t>Python is one of the official languages at Google.</a:t>
            </a:r>
            <a:br>
              <a:rPr lang="en-US" dirty="0"/>
            </a:br>
            <a:br>
              <a:rPr lang="en-US" dirty="0"/>
            </a:br>
            <a:r>
              <a:rPr lang="en-US" dirty="0"/>
              <a:t>Earlier versions of </a:t>
            </a:r>
            <a:r>
              <a:rPr lang="en-US" dirty="0" err="1">
                <a:hlinkClick r:id="rId3"/>
              </a:rPr>
              <a:t>BitTorrent</a:t>
            </a:r>
            <a:r>
              <a:rPr lang="en-US" dirty="0">
                <a:hlinkClick r:id="rId3"/>
              </a:rPr>
              <a:t> </a:t>
            </a:r>
            <a:r>
              <a:rPr lang="en-US" dirty="0"/>
              <a:t>were written in Python.</a:t>
            </a:r>
            <a:br>
              <a:rPr lang="en-US" dirty="0"/>
            </a:br>
            <a:br>
              <a:rPr lang="en-US" dirty="0"/>
            </a:br>
            <a:r>
              <a:rPr lang="en-US" dirty="0"/>
              <a:t>NASA uses Python! </a:t>
            </a:r>
          </a:p>
          <a:p>
            <a:endParaRPr lang="en-US" dirty="0"/>
          </a:p>
        </p:txBody>
      </p:sp>
    </p:spTree>
    <p:extLst>
      <p:ext uri="{BB962C8B-B14F-4D97-AF65-F5344CB8AC3E}">
        <p14:creationId xmlns:p14="http://schemas.microsoft.com/office/powerpoint/2010/main" val="36092799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334851"/>
            <a:ext cx="10851524" cy="5842112"/>
          </a:xfrm>
        </p:spPr>
        <p:txBody>
          <a:bodyPr>
            <a:normAutofit fontScale="92500" lnSpcReduction="20000"/>
          </a:bodyPr>
          <a:lstStyle/>
          <a:p>
            <a:pPr marL="0" indent="0">
              <a:buNone/>
            </a:pPr>
            <a:r>
              <a:rPr lang="en-US" dirty="0"/>
              <a:t>x = 10</a:t>
            </a:r>
          </a:p>
          <a:p>
            <a:pPr marL="0" indent="0">
              <a:buNone/>
            </a:pPr>
            <a:r>
              <a:rPr lang="en-US" dirty="0"/>
              <a:t>y = 12</a:t>
            </a:r>
          </a:p>
          <a:p>
            <a:pPr marL="0" indent="0">
              <a:buNone/>
            </a:pPr>
            <a:endParaRPr lang="en-US" dirty="0"/>
          </a:p>
          <a:p>
            <a:pPr marL="0" indent="0">
              <a:buNone/>
            </a:pPr>
            <a:r>
              <a:rPr lang="en-US" dirty="0"/>
              <a:t>print('x &gt; y  </a:t>
            </a:r>
            <a:r>
              <a:rPr lang="en-US" dirty="0" err="1"/>
              <a:t>is',x</a:t>
            </a:r>
            <a:r>
              <a:rPr lang="en-US" dirty="0"/>
              <a:t>&gt;y)</a:t>
            </a:r>
          </a:p>
          <a:p>
            <a:pPr marL="0" indent="0">
              <a:buNone/>
            </a:pPr>
            <a:endParaRPr lang="en-US" dirty="0"/>
          </a:p>
          <a:p>
            <a:pPr marL="0" indent="0">
              <a:buNone/>
            </a:pPr>
            <a:r>
              <a:rPr lang="en-US" dirty="0"/>
              <a:t>print('x &lt; y  </a:t>
            </a:r>
            <a:r>
              <a:rPr lang="en-US" dirty="0" err="1"/>
              <a:t>is',x</a:t>
            </a:r>
            <a:r>
              <a:rPr lang="en-US" dirty="0"/>
              <a:t>&lt;y)</a:t>
            </a:r>
          </a:p>
          <a:p>
            <a:pPr marL="0" indent="0">
              <a:buNone/>
            </a:pPr>
            <a:endParaRPr lang="en-US" dirty="0"/>
          </a:p>
          <a:p>
            <a:pPr marL="0" indent="0">
              <a:buNone/>
            </a:pPr>
            <a:r>
              <a:rPr lang="en-US" dirty="0"/>
              <a:t>print('x == y </a:t>
            </a:r>
            <a:r>
              <a:rPr lang="en-US" dirty="0" err="1"/>
              <a:t>is',x</a:t>
            </a:r>
            <a:r>
              <a:rPr lang="en-US" dirty="0"/>
              <a:t>==y)</a:t>
            </a:r>
          </a:p>
          <a:p>
            <a:pPr marL="0" indent="0">
              <a:buNone/>
            </a:pPr>
            <a:endParaRPr lang="en-US" dirty="0"/>
          </a:p>
          <a:p>
            <a:pPr marL="0" indent="0">
              <a:buNone/>
            </a:pPr>
            <a:r>
              <a:rPr lang="en-US" dirty="0"/>
              <a:t>print('x != y </a:t>
            </a:r>
            <a:r>
              <a:rPr lang="en-US" dirty="0" err="1"/>
              <a:t>is',x</a:t>
            </a:r>
            <a:r>
              <a:rPr lang="en-US" dirty="0"/>
              <a:t>!=y)</a:t>
            </a:r>
          </a:p>
          <a:p>
            <a:pPr marL="0" indent="0">
              <a:buNone/>
            </a:pPr>
            <a:endParaRPr lang="en-US" dirty="0"/>
          </a:p>
          <a:p>
            <a:pPr marL="0" indent="0">
              <a:buNone/>
            </a:pPr>
            <a:r>
              <a:rPr lang="en-US" dirty="0"/>
              <a:t>print('x &gt;= y </a:t>
            </a:r>
            <a:r>
              <a:rPr lang="en-US" dirty="0" err="1"/>
              <a:t>is',x</a:t>
            </a:r>
            <a:r>
              <a:rPr lang="en-US" dirty="0"/>
              <a:t>&gt;=y)</a:t>
            </a:r>
          </a:p>
          <a:p>
            <a:pPr marL="0" indent="0">
              <a:buNone/>
            </a:pPr>
            <a:endParaRPr lang="en-US" dirty="0"/>
          </a:p>
          <a:p>
            <a:pPr marL="0" indent="0">
              <a:buNone/>
            </a:pPr>
            <a:r>
              <a:rPr lang="en-US" dirty="0"/>
              <a:t>print('x &lt;= y </a:t>
            </a:r>
            <a:r>
              <a:rPr lang="en-US" dirty="0" err="1"/>
              <a:t>is',x</a:t>
            </a:r>
            <a:r>
              <a:rPr lang="en-US" dirty="0"/>
              <a:t>&lt;=y)</a:t>
            </a:r>
          </a:p>
        </p:txBody>
      </p:sp>
    </p:spTree>
    <p:extLst>
      <p:ext uri="{BB962C8B-B14F-4D97-AF65-F5344CB8AC3E}">
        <p14:creationId xmlns:p14="http://schemas.microsoft.com/office/powerpoint/2010/main" val="2472830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0790"/>
          </a:xfrm>
        </p:spPr>
        <p:txBody>
          <a:bodyPr>
            <a:normAutofit fontScale="90000"/>
          </a:bodyPr>
          <a:lstStyle/>
          <a:p>
            <a:r>
              <a:rPr lang="en-US" dirty="0"/>
              <a:t>Assignment Operators </a:t>
            </a:r>
          </a:p>
        </p:txBody>
      </p:sp>
      <p:pic>
        <p:nvPicPr>
          <p:cNvPr id="4" name="Content Placeholder 3"/>
          <p:cNvPicPr>
            <a:picLocks noGrp="1" noChangeAspect="1"/>
          </p:cNvPicPr>
          <p:nvPr>
            <p:ph idx="1"/>
          </p:nvPr>
        </p:nvPicPr>
        <p:blipFill>
          <a:blip r:embed="rId2"/>
          <a:stretch>
            <a:fillRect/>
          </a:stretch>
        </p:blipFill>
        <p:spPr>
          <a:xfrm>
            <a:off x="1584100" y="1339402"/>
            <a:ext cx="8293995" cy="5241701"/>
          </a:xfrm>
          <a:prstGeom prst="rect">
            <a:avLst/>
          </a:prstGeom>
        </p:spPr>
      </p:pic>
    </p:spTree>
    <p:extLst>
      <p:ext uri="{BB962C8B-B14F-4D97-AF65-F5344CB8AC3E}">
        <p14:creationId xmlns:p14="http://schemas.microsoft.com/office/powerpoint/2010/main" val="3351450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3821"/>
          </a:xfrm>
        </p:spPr>
        <p:txBody>
          <a:bodyPr>
            <a:normAutofit fontScale="90000"/>
          </a:bodyPr>
          <a:lstStyle/>
          <a:p>
            <a:r>
              <a:rPr lang="en-US" b="1" dirty="0"/>
              <a:t>Logical operators</a:t>
            </a:r>
            <a:br>
              <a:rPr lang="en-US" b="1" dirty="0"/>
            </a:br>
            <a:endParaRPr lang="en-US" dirty="0"/>
          </a:p>
        </p:txBody>
      </p:sp>
      <p:pic>
        <p:nvPicPr>
          <p:cNvPr id="6" name="Content Placeholder 5"/>
          <p:cNvPicPr>
            <a:picLocks noGrp="1" noChangeAspect="1"/>
          </p:cNvPicPr>
          <p:nvPr>
            <p:ph idx="1"/>
          </p:nvPr>
        </p:nvPicPr>
        <p:blipFill>
          <a:blip r:embed="rId2"/>
          <a:stretch>
            <a:fillRect/>
          </a:stretch>
        </p:blipFill>
        <p:spPr>
          <a:xfrm>
            <a:off x="1275008" y="1068946"/>
            <a:ext cx="9672034" cy="1931831"/>
          </a:xfrm>
          <a:prstGeom prst="rect">
            <a:avLst/>
          </a:prstGeom>
        </p:spPr>
      </p:pic>
      <p:sp>
        <p:nvSpPr>
          <p:cNvPr id="7" name="TextBox 6"/>
          <p:cNvSpPr txBox="1"/>
          <p:nvPr/>
        </p:nvSpPr>
        <p:spPr>
          <a:xfrm>
            <a:off x="1661375" y="3541690"/>
            <a:ext cx="9131121" cy="3129566"/>
          </a:xfrm>
          <a:prstGeom prst="rect">
            <a:avLst/>
          </a:prstGeom>
          <a:noFill/>
        </p:spPr>
        <p:txBody>
          <a:bodyPr wrap="square" rtlCol="0">
            <a:spAutoFit/>
          </a:bodyPr>
          <a:lstStyle/>
          <a:p>
            <a:r>
              <a:rPr lang="en-US" dirty="0"/>
              <a:t>x = True</a:t>
            </a:r>
          </a:p>
          <a:p>
            <a:r>
              <a:rPr lang="en-US" dirty="0"/>
              <a:t>y = False</a:t>
            </a:r>
          </a:p>
          <a:p>
            <a:endParaRPr lang="en-US" dirty="0"/>
          </a:p>
          <a:p>
            <a:r>
              <a:rPr lang="en-US" dirty="0"/>
              <a:t># Output: x and y is False</a:t>
            </a:r>
          </a:p>
          <a:p>
            <a:r>
              <a:rPr lang="en-US" dirty="0"/>
              <a:t>print('x and y </a:t>
            </a:r>
            <a:r>
              <a:rPr lang="en-US" dirty="0" err="1"/>
              <a:t>is',x</a:t>
            </a:r>
            <a:r>
              <a:rPr lang="en-US" dirty="0"/>
              <a:t> and y)</a:t>
            </a:r>
          </a:p>
          <a:p>
            <a:endParaRPr lang="en-US" dirty="0"/>
          </a:p>
          <a:p>
            <a:r>
              <a:rPr lang="en-US" dirty="0"/>
              <a:t># Output: x or y is True</a:t>
            </a:r>
          </a:p>
          <a:p>
            <a:r>
              <a:rPr lang="en-US" dirty="0"/>
              <a:t>print('x or y </a:t>
            </a:r>
            <a:r>
              <a:rPr lang="en-US" dirty="0" err="1"/>
              <a:t>is',x</a:t>
            </a:r>
            <a:r>
              <a:rPr lang="en-US" dirty="0"/>
              <a:t> or y)</a:t>
            </a:r>
          </a:p>
          <a:p>
            <a:endParaRPr lang="en-US" dirty="0"/>
          </a:p>
          <a:p>
            <a:r>
              <a:rPr lang="en-US" dirty="0"/>
              <a:t># Output: not x is False</a:t>
            </a:r>
          </a:p>
          <a:p>
            <a:r>
              <a:rPr lang="en-US" dirty="0"/>
              <a:t>print('not x </a:t>
            </a:r>
            <a:r>
              <a:rPr lang="en-US" dirty="0" err="1"/>
              <a:t>is',not</a:t>
            </a:r>
            <a:r>
              <a:rPr lang="en-US" dirty="0"/>
              <a:t> x)</a:t>
            </a:r>
          </a:p>
        </p:txBody>
      </p:sp>
    </p:spTree>
    <p:extLst>
      <p:ext uri="{BB962C8B-B14F-4D97-AF65-F5344CB8AC3E}">
        <p14:creationId xmlns:p14="http://schemas.microsoft.com/office/powerpoint/2010/main" val="217585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r>
              <a:rPr lang="en-US" b="1" dirty="0"/>
              <a:t>Identity operators</a:t>
            </a:r>
            <a:br>
              <a:rPr lang="en-US" b="1" dirty="0"/>
            </a:br>
            <a:endParaRPr lang="en-US" dirty="0"/>
          </a:p>
        </p:txBody>
      </p:sp>
      <p:sp>
        <p:nvSpPr>
          <p:cNvPr id="3" name="Content Placeholder 2"/>
          <p:cNvSpPr>
            <a:spLocks noGrp="1"/>
          </p:cNvSpPr>
          <p:nvPr>
            <p:ph idx="1"/>
          </p:nvPr>
        </p:nvSpPr>
        <p:spPr>
          <a:xfrm>
            <a:off x="838200" y="898347"/>
            <a:ext cx="10515600" cy="2900922"/>
          </a:xfrm>
        </p:spPr>
        <p:txBody>
          <a:bodyPr/>
          <a:lstStyle/>
          <a:p>
            <a:r>
              <a:rPr lang="en-US" dirty="0">
                <a:solidFill>
                  <a:srgbClr val="FF0000"/>
                </a:solidFill>
              </a:rPr>
              <a:t>is </a:t>
            </a:r>
            <a:r>
              <a:rPr lang="en-US" dirty="0"/>
              <a:t>and </a:t>
            </a:r>
            <a:r>
              <a:rPr lang="en-US" dirty="0">
                <a:solidFill>
                  <a:srgbClr val="FF0000"/>
                </a:solidFill>
              </a:rPr>
              <a:t>is</a:t>
            </a:r>
            <a:r>
              <a:rPr lang="en-US" dirty="0"/>
              <a:t> </a:t>
            </a:r>
            <a:r>
              <a:rPr lang="en-US" dirty="0">
                <a:solidFill>
                  <a:srgbClr val="FF0000"/>
                </a:solidFill>
              </a:rPr>
              <a:t>not </a:t>
            </a:r>
            <a:r>
              <a:rPr lang="en-US" dirty="0"/>
              <a:t>are the identity operators in Python. They are used to check if two values (or variables) are located on the same part of the memory. Two variables that are equal does not imply that they are identical.</a:t>
            </a:r>
          </a:p>
          <a:p>
            <a:r>
              <a:rPr lang="en-US" sz="1800" dirty="0"/>
              <a:t>Here, we see that x1 and y1 are integers of same values, so they are equal as well as identical. Same is the case with x2 and y2 (strings).</a:t>
            </a:r>
          </a:p>
          <a:p>
            <a:r>
              <a:rPr lang="en-US" sz="1800" dirty="0"/>
              <a:t>But x3 and y3 are list. They are equal but not identical. It is because interpreter locates them separately in memory although they are equal.</a:t>
            </a:r>
          </a:p>
          <a:p>
            <a:endParaRPr lang="en-US" dirty="0"/>
          </a:p>
        </p:txBody>
      </p:sp>
      <p:sp>
        <p:nvSpPr>
          <p:cNvPr id="5" name="TextBox 4"/>
          <p:cNvSpPr txBox="1"/>
          <p:nvPr/>
        </p:nvSpPr>
        <p:spPr>
          <a:xfrm>
            <a:off x="1674254" y="3979572"/>
            <a:ext cx="9118242" cy="2862322"/>
          </a:xfrm>
          <a:prstGeom prst="rect">
            <a:avLst/>
          </a:prstGeom>
          <a:noFill/>
        </p:spPr>
        <p:txBody>
          <a:bodyPr wrap="square" rtlCol="0">
            <a:spAutoFit/>
          </a:bodyPr>
          <a:lstStyle/>
          <a:p>
            <a:r>
              <a:rPr lang="en-US" dirty="0"/>
              <a:t>x1 = 5</a:t>
            </a:r>
          </a:p>
          <a:p>
            <a:r>
              <a:rPr lang="en-US" dirty="0"/>
              <a:t>y1 = 5</a:t>
            </a:r>
          </a:p>
          <a:p>
            <a:r>
              <a:rPr lang="en-US" dirty="0"/>
              <a:t>x2 = 'Hello'</a:t>
            </a:r>
          </a:p>
          <a:p>
            <a:r>
              <a:rPr lang="en-US" dirty="0"/>
              <a:t>y2 = 'Hello'</a:t>
            </a:r>
          </a:p>
          <a:p>
            <a:r>
              <a:rPr lang="en-US" dirty="0"/>
              <a:t>x3 = [1,2,3]</a:t>
            </a:r>
          </a:p>
          <a:p>
            <a:r>
              <a:rPr lang="en-US" dirty="0"/>
              <a:t>y3 = [1,2,3]</a:t>
            </a:r>
          </a:p>
          <a:p>
            <a:r>
              <a:rPr lang="en-US" dirty="0"/>
              <a:t>print(x1 is not y1) # Output: False</a:t>
            </a:r>
          </a:p>
          <a:p>
            <a:r>
              <a:rPr lang="en-US" dirty="0"/>
              <a:t>print(x2 is y2) # Output: True</a:t>
            </a:r>
          </a:p>
          <a:p>
            <a:r>
              <a:rPr lang="en-US" dirty="0"/>
              <a:t>print(x3 is y3) # Output: False</a:t>
            </a:r>
          </a:p>
          <a:p>
            <a:endParaRPr lang="en-US" dirty="0"/>
          </a:p>
        </p:txBody>
      </p:sp>
    </p:spTree>
    <p:extLst>
      <p:ext uri="{BB962C8B-B14F-4D97-AF65-F5344CB8AC3E}">
        <p14:creationId xmlns:p14="http://schemas.microsoft.com/office/powerpoint/2010/main" val="2351644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b="1" dirty="0"/>
              <a:t>Membership operators</a:t>
            </a:r>
            <a:br>
              <a:rPr lang="en-US" b="1" dirty="0"/>
            </a:br>
            <a:endParaRPr lang="en-US" dirty="0"/>
          </a:p>
        </p:txBody>
      </p:sp>
      <p:sp>
        <p:nvSpPr>
          <p:cNvPr id="3" name="Content Placeholder 2"/>
          <p:cNvSpPr>
            <a:spLocks noGrp="1"/>
          </p:cNvSpPr>
          <p:nvPr>
            <p:ph idx="1"/>
          </p:nvPr>
        </p:nvSpPr>
        <p:spPr>
          <a:xfrm>
            <a:off x="838200" y="978795"/>
            <a:ext cx="10515600" cy="2884868"/>
          </a:xfrm>
        </p:spPr>
        <p:txBody>
          <a:bodyPr>
            <a:normAutofit lnSpcReduction="10000"/>
          </a:bodyPr>
          <a:lstStyle/>
          <a:p>
            <a:r>
              <a:rPr lang="en-US" dirty="0">
                <a:solidFill>
                  <a:srgbClr val="FF0000"/>
                </a:solidFill>
              </a:rPr>
              <a:t>in </a:t>
            </a:r>
            <a:r>
              <a:rPr lang="en-US" dirty="0"/>
              <a:t>and </a:t>
            </a:r>
            <a:r>
              <a:rPr lang="en-US" dirty="0">
                <a:solidFill>
                  <a:srgbClr val="FF0000"/>
                </a:solidFill>
              </a:rPr>
              <a:t>not in </a:t>
            </a:r>
            <a:r>
              <a:rPr lang="en-US" dirty="0"/>
              <a:t>are the membership operators in Python. They are used to test whether a value or variable is found in a sequence (string, list, tuple, set and dictionary). In a dictionary we can only test for presence of key, not the value.</a:t>
            </a:r>
          </a:p>
          <a:p>
            <a:r>
              <a:rPr lang="en-US" dirty="0"/>
              <a:t>Here, 'H' is in x but 'hello' is not present in x (remember, Python is case sensitive). </a:t>
            </a:r>
            <a:r>
              <a:rPr lang="en-US" dirty="0" err="1"/>
              <a:t>Similary</a:t>
            </a:r>
            <a:r>
              <a:rPr lang="en-US" dirty="0"/>
              <a:t>, 1 is key and 'a' is the value in dictionary y. Hence, 'a' in y returns False.</a:t>
            </a:r>
          </a:p>
        </p:txBody>
      </p:sp>
      <p:sp>
        <p:nvSpPr>
          <p:cNvPr id="6" name="TextBox 5"/>
          <p:cNvSpPr txBox="1"/>
          <p:nvPr/>
        </p:nvSpPr>
        <p:spPr>
          <a:xfrm>
            <a:off x="838200" y="4159876"/>
            <a:ext cx="10515600" cy="2954655"/>
          </a:xfrm>
          <a:prstGeom prst="rect">
            <a:avLst/>
          </a:prstGeom>
          <a:noFill/>
        </p:spPr>
        <p:txBody>
          <a:bodyPr wrap="square" rtlCol="0">
            <a:spAutoFit/>
          </a:bodyPr>
          <a:lstStyle/>
          <a:p>
            <a:r>
              <a:rPr lang="en-US" sz="2400" dirty="0"/>
              <a:t>x = 'Hello world'</a:t>
            </a:r>
          </a:p>
          <a:p>
            <a:r>
              <a:rPr lang="en-US" sz="2400" dirty="0"/>
              <a:t>y = {1:'a',2:'b'}</a:t>
            </a:r>
          </a:p>
          <a:p>
            <a:endParaRPr lang="en-US" sz="2400" dirty="0"/>
          </a:p>
          <a:p>
            <a:r>
              <a:rPr lang="en-US" sz="2400" dirty="0"/>
              <a:t>print('H' in x) # Output: True</a:t>
            </a:r>
          </a:p>
          <a:p>
            <a:r>
              <a:rPr lang="en-US" sz="2400" dirty="0"/>
              <a:t>print('hello' not in x) # Output: True</a:t>
            </a:r>
          </a:p>
          <a:p>
            <a:r>
              <a:rPr lang="en-US" sz="2400" dirty="0"/>
              <a:t>print(1 in y) # Output: True</a:t>
            </a:r>
          </a:p>
          <a:p>
            <a:r>
              <a:rPr lang="en-US" sz="2400" dirty="0"/>
              <a:t>print('a' in y) # Output: False</a:t>
            </a:r>
          </a:p>
          <a:p>
            <a:endParaRPr lang="en-US" dirty="0"/>
          </a:p>
        </p:txBody>
      </p:sp>
    </p:spTree>
    <p:extLst>
      <p:ext uri="{BB962C8B-B14F-4D97-AF65-F5344CB8AC3E}">
        <p14:creationId xmlns:p14="http://schemas.microsoft.com/office/powerpoint/2010/main" val="2937404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8819"/>
          </a:xfrm>
        </p:spPr>
        <p:txBody>
          <a:bodyPr>
            <a:normAutofit fontScale="90000"/>
          </a:bodyPr>
          <a:lstStyle/>
          <a:p>
            <a:r>
              <a:rPr lang="en-US" dirty="0"/>
              <a:t>Programs</a:t>
            </a:r>
          </a:p>
        </p:txBody>
      </p:sp>
      <p:sp>
        <p:nvSpPr>
          <p:cNvPr id="3" name="Content Placeholder 2"/>
          <p:cNvSpPr>
            <a:spLocks noGrp="1"/>
          </p:cNvSpPr>
          <p:nvPr>
            <p:ph idx="1"/>
          </p:nvPr>
        </p:nvSpPr>
        <p:spPr>
          <a:xfrm>
            <a:off x="838200" y="875763"/>
            <a:ext cx="10515600" cy="5301200"/>
          </a:xfrm>
        </p:spPr>
        <p:txBody>
          <a:bodyPr>
            <a:normAutofit fontScale="92500" lnSpcReduction="20000"/>
          </a:bodyPr>
          <a:lstStyle/>
          <a:p>
            <a:pPr marL="0" indent="0">
              <a:buNone/>
            </a:pPr>
            <a:r>
              <a:rPr lang="en-US" dirty="0"/>
              <a:t>num1 = 1.5</a:t>
            </a:r>
          </a:p>
          <a:p>
            <a:pPr marL="0" indent="0">
              <a:buNone/>
            </a:pPr>
            <a:r>
              <a:rPr lang="en-US" dirty="0"/>
              <a:t>num2 = 6.3</a:t>
            </a:r>
          </a:p>
          <a:p>
            <a:pPr marL="0" indent="0">
              <a:buNone/>
            </a:pPr>
            <a:r>
              <a:rPr lang="en-US" dirty="0"/>
              <a:t>sum = float(num1) + float(num2)</a:t>
            </a:r>
          </a:p>
          <a:p>
            <a:pPr marL="0" indent="0">
              <a:buNone/>
            </a:pPr>
            <a:r>
              <a:rPr lang="en-US" dirty="0"/>
              <a:t> print('The sum of {0} and {1} is {2}'.format(num1, num2, sum))</a:t>
            </a:r>
          </a:p>
          <a:p>
            <a:pPr marL="0" indent="0">
              <a:buNone/>
            </a:pPr>
            <a:r>
              <a:rPr lang="en-US" dirty="0"/>
              <a:t>______________________________________________________</a:t>
            </a:r>
          </a:p>
          <a:p>
            <a:pPr marL="0" indent="0">
              <a:buNone/>
            </a:pPr>
            <a:r>
              <a:rPr lang="en-US" dirty="0" err="1"/>
              <a:t>num</a:t>
            </a:r>
            <a:r>
              <a:rPr lang="en-US" dirty="0"/>
              <a:t> = float(input('Enter a number: '))</a:t>
            </a:r>
          </a:p>
          <a:p>
            <a:pPr marL="0" indent="0">
              <a:buNone/>
            </a:pPr>
            <a:r>
              <a:rPr lang="en-US" dirty="0" err="1"/>
              <a:t>num_sqrt</a:t>
            </a:r>
            <a:r>
              <a:rPr lang="en-US" dirty="0"/>
              <a:t> = </a:t>
            </a:r>
            <a:r>
              <a:rPr lang="en-US" dirty="0" err="1"/>
              <a:t>num</a:t>
            </a:r>
            <a:r>
              <a:rPr lang="en-US" dirty="0"/>
              <a:t> ** 0.5</a:t>
            </a:r>
          </a:p>
          <a:p>
            <a:pPr marL="0" indent="0">
              <a:buNone/>
            </a:pPr>
            <a:r>
              <a:rPr lang="en-US" dirty="0"/>
              <a:t>print('The square root of %0.3f is %0.3f'%(</a:t>
            </a:r>
            <a:r>
              <a:rPr lang="en-US" dirty="0" err="1"/>
              <a:t>num</a:t>
            </a:r>
            <a:r>
              <a:rPr lang="en-US" dirty="0"/>
              <a:t> ,</a:t>
            </a:r>
            <a:r>
              <a:rPr lang="en-US" dirty="0" err="1"/>
              <a:t>num_sqrt</a:t>
            </a:r>
            <a:r>
              <a:rPr lang="en-US" dirty="0"/>
              <a:t>))</a:t>
            </a:r>
          </a:p>
          <a:p>
            <a:pPr marL="0" indent="0">
              <a:buNone/>
            </a:pPr>
            <a:r>
              <a:rPr lang="en-US" dirty="0"/>
              <a:t>______________________________________________________</a:t>
            </a:r>
          </a:p>
          <a:p>
            <a:pPr marL="0" indent="0">
              <a:buNone/>
            </a:pPr>
            <a:r>
              <a:rPr lang="en-US" dirty="0"/>
              <a:t>a=b=c=5</a:t>
            </a:r>
          </a:p>
          <a:p>
            <a:pPr marL="0" indent="0">
              <a:buNone/>
            </a:pPr>
            <a:r>
              <a:rPr lang="en-US" dirty="0"/>
              <a:t>s = (a + b + c) / 2</a:t>
            </a:r>
          </a:p>
          <a:p>
            <a:pPr marL="0" indent="0">
              <a:buNone/>
            </a:pPr>
            <a:r>
              <a:rPr lang="en-US" dirty="0"/>
              <a:t>area = (s*(s-a)*(s-b)*(s-c)) ** 0.5</a:t>
            </a:r>
          </a:p>
          <a:p>
            <a:pPr marL="0" indent="0">
              <a:buNone/>
            </a:pPr>
            <a:r>
              <a:rPr lang="en-US" dirty="0"/>
              <a:t>print('The area of the triangle is %0.2f' %area)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869535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716332"/>
          </a:xfrm>
        </p:spPr>
        <p:txBody>
          <a:bodyPr>
            <a:normAutofit fontScale="92500" lnSpcReduction="10000"/>
          </a:bodyPr>
          <a:lstStyle/>
          <a:p>
            <a:pPr marL="0" indent="0">
              <a:buNone/>
            </a:pPr>
            <a:r>
              <a:rPr lang="en-US" dirty="0"/>
              <a:t># Solve the quadratic equation </a:t>
            </a:r>
            <a:r>
              <a:rPr lang="en-US" dirty="0">
                <a:solidFill>
                  <a:schemeClr val="accent1">
                    <a:lumMod val="75000"/>
                  </a:schemeClr>
                </a:solidFill>
              </a:rPr>
              <a:t>ax**2 + </a:t>
            </a:r>
            <a:r>
              <a:rPr lang="en-US" dirty="0" err="1">
                <a:solidFill>
                  <a:schemeClr val="accent1">
                    <a:lumMod val="75000"/>
                  </a:schemeClr>
                </a:solidFill>
              </a:rPr>
              <a:t>bx</a:t>
            </a:r>
            <a:r>
              <a:rPr lang="en-US" dirty="0">
                <a:solidFill>
                  <a:schemeClr val="accent1">
                    <a:lumMod val="75000"/>
                  </a:schemeClr>
                </a:solidFill>
              </a:rPr>
              <a:t> + c = 0</a:t>
            </a:r>
          </a:p>
          <a:p>
            <a:pPr marL="0" indent="0">
              <a:buNone/>
            </a:pPr>
            <a:r>
              <a:rPr lang="en-US" dirty="0"/>
              <a:t>import </a:t>
            </a:r>
            <a:r>
              <a:rPr lang="en-US" dirty="0" err="1"/>
              <a:t>cmath</a:t>
            </a:r>
            <a:endParaRPr lang="en-US" dirty="0"/>
          </a:p>
          <a:p>
            <a:pPr marL="0" indent="0">
              <a:buNone/>
            </a:pPr>
            <a:r>
              <a:rPr lang="en-US" dirty="0"/>
              <a:t>a = float(input('Enter a: '))</a:t>
            </a:r>
          </a:p>
          <a:p>
            <a:pPr marL="0" indent="0">
              <a:buNone/>
            </a:pPr>
            <a:r>
              <a:rPr lang="en-US" dirty="0"/>
              <a:t>b = float(input('Enter b: '))</a:t>
            </a:r>
          </a:p>
          <a:p>
            <a:pPr marL="0" indent="0">
              <a:buNone/>
            </a:pPr>
            <a:r>
              <a:rPr lang="en-US" dirty="0"/>
              <a:t>c = float(input('Enter c: '))</a:t>
            </a:r>
          </a:p>
          <a:p>
            <a:pPr marL="0" indent="0">
              <a:buNone/>
            </a:pPr>
            <a:r>
              <a:rPr lang="en-US" dirty="0"/>
              <a:t>d = (b**2) - (4*a*c)</a:t>
            </a:r>
          </a:p>
          <a:p>
            <a:pPr marL="0" indent="0">
              <a:buNone/>
            </a:pPr>
            <a:r>
              <a:rPr lang="en-US" dirty="0"/>
              <a:t>sol1 = (-b-</a:t>
            </a:r>
            <a:r>
              <a:rPr lang="en-US" dirty="0" err="1"/>
              <a:t>cmath.sqrt</a:t>
            </a:r>
            <a:r>
              <a:rPr lang="en-US" dirty="0"/>
              <a:t>(d))/(2*a)</a:t>
            </a:r>
          </a:p>
          <a:p>
            <a:pPr marL="0" indent="0">
              <a:buNone/>
            </a:pPr>
            <a:r>
              <a:rPr lang="en-US" dirty="0"/>
              <a:t>sol2 = (-</a:t>
            </a:r>
            <a:r>
              <a:rPr lang="en-US" dirty="0" err="1"/>
              <a:t>b+cmath.sqrt</a:t>
            </a:r>
            <a:r>
              <a:rPr lang="en-US" dirty="0"/>
              <a:t>(d))/(2*a)</a:t>
            </a:r>
          </a:p>
          <a:p>
            <a:pPr marL="0" indent="0">
              <a:buNone/>
            </a:pPr>
            <a:r>
              <a:rPr lang="en-US" dirty="0"/>
              <a:t>print('The solution are {0} and {1}'.format(sol1,sol2))</a:t>
            </a:r>
          </a:p>
          <a:p>
            <a:pPr marL="0" indent="0">
              <a:buNone/>
            </a:pPr>
            <a:r>
              <a:rPr lang="en-US" dirty="0"/>
              <a:t>________________________________________________</a:t>
            </a:r>
          </a:p>
          <a:p>
            <a:pPr marL="0" indent="0">
              <a:buNone/>
            </a:pPr>
            <a:r>
              <a:rPr lang="en-US" dirty="0"/>
              <a:t>import random</a:t>
            </a:r>
          </a:p>
          <a:p>
            <a:pPr marL="0" indent="0">
              <a:buNone/>
            </a:pPr>
            <a:r>
              <a:rPr lang="en-US" dirty="0" err="1"/>
              <a:t>Random.seed</a:t>
            </a:r>
            <a:r>
              <a:rPr lang="en-US" dirty="0"/>
              <a:t>(10)</a:t>
            </a:r>
          </a:p>
          <a:p>
            <a:pPr marL="0" indent="0">
              <a:buNone/>
            </a:pPr>
            <a:r>
              <a:rPr lang="en-US" dirty="0"/>
              <a:t>print(</a:t>
            </a:r>
            <a:r>
              <a:rPr lang="en-US" dirty="0" err="1"/>
              <a:t>random.randint</a:t>
            </a:r>
            <a:r>
              <a:rPr lang="en-US" dirty="0"/>
              <a:t>(0,9)) # only 1 random value</a:t>
            </a:r>
          </a:p>
          <a:p>
            <a:pPr marL="0" indent="0">
              <a:buNone/>
            </a:pPr>
            <a:r>
              <a:rPr lang="en-US" dirty="0" err="1"/>
              <a:t>numpy.random.randint</a:t>
            </a:r>
            <a:r>
              <a:rPr lang="en-US" dirty="0"/>
              <a:t>(0,9,size=4)  # only 4 random values</a:t>
            </a:r>
          </a:p>
          <a:p>
            <a:pPr marL="0" indent="0">
              <a:buNone/>
            </a:pPr>
            <a:r>
              <a:rPr lang="en-US" dirty="0" err="1"/>
              <a:t>random.sample</a:t>
            </a:r>
            <a:r>
              <a:rPr lang="en-US" dirty="0"/>
              <a:t>(range(9),4) # only 4 Unique values</a:t>
            </a:r>
          </a:p>
        </p:txBody>
      </p:sp>
    </p:spTree>
    <p:extLst>
      <p:ext uri="{BB962C8B-B14F-4D97-AF65-F5344CB8AC3E}">
        <p14:creationId xmlns:p14="http://schemas.microsoft.com/office/powerpoint/2010/main" val="3107502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D29FA-4C88-43A1-94A2-445B4F48AE9B}"/>
              </a:ext>
            </a:extLst>
          </p:cNvPr>
          <p:cNvSpPr>
            <a:spLocks noGrp="1"/>
          </p:cNvSpPr>
          <p:nvPr>
            <p:ph idx="1"/>
          </p:nvPr>
        </p:nvSpPr>
        <p:spPr>
          <a:xfrm>
            <a:off x="838200" y="124287"/>
            <a:ext cx="10515600" cy="6052676"/>
          </a:xfrm>
        </p:spPr>
        <p:txBody>
          <a:bodyPr>
            <a:normAutofit lnSpcReduction="10000"/>
          </a:bodyPr>
          <a:lstStyle/>
          <a:p>
            <a:pPr marL="0" indent="0">
              <a:buNone/>
            </a:pP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numpy</a:t>
            </a:r>
          </a:p>
          <a:p>
            <a:pPr marL="0" indent="0">
              <a:buNone/>
            </a:pP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random</a:t>
            </a:r>
          </a:p>
          <a:p>
            <a:pPr marL="0" indent="0">
              <a:buNone/>
            </a:pPr>
            <a:r>
              <a:rPr lang="en-US" b="0" dirty="0" err="1">
                <a:solidFill>
                  <a:srgbClr val="000000"/>
                </a:solidFill>
                <a:effectLst/>
                <a:latin typeface="Courier New" panose="02070309020205020404" pitchFamily="49" charset="0"/>
              </a:rPr>
              <a:t>numpy.random.seed</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9</a:t>
            </a:r>
            <a:r>
              <a:rPr lang="en-US" b="0" dirty="0">
                <a:solidFill>
                  <a:srgbClr val="000000"/>
                </a:solidFill>
                <a:effectLst/>
                <a:latin typeface="Courier New" panose="02070309020205020404" pitchFamily="49" charset="0"/>
              </a:rPr>
              <a:t>)</a:t>
            </a:r>
          </a:p>
          <a:p>
            <a:pPr marL="0" indent="0">
              <a:buNone/>
            </a:pPr>
            <a:r>
              <a:rPr lang="en-US" b="0" dirty="0" err="1">
                <a:solidFill>
                  <a:srgbClr val="000000"/>
                </a:solidFill>
                <a:effectLst/>
                <a:latin typeface="Courier New" panose="02070309020205020404" pitchFamily="49" charset="0"/>
              </a:rPr>
              <a:t>numpy.random.randint</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100</a:t>
            </a:r>
            <a:r>
              <a:rPr lang="en-US" b="0" dirty="0">
                <a:solidFill>
                  <a:srgbClr val="000000"/>
                </a:solidFill>
                <a:effectLst/>
                <a:latin typeface="Courier New" panose="02070309020205020404" pitchFamily="49" charset="0"/>
              </a:rPr>
              <a:t>,size=</a:t>
            </a:r>
            <a:r>
              <a:rPr lang="en-US" b="0" dirty="0">
                <a:solidFill>
                  <a:srgbClr val="09885A"/>
                </a:solidFill>
                <a:effectLst/>
                <a:latin typeface="Courier New" panose="02070309020205020404" pitchFamily="49" charset="0"/>
              </a:rPr>
              <a:t>5</a:t>
            </a:r>
            <a:r>
              <a:rPr lang="en-US" b="0" dirty="0">
                <a:solidFill>
                  <a:srgbClr val="000000"/>
                </a:solidFill>
                <a:effectLst/>
                <a:latin typeface="Courier New" panose="02070309020205020404" pitchFamily="49" charset="0"/>
              </a:rPr>
              <a:t>)</a:t>
            </a:r>
          </a:p>
          <a:p>
            <a:pPr marL="0" indent="0">
              <a:buNone/>
            </a:pPr>
            <a:r>
              <a:rPr lang="en-US" b="0" dirty="0">
                <a:solidFill>
                  <a:srgbClr val="000000"/>
                </a:solidFill>
                <a:effectLst/>
                <a:latin typeface="Courier New" panose="02070309020205020404" pitchFamily="49" charset="0"/>
              </a:rPr>
              <a:t>___________________________________________</a:t>
            </a:r>
            <a:endParaRPr lang="en-US" dirty="0">
              <a:solidFill>
                <a:srgbClr val="000000"/>
              </a:solidFill>
              <a:latin typeface="Courier New" panose="02070309020205020404" pitchFamily="49" charset="0"/>
            </a:endParaRPr>
          </a:p>
          <a:p>
            <a:pPr marL="0" indent="0">
              <a:buNone/>
            </a:pP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random</a:t>
            </a:r>
          </a:p>
          <a:p>
            <a:pPr marL="0" indent="0">
              <a:buNone/>
            </a:pPr>
            <a:r>
              <a:rPr lang="en-US" b="0" dirty="0" err="1">
                <a:solidFill>
                  <a:srgbClr val="000000"/>
                </a:solidFill>
                <a:effectLst/>
                <a:latin typeface="Courier New" panose="02070309020205020404" pitchFamily="49" charset="0"/>
              </a:rPr>
              <a:t>random.seed</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88</a:t>
            </a:r>
            <a:r>
              <a:rPr lang="en-US" b="0" dirty="0">
                <a:solidFill>
                  <a:srgbClr val="000000"/>
                </a:solidFill>
                <a:effectLst/>
                <a:latin typeface="Courier New" panose="02070309020205020404" pitchFamily="49" charset="0"/>
              </a:rPr>
              <a:t>)</a:t>
            </a:r>
          </a:p>
          <a:p>
            <a:pPr marL="0" indent="0">
              <a:buNone/>
            </a:pPr>
            <a:r>
              <a:rPr lang="en-US" b="0" dirty="0" err="1">
                <a:solidFill>
                  <a:srgbClr val="000000"/>
                </a:solidFill>
                <a:effectLst/>
                <a:latin typeface="Courier New" panose="02070309020205020404" pitchFamily="49" charset="0"/>
              </a:rPr>
              <a:t>random.sample</a:t>
            </a:r>
            <a:r>
              <a:rPr lang="en-US" b="0" dirty="0">
                <a:solidFill>
                  <a:srgbClr val="000000"/>
                </a:solidFill>
                <a:effectLst/>
                <a:latin typeface="Courier New" panose="02070309020205020404" pitchFamily="49" charset="0"/>
              </a:rPr>
              <a:t>(</a:t>
            </a:r>
            <a:r>
              <a:rPr lang="en-US" b="0" dirty="0">
                <a:solidFill>
                  <a:srgbClr val="795E26"/>
                </a:solidFill>
                <a:effectLst/>
                <a:latin typeface="Courier New" panose="02070309020205020404" pitchFamily="49" charset="0"/>
              </a:rPr>
              <a:t>range</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100</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10</a:t>
            </a:r>
            <a:r>
              <a:rPr lang="en-US" b="0" dirty="0">
                <a:solidFill>
                  <a:srgbClr val="000000"/>
                </a:solidFill>
                <a:effectLst/>
                <a:latin typeface="Courier New" panose="02070309020205020404" pitchFamily="49" charset="0"/>
              </a:rPr>
              <a:t>)</a:t>
            </a:r>
          </a:p>
          <a:p>
            <a:pPr marL="0" indent="0">
              <a:buNone/>
            </a:pPr>
            <a:r>
              <a:rPr lang="en-US" dirty="0">
                <a:solidFill>
                  <a:srgbClr val="000000"/>
                </a:solidFill>
                <a:latin typeface="Courier New" panose="02070309020205020404" pitchFamily="49" charset="0"/>
              </a:rPr>
              <a:t>__________________________________</a:t>
            </a:r>
          </a:p>
          <a:p>
            <a:pPr marL="0" indent="0">
              <a:buNone/>
            </a:pPr>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random</a:t>
            </a:r>
          </a:p>
          <a:p>
            <a:pPr marL="0" indent="0">
              <a:buNone/>
            </a:pPr>
            <a:r>
              <a:rPr lang="en-US" b="0" dirty="0">
                <a:solidFill>
                  <a:srgbClr val="000000"/>
                </a:solidFill>
                <a:effectLst/>
                <a:latin typeface="Courier New" panose="02070309020205020404" pitchFamily="49" charset="0"/>
              </a:rPr>
              <a:t>a = [</a:t>
            </a:r>
            <a:r>
              <a:rPr lang="en-US" b="0" dirty="0">
                <a:solidFill>
                  <a:srgbClr val="A31515"/>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a"</a:t>
            </a:r>
            <a:r>
              <a:rPr lang="en-US" b="0" dirty="0" err="1">
                <a:solidFill>
                  <a:srgbClr val="000000"/>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"b"</a:t>
            </a:r>
            <a:r>
              <a:rPr lang="en-US" b="0" dirty="0" err="1">
                <a:solidFill>
                  <a:srgbClr val="000000"/>
                </a:solidFill>
                <a:effectLst/>
                <a:latin typeface="Courier New" panose="02070309020205020404" pitchFamily="49" charset="0"/>
              </a:rPr>
              <a:t>,</a:t>
            </a:r>
            <a:r>
              <a:rPr lang="en-US" b="0" dirty="0" err="1">
                <a:solidFill>
                  <a:srgbClr val="A31515"/>
                </a:solidFill>
                <a:effectLst/>
                <a:latin typeface="Courier New" panose="02070309020205020404" pitchFamily="49" charset="0"/>
              </a:rPr>
              <a:t>"c</a:t>
            </a:r>
            <a:r>
              <a:rPr lang="en-US" b="0" dirty="0">
                <a:solidFill>
                  <a:srgbClr val="A31515"/>
                </a:solidFill>
                <a:effectLst/>
                <a:latin typeface="Courier New" panose="02070309020205020404" pitchFamily="49" charset="0"/>
              </a:rPr>
              <a:t>"</a:t>
            </a:r>
            <a:r>
              <a:rPr lang="en-US" b="0" dirty="0">
                <a:solidFill>
                  <a:srgbClr val="000000"/>
                </a:solidFill>
                <a:effectLst/>
                <a:latin typeface="Courier New" panose="02070309020205020404" pitchFamily="49" charset="0"/>
              </a:rPr>
              <a:t>]    # a =“Welcome”</a:t>
            </a:r>
          </a:p>
          <a:p>
            <a:pPr marL="0" indent="0">
              <a:buNone/>
            </a:pP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random.choice</a:t>
            </a:r>
            <a:r>
              <a:rPr lang="en-US" b="0" dirty="0">
                <a:solidFill>
                  <a:srgbClr val="000000"/>
                </a:solidFill>
                <a:effectLst/>
                <a:latin typeface="Courier New" panose="02070309020205020404" pitchFamily="49" charset="0"/>
              </a:rPr>
              <a:t>(a))</a:t>
            </a:r>
          </a:p>
          <a:p>
            <a:pPr marL="0" indent="0">
              <a:buNone/>
            </a:pPr>
            <a:endParaRPr lang="en-US" b="0" dirty="0">
              <a:solidFill>
                <a:srgbClr val="000000"/>
              </a:solidFill>
              <a:effectLst/>
              <a:latin typeface="Courier New" panose="02070309020205020404" pitchFamily="49" charset="0"/>
            </a:endParaRPr>
          </a:p>
          <a:p>
            <a:pPr marL="0" indent="0">
              <a:buNone/>
            </a:pPr>
            <a:endParaRPr lang="en-US" b="0" dirty="0">
              <a:solidFill>
                <a:srgbClr val="000000"/>
              </a:solidFill>
              <a:effectLst/>
              <a:latin typeface="Courier New" panose="02070309020205020404" pitchFamily="49" charset="0"/>
            </a:endParaRPr>
          </a:p>
          <a:p>
            <a:endParaRPr lang="en-US" dirty="0"/>
          </a:p>
        </p:txBody>
      </p:sp>
    </p:spTree>
    <p:extLst>
      <p:ext uri="{BB962C8B-B14F-4D97-AF65-F5344CB8AC3E}">
        <p14:creationId xmlns:p14="http://schemas.microsoft.com/office/powerpoint/2010/main" val="1987483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5880749"/>
          </a:xfrm>
        </p:spPr>
        <p:txBody>
          <a:bodyPr>
            <a:normAutofit/>
          </a:bodyPr>
          <a:lstStyle/>
          <a:p>
            <a:pPr marL="0" indent="0">
              <a:buNone/>
            </a:pPr>
            <a:r>
              <a:rPr lang="en-US" dirty="0" err="1"/>
              <a:t>celsius</a:t>
            </a:r>
            <a:r>
              <a:rPr lang="en-US" dirty="0"/>
              <a:t> = 37.5</a:t>
            </a:r>
          </a:p>
          <a:p>
            <a:pPr marL="0" indent="0">
              <a:buNone/>
            </a:pPr>
            <a:r>
              <a:rPr lang="en-US" dirty="0" err="1"/>
              <a:t>fahrenheit</a:t>
            </a:r>
            <a:r>
              <a:rPr lang="en-US" dirty="0"/>
              <a:t> = (</a:t>
            </a:r>
            <a:r>
              <a:rPr lang="en-US" dirty="0" err="1"/>
              <a:t>celsius</a:t>
            </a:r>
            <a:r>
              <a:rPr lang="en-US" dirty="0"/>
              <a:t> * 1.8) + 32</a:t>
            </a:r>
          </a:p>
          <a:p>
            <a:pPr marL="0" indent="0">
              <a:buNone/>
            </a:pPr>
            <a:r>
              <a:rPr lang="en-US" dirty="0"/>
              <a:t>print('%0.1f degree Celsius is equal to %0.1f degree Fahrenheit' %(</a:t>
            </a:r>
            <a:r>
              <a:rPr lang="en-US" dirty="0" err="1"/>
              <a:t>celsius,fahrenheit</a:t>
            </a:r>
            <a:r>
              <a:rPr lang="en-US" dirty="0"/>
              <a:t>))</a:t>
            </a:r>
          </a:p>
          <a:p>
            <a:pPr marL="0" indent="0">
              <a:buNone/>
            </a:pPr>
            <a:r>
              <a:rPr lang="en-US" dirty="0"/>
              <a:t>____________________________________________________</a:t>
            </a:r>
          </a:p>
          <a:p>
            <a:pPr marL="0" indent="0">
              <a:buNone/>
            </a:pPr>
            <a:endParaRPr lang="en-US" dirty="0"/>
          </a:p>
          <a:p>
            <a:pPr marL="0" indent="0">
              <a:buNone/>
            </a:pPr>
            <a:r>
              <a:rPr lang="en-US" dirty="0"/>
              <a:t>import calendar</a:t>
            </a:r>
          </a:p>
          <a:p>
            <a:pPr marL="0" indent="0">
              <a:buNone/>
            </a:pPr>
            <a:r>
              <a:rPr lang="en-US" dirty="0"/>
              <a:t> </a:t>
            </a:r>
            <a:r>
              <a:rPr lang="en-US" dirty="0" err="1"/>
              <a:t>yy</a:t>
            </a:r>
            <a:r>
              <a:rPr lang="en-US" dirty="0"/>
              <a:t> = </a:t>
            </a:r>
            <a:r>
              <a:rPr lang="en-US" dirty="0" err="1"/>
              <a:t>int</a:t>
            </a:r>
            <a:r>
              <a:rPr lang="en-US" dirty="0"/>
              <a:t>(input("Enter year: "))</a:t>
            </a:r>
          </a:p>
          <a:p>
            <a:pPr marL="0" indent="0">
              <a:buNone/>
            </a:pPr>
            <a:r>
              <a:rPr lang="en-US" dirty="0"/>
              <a:t>mm = </a:t>
            </a:r>
            <a:r>
              <a:rPr lang="en-US" dirty="0" err="1"/>
              <a:t>int</a:t>
            </a:r>
            <a:r>
              <a:rPr lang="en-US" dirty="0"/>
              <a:t>(input("Enter month: "))</a:t>
            </a:r>
          </a:p>
          <a:p>
            <a:pPr marL="0" indent="0">
              <a:buNone/>
            </a:pPr>
            <a:r>
              <a:rPr lang="en-US" dirty="0"/>
              <a:t>print(</a:t>
            </a:r>
            <a:r>
              <a:rPr lang="en-US" dirty="0" err="1"/>
              <a:t>calendar.month</a:t>
            </a:r>
            <a:r>
              <a:rPr lang="en-US" dirty="0"/>
              <a:t>(</a:t>
            </a:r>
            <a:r>
              <a:rPr lang="en-US" dirty="0" err="1"/>
              <a:t>yy</a:t>
            </a:r>
            <a:r>
              <a:rPr lang="en-US" dirty="0"/>
              <a:t>, mm))</a:t>
            </a:r>
          </a:p>
          <a:p>
            <a:pPr marL="0" indent="0">
              <a:buNone/>
            </a:pPr>
            <a:endParaRPr lang="en-US" dirty="0"/>
          </a:p>
        </p:txBody>
      </p:sp>
    </p:spTree>
    <p:extLst>
      <p:ext uri="{BB962C8B-B14F-4D97-AF65-F5344CB8AC3E}">
        <p14:creationId xmlns:p14="http://schemas.microsoft.com/office/powerpoint/2010/main" val="11840547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in the list</a:t>
            </a:r>
          </a:p>
        </p:txBody>
      </p:sp>
      <p:sp>
        <p:nvSpPr>
          <p:cNvPr id="3" name="Content Placeholder 2"/>
          <p:cNvSpPr>
            <a:spLocks noGrp="1"/>
          </p:cNvSpPr>
          <p:nvPr>
            <p:ph idx="1"/>
          </p:nvPr>
        </p:nvSpPr>
        <p:spPr/>
        <p:txBody>
          <a:bodyPr/>
          <a:lstStyle/>
          <a:p>
            <a:pPr marL="0" indent="0">
              <a:buNone/>
            </a:pPr>
            <a:r>
              <a:rPr lang="en-US" dirty="0" err="1"/>
              <a:t>num</a:t>
            </a:r>
            <a:r>
              <a:rPr lang="en-US" dirty="0"/>
              <a:t> = [1,2,3,4,5]</a:t>
            </a:r>
          </a:p>
          <a:p>
            <a:pPr marL="0" indent="0">
              <a:buNone/>
            </a:pPr>
            <a:r>
              <a:rPr lang="en-US" dirty="0" err="1"/>
              <a:t>i</a:t>
            </a:r>
            <a:r>
              <a:rPr lang="en-US" dirty="0"/>
              <a:t> = </a:t>
            </a:r>
            <a:r>
              <a:rPr lang="en-US" dirty="0" err="1"/>
              <a:t>int</a:t>
            </a:r>
            <a:r>
              <a:rPr lang="en-US" dirty="0"/>
              <a:t>(input('number'))</a:t>
            </a:r>
          </a:p>
          <a:p>
            <a:pPr marL="0" indent="0">
              <a:buNone/>
            </a:pPr>
            <a:r>
              <a:rPr lang="en-US" dirty="0"/>
              <a:t>for item in </a:t>
            </a:r>
            <a:r>
              <a:rPr lang="en-US" dirty="0" err="1"/>
              <a:t>num</a:t>
            </a:r>
            <a:r>
              <a:rPr lang="en-US" dirty="0"/>
              <a:t>:</a:t>
            </a:r>
          </a:p>
          <a:p>
            <a:pPr marL="0" indent="0">
              <a:buNone/>
            </a:pPr>
            <a:r>
              <a:rPr lang="en-US" dirty="0"/>
              <a:t>    if (</a:t>
            </a:r>
            <a:r>
              <a:rPr lang="en-US" dirty="0" err="1"/>
              <a:t>i</a:t>
            </a:r>
            <a:r>
              <a:rPr lang="en-US" dirty="0"/>
              <a:t>==item):</a:t>
            </a:r>
          </a:p>
          <a:p>
            <a:pPr marL="0" indent="0">
              <a:buNone/>
            </a:pPr>
            <a:r>
              <a:rPr lang="en-US" dirty="0"/>
              <a:t>        print(</a:t>
            </a:r>
            <a:r>
              <a:rPr lang="en-US" dirty="0" err="1"/>
              <a:t>f'number</a:t>
            </a:r>
            <a:r>
              <a:rPr lang="en-US" dirty="0"/>
              <a:t> {item} is available in the list')</a:t>
            </a:r>
          </a:p>
        </p:txBody>
      </p:sp>
    </p:spTree>
    <p:extLst>
      <p:ext uri="{BB962C8B-B14F-4D97-AF65-F5344CB8AC3E}">
        <p14:creationId xmlns:p14="http://schemas.microsoft.com/office/powerpoint/2010/main" val="25447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Install package in </a:t>
            </a:r>
            <a:r>
              <a:rPr lang="en-US" dirty="0" err="1"/>
              <a:t>Jupyter</a:t>
            </a:r>
            <a:endParaRPr lang="en-US" dirty="0"/>
          </a:p>
        </p:txBody>
      </p:sp>
      <p:sp>
        <p:nvSpPr>
          <p:cNvPr id="3" name="Content Placeholder 2"/>
          <p:cNvSpPr>
            <a:spLocks noGrp="1"/>
          </p:cNvSpPr>
          <p:nvPr>
            <p:ph idx="1"/>
          </p:nvPr>
        </p:nvSpPr>
        <p:spPr/>
        <p:txBody>
          <a:bodyPr/>
          <a:lstStyle/>
          <a:p>
            <a:r>
              <a:rPr lang="en-US" dirty="0">
                <a:solidFill>
                  <a:srgbClr val="FF0000"/>
                </a:solidFill>
              </a:rPr>
              <a:t>!pip install pandas</a:t>
            </a:r>
          </a:p>
          <a:p>
            <a:r>
              <a:rPr lang="en-US" dirty="0">
                <a:solidFill>
                  <a:srgbClr val="FF0000"/>
                </a:solidFill>
              </a:rPr>
              <a:t>!pip install Numpy</a:t>
            </a:r>
          </a:p>
          <a:p>
            <a:endParaRPr lang="en-US" dirty="0"/>
          </a:p>
          <a:p>
            <a:pPr marL="0" indent="0">
              <a:buNone/>
            </a:pPr>
            <a:r>
              <a:rPr lang="en-US" dirty="0"/>
              <a:t>For CMD</a:t>
            </a:r>
          </a:p>
          <a:p>
            <a:pPr marL="0" indent="0">
              <a:buNone/>
            </a:pPr>
            <a:endParaRPr lang="en-US" dirty="0"/>
          </a:p>
          <a:p>
            <a:pPr marL="0" indent="0">
              <a:buNone/>
            </a:pPr>
            <a:r>
              <a:rPr lang="en-US" dirty="0">
                <a:solidFill>
                  <a:schemeClr val="accent6">
                    <a:lumMod val="75000"/>
                  </a:schemeClr>
                </a:solidFill>
              </a:rPr>
              <a:t>pip install Numpy</a:t>
            </a:r>
          </a:p>
          <a:p>
            <a:pPr marL="0" indent="0">
              <a:buNone/>
            </a:pPr>
            <a:endParaRPr lang="en-US" dirty="0"/>
          </a:p>
          <a:p>
            <a:pPr marL="0" indent="0">
              <a:buNone/>
            </a:pPr>
            <a:r>
              <a:rPr lang="en-US" dirty="0" err="1">
                <a:solidFill>
                  <a:schemeClr val="accent1">
                    <a:lumMod val="75000"/>
                  </a:schemeClr>
                </a:solidFill>
              </a:rPr>
              <a:t>Conda</a:t>
            </a:r>
            <a:r>
              <a:rPr lang="en-US" dirty="0">
                <a:solidFill>
                  <a:schemeClr val="accent1">
                    <a:lumMod val="75000"/>
                  </a:schemeClr>
                </a:solidFill>
              </a:rPr>
              <a:t> install </a:t>
            </a:r>
            <a:r>
              <a:rPr lang="en-US" dirty="0" err="1">
                <a:solidFill>
                  <a:schemeClr val="accent1">
                    <a:lumMod val="75000"/>
                  </a:schemeClr>
                </a:solidFill>
              </a:rPr>
              <a:t>numpy</a:t>
            </a:r>
            <a:endParaRPr lang="en-US" dirty="0">
              <a:solidFill>
                <a:schemeClr val="accent1">
                  <a:lumMod val="75000"/>
                </a:schemeClr>
              </a:solidFill>
            </a:endParaRPr>
          </a:p>
        </p:txBody>
      </p:sp>
    </p:spTree>
    <p:extLst>
      <p:ext uri="{BB962C8B-B14F-4D97-AF65-F5344CB8AC3E}">
        <p14:creationId xmlns:p14="http://schemas.microsoft.com/office/powerpoint/2010/main" val="11700613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65 % 10 + 65 // 10</a:t>
            </a:r>
          </a:p>
        </p:txBody>
      </p:sp>
      <p:sp>
        <p:nvSpPr>
          <p:cNvPr id="3" name="Content Placeholder 2"/>
          <p:cNvSpPr>
            <a:spLocks noGrp="1"/>
          </p:cNvSpPr>
          <p:nvPr>
            <p:ph idx="1"/>
          </p:nvPr>
        </p:nvSpPr>
        <p:spPr/>
        <p:txBody>
          <a:bodyPr>
            <a:normAutofit/>
          </a:bodyPr>
          <a:lstStyle/>
          <a:p>
            <a:pPr marL="0" indent="0">
              <a:buNone/>
            </a:pPr>
            <a:r>
              <a:rPr lang="en-US" dirty="0"/>
              <a:t>a = </a:t>
            </a:r>
            <a:r>
              <a:rPr lang="en-US" dirty="0" err="1"/>
              <a:t>int</a:t>
            </a:r>
            <a:r>
              <a:rPr lang="en-US" dirty="0"/>
              <a:t>(input())</a:t>
            </a:r>
          </a:p>
          <a:p>
            <a:pPr marL="0" indent="0">
              <a:buNone/>
            </a:pPr>
            <a:r>
              <a:rPr lang="en-US" dirty="0"/>
              <a:t>c=0</a:t>
            </a:r>
          </a:p>
          <a:p>
            <a:pPr marL="0" indent="0">
              <a:buNone/>
            </a:pPr>
            <a:r>
              <a:rPr lang="en-US" dirty="0"/>
              <a:t>while a!= 0:</a:t>
            </a:r>
          </a:p>
          <a:p>
            <a:pPr marL="0" indent="0">
              <a:buNone/>
            </a:pPr>
            <a:r>
              <a:rPr lang="en-US" dirty="0"/>
              <a:t>  c=c+(a%10)</a:t>
            </a:r>
          </a:p>
          <a:p>
            <a:pPr marL="0" indent="0">
              <a:buNone/>
            </a:pPr>
            <a:r>
              <a:rPr lang="en-US" dirty="0"/>
              <a:t>  a=a//10</a:t>
            </a:r>
          </a:p>
          <a:p>
            <a:pPr marL="0" indent="0">
              <a:buNone/>
            </a:pPr>
            <a:r>
              <a:rPr lang="en-US" dirty="0"/>
              <a:t>print(c)</a:t>
            </a:r>
          </a:p>
          <a:p>
            <a:endParaRPr lang="en-US" dirty="0"/>
          </a:p>
          <a:p>
            <a:r>
              <a:rPr lang="en-US" dirty="0"/>
              <a:t>sum((list(</a:t>
            </a:r>
            <a:r>
              <a:rPr lang="en-US" dirty="0" err="1"/>
              <a:t>int</a:t>
            </a:r>
            <a:r>
              <a:rPr lang="en-US" dirty="0"/>
              <a:t>(x) for x in </a:t>
            </a:r>
            <a:r>
              <a:rPr lang="en-US" dirty="0" err="1"/>
              <a:t>str</a:t>
            </a:r>
            <a:r>
              <a:rPr lang="en-US" dirty="0"/>
              <a:t>(655))))</a:t>
            </a:r>
          </a:p>
        </p:txBody>
      </p:sp>
    </p:spTree>
    <p:extLst>
      <p:ext uri="{BB962C8B-B14F-4D97-AF65-F5344CB8AC3E}">
        <p14:creationId xmlns:p14="http://schemas.microsoft.com/office/powerpoint/2010/main" val="3613002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74556-8CAD-4EFE-BCBF-C6969738FF92}"/>
              </a:ext>
            </a:extLst>
          </p:cNvPr>
          <p:cNvSpPr>
            <a:spLocks noGrp="1"/>
          </p:cNvSpPr>
          <p:nvPr>
            <p:ph idx="1"/>
          </p:nvPr>
        </p:nvSpPr>
        <p:spPr>
          <a:xfrm>
            <a:off x="838200" y="292963"/>
            <a:ext cx="5731276" cy="5884000"/>
          </a:xfrm>
        </p:spPr>
        <p:txBody>
          <a:bodyPr>
            <a:normAutofit fontScale="70000" lnSpcReduction="20000"/>
          </a:bodyPr>
          <a:lstStyle/>
          <a:p>
            <a:pPr marL="0" indent="0">
              <a:buNone/>
            </a:pPr>
            <a:r>
              <a:rPr lang="en-US" dirty="0">
                <a:solidFill>
                  <a:schemeClr val="accent1">
                    <a:lumMod val="75000"/>
                  </a:schemeClr>
                </a:solidFill>
              </a:rPr>
              <a:t>n = (input("enter a number: "))</a:t>
            </a:r>
          </a:p>
          <a:p>
            <a:pPr marL="0" indent="0">
              <a:buNone/>
            </a:pPr>
            <a:r>
              <a:rPr lang="en-US" dirty="0">
                <a:solidFill>
                  <a:schemeClr val="accent1">
                    <a:lumMod val="75000"/>
                  </a:schemeClr>
                </a:solidFill>
              </a:rPr>
              <a:t>sum = 0</a:t>
            </a:r>
          </a:p>
          <a:p>
            <a:pPr marL="0" indent="0">
              <a:buNone/>
            </a:pPr>
            <a:r>
              <a:rPr lang="en-US" dirty="0">
                <a:solidFill>
                  <a:schemeClr val="accent1">
                    <a:lumMod val="75000"/>
                  </a:schemeClr>
                </a:solidFill>
              </a:rPr>
              <a:t>for digit in str(n):  </a:t>
            </a:r>
          </a:p>
          <a:p>
            <a:pPr marL="0" indent="0">
              <a:buNone/>
            </a:pPr>
            <a:r>
              <a:rPr lang="en-US" dirty="0">
                <a:solidFill>
                  <a:schemeClr val="accent1">
                    <a:lumMod val="75000"/>
                  </a:schemeClr>
                </a:solidFill>
              </a:rPr>
              <a:t>                sum += int(digit)       </a:t>
            </a:r>
          </a:p>
          <a:p>
            <a:pPr marL="0" indent="0">
              <a:buNone/>
            </a:pPr>
            <a:r>
              <a:rPr lang="en-US" dirty="0">
                <a:solidFill>
                  <a:schemeClr val="accent1">
                    <a:lumMod val="75000"/>
                  </a:schemeClr>
                </a:solidFill>
              </a:rPr>
              <a:t>print(sum)</a:t>
            </a:r>
          </a:p>
          <a:p>
            <a:pPr marL="0" indent="0">
              <a:buNone/>
            </a:pPr>
            <a:endParaRPr lang="en-US" dirty="0">
              <a:solidFill>
                <a:schemeClr val="accent1">
                  <a:lumMod val="75000"/>
                </a:schemeClr>
              </a:solidFill>
            </a:endParaRPr>
          </a:p>
          <a:p>
            <a:pPr marL="0" indent="0">
              <a:buNone/>
            </a:pPr>
            <a:r>
              <a:rPr lang="en-US" dirty="0">
                <a:solidFill>
                  <a:schemeClr val="accent4">
                    <a:lumMod val="50000"/>
                  </a:schemeClr>
                </a:solidFill>
              </a:rPr>
              <a:t>num=input("enter any digits more than one digit:")</a:t>
            </a:r>
          </a:p>
          <a:p>
            <a:pPr marL="0" indent="0">
              <a:buNone/>
            </a:pPr>
            <a:r>
              <a:rPr lang="en-US" dirty="0">
                <a:solidFill>
                  <a:schemeClr val="accent4">
                    <a:lumMod val="50000"/>
                  </a:schemeClr>
                </a:solidFill>
              </a:rPr>
              <a:t>sum=int(num[0])+int(num[1])</a:t>
            </a:r>
          </a:p>
          <a:p>
            <a:pPr marL="0" indent="0">
              <a:buNone/>
            </a:pPr>
            <a:r>
              <a:rPr lang="en-US" dirty="0">
                <a:solidFill>
                  <a:schemeClr val="accent4">
                    <a:lumMod val="50000"/>
                  </a:schemeClr>
                </a:solidFill>
              </a:rPr>
              <a:t>print(sum)</a:t>
            </a:r>
          </a:p>
          <a:p>
            <a:pPr marL="0" indent="0">
              <a:buNone/>
            </a:pPr>
            <a:endParaRPr lang="en-US" dirty="0">
              <a:solidFill>
                <a:schemeClr val="accent4">
                  <a:lumMod val="50000"/>
                </a:schemeClr>
              </a:solidFill>
            </a:endParaRPr>
          </a:p>
          <a:p>
            <a:pPr marL="0" indent="0">
              <a:buNone/>
            </a:pPr>
            <a:r>
              <a:rPr lang="pt-BR" dirty="0">
                <a:solidFill>
                  <a:schemeClr val="accent2">
                    <a:lumMod val="75000"/>
                  </a:schemeClr>
                </a:solidFill>
              </a:rPr>
              <a:t>num = int(input("enter a number"))</a:t>
            </a:r>
          </a:p>
          <a:p>
            <a:pPr marL="0" indent="0">
              <a:buNone/>
            </a:pPr>
            <a:r>
              <a:rPr lang="pt-BR" dirty="0">
                <a:solidFill>
                  <a:schemeClr val="accent2">
                    <a:lumMod val="75000"/>
                  </a:schemeClr>
                </a:solidFill>
              </a:rPr>
              <a:t>result=0</a:t>
            </a:r>
          </a:p>
          <a:p>
            <a:pPr marL="0" indent="0">
              <a:buNone/>
            </a:pPr>
            <a:r>
              <a:rPr lang="pt-BR" dirty="0">
                <a:solidFill>
                  <a:schemeClr val="accent2">
                    <a:lumMod val="75000"/>
                  </a:schemeClr>
                </a:solidFill>
              </a:rPr>
              <a:t>while num&gt;0:</a:t>
            </a:r>
          </a:p>
          <a:p>
            <a:pPr marL="0" indent="0">
              <a:buNone/>
            </a:pPr>
            <a:r>
              <a:rPr lang="pt-BR" dirty="0">
                <a:solidFill>
                  <a:schemeClr val="accent2">
                    <a:lumMod val="75000"/>
                  </a:schemeClr>
                </a:solidFill>
              </a:rPr>
              <a:t>      m=num%10</a:t>
            </a:r>
          </a:p>
          <a:p>
            <a:pPr marL="0" indent="0">
              <a:buNone/>
            </a:pPr>
            <a:r>
              <a:rPr lang="pt-BR" dirty="0">
                <a:solidFill>
                  <a:schemeClr val="accent2">
                    <a:lumMod val="75000"/>
                  </a:schemeClr>
                </a:solidFill>
              </a:rPr>
              <a:t>      result =result+m</a:t>
            </a:r>
          </a:p>
          <a:p>
            <a:pPr marL="0" indent="0">
              <a:buNone/>
            </a:pPr>
            <a:r>
              <a:rPr lang="pt-BR" dirty="0">
                <a:solidFill>
                  <a:schemeClr val="accent2">
                    <a:lumMod val="75000"/>
                  </a:schemeClr>
                </a:solidFill>
              </a:rPr>
              <a:t>      num=num//10</a:t>
            </a:r>
          </a:p>
          <a:p>
            <a:pPr marL="0" indent="0">
              <a:buNone/>
            </a:pPr>
            <a:r>
              <a:rPr lang="pt-BR" dirty="0">
                <a:solidFill>
                  <a:schemeClr val="accent2">
                    <a:lumMod val="75000"/>
                  </a:schemeClr>
                </a:solidFill>
              </a:rPr>
              <a:t>print("sum:",result)</a:t>
            </a:r>
            <a:endParaRPr lang="en-US" dirty="0">
              <a:solidFill>
                <a:schemeClr val="accent2">
                  <a:lumMod val="75000"/>
                </a:schemeClr>
              </a:solidFill>
            </a:endParaRPr>
          </a:p>
        </p:txBody>
      </p:sp>
    </p:spTree>
    <p:extLst>
      <p:ext uri="{BB962C8B-B14F-4D97-AF65-F5344CB8AC3E}">
        <p14:creationId xmlns:p14="http://schemas.microsoft.com/office/powerpoint/2010/main" val="2150127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and Branching </a:t>
            </a:r>
          </a:p>
        </p:txBody>
      </p:sp>
      <p:sp>
        <p:nvSpPr>
          <p:cNvPr id="3" name="Content Placeholder 2"/>
          <p:cNvSpPr>
            <a:spLocks noGrp="1"/>
          </p:cNvSpPr>
          <p:nvPr>
            <p:ph idx="1"/>
          </p:nvPr>
        </p:nvSpPr>
        <p:spPr/>
        <p:txBody>
          <a:bodyPr/>
          <a:lstStyle/>
          <a:p>
            <a:pPr fontAlgn="base"/>
            <a:r>
              <a:rPr lang="en-US" dirty="0"/>
              <a:t>if statement</a:t>
            </a:r>
          </a:p>
          <a:p>
            <a:pPr fontAlgn="base"/>
            <a:r>
              <a:rPr lang="en-US" dirty="0" err="1"/>
              <a:t>if..else</a:t>
            </a:r>
            <a:r>
              <a:rPr lang="en-US" dirty="0"/>
              <a:t> statements</a:t>
            </a:r>
          </a:p>
          <a:p>
            <a:pPr fontAlgn="base"/>
            <a:r>
              <a:rPr lang="en-US" dirty="0"/>
              <a:t>nested if statements</a:t>
            </a:r>
          </a:p>
          <a:p>
            <a:pPr fontAlgn="base"/>
            <a:r>
              <a:rPr lang="en-US" dirty="0"/>
              <a:t>if-</a:t>
            </a:r>
            <a:r>
              <a:rPr lang="en-US" dirty="0" err="1"/>
              <a:t>elif</a:t>
            </a:r>
            <a:r>
              <a:rPr lang="en-US" dirty="0"/>
              <a:t> ladder</a:t>
            </a:r>
          </a:p>
          <a:p>
            <a:pPr marL="0" indent="0">
              <a:buNone/>
            </a:pPr>
            <a:endParaRPr lang="en-US" dirty="0"/>
          </a:p>
          <a:p>
            <a:r>
              <a:rPr lang="en-US" dirty="0"/>
              <a:t>For loop</a:t>
            </a:r>
          </a:p>
          <a:p>
            <a:r>
              <a:rPr lang="en-US" dirty="0"/>
              <a:t>While loop</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83977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else</a:t>
            </a:r>
          </a:p>
        </p:txBody>
      </p:sp>
      <p:sp>
        <p:nvSpPr>
          <p:cNvPr id="3" name="Content Placeholder 2"/>
          <p:cNvSpPr>
            <a:spLocks noGrp="1"/>
          </p:cNvSpPr>
          <p:nvPr>
            <p:ph idx="1"/>
          </p:nvPr>
        </p:nvSpPr>
        <p:spPr/>
        <p:txBody>
          <a:bodyPr>
            <a:normAutofit fontScale="85000" lnSpcReduction="20000"/>
          </a:bodyPr>
          <a:lstStyle/>
          <a:p>
            <a:r>
              <a:rPr lang="en-US" dirty="0"/>
              <a:t>a = 200</a:t>
            </a:r>
            <a:br>
              <a:rPr lang="en-US" dirty="0"/>
            </a:br>
            <a:r>
              <a:rPr lang="en-US" dirty="0"/>
              <a:t>b = 33</a:t>
            </a:r>
            <a:br>
              <a:rPr lang="en-US" dirty="0"/>
            </a:br>
            <a:r>
              <a:rPr lang="en-US" dirty="0"/>
              <a:t>if b &gt; a:</a:t>
            </a:r>
            <a:br>
              <a:rPr lang="en-US" dirty="0"/>
            </a:br>
            <a:r>
              <a:rPr lang="en-US" dirty="0"/>
              <a:t>  print("b is greater than a")</a:t>
            </a:r>
            <a:br>
              <a:rPr lang="en-US" dirty="0"/>
            </a:br>
            <a:r>
              <a:rPr lang="en-US" dirty="0"/>
              <a:t>elif a == b:</a:t>
            </a:r>
            <a:br>
              <a:rPr lang="en-US" dirty="0"/>
            </a:br>
            <a:r>
              <a:rPr lang="en-US" dirty="0"/>
              <a:t>  print("a and b are equal")</a:t>
            </a:r>
            <a:br>
              <a:rPr lang="en-US" dirty="0"/>
            </a:br>
            <a:r>
              <a:rPr lang="en-US" dirty="0"/>
              <a:t>else:</a:t>
            </a:r>
            <a:br>
              <a:rPr lang="en-US" dirty="0"/>
            </a:br>
            <a:r>
              <a:rPr lang="en-US" dirty="0"/>
              <a:t>  print("a is greater than b“)</a:t>
            </a:r>
          </a:p>
          <a:p>
            <a:endParaRPr lang="en-US" dirty="0"/>
          </a:p>
          <a:p>
            <a:r>
              <a:rPr lang="en-US" dirty="0"/>
              <a:t>a = 200</a:t>
            </a:r>
            <a:br>
              <a:rPr lang="en-US" dirty="0"/>
            </a:br>
            <a:r>
              <a:rPr lang="en-US" dirty="0"/>
              <a:t>b = 33</a:t>
            </a:r>
            <a:br>
              <a:rPr lang="en-US" dirty="0"/>
            </a:br>
            <a:r>
              <a:rPr lang="en-US" dirty="0"/>
              <a:t>if b &gt; a:</a:t>
            </a:r>
            <a:br>
              <a:rPr lang="en-US" dirty="0"/>
            </a:br>
            <a:r>
              <a:rPr lang="en-US" dirty="0"/>
              <a:t>  print("b is greater than a")</a:t>
            </a:r>
            <a:br>
              <a:rPr lang="en-US" dirty="0"/>
            </a:br>
            <a:r>
              <a:rPr lang="en-US" dirty="0"/>
              <a:t>else:</a:t>
            </a:r>
            <a:br>
              <a:rPr lang="en-US" dirty="0"/>
            </a:br>
            <a:r>
              <a:rPr lang="en-US" dirty="0"/>
              <a:t>  print("b is not greater than a")</a:t>
            </a:r>
          </a:p>
          <a:p>
            <a:endParaRPr lang="en-US" dirty="0"/>
          </a:p>
          <a:p>
            <a:endParaRPr lang="en-US" dirty="0"/>
          </a:p>
        </p:txBody>
      </p:sp>
    </p:spTree>
    <p:extLst>
      <p:ext uri="{BB962C8B-B14F-4D97-AF65-F5344CB8AC3E}">
        <p14:creationId xmlns:p14="http://schemas.microsoft.com/office/powerpoint/2010/main" val="4371834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700445"/>
          </a:xfrm>
        </p:spPr>
        <p:txBody>
          <a:bodyPr>
            <a:normAutofit/>
          </a:bodyPr>
          <a:lstStyle/>
          <a:p>
            <a:r>
              <a:rPr lang="en-US" dirty="0"/>
              <a:t>if a &gt; b: print("a is greater than b")</a:t>
            </a:r>
          </a:p>
          <a:p>
            <a:endParaRPr lang="en-US" dirty="0"/>
          </a:p>
          <a:p>
            <a:r>
              <a:rPr lang="en-US" dirty="0"/>
              <a:t>print("A") if a &gt; b else print("B")</a:t>
            </a:r>
          </a:p>
          <a:p>
            <a:pPr marL="0" indent="0">
              <a:buNone/>
            </a:pPr>
            <a:endParaRPr lang="en-US" dirty="0"/>
          </a:p>
          <a:p>
            <a:r>
              <a:rPr lang="en-US" dirty="0"/>
              <a:t>print("A") if a &gt; b else print("=") if a == b else print("B")</a:t>
            </a:r>
          </a:p>
          <a:p>
            <a:endParaRPr lang="en-US" dirty="0"/>
          </a:p>
          <a:p>
            <a:r>
              <a:rPr lang="en-US" dirty="0"/>
              <a:t>if a &gt; b and c &gt; a:</a:t>
            </a:r>
            <a:br>
              <a:rPr lang="en-US" dirty="0"/>
            </a:br>
            <a:r>
              <a:rPr lang="en-US" dirty="0"/>
              <a:t>  print("Both conditions are True")</a:t>
            </a:r>
          </a:p>
          <a:p>
            <a:endParaRPr lang="en-US" dirty="0"/>
          </a:p>
          <a:p>
            <a:r>
              <a:rPr lang="en-US" dirty="0"/>
              <a:t>if a &gt; b or a &gt; c:</a:t>
            </a:r>
            <a:br>
              <a:rPr lang="en-US" dirty="0"/>
            </a:br>
            <a:r>
              <a:rPr lang="en-US" dirty="0"/>
              <a:t>  print("At least one of the conditions is True")</a:t>
            </a:r>
          </a:p>
        </p:txBody>
      </p:sp>
    </p:spTree>
    <p:extLst>
      <p:ext uri="{BB962C8B-B14F-4D97-AF65-F5344CB8AC3E}">
        <p14:creationId xmlns:p14="http://schemas.microsoft.com/office/powerpoint/2010/main" val="37859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fference Between For and While Loop Difference Between | Difference  Betwee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3534" y="425510"/>
            <a:ext cx="5115770"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5222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a:t>
            </a:r>
          </a:p>
        </p:txBody>
      </p:sp>
      <p:sp>
        <p:nvSpPr>
          <p:cNvPr id="3" name="Content Placeholder 2"/>
          <p:cNvSpPr>
            <a:spLocks noGrp="1"/>
          </p:cNvSpPr>
          <p:nvPr>
            <p:ph idx="1"/>
          </p:nvPr>
        </p:nvSpPr>
        <p:spPr>
          <a:xfrm>
            <a:off x="838200" y="1390918"/>
            <a:ext cx="10515600" cy="4786045"/>
          </a:xfrm>
        </p:spPr>
        <p:txBody>
          <a:bodyPr>
            <a:normAutofit fontScale="85000" lnSpcReduction="20000"/>
          </a:bodyPr>
          <a:lstStyle/>
          <a:p>
            <a:pPr marL="0" indent="0">
              <a:buNone/>
            </a:pPr>
            <a:r>
              <a:rPr lang="en-US" dirty="0" err="1"/>
              <a:t>num</a:t>
            </a:r>
            <a:r>
              <a:rPr lang="en-US" dirty="0"/>
              <a:t> = </a:t>
            </a:r>
            <a:r>
              <a:rPr lang="en-US" dirty="0" err="1"/>
              <a:t>int</a:t>
            </a:r>
            <a:r>
              <a:rPr lang="en-US" dirty="0"/>
              <a:t>(input("Display multiplication table of? "))</a:t>
            </a:r>
          </a:p>
          <a:p>
            <a:pPr marL="0" indent="0">
              <a:buNone/>
            </a:pPr>
            <a:r>
              <a:rPr lang="en-US" dirty="0"/>
              <a:t> for </a:t>
            </a:r>
            <a:r>
              <a:rPr lang="en-US" dirty="0" err="1"/>
              <a:t>i</a:t>
            </a:r>
            <a:r>
              <a:rPr lang="en-US" dirty="0"/>
              <a:t> in range(1, 11):</a:t>
            </a:r>
          </a:p>
          <a:p>
            <a:pPr marL="0" indent="0">
              <a:buNone/>
            </a:pPr>
            <a:r>
              <a:rPr lang="en-US" dirty="0"/>
              <a:t>   print(</a:t>
            </a:r>
            <a:r>
              <a:rPr lang="en-US" dirty="0" err="1"/>
              <a:t>num</a:t>
            </a:r>
            <a:r>
              <a:rPr lang="en-US" dirty="0"/>
              <a:t>,'x',</a:t>
            </a:r>
            <a:r>
              <a:rPr lang="en-US" dirty="0" err="1"/>
              <a:t>i</a:t>
            </a:r>
            <a:r>
              <a:rPr lang="en-US" dirty="0"/>
              <a:t>,'=',</a:t>
            </a:r>
            <a:r>
              <a:rPr lang="en-US" dirty="0" err="1"/>
              <a:t>num</a:t>
            </a:r>
            <a:r>
              <a:rPr lang="en-US" dirty="0"/>
              <a:t>*</a:t>
            </a:r>
            <a:r>
              <a:rPr lang="en-US" dirty="0" err="1"/>
              <a:t>i</a:t>
            </a:r>
            <a:r>
              <a:rPr lang="en-US" dirty="0"/>
              <a:t>)</a:t>
            </a:r>
          </a:p>
          <a:p>
            <a:pPr marL="0" indent="0">
              <a:buNone/>
            </a:pPr>
            <a:r>
              <a:rPr lang="en-US" dirty="0"/>
              <a:t>_________________________________________________</a:t>
            </a:r>
          </a:p>
          <a:p>
            <a:pPr marL="0" indent="0">
              <a:buNone/>
            </a:pPr>
            <a:r>
              <a:rPr lang="en-US" dirty="0"/>
              <a:t>import calendar</a:t>
            </a:r>
          </a:p>
          <a:p>
            <a:pPr marL="0" indent="0">
              <a:buNone/>
            </a:pPr>
            <a:r>
              <a:rPr lang="en-US" dirty="0" err="1"/>
              <a:t>yy</a:t>
            </a:r>
            <a:r>
              <a:rPr lang="en-US" dirty="0"/>
              <a:t> = </a:t>
            </a:r>
            <a:r>
              <a:rPr lang="en-US" dirty="0" err="1"/>
              <a:t>int</a:t>
            </a:r>
            <a:r>
              <a:rPr lang="en-US" dirty="0"/>
              <a:t>(input("Enter year: "))</a:t>
            </a:r>
          </a:p>
          <a:p>
            <a:pPr marL="0" indent="0">
              <a:buNone/>
            </a:pPr>
            <a:r>
              <a:rPr lang="en-US" dirty="0"/>
              <a:t>mm = </a:t>
            </a:r>
            <a:r>
              <a:rPr lang="en-US" dirty="0" err="1"/>
              <a:t>int</a:t>
            </a:r>
            <a:r>
              <a:rPr lang="en-US" dirty="0"/>
              <a:t>(input("Enter starting month: "))</a:t>
            </a:r>
          </a:p>
          <a:p>
            <a:pPr marL="0" indent="0">
              <a:buNone/>
            </a:pPr>
            <a:r>
              <a:rPr lang="en-US" dirty="0"/>
              <a:t>mm1 = </a:t>
            </a:r>
            <a:r>
              <a:rPr lang="en-US" dirty="0" err="1"/>
              <a:t>int</a:t>
            </a:r>
            <a:r>
              <a:rPr lang="en-US" dirty="0"/>
              <a:t>(input("Enter ending month: "))</a:t>
            </a:r>
          </a:p>
          <a:p>
            <a:pPr marL="0" indent="0">
              <a:buNone/>
            </a:pPr>
            <a:r>
              <a:rPr lang="en-US" dirty="0"/>
              <a:t>for </a:t>
            </a:r>
            <a:r>
              <a:rPr lang="en-US" dirty="0" err="1"/>
              <a:t>i</a:t>
            </a:r>
            <a:r>
              <a:rPr lang="en-US" dirty="0"/>
              <a:t> in range(mm,mm1+1): </a:t>
            </a:r>
          </a:p>
          <a:p>
            <a:pPr marL="0" indent="0">
              <a:buNone/>
            </a:pPr>
            <a:r>
              <a:rPr lang="en-US" dirty="0"/>
              <a:t>       print(</a:t>
            </a:r>
            <a:r>
              <a:rPr lang="en-US" dirty="0" err="1"/>
              <a:t>calendar.month</a:t>
            </a:r>
            <a:r>
              <a:rPr lang="en-US" dirty="0"/>
              <a:t>(</a:t>
            </a:r>
            <a:r>
              <a:rPr lang="en-US" dirty="0" err="1"/>
              <a:t>yy,i</a:t>
            </a:r>
            <a:r>
              <a:rPr lang="en-US" dirty="0"/>
              <a:t>))</a:t>
            </a:r>
          </a:p>
          <a:p>
            <a:pPr marL="0" indent="0">
              <a:buNone/>
            </a:pPr>
            <a:r>
              <a:rPr lang="en-US" dirty="0"/>
              <a:t>________________________________________________</a:t>
            </a:r>
          </a:p>
          <a:p>
            <a:pPr marL="0" indent="0">
              <a:buNone/>
            </a:pPr>
            <a:r>
              <a:rPr lang="en-US" dirty="0" err="1"/>
              <a:t>calendar.calendar</a:t>
            </a:r>
            <a:r>
              <a:rPr lang="en-US" dirty="0"/>
              <a:t>(</a:t>
            </a:r>
            <a:r>
              <a:rPr lang="en-US" dirty="0" err="1"/>
              <a:t>yy</a:t>
            </a:r>
            <a:r>
              <a:rPr lang="en-US" dirty="0"/>
              <a:t>)</a:t>
            </a:r>
          </a:p>
        </p:txBody>
      </p:sp>
    </p:spTree>
    <p:extLst>
      <p:ext uri="{BB962C8B-B14F-4D97-AF65-F5344CB8AC3E}">
        <p14:creationId xmlns:p14="http://schemas.microsoft.com/office/powerpoint/2010/main" val="2225059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0649"/>
          </a:xfrm>
        </p:spPr>
        <p:txBody>
          <a:bodyPr>
            <a:normAutofit fontScale="90000"/>
          </a:bodyPr>
          <a:lstStyle/>
          <a:p>
            <a:r>
              <a:rPr lang="en-US" dirty="0"/>
              <a:t>While </a:t>
            </a:r>
          </a:p>
        </p:txBody>
      </p:sp>
      <p:sp>
        <p:nvSpPr>
          <p:cNvPr id="3" name="Content Placeholder 2"/>
          <p:cNvSpPr>
            <a:spLocks noGrp="1"/>
          </p:cNvSpPr>
          <p:nvPr>
            <p:ph idx="1"/>
          </p:nvPr>
        </p:nvSpPr>
        <p:spPr>
          <a:xfrm>
            <a:off x="838200" y="992039"/>
            <a:ext cx="2620992" cy="3329796"/>
          </a:xfrm>
        </p:spPr>
        <p:txBody>
          <a:bodyPr>
            <a:normAutofit/>
          </a:bodyPr>
          <a:lstStyle/>
          <a:p>
            <a:pPr marL="0" indent="0">
              <a:buNone/>
            </a:pPr>
            <a:r>
              <a:rPr lang="en-US" sz="1400" dirty="0"/>
              <a:t># n = </a:t>
            </a:r>
            <a:r>
              <a:rPr lang="en-US" sz="1400" dirty="0" err="1"/>
              <a:t>int</a:t>
            </a:r>
            <a:r>
              <a:rPr lang="en-US" sz="1400" dirty="0"/>
              <a:t>(input("Enter n: "))</a:t>
            </a:r>
          </a:p>
          <a:p>
            <a:pPr marL="0" indent="0">
              <a:buNone/>
            </a:pPr>
            <a:r>
              <a:rPr lang="en-US" sz="1400" dirty="0"/>
              <a:t>n = 0</a:t>
            </a:r>
          </a:p>
          <a:p>
            <a:pPr marL="0" indent="0">
              <a:buNone/>
            </a:pPr>
            <a:r>
              <a:rPr lang="en-US" sz="1400" dirty="0"/>
              <a:t># initialize sum and counter</a:t>
            </a:r>
          </a:p>
          <a:p>
            <a:pPr marL="0" indent="0">
              <a:buNone/>
            </a:pPr>
            <a:r>
              <a:rPr lang="en-US" sz="1400" dirty="0"/>
              <a:t>sum = 10</a:t>
            </a:r>
          </a:p>
          <a:p>
            <a:pPr marL="0" indent="0">
              <a:buNone/>
            </a:pPr>
            <a:r>
              <a:rPr lang="en-US" sz="1400" dirty="0" err="1"/>
              <a:t>i</a:t>
            </a:r>
            <a:r>
              <a:rPr lang="en-US" sz="1400" dirty="0"/>
              <a:t> = 1</a:t>
            </a:r>
          </a:p>
          <a:p>
            <a:pPr marL="0" indent="0">
              <a:buNone/>
            </a:pPr>
            <a:r>
              <a:rPr lang="en-US" sz="1400" dirty="0"/>
              <a:t>while </a:t>
            </a:r>
            <a:r>
              <a:rPr lang="en-US" sz="1400" dirty="0" err="1"/>
              <a:t>i</a:t>
            </a:r>
            <a:r>
              <a:rPr lang="en-US" sz="1400" dirty="0"/>
              <a:t> &lt;= n:</a:t>
            </a:r>
          </a:p>
          <a:p>
            <a:pPr marL="0" indent="0">
              <a:buNone/>
            </a:pPr>
            <a:r>
              <a:rPr lang="en-US" sz="1400" dirty="0"/>
              <a:t>    sum = sum + </a:t>
            </a:r>
            <a:r>
              <a:rPr lang="en-US" sz="1400" dirty="0" err="1"/>
              <a:t>i</a:t>
            </a:r>
            <a:endParaRPr lang="en-US" sz="1400" dirty="0"/>
          </a:p>
          <a:p>
            <a:pPr marL="0" indent="0">
              <a:buNone/>
            </a:pPr>
            <a:r>
              <a:rPr lang="en-US" sz="1400" dirty="0"/>
              <a:t>    </a:t>
            </a:r>
            <a:r>
              <a:rPr lang="en-US" sz="1400" dirty="0" err="1"/>
              <a:t>i</a:t>
            </a:r>
            <a:r>
              <a:rPr lang="en-US" sz="1400" dirty="0"/>
              <a:t> = i+1    # update counter</a:t>
            </a:r>
          </a:p>
          <a:p>
            <a:pPr marL="0" indent="0">
              <a:buNone/>
            </a:pPr>
            <a:r>
              <a:rPr lang="en-US" sz="1400" dirty="0"/>
              <a:t># print the sum</a:t>
            </a:r>
          </a:p>
          <a:p>
            <a:pPr marL="0" indent="0">
              <a:buNone/>
            </a:pPr>
            <a:r>
              <a:rPr lang="en-US" sz="1400" dirty="0"/>
              <a:t>print("The sum is", sum)</a:t>
            </a:r>
          </a:p>
        </p:txBody>
      </p:sp>
      <p:sp>
        <p:nvSpPr>
          <p:cNvPr id="4" name="TextBox 3"/>
          <p:cNvSpPr txBox="1"/>
          <p:nvPr/>
        </p:nvSpPr>
        <p:spPr>
          <a:xfrm>
            <a:off x="3916392" y="1035170"/>
            <a:ext cx="3019246" cy="2031325"/>
          </a:xfrm>
          <a:prstGeom prst="rect">
            <a:avLst/>
          </a:prstGeom>
          <a:noFill/>
        </p:spPr>
        <p:txBody>
          <a:bodyPr wrap="square" rtlCol="0">
            <a:spAutoFit/>
          </a:bodyPr>
          <a:lstStyle/>
          <a:p>
            <a:r>
              <a:rPr lang="en-US" dirty="0"/>
              <a:t>counter = 0</a:t>
            </a:r>
          </a:p>
          <a:p>
            <a:endParaRPr lang="en-US" dirty="0"/>
          </a:p>
          <a:p>
            <a:r>
              <a:rPr lang="en-US" dirty="0"/>
              <a:t>while counter &lt; 3:</a:t>
            </a:r>
          </a:p>
          <a:p>
            <a:r>
              <a:rPr lang="en-US" dirty="0"/>
              <a:t>    print("Inside loop")</a:t>
            </a:r>
          </a:p>
          <a:p>
            <a:r>
              <a:rPr lang="en-US" dirty="0"/>
              <a:t>    counter = counter + 1</a:t>
            </a:r>
          </a:p>
          <a:p>
            <a:r>
              <a:rPr lang="en-US" dirty="0"/>
              <a:t>else:</a:t>
            </a:r>
          </a:p>
          <a:p>
            <a:r>
              <a:rPr lang="en-US" dirty="0"/>
              <a:t>    print("Inside else")</a:t>
            </a:r>
          </a:p>
        </p:txBody>
      </p:sp>
    </p:spTree>
    <p:extLst>
      <p:ext uri="{BB962C8B-B14F-4D97-AF65-F5344CB8AC3E}">
        <p14:creationId xmlns:p14="http://schemas.microsoft.com/office/powerpoint/2010/main" val="19219624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706"/>
            <a:ext cx="1956758" cy="5685257"/>
          </a:xfrm>
        </p:spPr>
        <p:txBody>
          <a:bodyPr>
            <a:normAutofit/>
          </a:bodyPr>
          <a:lstStyle/>
          <a:p>
            <a:pPr marL="0" indent="0">
              <a:buNone/>
            </a:pPr>
            <a:r>
              <a:rPr lang="en-US" sz="1400" b="1" dirty="0"/>
              <a:t>Break</a:t>
            </a:r>
          </a:p>
          <a:p>
            <a:pPr marL="0" indent="0">
              <a:buNone/>
            </a:pPr>
            <a:endParaRPr lang="en-US" sz="1400" b="1" dirty="0"/>
          </a:p>
          <a:p>
            <a:pPr marL="0" indent="0">
              <a:buNone/>
            </a:pPr>
            <a:r>
              <a:rPr lang="en-US" sz="1400" dirty="0"/>
              <a:t>for </a:t>
            </a:r>
            <a:r>
              <a:rPr lang="en-US" sz="1400" dirty="0" err="1"/>
              <a:t>val</a:t>
            </a:r>
            <a:r>
              <a:rPr lang="en-US" sz="1400" dirty="0"/>
              <a:t> in "string":</a:t>
            </a:r>
          </a:p>
          <a:p>
            <a:pPr marL="0" indent="0">
              <a:buNone/>
            </a:pPr>
            <a:r>
              <a:rPr lang="en-US" sz="1400" dirty="0"/>
              <a:t>    if </a:t>
            </a:r>
            <a:r>
              <a:rPr lang="en-US" sz="1400" dirty="0" err="1"/>
              <a:t>val</a:t>
            </a:r>
            <a:r>
              <a:rPr lang="en-US" sz="1400" dirty="0"/>
              <a:t> == "</a:t>
            </a:r>
            <a:r>
              <a:rPr lang="en-US" sz="1400" dirty="0" err="1"/>
              <a:t>i</a:t>
            </a:r>
            <a:r>
              <a:rPr lang="en-US" sz="1400" dirty="0"/>
              <a:t>":</a:t>
            </a:r>
          </a:p>
          <a:p>
            <a:pPr marL="0" indent="0">
              <a:buNone/>
            </a:pPr>
            <a:r>
              <a:rPr lang="en-US" sz="1400" dirty="0"/>
              <a:t>        break</a:t>
            </a:r>
          </a:p>
          <a:p>
            <a:pPr marL="0" indent="0">
              <a:buNone/>
            </a:pPr>
            <a:r>
              <a:rPr lang="en-US" sz="1400" dirty="0"/>
              <a:t>    print(</a:t>
            </a:r>
            <a:r>
              <a:rPr lang="en-US" sz="1400" dirty="0" err="1"/>
              <a:t>val</a:t>
            </a:r>
            <a:r>
              <a:rPr lang="en-US" sz="1400" dirty="0"/>
              <a:t>)</a:t>
            </a:r>
          </a:p>
          <a:p>
            <a:pPr marL="0" indent="0">
              <a:buNone/>
            </a:pPr>
            <a:r>
              <a:rPr lang="en-US" sz="1400" dirty="0"/>
              <a:t>print("The end")</a:t>
            </a:r>
          </a:p>
          <a:p>
            <a:pPr marL="0" indent="0">
              <a:buNone/>
            </a:pPr>
            <a:endParaRPr lang="en-US" sz="1400" dirty="0"/>
          </a:p>
          <a:p>
            <a:pPr marL="0" indent="0">
              <a:buNone/>
            </a:pPr>
            <a:r>
              <a:rPr lang="en-US" sz="1400" dirty="0"/>
              <a:t>___________________</a:t>
            </a:r>
          </a:p>
          <a:p>
            <a:pPr marL="0" indent="0">
              <a:buNone/>
            </a:pPr>
            <a:endParaRPr lang="en-US" sz="1400" dirty="0"/>
          </a:p>
          <a:p>
            <a:pPr marL="0" indent="0">
              <a:buNone/>
            </a:pPr>
            <a:r>
              <a:rPr lang="en-US" sz="1400" dirty="0"/>
              <a:t>for </a:t>
            </a:r>
            <a:r>
              <a:rPr lang="en-US" sz="1400" dirty="0" err="1"/>
              <a:t>val</a:t>
            </a:r>
            <a:r>
              <a:rPr lang="en-US" sz="1400" dirty="0"/>
              <a:t> in "string":</a:t>
            </a:r>
          </a:p>
          <a:p>
            <a:pPr marL="0" indent="0">
              <a:buNone/>
            </a:pPr>
            <a:r>
              <a:rPr lang="en-US" sz="1400" dirty="0"/>
              <a:t>    if </a:t>
            </a:r>
            <a:r>
              <a:rPr lang="en-US" sz="1400" dirty="0" err="1"/>
              <a:t>val</a:t>
            </a:r>
            <a:r>
              <a:rPr lang="en-US" sz="1400" dirty="0"/>
              <a:t> == "</a:t>
            </a:r>
            <a:r>
              <a:rPr lang="en-US" sz="1400" dirty="0" err="1"/>
              <a:t>i</a:t>
            </a:r>
            <a:r>
              <a:rPr lang="en-US" sz="1400" dirty="0"/>
              <a:t>":</a:t>
            </a:r>
          </a:p>
          <a:p>
            <a:pPr marL="0" indent="0">
              <a:buNone/>
            </a:pPr>
            <a:r>
              <a:rPr lang="en-US" sz="1400" dirty="0"/>
              <a:t>        continue</a:t>
            </a:r>
          </a:p>
          <a:p>
            <a:pPr marL="0" indent="0">
              <a:buNone/>
            </a:pPr>
            <a:r>
              <a:rPr lang="en-US" sz="1400" dirty="0"/>
              <a:t>    print(</a:t>
            </a:r>
            <a:r>
              <a:rPr lang="en-US" sz="1400" dirty="0" err="1"/>
              <a:t>val</a:t>
            </a:r>
            <a:r>
              <a:rPr lang="en-US" sz="1400" dirty="0"/>
              <a:t>)</a:t>
            </a:r>
          </a:p>
          <a:p>
            <a:pPr marL="0" indent="0">
              <a:buNone/>
            </a:pPr>
            <a:r>
              <a:rPr lang="en-US" sz="1400" dirty="0"/>
              <a:t>print("The end")</a:t>
            </a:r>
          </a:p>
        </p:txBody>
      </p:sp>
      <p:sp>
        <p:nvSpPr>
          <p:cNvPr id="5" name="TextBox 4"/>
          <p:cNvSpPr txBox="1"/>
          <p:nvPr/>
        </p:nvSpPr>
        <p:spPr>
          <a:xfrm>
            <a:off x="3700732" y="948906"/>
            <a:ext cx="8074325" cy="5632311"/>
          </a:xfrm>
          <a:prstGeom prst="rect">
            <a:avLst/>
          </a:prstGeom>
          <a:noFill/>
        </p:spPr>
        <p:txBody>
          <a:bodyPr wrap="square" rtlCol="0">
            <a:spAutoFit/>
          </a:bodyPr>
          <a:lstStyle/>
          <a:p>
            <a:r>
              <a:rPr lang="en-US" dirty="0"/>
              <a:t>In Python programming, the </a:t>
            </a:r>
            <a:r>
              <a:rPr lang="en-US" b="1" dirty="0"/>
              <a:t>pass statement </a:t>
            </a:r>
            <a:r>
              <a:rPr lang="en-US" dirty="0"/>
              <a:t>is a null statement. The difference between a comment and a pass statement in Python is that while the interpreter ignores a comment entirely, pass is not ignored.</a:t>
            </a:r>
          </a:p>
          <a:p>
            <a:endParaRPr lang="en-US" dirty="0"/>
          </a:p>
          <a:p>
            <a:r>
              <a:rPr lang="en-US" dirty="0"/>
              <a:t>However, nothing happens when the pass is executed. It results in no operation (NOP).</a:t>
            </a:r>
          </a:p>
          <a:p>
            <a:endParaRPr lang="en-US" dirty="0"/>
          </a:p>
          <a:p>
            <a:r>
              <a:rPr lang="en-US" dirty="0"/>
              <a:t>'''pass is just a placeholder for</a:t>
            </a:r>
          </a:p>
          <a:p>
            <a:r>
              <a:rPr lang="en-US" dirty="0"/>
              <a:t>functionality to be added later.'''</a:t>
            </a:r>
          </a:p>
          <a:p>
            <a:r>
              <a:rPr lang="en-US" dirty="0"/>
              <a:t>sequence = {'p', 'a', 's', 's'}</a:t>
            </a:r>
          </a:p>
          <a:p>
            <a:r>
              <a:rPr lang="en-US" dirty="0"/>
              <a:t>for </a:t>
            </a:r>
            <a:r>
              <a:rPr lang="en-US" dirty="0" err="1"/>
              <a:t>val</a:t>
            </a:r>
            <a:r>
              <a:rPr lang="en-US" dirty="0"/>
              <a:t> in sequence:</a:t>
            </a:r>
          </a:p>
          <a:p>
            <a:r>
              <a:rPr lang="en-US" dirty="0"/>
              <a:t>    pass</a:t>
            </a:r>
          </a:p>
          <a:p>
            <a:endParaRPr lang="en-US" dirty="0"/>
          </a:p>
          <a:p>
            <a:endParaRPr lang="en-US" dirty="0"/>
          </a:p>
          <a:p>
            <a:r>
              <a:rPr lang="en-US" dirty="0" err="1"/>
              <a:t>def</a:t>
            </a:r>
            <a:r>
              <a:rPr lang="en-US" dirty="0"/>
              <a:t> function(</a:t>
            </a:r>
            <a:r>
              <a:rPr lang="en-US" dirty="0" err="1"/>
              <a:t>args</a:t>
            </a:r>
            <a:r>
              <a:rPr lang="en-US" dirty="0"/>
              <a:t>):</a:t>
            </a:r>
          </a:p>
          <a:p>
            <a:r>
              <a:rPr lang="en-US" dirty="0"/>
              <a:t>    pass</a:t>
            </a:r>
          </a:p>
          <a:p>
            <a:endParaRPr lang="en-US" dirty="0"/>
          </a:p>
          <a:p>
            <a:endParaRPr lang="en-US" dirty="0"/>
          </a:p>
          <a:p>
            <a:r>
              <a:rPr lang="en-US" dirty="0"/>
              <a:t>class Example:</a:t>
            </a:r>
          </a:p>
          <a:p>
            <a:r>
              <a:rPr lang="en-US" dirty="0"/>
              <a:t>    pass</a:t>
            </a:r>
          </a:p>
        </p:txBody>
      </p:sp>
    </p:spTree>
    <p:extLst>
      <p:ext uri="{BB962C8B-B14F-4D97-AF65-F5344CB8AC3E}">
        <p14:creationId xmlns:p14="http://schemas.microsoft.com/office/powerpoint/2010/main" val="2998082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6528"/>
          </a:xfrm>
        </p:spPr>
        <p:txBody>
          <a:bodyPr>
            <a:normAutofit fontScale="90000"/>
          </a:bodyPr>
          <a:lstStyle/>
          <a:p>
            <a:r>
              <a:rPr lang="en-US" dirty="0"/>
              <a:t>Functions</a:t>
            </a:r>
          </a:p>
        </p:txBody>
      </p:sp>
      <p:sp>
        <p:nvSpPr>
          <p:cNvPr id="3" name="Content Placeholder 2"/>
          <p:cNvSpPr>
            <a:spLocks noGrp="1"/>
          </p:cNvSpPr>
          <p:nvPr>
            <p:ph idx="1"/>
          </p:nvPr>
        </p:nvSpPr>
        <p:spPr>
          <a:xfrm>
            <a:off x="735323" y="1067014"/>
            <a:ext cx="4303143" cy="5167672"/>
          </a:xfrm>
        </p:spPr>
        <p:txBody>
          <a:bodyPr>
            <a:normAutofit fontScale="92500" lnSpcReduction="20000"/>
          </a:bodyPr>
          <a:lstStyle/>
          <a:p>
            <a:pPr marL="0" indent="0">
              <a:buNone/>
            </a:pPr>
            <a:r>
              <a:rPr lang="en-US" sz="1400" dirty="0" err="1"/>
              <a:t>def</a:t>
            </a:r>
            <a:r>
              <a:rPr lang="en-US" sz="1400" dirty="0"/>
              <a:t> greet(name):</a:t>
            </a:r>
          </a:p>
          <a:p>
            <a:pPr marL="0" indent="0">
              <a:buNone/>
            </a:pPr>
            <a:r>
              <a:rPr lang="en-US" sz="1400" dirty="0"/>
              <a:t>    """</a:t>
            </a:r>
          </a:p>
          <a:p>
            <a:pPr marL="0" indent="0">
              <a:buNone/>
            </a:pPr>
            <a:r>
              <a:rPr lang="en-US" sz="1400" dirty="0"/>
              <a:t>    This function greets to</a:t>
            </a:r>
          </a:p>
          <a:p>
            <a:pPr marL="0" indent="0">
              <a:buNone/>
            </a:pPr>
            <a:r>
              <a:rPr lang="en-US" sz="1400" dirty="0"/>
              <a:t>    the person passed in as</a:t>
            </a:r>
          </a:p>
          <a:p>
            <a:pPr marL="0" indent="0">
              <a:buNone/>
            </a:pPr>
            <a:r>
              <a:rPr lang="en-US" sz="1400" dirty="0"/>
              <a:t>    a parameter</a:t>
            </a:r>
          </a:p>
          <a:p>
            <a:pPr marL="0" indent="0">
              <a:buNone/>
            </a:pPr>
            <a:r>
              <a:rPr lang="en-US" sz="1400" dirty="0"/>
              <a:t>    """</a:t>
            </a:r>
          </a:p>
          <a:p>
            <a:pPr marL="0" indent="0">
              <a:buNone/>
            </a:pPr>
            <a:r>
              <a:rPr lang="en-US" sz="1400" dirty="0"/>
              <a:t>    print("Hello, " + name + ". Good morning!")</a:t>
            </a:r>
          </a:p>
          <a:p>
            <a:pPr marL="0" indent="0">
              <a:buNone/>
            </a:pPr>
            <a:endParaRPr lang="en-US" sz="1400" dirty="0"/>
          </a:p>
          <a:p>
            <a:pPr marL="0" indent="0">
              <a:buNone/>
            </a:pPr>
            <a:r>
              <a:rPr lang="en-US" sz="1400" dirty="0"/>
              <a:t>greet('Paul')</a:t>
            </a:r>
          </a:p>
          <a:p>
            <a:pPr marL="0" indent="0">
              <a:buNone/>
            </a:pPr>
            <a:r>
              <a:rPr lang="en-US" sz="1400" dirty="0"/>
              <a:t>__________________________________</a:t>
            </a:r>
          </a:p>
          <a:p>
            <a:pPr marL="0" indent="0">
              <a:buNone/>
            </a:pPr>
            <a:r>
              <a:rPr lang="en-US" sz="1400" dirty="0"/>
              <a:t>print(</a:t>
            </a:r>
            <a:r>
              <a:rPr lang="en-US" sz="1400" dirty="0" err="1"/>
              <a:t>greet.__doc</a:t>
            </a:r>
            <a:r>
              <a:rPr lang="en-US" sz="1400" dirty="0"/>
              <a:t>__)    #</a:t>
            </a:r>
            <a:r>
              <a:rPr lang="en-US" sz="1400" dirty="0" err="1"/>
              <a:t>Docstrings</a:t>
            </a:r>
            <a:endParaRPr lang="en-US" sz="1400" dirty="0"/>
          </a:p>
          <a:p>
            <a:pPr marL="0" indent="0">
              <a:buNone/>
            </a:pPr>
            <a:r>
              <a:rPr lang="en-US" sz="1400" dirty="0"/>
              <a:t>__________________________________</a:t>
            </a:r>
          </a:p>
          <a:p>
            <a:pPr marL="0" indent="0">
              <a:buNone/>
            </a:pPr>
            <a:r>
              <a:rPr lang="en-US" sz="1400" dirty="0" err="1"/>
              <a:t>def</a:t>
            </a:r>
            <a:r>
              <a:rPr lang="en-US" sz="1400" dirty="0"/>
              <a:t> </a:t>
            </a:r>
            <a:r>
              <a:rPr lang="en-US" sz="1400" dirty="0" err="1"/>
              <a:t>my_func</a:t>
            </a:r>
            <a:r>
              <a:rPr lang="en-US" sz="1400" dirty="0"/>
              <a:t>():</a:t>
            </a:r>
          </a:p>
          <a:p>
            <a:pPr marL="0" indent="0">
              <a:buNone/>
            </a:pPr>
            <a:r>
              <a:rPr lang="en-US" sz="1400" dirty="0"/>
              <a:t>	x = 10</a:t>
            </a:r>
          </a:p>
          <a:p>
            <a:pPr marL="0" indent="0">
              <a:buNone/>
            </a:pPr>
            <a:r>
              <a:rPr lang="en-US" sz="1400" dirty="0"/>
              <a:t>	print("Value inside </a:t>
            </a:r>
            <a:r>
              <a:rPr lang="en-US" sz="1400" dirty="0" err="1"/>
              <a:t>function:",x</a:t>
            </a:r>
            <a:r>
              <a:rPr lang="en-US" sz="1400" dirty="0"/>
              <a:t>)</a:t>
            </a:r>
          </a:p>
          <a:p>
            <a:pPr marL="0" indent="0">
              <a:buNone/>
            </a:pPr>
            <a:endParaRPr lang="en-US" sz="1400" dirty="0"/>
          </a:p>
          <a:p>
            <a:pPr marL="0" indent="0">
              <a:buNone/>
            </a:pPr>
            <a:r>
              <a:rPr lang="en-US" sz="1400" dirty="0"/>
              <a:t>x = 20</a:t>
            </a:r>
          </a:p>
          <a:p>
            <a:pPr marL="0" indent="0">
              <a:buNone/>
            </a:pPr>
            <a:r>
              <a:rPr lang="en-US" sz="1400" dirty="0" err="1"/>
              <a:t>my_func</a:t>
            </a:r>
            <a:r>
              <a:rPr lang="en-US" sz="1400" dirty="0"/>
              <a:t>()</a:t>
            </a:r>
          </a:p>
          <a:p>
            <a:pPr marL="0" indent="0">
              <a:buNone/>
            </a:pPr>
            <a:r>
              <a:rPr lang="en-US" sz="1400" dirty="0"/>
              <a:t>print("Value outside </a:t>
            </a:r>
            <a:r>
              <a:rPr lang="en-US" sz="1400" dirty="0" err="1"/>
              <a:t>function:",x</a:t>
            </a:r>
            <a:r>
              <a:rPr lang="en-US" sz="1400" dirty="0"/>
              <a:t>)</a:t>
            </a:r>
          </a:p>
          <a:p>
            <a:pPr marL="0" indent="0">
              <a:buNone/>
            </a:pPr>
            <a:endParaRPr lang="en-US" dirty="0"/>
          </a:p>
          <a:p>
            <a:pPr marL="0" indent="0">
              <a:buNone/>
            </a:pPr>
            <a:endParaRPr lang="en-US" dirty="0"/>
          </a:p>
        </p:txBody>
      </p:sp>
      <p:sp>
        <p:nvSpPr>
          <p:cNvPr id="6" name="TextBox 5"/>
          <p:cNvSpPr txBox="1"/>
          <p:nvPr/>
        </p:nvSpPr>
        <p:spPr>
          <a:xfrm>
            <a:off x="5151778" y="931654"/>
            <a:ext cx="6064370" cy="2308324"/>
          </a:xfrm>
          <a:prstGeom prst="rect">
            <a:avLst/>
          </a:prstGeom>
          <a:noFill/>
        </p:spPr>
        <p:txBody>
          <a:bodyPr wrap="square" rtlCol="0">
            <a:spAutoFit/>
          </a:bodyPr>
          <a:lstStyle/>
          <a:p>
            <a:r>
              <a:rPr lang="en-US" dirty="0" err="1"/>
              <a:t>def</a:t>
            </a:r>
            <a:r>
              <a:rPr lang="en-US" dirty="0"/>
              <a:t> </a:t>
            </a:r>
            <a:r>
              <a:rPr lang="en-US" dirty="0" err="1"/>
              <a:t>add_numbers</a:t>
            </a:r>
            <a:r>
              <a:rPr lang="en-US" dirty="0"/>
              <a:t>(</a:t>
            </a:r>
            <a:r>
              <a:rPr lang="en-US" dirty="0" err="1"/>
              <a:t>x,y</a:t>
            </a:r>
            <a:r>
              <a:rPr lang="en-US" dirty="0"/>
              <a:t>):</a:t>
            </a:r>
          </a:p>
          <a:p>
            <a:r>
              <a:rPr lang="en-US" dirty="0"/>
              <a:t>   sum = x + y</a:t>
            </a:r>
          </a:p>
          <a:p>
            <a:r>
              <a:rPr lang="en-US" dirty="0"/>
              <a:t>   return sum</a:t>
            </a:r>
          </a:p>
          <a:p>
            <a:endParaRPr lang="en-US" dirty="0"/>
          </a:p>
          <a:p>
            <a:r>
              <a:rPr lang="en-US" dirty="0"/>
              <a:t>num1 = 5</a:t>
            </a:r>
          </a:p>
          <a:p>
            <a:r>
              <a:rPr lang="en-US" dirty="0"/>
              <a:t>num2 = 6</a:t>
            </a:r>
          </a:p>
          <a:p>
            <a:endParaRPr lang="en-US" dirty="0"/>
          </a:p>
          <a:p>
            <a:r>
              <a:rPr lang="en-US" dirty="0"/>
              <a:t>print("The sum is", </a:t>
            </a:r>
            <a:r>
              <a:rPr lang="en-US" dirty="0" err="1"/>
              <a:t>add_numbers</a:t>
            </a:r>
            <a:r>
              <a:rPr lang="en-US" dirty="0"/>
              <a:t>(num1, num2))</a:t>
            </a:r>
          </a:p>
        </p:txBody>
      </p:sp>
    </p:spTree>
    <p:extLst>
      <p:ext uri="{BB962C8B-B14F-4D97-AF65-F5344CB8AC3E}">
        <p14:creationId xmlns:p14="http://schemas.microsoft.com/office/powerpoint/2010/main" val="801640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Python Version</a:t>
            </a:r>
          </a:p>
        </p:txBody>
      </p:sp>
      <p:sp>
        <p:nvSpPr>
          <p:cNvPr id="3" name="Content Placeholder 2"/>
          <p:cNvSpPr>
            <a:spLocks noGrp="1"/>
          </p:cNvSpPr>
          <p:nvPr>
            <p:ph idx="1"/>
          </p:nvPr>
        </p:nvSpPr>
        <p:spPr/>
        <p:txBody>
          <a:bodyPr>
            <a:normAutofit/>
          </a:bodyPr>
          <a:lstStyle/>
          <a:p>
            <a:pPr marL="0" indent="0">
              <a:buNone/>
            </a:pPr>
            <a:r>
              <a:rPr lang="en-US" sz="4000" dirty="0"/>
              <a:t>from </a:t>
            </a:r>
            <a:r>
              <a:rPr lang="en-US" sz="4000" dirty="0">
                <a:solidFill>
                  <a:schemeClr val="accent1">
                    <a:lumMod val="75000"/>
                  </a:schemeClr>
                </a:solidFill>
              </a:rPr>
              <a:t>platform</a:t>
            </a:r>
            <a:r>
              <a:rPr lang="en-US" sz="4000" dirty="0"/>
              <a:t> import </a:t>
            </a:r>
            <a:r>
              <a:rPr lang="en-US" sz="4000" dirty="0" err="1">
                <a:solidFill>
                  <a:schemeClr val="accent2">
                    <a:lumMod val="75000"/>
                  </a:schemeClr>
                </a:solidFill>
              </a:rPr>
              <a:t>python_version</a:t>
            </a:r>
            <a:endParaRPr lang="en-US" sz="4000" dirty="0">
              <a:solidFill>
                <a:schemeClr val="accent2">
                  <a:lumMod val="75000"/>
                </a:schemeClr>
              </a:solidFill>
            </a:endParaRPr>
          </a:p>
          <a:p>
            <a:pPr marL="0" indent="0">
              <a:buNone/>
            </a:pPr>
            <a:r>
              <a:rPr lang="en-US" sz="4000" dirty="0"/>
              <a:t>print(</a:t>
            </a:r>
            <a:r>
              <a:rPr lang="en-US" sz="4000" dirty="0" err="1"/>
              <a:t>python_version</a:t>
            </a:r>
            <a:r>
              <a:rPr lang="en-US" sz="4000" dirty="0"/>
              <a:t>())</a:t>
            </a:r>
          </a:p>
          <a:p>
            <a:pPr marL="0" indent="0">
              <a:buNone/>
            </a:pPr>
            <a:endParaRPr lang="en-US" sz="4000" dirty="0"/>
          </a:p>
        </p:txBody>
      </p:sp>
    </p:spTree>
    <p:extLst>
      <p:ext uri="{BB962C8B-B14F-4D97-AF65-F5344CB8AC3E}">
        <p14:creationId xmlns:p14="http://schemas.microsoft.com/office/powerpoint/2010/main" val="2090114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2528"/>
            <a:ext cx="4156494" cy="6004435"/>
          </a:xfrm>
        </p:spPr>
        <p:txBody>
          <a:bodyPr>
            <a:normAutofit/>
          </a:bodyPr>
          <a:lstStyle/>
          <a:p>
            <a:r>
              <a:rPr lang="en-US" dirty="0"/>
              <a:t>Function with Arguments</a:t>
            </a:r>
          </a:p>
          <a:p>
            <a:pPr marL="0" indent="0">
              <a:buNone/>
            </a:pPr>
            <a:endParaRPr lang="en-US" dirty="0"/>
          </a:p>
          <a:p>
            <a:pPr marL="0" indent="0">
              <a:buNone/>
            </a:pPr>
            <a:r>
              <a:rPr lang="en-US" sz="1800" dirty="0" err="1">
                <a:solidFill>
                  <a:srgbClr val="FF0000"/>
                </a:solidFill>
              </a:rPr>
              <a:t>def</a:t>
            </a:r>
            <a:r>
              <a:rPr lang="en-US" sz="1800" dirty="0">
                <a:solidFill>
                  <a:srgbClr val="FF0000"/>
                </a:solidFill>
              </a:rPr>
              <a:t> greet(name, </a:t>
            </a:r>
            <a:r>
              <a:rPr lang="en-US" sz="1800" dirty="0" err="1">
                <a:solidFill>
                  <a:srgbClr val="FF0000"/>
                </a:solidFill>
              </a:rPr>
              <a:t>msg</a:t>
            </a:r>
            <a:r>
              <a:rPr lang="en-US" sz="1800" dirty="0">
                <a:solidFill>
                  <a:srgbClr val="FF0000"/>
                </a:solidFill>
              </a:rPr>
              <a:t>):</a:t>
            </a:r>
          </a:p>
          <a:p>
            <a:pPr marL="0" indent="0">
              <a:buNone/>
            </a:pPr>
            <a:r>
              <a:rPr lang="en-US" sz="1800" dirty="0">
                <a:solidFill>
                  <a:srgbClr val="FF0000"/>
                </a:solidFill>
              </a:rPr>
              <a:t>    """This function greets to the person with the provided message"""</a:t>
            </a:r>
          </a:p>
          <a:p>
            <a:pPr marL="0" indent="0">
              <a:buNone/>
            </a:pPr>
            <a:r>
              <a:rPr lang="en-US" sz="1800" dirty="0">
                <a:solidFill>
                  <a:srgbClr val="FF0000"/>
                </a:solidFill>
              </a:rPr>
              <a:t>    print("Hello", name + ', ' + </a:t>
            </a:r>
            <a:r>
              <a:rPr lang="en-US" sz="1800" dirty="0" err="1">
                <a:solidFill>
                  <a:srgbClr val="FF0000"/>
                </a:solidFill>
              </a:rPr>
              <a:t>msg</a:t>
            </a:r>
            <a:r>
              <a:rPr lang="en-US" sz="1800" dirty="0">
                <a:solidFill>
                  <a:srgbClr val="FF0000"/>
                </a:solidFill>
              </a:rPr>
              <a:t>)</a:t>
            </a:r>
          </a:p>
          <a:p>
            <a:pPr marL="0" indent="0">
              <a:buNone/>
            </a:pPr>
            <a:endParaRPr lang="en-US" sz="1800" dirty="0">
              <a:solidFill>
                <a:srgbClr val="FF0000"/>
              </a:solidFill>
            </a:endParaRPr>
          </a:p>
          <a:p>
            <a:pPr marL="0" indent="0">
              <a:buNone/>
            </a:pPr>
            <a:r>
              <a:rPr lang="en-US" sz="1800" dirty="0">
                <a:solidFill>
                  <a:srgbClr val="FF0000"/>
                </a:solidFill>
              </a:rPr>
              <a:t>greet("Monica", "Good morning!")</a:t>
            </a:r>
          </a:p>
          <a:p>
            <a:pPr marL="0" indent="0">
              <a:buNone/>
            </a:pPr>
            <a:endParaRPr lang="en-US" dirty="0"/>
          </a:p>
        </p:txBody>
      </p:sp>
      <p:sp>
        <p:nvSpPr>
          <p:cNvPr id="6" name="TextBox 5"/>
          <p:cNvSpPr txBox="1"/>
          <p:nvPr/>
        </p:nvSpPr>
        <p:spPr>
          <a:xfrm>
            <a:off x="5840083" y="172528"/>
            <a:ext cx="4261449" cy="3970318"/>
          </a:xfrm>
          <a:prstGeom prst="rect">
            <a:avLst/>
          </a:prstGeom>
          <a:noFill/>
        </p:spPr>
        <p:txBody>
          <a:bodyPr wrap="square" rtlCol="0">
            <a:spAutoFit/>
          </a:bodyPr>
          <a:lstStyle/>
          <a:p>
            <a:r>
              <a:rPr lang="en-US" dirty="0" err="1"/>
              <a:t>def</a:t>
            </a:r>
            <a:r>
              <a:rPr lang="en-US" dirty="0"/>
              <a:t> greet(name, </a:t>
            </a:r>
            <a:r>
              <a:rPr lang="en-US" dirty="0" err="1"/>
              <a:t>msg</a:t>
            </a:r>
            <a:r>
              <a:rPr lang="en-US" dirty="0"/>
              <a:t>="Good morning!"):</a:t>
            </a:r>
          </a:p>
          <a:p>
            <a:r>
              <a:rPr lang="en-US" dirty="0"/>
              <a:t>    """</a:t>
            </a:r>
          </a:p>
          <a:p>
            <a:r>
              <a:rPr lang="en-US" dirty="0"/>
              <a:t>    This function greets to</a:t>
            </a:r>
          </a:p>
          <a:p>
            <a:r>
              <a:rPr lang="en-US" dirty="0"/>
              <a:t>    the person with the</a:t>
            </a:r>
          </a:p>
          <a:p>
            <a:r>
              <a:rPr lang="en-US" dirty="0"/>
              <a:t>    provided message.</a:t>
            </a:r>
          </a:p>
          <a:p>
            <a:r>
              <a:rPr lang="en-US" dirty="0"/>
              <a:t>    If the message is not provided,</a:t>
            </a:r>
          </a:p>
          <a:p>
            <a:r>
              <a:rPr lang="en-US" dirty="0"/>
              <a:t>    it defaults to "Good</a:t>
            </a:r>
          </a:p>
          <a:p>
            <a:r>
              <a:rPr lang="en-US" dirty="0"/>
              <a:t>    morning!"</a:t>
            </a:r>
          </a:p>
          <a:p>
            <a:r>
              <a:rPr lang="en-US" dirty="0"/>
              <a:t>    """</a:t>
            </a:r>
          </a:p>
          <a:p>
            <a:r>
              <a:rPr lang="en-US" dirty="0"/>
              <a:t>    print("Hello", name + ', ' + </a:t>
            </a:r>
            <a:r>
              <a:rPr lang="en-US" dirty="0" err="1"/>
              <a:t>msg</a:t>
            </a:r>
            <a:r>
              <a:rPr lang="en-US" dirty="0"/>
              <a:t>)</a:t>
            </a:r>
          </a:p>
          <a:p>
            <a:endParaRPr lang="en-US" dirty="0"/>
          </a:p>
          <a:p>
            <a:r>
              <a:rPr lang="en-US" dirty="0"/>
              <a:t>greet("Kate")</a:t>
            </a:r>
          </a:p>
          <a:p>
            <a:r>
              <a:rPr lang="en-US" dirty="0"/>
              <a:t>greet("Bruce", "How do you do?")</a:t>
            </a:r>
          </a:p>
          <a:p>
            <a:endParaRPr lang="en-US" dirty="0"/>
          </a:p>
        </p:txBody>
      </p:sp>
      <p:sp>
        <p:nvSpPr>
          <p:cNvPr id="7" name="TextBox 6"/>
          <p:cNvSpPr txBox="1"/>
          <p:nvPr/>
        </p:nvSpPr>
        <p:spPr>
          <a:xfrm>
            <a:off x="604567" y="3927186"/>
            <a:ext cx="4623759" cy="2585323"/>
          </a:xfrm>
          <a:prstGeom prst="rect">
            <a:avLst/>
          </a:prstGeom>
          <a:noFill/>
        </p:spPr>
        <p:txBody>
          <a:bodyPr wrap="square" rtlCol="0">
            <a:spAutoFit/>
          </a:bodyPr>
          <a:lstStyle/>
          <a:p>
            <a:r>
              <a:rPr lang="en-US" dirty="0" err="1"/>
              <a:t>def</a:t>
            </a:r>
            <a:r>
              <a:rPr lang="en-US" dirty="0"/>
              <a:t> greet1(*names):    #</a:t>
            </a:r>
            <a:r>
              <a:rPr lang="en-US" b="1" dirty="0"/>
              <a:t>Arbitrary Arguments</a:t>
            </a:r>
            <a:endParaRPr lang="en-US" dirty="0"/>
          </a:p>
          <a:p>
            <a:r>
              <a:rPr lang="en-US" dirty="0"/>
              <a:t>    """This function greets all</a:t>
            </a:r>
          </a:p>
          <a:p>
            <a:r>
              <a:rPr lang="en-US" dirty="0"/>
              <a:t>    the person in the names tuple."""</a:t>
            </a:r>
          </a:p>
          <a:p>
            <a:endParaRPr lang="en-US" dirty="0"/>
          </a:p>
          <a:p>
            <a:r>
              <a:rPr lang="en-US" dirty="0"/>
              <a:t>    # names is a tuple with arguments</a:t>
            </a:r>
          </a:p>
          <a:p>
            <a:r>
              <a:rPr lang="en-US" dirty="0"/>
              <a:t>    for name in names:</a:t>
            </a:r>
          </a:p>
          <a:p>
            <a:r>
              <a:rPr lang="en-US" dirty="0"/>
              <a:t>        print("Hello", name)</a:t>
            </a:r>
          </a:p>
          <a:p>
            <a:endParaRPr lang="en-US" dirty="0"/>
          </a:p>
          <a:p>
            <a:r>
              <a:rPr lang="en-US" dirty="0"/>
              <a:t>greet("Monica", "Luke", "Steve", "John")</a:t>
            </a:r>
          </a:p>
        </p:txBody>
      </p:sp>
    </p:spTree>
    <p:extLst>
      <p:ext uri="{BB962C8B-B14F-4D97-AF65-F5344CB8AC3E}">
        <p14:creationId xmlns:p14="http://schemas.microsoft.com/office/powerpoint/2010/main" val="2150390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838200" y="180975"/>
            <a:ext cx="10515600" cy="5995988"/>
          </a:xfrm>
        </p:spPr>
        <p:txBody>
          <a:bodyPr>
            <a:normAutofit fontScale="77500" lnSpcReduction="20000"/>
          </a:bodyPr>
          <a:lstStyle/>
          <a:p>
            <a:pPr marL="0" indent="0">
              <a:buNone/>
            </a:pPr>
            <a:r>
              <a:rPr lang="en-US" b="1" dirty="0"/>
              <a:t>Python Anonymous/Lambda Function</a:t>
            </a:r>
          </a:p>
          <a:p>
            <a:pPr marL="0" indent="0" algn="just">
              <a:buNone/>
            </a:pPr>
            <a:r>
              <a:rPr lang="en-US" sz="1600" dirty="0"/>
              <a:t>In Python, an anonymous function is a function that is defined without a </a:t>
            </a:r>
            <a:r>
              <a:rPr lang="en-US" sz="1600" dirty="0" err="1"/>
              <a:t>name.While</a:t>
            </a:r>
            <a:r>
              <a:rPr lang="en-US" sz="1600" dirty="0"/>
              <a:t> normal functions are defined using the </a:t>
            </a:r>
            <a:r>
              <a:rPr lang="en-US" sz="1600" dirty="0" err="1"/>
              <a:t>def</a:t>
            </a:r>
            <a:r>
              <a:rPr lang="en-US" sz="1600" dirty="0"/>
              <a:t> keyword in Python, anonymous functions are defined using the lambda </a:t>
            </a:r>
            <a:r>
              <a:rPr lang="en-US" sz="1600" dirty="0" err="1"/>
              <a:t>keyword.Hence</a:t>
            </a:r>
            <a:r>
              <a:rPr lang="en-US" sz="1600" dirty="0"/>
              <a:t>, anonymous functions are also called lambda functions.</a:t>
            </a:r>
          </a:p>
          <a:p>
            <a:pPr marL="0" indent="0" algn="just">
              <a:buNone/>
            </a:pPr>
            <a:r>
              <a:rPr lang="en-US" sz="1600" dirty="0">
                <a:solidFill>
                  <a:schemeClr val="accent6">
                    <a:lumMod val="75000"/>
                  </a:schemeClr>
                </a:solidFill>
              </a:rPr>
              <a:t>lambda arguments: expression</a:t>
            </a:r>
          </a:p>
          <a:p>
            <a:pPr marL="0" indent="0" algn="just">
              <a:buNone/>
            </a:pPr>
            <a:endParaRPr lang="en-US" sz="1600" dirty="0">
              <a:solidFill>
                <a:schemeClr val="accent6">
                  <a:lumMod val="75000"/>
                </a:schemeClr>
              </a:solidFill>
            </a:endParaRPr>
          </a:p>
          <a:p>
            <a:pPr marL="0" indent="0" algn="just">
              <a:buNone/>
            </a:pPr>
            <a:r>
              <a:rPr lang="en-US" sz="2400" dirty="0">
                <a:solidFill>
                  <a:schemeClr val="tx2"/>
                </a:solidFill>
              </a:rPr>
              <a:t># Program to show the use of lambda functions</a:t>
            </a:r>
          </a:p>
          <a:p>
            <a:pPr marL="0" indent="0" algn="just">
              <a:buNone/>
            </a:pPr>
            <a:r>
              <a:rPr lang="en-US" sz="2400" dirty="0">
                <a:solidFill>
                  <a:schemeClr val="tx2"/>
                </a:solidFill>
              </a:rPr>
              <a:t>double = lambda x: x * 2</a:t>
            </a:r>
          </a:p>
          <a:p>
            <a:pPr marL="0" indent="0" algn="just">
              <a:buNone/>
            </a:pPr>
            <a:r>
              <a:rPr lang="en-US" sz="2400" dirty="0">
                <a:solidFill>
                  <a:schemeClr val="tx2"/>
                </a:solidFill>
              </a:rPr>
              <a:t>print(double(5))</a:t>
            </a:r>
          </a:p>
          <a:p>
            <a:pPr marL="0" indent="0" algn="just">
              <a:buNone/>
            </a:pPr>
            <a:endParaRPr lang="en-US" sz="2400" dirty="0">
              <a:solidFill>
                <a:schemeClr val="tx2"/>
              </a:solidFill>
            </a:endParaRPr>
          </a:p>
          <a:p>
            <a:pPr marL="0" indent="0" algn="just">
              <a:buNone/>
            </a:pPr>
            <a:r>
              <a:rPr lang="en-US" sz="2400" dirty="0" err="1">
                <a:solidFill>
                  <a:srgbClr val="FF0000"/>
                </a:solidFill>
              </a:rPr>
              <a:t>def</a:t>
            </a:r>
            <a:r>
              <a:rPr lang="en-US" sz="2400" dirty="0">
                <a:solidFill>
                  <a:srgbClr val="FF0000"/>
                </a:solidFill>
              </a:rPr>
              <a:t> double(x):</a:t>
            </a:r>
          </a:p>
          <a:p>
            <a:pPr marL="0" indent="0" algn="just">
              <a:buNone/>
            </a:pPr>
            <a:r>
              <a:rPr lang="en-US" sz="2400" dirty="0">
                <a:solidFill>
                  <a:srgbClr val="FF0000"/>
                </a:solidFill>
              </a:rPr>
              <a:t>   return x * 2</a:t>
            </a:r>
          </a:p>
          <a:p>
            <a:pPr marL="0" indent="0" algn="just">
              <a:buNone/>
            </a:pPr>
            <a:endParaRPr lang="en-US" sz="2400" b="1" dirty="0"/>
          </a:p>
          <a:p>
            <a:pPr marL="0" indent="0">
              <a:buNone/>
            </a:pPr>
            <a:r>
              <a:rPr lang="en-US" sz="2400" b="1" dirty="0" err="1"/>
              <a:t>my_list</a:t>
            </a:r>
            <a:r>
              <a:rPr lang="en-US" sz="2400" b="1" dirty="0"/>
              <a:t> = [1, 5, 4, 6, 8, 11, 3, 12]</a:t>
            </a:r>
          </a:p>
          <a:p>
            <a:pPr marL="0" indent="0">
              <a:buNone/>
            </a:pPr>
            <a:r>
              <a:rPr lang="en-US" sz="2400" b="1" dirty="0" err="1"/>
              <a:t>new_list</a:t>
            </a:r>
            <a:r>
              <a:rPr lang="en-US" sz="2400" b="1" dirty="0"/>
              <a:t> = list(filter(lambda x: (x%2 == 0) , </a:t>
            </a:r>
            <a:r>
              <a:rPr lang="en-US" sz="2400" b="1" dirty="0" err="1"/>
              <a:t>my_list</a:t>
            </a:r>
            <a:r>
              <a:rPr lang="en-US" sz="2400" b="1" dirty="0"/>
              <a:t>))</a:t>
            </a:r>
          </a:p>
          <a:p>
            <a:pPr marL="0" indent="0">
              <a:buNone/>
            </a:pPr>
            <a:r>
              <a:rPr lang="en-US" sz="2400" b="1" dirty="0"/>
              <a:t>print(</a:t>
            </a:r>
            <a:r>
              <a:rPr lang="en-US" sz="2400" b="1" dirty="0" err="1"/>
              <a:t>new_list</a:t>
            </a:r>
            <a:r>
              <a:rPr lang="en-US" sz="2400" b="1" dirty="0"/>
              <a:t>)</a:t>
            </a:r>
          </a:p>
          <a:p>
            <a:pPr marL="0" indent="0">
              <a:buNone/>
            </a:pPr>
            <a:endParaRPr lang="en-US" sz="2400" b="1" dirty="0"/>
          </a:p>
          <a:p>
            <a:pPr marL="0" indent="0">
              <a:buNone/>
            </a:pPr>
            <a:r>
              <a:rPr lang="en-US" sz="2400" b="1" dirty="0" err="1"/>
              <a:t>my_list</a:t>
            </a:r>
            <a:r>
              <a:rPr lang="en-US" sz="2400" b="1" dirty="0"/>
              <a:t> = [1, 5, 4, 6, 8, 11, 3, 12]</a:t>
            </a:r>
          </a:p>
          <a:p>
            <a:pPr marL="0" indent="0">
              <a:buNone/>
            </a:pPr>
            <a:r>
              <a:rPr lang="en-US" sz="2400" b="1" dirty="0" err="1"/>
              <a:t>new_list</a:t>
            </a:r>
            <a:r>
              <a:rPr lang="en-US" sz="2400" b="1" dirty="0"/>
              <a:t> = list(map(lambda x: x * 2 , </a:t>
            </a:r>
            <a:r>
              <a:rPr lang="en-US" sz="2400" b="1" dirty="0" err="1"/>
              <a:t>my_list</a:t>
            </a:r>
            <a:r>
              <a:rPr lang="en-US" sz="2400" b="1" dirty="0"/>
              <a:t>))</a:t>
            </a:r>
          </a:p>
          <a:p>
            <a:pPr marL="0" indent="0">
              <a:buNone/>
            </a:pPr>
            <a:r>
              <a:rPr lang="en-US" sz="2400" b="1" dirty="0"/>
              <a:t>print(</a:t>
            </a:r>
            <a:r>
              <a:rPr lang="en-US" sz="2400" b="1" dirty="0" err="1"/>
              <a:t>new_list</a:t>
            </a:r>
            <a:r>
              <a:rPr lang="en-US" sz="2400" b="1" dirty="0"/>
              <a:t>)</a:t>
            </a:r>
          </a:p>
          <a:p>
            <a:pPr marL="0" indent="0">
              <a:buNone/>
            </a:pPr>
            <a:endParaRPr lang="en-US" sz="1400" b="1" dirty="0"/>
          </a:p>
          <a:p>
            <a:pPr marL="0" indent="0">
              <a:buNone/>
            </a:pPr>
            <a:endParaRPr lang="en-US" dirty="0"/>
          </a:p>
        </p:txBody>
      </p:sp>
    </p:spTree>
    <p:extLst>
      <p:ext uri="{BB962C8B-B14F-4D97-AF65-F5344CB8AC3E}">
        <p14:creationId xmlns:p14="http://schemas.microsoft.com/office/powerpoint/2010/main" val="933087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23396"/>
          </a:xfrm>
        </p:spPr>
        <p:txBody>
          <a:bodyPr>
            <a:normAutofit fontScale="90000"/>
          </a:bodyPr>
          <a:lstStyle/>
          <a:p>
            <a:r>
              <a:rPr lang="en-US" dirty="0"/>
              <a:t>Modules</a:t>
            </a:r>
          </a:p>
        </p:txBody>
      </p:sp>
      <p:sp>
        <p:nvSpPr>
          <p:cNvPr id="3" name="Content Placeholder 2"/>
          <p:cNvSpPr>
            <a:spLocks noGrp="1"/>
          </p:cNvSpPr>
          <p:nvPr>
            <p:ph idx="1"/>
          </p:nvPr>
        </p:nvSpPr>
        <p:spPr>
          <a:xfrm>
            <a:off x="838200" y="1069675"/>
            <a:ext cx="10515600" cy="5107288"/>
          </a:xfrm>
        </p:spPr>
        <p:txBody>
          <a:bodyPr>
            <a:normAutofit/>
          </a:bodyPr>
          <a:lstStyle/>
          <a:p>
            <a:pPr marL="0" indent="0">
              <a:buNone/>
            </a:pPr>
            <a:r>
              <a:rPr lang="en-US" sz="1400" dirty="0"/>
              <a:t># Python Module example example.py and keep it inside the script folder</a:t>
            </a:r>
          </a:p>
          <a:p>
            <a:pPr marL="0" indent="0">
              <a:buNone/>
            </a:pPr>
            <a:r>
              <a:rPr lang="en-US" sz="1400" dirty="0" err="1"/>
              <a:t>def</a:t>
            </a:r>
            <a:r>
              <a:rPr lang="en-US" sz="1400" dirty="0"/>
              <a:t> add(a, b):</a:t>
            </a:r>
          </a:p>
          <a:p>
            <a:pPr marL="0" indent="0">
              <a:buNone/>
            </a:pPr>
            <a:r>
              <a:rPr lang="en-US" sz="1400" dirty="0"/>
              <a:t>   """This program adds two</a:t>
            </a:r>
          </a:p>
          <a:p>
            <a:pPr marL="0" indent="0">
              <a:buNone/>
            </a:pPr>
            <a:r>
              <a:rPr lang="en-US" sz="1400" dirty="0"/>
              <a:t>   numbers and return the result"""</a:t>
            </a:r>
          </a:p>
          <a:p>
            <a:pPr marL="0" indent="0">
              <a:buNone/>
            </a:pPr>
            <a:r>
              <a:rPr lang="en-US" sz="1400" dirty="0"/>
              <a:t>   result = a + b</a:t>
            </a:r>
          </a:p>
          <a:p>
            <a:pPr marL="0" indent="0">
              <a:buNone/>
            </a:pPr>
            <a:r>
              <a:rPr lang="en-US" sz="1400" dirty="0"/>
              <a:t>   return result</a:t>
            </a:r>
          </a:p>
          <a:p>
            <a:pPr marL="0" indent="0">
              <a:buNone/>
            </a:pPr>
            <a:endParaRPr lang="en-US" sz="1400" dirty="0"/>
          </a:p>
          <a:p>
            <a:pPr marL="0" indent="0">
              <a:buNone/>
            </a:pPr>
            <a:r>
              <a:rPr lang="en-US" sz="1400" dirty="0">
                <a:solidFill>
                  <a:srgbClr val="FF0000"/>
                </a:solidFill>
              </a:rPr>
              <a:t>import example</a:t>
            </a:r>
          </a:p>
          <a:p>
            <a:pPr marL="0" indent="0">
              <a:buNone/>
            </a:pPr>
            <a:r>
              <a:rPr lang="en-US" sz="1400" dirty="0" err="1">
                <a:solidFill>
                  <a:srgbClr val="FF0000"/>
                </a:solidFill>
              </a:rPr>
              <a:t>example.add</a:t>
            </a:r>
            <a:r>
              <a:rPr lang="en-US" sz="1400" dirty="0">
                <a:solidFill>
                  <a:srgbClr val="FF0000"/>
                </a:solidFill>
              </a:rPr>
              <a:t>(4,5.5)</a:t>
            </a:r>
          </a:p>
          <a:p>
            <a:pPr marL="0" indent="0">
              <a:buNone/>
            </a:pPr>
            <a:endParaRPr lang="en-US" sz="1400" dirty="0">
              <a:solidFill>
                <a:srgbClr val="FF0000"/>
              </a:solidFill>
            </a:endParaRPr>
          </a:p>
          <a:p>
            <a:pPr marL="0" indent="0">
              <a:buNone/>
            </a:pPr>
            <a:r>
              <a:rPr lang="en-US" sz="1400" dirty="0">
                <a:solidFill>
                  <a:srgbClr val="FF0000"/>
                </a:solidFill>
              </a:rPr>
              <a:t>import example</a:t>
            </a:r>
          </a:p>
          <a:p>
            <a:pPr marL="0" indent="0">
              <a:buNone/>
            </a:pPr>
            <a:r>
              <a:rPr lang="en-US" sz="1400" dirty="0" err="1">
                <a:solidFill>
                  <a:srgbClr val="FF0000"/>
                </a:solidFill>
              </a:rPr>
              <a:t>example.path</a:t>
            </a:r>
            <a:endParaRPr lang="en-US" sz="1400" dirty="0">
              <a:solidFill>
                <a:srgbClr val="FF0000"/>
              </a:solidFill>
            </a:endParaRPr>
          </a:p>
          <a:p>
            <a:pPr marL="0" indent="0">
              <a:buNone/>
            </a:pPr>
            <a:endParaRPr lang="en-US" sz="1400" dirty="0">
              <a:solidFill>
                <a:srgbClr val="FF0000"/>
              </a:solidFill>
            </a:endParaRPr>
          </a:p>
          <a:p>
            <a:pPr marL="0" indent="0">
              <a:buNone/>
            </a:pPr>
            <a:r>
              <a:rPr lang="en-US" sz="1400" dirty="0" err="1">
                <a:solidFill>
                  <a:srgbClr val="FF0000"/>
                </a:solidFill>
              </a:rPr>
              <a:t>dir</a:t>
            </a:r>
            <a:r>
              <a:rPr lang="en-US" sz="1400" dirty="0">
                <a:solidFill>
                  <a:srgbClr val="FF0000"/>
                </a:solidFill>
              </a:rPr>
              <a:t>(example)</a:t>
            </a:r>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endParaRPr lang="en-US" sz="1400" dirty="0">
              <a:solidFill>
                <a:srgbClr val="FF0000"/>
              </a:solidFill>
            </a:endParaRPr>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87042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a=[45,55,2,67,1]</a:t>
            </a:r>
          </a:p>
          <a:p>
            <a:pPr marL="0" indent="0">
              <a:buNone/>
            </a:pPr>
            <a:r>
              <a:rPr lang="en-US" dirty="0" err="1"/>
              <a:t>a.pop</a:t>
            </a:r>
            <a:r>
              <a:rPr lang="en-US" dirty="0"/>
              <a:t>(3)</a:t>
            </a:r>
          </a:p>
          <a:p>
            <a:pPr marL="0" indent="0">
              <a:buNone/>
            </a:pPr>
            <a:r>
              <a:rPr lang="en-US" dirty="0"/>
              <a:t>____________________</a:t>
            </a:r>
          </a:p>
          <a:p>
            <a:pPr marL="0" indent="0">
              <a:buNone/>
            </a:pPr>
            <a:endParaRPr lang="en-US" dirty="0"/>
          </a:p>
          <a:p>
            <a:pPr marL="0" indent="0">
              <a:buNone/>
            </a:pPr>
            <a:r>
              <a:rPr lang="fr-FR" dirty="0" err="1"/>
              <a:t>list</a:t>
            </a:r>
            <a:r>
              <a:rPr lang="fr-FR" dirty="0"/>
              <a:t> = [4, 5, 2, 6, 7, 8, 10]</a:t>
            </a:r>
          </a:p>
          <a:p>
            <a:pPr marL="0" indent="0">
              <a:buNone/>
            </a:pPr>
            <a:r>
              <a:rPr lang="fr-FR" dirty="0" err="1"/>
              <a:t>res</a:t>
            </a:r>
            <a:r>
              <a:rPr lang="fr-FR" dirty="0"/>
              <a:t> = </a:t>
            </a:r>
            <a:r>
              <a:rPr lang="fr-FR" dirty="0" err="1"/>
              <a:t>list</a:t>
            </a:r>
            <a:r>
              <a:rPr lang="fr-FR" dirty="0"/>
              <a:t>[-2:] </a:t>
            </a:r>
          </a:p>
          <a:p>
            <a:pPr marL="0" indent="0">
              <a:buNone/>
            </a:pPr>
            <a:r>
              <a:rPr lang="fr-FR" dirty="0" err="1"/>
              <a:t>print</a:t>
            </a:r>
            <a:r>
              <a:rPr lang="fr-FR" dirty="0"/>
              <a:t>(</a:t>
            </a:r>
            <a:r>
              <a:rPr lang="fr-FR" dirty="0" err="1"/>
              <a:t>res</a:t>
            </a:r>
            <a:r>
              <a:rPr lang="fr-FR" dirty="0"/>
              <a:t>)</a:t>
            </a:r>
            <a:endParaRPr lang="en-US" dirty="0"/>
          </a:p>
        </p:txBody>
      </p:sp>
    </p:spTree>
    <p:extLst>
      <p:ext uri="{BB962C8B-B14F-4D97-AF65-F5344CB8AC3E}">
        <p14:creationId xmlns:p14="http://schemas.microsoft.com/office/powerpoint/2010/main" val="7765047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520"/>
          </a:xfrm>
        </p:spPr>
        <p:txBody>
          <a:bodyPr>
            <a:normAutofit fontScale="90000"/>
          </a:bodyPr>
          <a:lstStyle/>
          <a:p>
            <a:r>
              <a:rPr lang="en-US" dirty="0"/>
              <a:t>NUMPY - Numerical Python</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err="1"/>
              <a:t>NumPy</a:t>
            </a:r>
            <a:r>
              <a:rPr lang="en-US" dirty="0"/>
              <a:t> is a general-purpose array-processing package. It provides a high-performance multidimensional array object, and tools for working with these arrays.</a:t>
            </a:r>
          </a:p>
          <a:p>
            <a:pPr fontAlgn="base"/>
            <a:r>
              <a:rPr lang="en-US" dirty="0"/>
              <a:t>A powerful N-dimensional array object</a:t>
            </a:r>
          </a:p>
          <a:p>
            <a:pPr fontAlgn="base"/>
            <a:r>
              <a:rPr lang="en-US" dirty="0"/>
              <a:t>Sophisticated (broadcasting) functions</a:t>
            </a:r>
          </a:p>
          <a:p>
            <a:pPr fontAlgn="base"/>
            <a:r>
              <a:rPr lang="en-US" dirty="0"/>
              <a:t>Tools for integrating C/C++ and Fortran code</a:t>
            </a:r>
          </a:p>
          <a:p>
            <a:pPr fontAlgn="base"/>
            <a:r>
              <a:rPr lang="en-US" dirty="0"/>
              <a:t>Useful linear algebra, Fourier transform, and random number capabilities</a:t>
            </a:r>
          </a:p>
          <a:p>
            <a:pPr fontAlgn="base"/>
            <a:endParaRPr lang="en-US" dirty="0"/>
          </a:p>
          <a:p>
            <a:pPr fontAlgn="base"/>
            <a:r>
              <a:rPr lang="en-US" dirty="0"/>
              <a:t>!pip show numpy</a:t>
            </a:r>
          </a:p>
          <a:p>
            <a:endParaRPr lang="en-US" dirty="0"/>
          </a:p>
        </p:txBody>
      </p:sp>
    </p:spTree>
    <p:extLst>
      <p:ext uri="{BB962C8B-B14F-4D97-AF65-F5344CB8AC3E}">
        <p14:creationId xmlns:p14="http://schemas.microsoft.com/office/powerpoint/2010/main" val="3237039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1" y="365125"/>
            <a:ext cx="9065654" cy="2880351"/>
          </a:xfrm>
          <a:prstGeom prst="rect">
            <a:avLst/>
          </a:prstGeom>
        </p:spPr>
      </p:pic>
      <p:pic>
        <p:nvPicPr>
          <p:cNvPr id="8" name="Picture 7"/>
          <p:cNvPicPr>
            <a:picLocks noChangeAspect="1"/>
          </p:cNvPicPr>
          <p:nvPr/>
        </p:nvPicPr>
        <p:blipFill>
          <a:blip r:embed="rId3"/>
          <a:stretch>
            <a:fillRect/>
          </a:stretch>
        </p:blipFill>
        <p:spPr>
          <a:xfrm>
            <a:off x="330078" y="3245476"/>
            <a:ext cx="5914582" cy="3612524"/>
          </a:xfrm>
          <a:prstGeom prst="rect">
            <a:avLst/>
          </a:prstGeom>
        </p:spPr>
      </p:pic>
      <p:sp>
        <p:nvSpPr>
          <p:cNvPr id="3" name="TextBox 2"/>
          <p:cNvSpPr txBox="1"/>
          <p:nvPr/>
        </p:nvSpPr>
        <p:spPr>
          <a:xfrm>
            <a:off x="6928701" y="3535052"/>
            <a:ext cx="4722829" cy="1754326"/>
          </a:xfrm>
          <a:prstGeom prst="rect">
            <a:avLst/>
          </a:prstGeom>
          <a:noFill/>
        </p:spPr>
        <p:txBody>
          <a:bodyPr wrap="square" rtlCol="0">
            <a:spAutoFit/>
          </a:bodyPr>
          <a:lstStyle/>
          <a:p>
            <a:r>
              <a:rPr lang="en-US" dirty="0">
                <a:solidFill>
                  <a:schemeClr val="accent2">
                    <a:lumMod val="50000"/>
                  </a:schemeClr>
                </a:solidFill>
              </a:rPr>
              <a:t>import </a:t>
            </a:r>
            <a:r>
              <a:rPr lang="en-US" dirty="0" err="1">
                <a:solidFill>
                  <a:schemeClr val="accent2">
                    <a:lumMod val="50000"/>
                  </a:schemeClr>
                </a:solidFill>
              </a:rPr>
              <a:t>numpy</a:t>
            </a:r>
            <a:r>
              <a:rPr lang="en-US" dirty="0">
                <a:solidFill>
                  <a:schemeClr val="accent2">
                    <a:lumMod val="50000"/>
                  </a:schemeClr>
                </a:solidFill>
              </a:rPr>
              <a:t> as np</a:t>
            </a:r>
          </a:p>
          <a:p>
            <a:r>
              <a:rPr lang="en-US" dirty="0">
                <a:solidFill>
                  <a:schemeClr val="accent2">
                    <a:lumMod val="50000"/>
                  </a:schemeClr>
                </a:solidFill>
              </a:rPr>
              <a:t>a=</a:t>
            </a:r>
            <a:r>
              <a:rPr lang="en-US" dirty="0" err="1">
                <a:solidFill>
                  <a:schemeClr val="accent2">
                    <a:lumMod val="50000"/>
                  </a:schemeClr>
                </a:solidFill>
              </a:rPr>
              <a:t>np.array</a:t>
            </a:r>
            <a:r>
              <a:rPr lang="en-US" dirty="0">
                <a:solidFill>
                  <a:schemeClr val="accent2">
                    <a:lumMod val="50000"/>
                  </a:schemeClr>
                </a:solidFill>
              </a:rPr>
              <a:t>([(1,2,3),(4,5,6)])</a:t>
            </a:r>
          </a:p>
          <a:p>
            <a:r>
              <a:rPr lang="en-US" dirty="0">
                <a:solidFill>
                  <a:schemeClr val="accent2">
                    <a:lumMod val="50000"/>
                  </a:schemeClr>
                </a:solidFill>
              </a:rPr>
              <a:t>A</a:t>
            </a:r>
          </a:p>
          <a:p>
            <a:endParaRPr lang="en-US" dirty="0"/>
          </a:p>
          <a:p>
            <a:endParaRPr lang="en-US" dirty="0"/>
          </a:p>
          <a:p>
            <a:endParaRPr lang="en-US" dirty="0"/>
          </a:p>
        </p:txBody>
      </p:sp>
    </p:spTree>
    <p:extLst>
      <p:ext uri="{BB962C8B-B14F-4D97-AF65-F5344CB8AC3E}">
        <p14:creationId xmlns:p14="http://schemas.microsoft.com/office/powerpoint/2010/main" val="30173529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638"/>
          </a:xfrm>
        </p:spPr>
        <p:txBody>
          <a:bodyPr>
            <a:normAutofit fontScale="90000"/>
          </a:bodyPr>
          <a:lstStyle/>
          <a:p>
            <a:r>
              <a:rPr lang="en-US" b="1" dirty="0"/>
              <a:t>Python </a:t>
            </a:r>
            <a:r>
              <a:rPr lang="en-US" b="1" dirty="0" err="1"/>
              <a:t>NumPy</a:t>
            </a:r>
            <a:r>
              <a:rPr lang="en-US" b="1" dirty="0"/>
              <a:t> Array v/s List</a:t>
            </a:r>
            <a:br>
              <a:rPr lang="en-US" dirty="0"/>
            </a:br>
            <a:endParaRPr lang="en-US" dirty="0"/>
          </a:p>
        </p:txBody>
      </p:sp>
      <p:sp>
        <p:nvSpPr>
          <p:cNvPr id="3" name="Content Placeholder 2"/>
          <p:cNvSpPr>
            <a:spLocks noGrp="1"/>
          </p:cNvSpPr>
          <p:nvPr>
            <p:ph idx="1"/>
          </p:nvPr>
        </p:nvSpPr>
        <p:spPr>
          <a:xfrm>
            <a:off x="838200" y="991673"/>
            <a:ext cx="10515600" cy="5185290"/>
          </a:xfrm>
        </p:spPr>
        <p:txBody>
          <a:bodyPr>
            <a:normAutofit/>
          </a:bodyPr>
          <a:lstStyle/>
          <a:p>
            <a:pPr marL="0" indent="0">
              <a:buNone/>
            </a:pPr>
            <a:r>
              <a:rPr lang="en-US" dirty="0"/>
              <a:t>We use python </a:t>
            </a:r>
            <a:r>
              <a:rPr lang="en-US" dirty="0" err="1"/>
              <a:t>numpy</a:t>
            </a:r>
            <a:r>
              <a:rPr lang="en-US" dirty="0"/>
              <a:t> array instead of a list because of the below three reasons:</a:t>
            </a:r>
          </a:p>
          <a:p>
            <a:r>
              <a:rPr lang="en-US" dirty="0"/>
              <a:t>Less Memory</a:t>
            </a:r>
          </a:p>
          <a:p>
            <a:r>
              <a:rPr lang="en-US" dirty="0"/>
              <a:t>Fast</a:t>
            </a:r>
          </a:p>
          <a:p>
            <a:r>
              <a:rPr lang="en-US" dirty="0"/>
              <a:t>Convenient</a:t>
            </a:r>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1347586" y="3457977"/>
            <a:ext cx="7667625" cy="3400023"/>
          </a:xfrm>
          <a:prstGeom prst="rect">
            <a:avLst/>
          </a:prstGeom>
        </p:spPr>
      </p:pic>
    </p:spTree>
    <p:extLst>
      <p:ext uri="{BB962C8B-B14F-4D97-AF65-F5344CB8AC3E}">
        <p14:creationId xmlns:p14="http://schemas.microsoft.com/office/powerpoint/2010/main" val="24368411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US" b="1" dirty="0" err="1"/>
              <a:t>Np.arange</a:t>
            </a:r>
            <a:endParaRPr lang="en-US" dirty="0"/>
          </a:p>
        </p:txBody>
      </p:sp>
      <p:pic>
        <p:nvPicPr>
          <p:cNvPr id="5" name="Content Placeholder 4"/>
          <p:cNvPicPr>
            <a:picLocks noGrp="1" noChangeAspect="1"/>
          </p:cNvPicPr>
          <p:nvPr>
            <p:ph idx="1"/>
          </p:nvPr>
        </p:nvPicPr>
        <p:blipFill>
          <a:blip r:embed="rId2"/>
          <a:stretch>
            <a:fillRect/>
          </a:stretch>
        </p:blipFill>
        <p:spPr>
          <a:xfrm>
            <a:off x="414405" y="1066934"/>
            <a:ext cx="6339223" cy="2914650"/>
          </a:xfrm>
          <a:prstGeom prst="rect">
            <a:avLst/>
          </a:prstGeom>
        </p:spPr>
      </p:pic>
      <p:pic>
        <p:nvPicPr>
          <p:cNvPr id="6" name="Picture 5"/>
          <p:cNvPicPr>
            <a:picLocks noChangeAspect="1"/>
          </p:cNvPicPr>
          <p:nvPr/>
        </p:nvPicPr>
        <p:blipFill>
          <a:blip r:embed="rId3"/>
          <a:stretch>
            <a:fillRect/>
          </a:stretch>
        </p:blipFill>
        <p:spPr>
          <a:xfrm>
            <a:off x="414405" y="3778130"/>
            <a:ext cx="6838950" cy="1200150"/>
          </a:xfrm>
          <a:prstGeom prst="rect">
            <a:avLst/>
          </a:prstGeom>
        </p:spPr>
      </p:pic>
      <p:pic>
        <p:nvPicPr>
          <p:cNvPr id="7" name="Picture 6"/>
          <p:cNvPicPr>
            <a:picLocks noChangeAspect="1"/>
          </p:cNvPicPr>
          <p:nvPr/>
        </p:nvPicPr>
        <p:blipFill>
          <a:blip r:embed="rId4"/>
          <a:stretch>
            <a:fillRect/>
          </a:stretch>
        </p:blipFill>
        <p:spPr>
          <a:xfrm>
            <a:off x="6812924" y="927280"/>
            <a:ext cx="5379077" cy="3193959"/>
          </a:xfrm>
          <a:prstGeom prst="rect">
            <a:avLst/>
          </a:prstGeom>
        </p:spPr>
      </p:pic>
      <p:sp>
        <p:nvSpPr>
          <p:cNvPr id="3" name="TextBox 2"/>
          <p:cNvSpPr txBox="1"/>
          <p:nvPr/>
        </p:nvSpPr>
        <p:spPr>
          <a:xfrm>
            <a:off x="737807" y="5255451"/>
            <a:ext cx="7418380" cy="369332"/>
          </a:xfrm>
          <a:prstGeom prst="rect">
            <a:avLst/>
          </a:prstGeom>
          <a:noFill/>
        </p:spPr>
        <p:txBody>
          <a:bodyPr wrap="square" rtlCol="0">
            <a:spAutoFit/>
          </a:bodyPr>
          <a:lstStyle/>
          <a:p>
            <a:r>
              <a:rPr lang="en-US" dirty="0" err="1"/>
              <a:t>np.arange</a:t>
            </a:r>
            <a:r>
              <a:rPr lang="en-US" dirty="0"/>
              <a:t>(1,11,3)</a:t>
            </a:r>
          </a:p>
        </p:txBody>
      </p:sp>
    </p:spTree>
    <p:extLst>
      <p:ext uri="{BB962C8B-B14F-4D97-AF65-F5344CB8AC3E}">
        <p14:creationId xmlns:p14="http://schemas.microsoft.com/office/powerpoint/2010/main" val="36005232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65915" y="365125"/>
            <a:ext cx="9684913" cy="4496124"/>
          </a:xfrm>
          <a:prstGeom prst="rect">
            <a:avLst/>
          </a:prstGeom>
        </p:spPr>
      </p:pic>
      <p:pic>
        <p:nvPicPr>
          <p:cNvPr id="3" name="Picture 2"/>
          <p:cNvPicPr>
            <a:picLocks noChangeAspect="1"/>
          </p:cNvPicPr>
          <p:nvPr/>
        </p:nvPicPr>
        <p:blipFill>
          <a:blip r:embed="rId3"/>
          <a:stretch>
            <a:fillRect/>
          </a:stretch>
        </p:blipFill>
        <p:spPr>
          <a:xfrm>
            <a:off x="1776136" y="5109967"/>
            <a:ext cx="8064469" cy="1228725"/>
          </a:xfrm>
          <a:prstGeom prst="rect">
            <a:avLst/>
          </a:prstGeom>
        </p:spPr>
      </p:pic>
    </p:spTree>
    <p:extLst>
      <p:ext uri="{BB962C8B-B14F-4D97-AF65-F5344CB8AC3E}">
        <p14:creationId xmlns:p14="http://schemas.microsoft.com/office/powerpoint/2010/main" val="39864417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dirty="0"/>
              <a:t>Empty array</a:t>
            </a:r>
          </a:p>
        </p:txBody>
      </p:sp>
      <p:pic>
        <p:nvPicPr>
          <p:cNvPr id="4" name="Content Placeholder 3"/>
          <p:cNvPicPr>
            <a:picLocks noGrp="1" noChangeAspect="1"/>
          </p:cNvPicPr>
          <p:nvPr>
            <p:ph idx="1"/>
          </p:nvPr>
        </p:nvPicPr>
        <p:blipFill>
          <a:blip r:embed="rId2"/>
          <a:stretch>
            <a:fillRect/>
          </a:stretch>
        </p:blipFill>
        <p:spPr>
          <a:xfrm>
            <a:off x="1674255" y="1022807"/>
            <a:ext cx="7874558" cy="3380517"/>
          </a:xfrm>
          <a:prstGeom prst="rect">
            <a:avLst/>
          </a:prstGeom>
        </p:spPr>
      </p:pic>
      <p:sp>
        <p:nvSpPr>
          <p:cNvPr id="3" name="TextBox 2">
            <a:extLst>
              <a:ext uri="{FF2B5EF4-FFF2-40B4-BE49-F238E27FC236}">
                <a16:creationId xmlns:a16="http://schemas.microsoft.com/office/drawing/2014/main" id="{E0A6C810-5BBA-4CDA-A540-D422110B7398}"/>
              </a:ext>
            </a:extLst>
          </p:cNvPr>
          <p:cNvSpPr txBox="1"/>
          <p:nvPr/>
        </p:nvSpPr>
        <p:spPr>
          <a:xfrm>
            <a:off x="754602" y="4589755"/>
            <a:ext cx="9010835" cy="1754326"/>
          </a:xfrm>
          <a:prstGeom prst="rect">
            <a:avLst/>
          </a:prstGeom>
          <a:noFill/>
        </p:spPr>
        <p:txBody>
          <a:bodyPr wrap="square" rtlCol="0">
            <a:spAutoFit/>
          </a:bodyPr>
          <a:lstStyle/>
          <a:p>
            <a:r>
              <a:rPr lang="en-US" b="0" dirty="0" err="1">
                <a:solidFill>
                  <a:srgbClr val="000000"/>
                </a:solidFill>
                <a:effectLst/>
                <a:latin typeface="Courier New" panose="02070309020205020404" pitchFamily="49" charset="0"/>
              </a:rPr>
              <a:t>np.arange</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3</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np.flip</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np.arange</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3</a:t>
            </a:r>
            <a:r>
              <a:rPr lang="en-US" b="0" dirty="0">
                <a:solidFill>
                  <a:srgbClr val="000000"/>
                </a:solidFill>
                <a:effectLst/>
                <a:latin typeface="Courier New" panose="02070309020205020404" pitchFamily="49" charset="0"/>
              </a:rPr>
              <a:t>))</a:t>
            </a:r>
          </a:p>
          <a:p>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a=</a:t>
            </a:r>
            <a:r>
              <a:rPr lang="en-US" b="0" dirty="0" err="1">
                <a:solidFill>
                  <a:srgbClr val="000000"/>
                </a:solidFill>
                <a:effectLst/>
                <a:latin typeface="Courier New" panose="02070309020205020404" pitchFamily="49" charset="0"/>
              </a:rPr>
              <a:t>np.arange</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6</a:t>
            </a:r>
            <a:r>
              <a:rPr lang="en-US" b="0" dirty="0">
                <a:solidFill>
                  <a:srgbClr val="000000"/>
                </a:solidFill>
                <a:effectLst/>
                <a:latin typeface="Courier New" panose="02070309020205020404" pitchFamily="49" charset="0"/>
              </a:rPr>
              <a:t>).reshape(</a:t>
            </a:r>
            <a:r>
              <a:rPr lang="en-US" b="0" dirty="0">
                <a:solidFill>
                  <a:srgbClr val="09885A"/>
                </a:solidFill>
                <a:effectLst/>
                <a:latin typeface="Courier New" panose="02070309020205020404" pitchFamily="49" charset="0"/>
              </a:rPr>
              <a:t>2</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3</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a</a:t>
            </a:r>
          </a:p>
          <a:p>
            <a:endParaRPr lang="en-US" dirty="0"/>
          </a:p>
        </p:txBody>
      </p:sp>
    </p:spTree>
    <p:extLst>
      <p:ext uri="{BB962C8B-B14F-4D97-AF65-F5344CB8AC3E}">
        <p14:creationId xmlns:p14="http://schemas.microsoft.com/office/powerpoint/2010/main" val="1465102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Package version</a:t>
            </a:r>
          </a:p>
        </p:txBody>
      </p:sp>
      <p:sp>
        <p:nvSpPr>
          <p:cNvPr id="3" name="Content Placeholder 2"/>
          <p:cNvSpPr>
            <a:spLocks noGrp="1"/>
          </p:cNvSpPr>
          <p:nvPr>
            <p:ph idx="1"/>
          </p:nvPr>
        </p:nvSpPr>
        <p:spPr/>
        <p:txBody>
          <a:bodyPr/>
          <a:lstStyle/>
          <a:p>
            <a:r>
              <a:rPr lang="en-US" dirty="0"/>
              <a:t>!pip show </a:t>
            </a:r>
            <a:r>
              <a:rPr lang="en-US" dirty="0" err="1"/>
              <a:t>numpy</a:t>
            </a:r>
            <a:endParaRPr lang="en-US" dirty="0"/>
          </a:p>
          <a:p>
            <a:endParaRPr lang="en-US" dirty="0"/>
          </a:p>
          <a:p>
            <a:r>
              <a:rPr lang="en-US" dirty="0"/>
              <a:t>import </a:t>
            </a:r>
            <a:r>
              <a:rPr lang="en-US" dirty="0" err="1"/>
              <a:t>numpy</a:t>
            </a:r>
            <a:endParaRPr lang="en-US" dirty="0"/>
          </a:p>
          <a:p>
            <a:pPr marL="0" indent="0">
              <a:buNone/>
            </a:pPr>
            <a:r>
              <a:rPr lang="en-US" dirty="0"/>
              <a:t>   print(</a:t>
            </a:r>
            <a:r>
              <a:rPr lang="en-US" dirty="0" err="1"/>
              <a:t>numpy</a:t>
            </a:r>
            <a:r>
              <a:rPr lang="en-US" dirty="0"/>
              <a:t>.__version__)</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63398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ndim</a:t>
            </a:r>
            <a:endParaRPr lang="en-US" dirty="0"/>
          </a:p>
        </p:txBody>
      </p:sp>
      <p:sp>
        <p:nvSpPr>
          <p:cNvPr id="3" name="Content Placeholder 2"/>
          <p:cNvSpPr>
            <a:spLocks noGrp="1"/>
          </p:cNvSpPr>
          <p:nvPr>
            <p:ph idx="1"/>
          </p:nvPr>
        </p:nvSpPr>
        <p:spPr/>
        <p:txBody>
          <a:bodyPr>
            <a:normAutofit fontScale="92500" lnSpcReduction="10000"/>
          </a:bodyPr>
          <a:lstStyle/>
          <a:p>
            <a:r>
              <a:rPr lang="en-US" dirty="0"/>
              <a:t>Find the dimension of the array, whether it is a two-dimensional array or a single dimensional array</a:t>
            </a:r>
          </a:p>
          <a:p>
            <a:endParaRPr lang="en-US" dirty="0"/>
          </a:p>
          <a:p>
            <a:pPr marL="0" indent="0">
              <a:buNone/>
            </a:pPr>
            <a:r>
              <a:rPr lang="en-US" dirty="0"/>
              <a:t>import numpy as np</a:t>
            </a:r>
          </a:p>
          <a:p>
            <a:pPr marL="0" indent="0">
              <a:buNone/>
            </a:pPr>
            <a:r>
              <a:rPr lang="en-US" dirty="0"/>
              <a:t>a1=</a:t>
            </a:r>
            <a:r>
              <a:rPr lang="en-US" dirty="0" err="1"/>
              <a:t>np.array</a:t>
            </a:r>
            <a:r>
              <a:rPr lang="en-US" dirty="0"/>
              <a:t>([1,2,3])</a:t>
            </a:r>
          </a:p>
          <a:p>
            <a:pPr marL="0" indent="0">
              <a:buNone/>
            </a:pPr>
            <a:r>
              <a:rPr lang="en-US" dirty="0"/>
              <a:t>a2= </a:t>
            </a:r>
            <a:r>
              <a:rPr lang="en-US" dirty="0" err="1"/>
              <a:t>np.array</a:t>
            </a:r>
            <a:r>
              <a:rPr lang="en-US" dirty="0"/>
              <a:t>([(1,2,3),(4,5,6)])</a:t>
            </a:r>
          </a:p>
          <a:p>
            <a:pPr marL="0" indent="0">
              <a:buNone/>
            </a:pPr>
            <a:r>
              <a:rPr lang="en-US" dirty="0"/>
              <a:t>a3 = </a:t>
            </a:r>
            <a:r>
              <a:rPr lang="en-US" dirty="0" err="1"/>
              <a:t>np.array</a:t>
            </a:r>
            <a:r>
              <a:rPr lang="en-US" dirty="0"/>
              <a:t>([((1,2,3),(4,5,6)),((1,2,3),(4,5,6))])</a:t>
            </a:r>
          </a:p>
          <a:p>
            <a:pPr marL="0" indent="0">
              <a:buNone/>
            </a:pPr>
            <a:r>
              <a:rPr lang="en-US" dirty="0"/>
              <a:t>print(a1.ndim)</a:t>
            </a:r>
          </a:p>
          <a:p>
            <a:pPr marL="0" indent="0">
              <a:buNone/>
            </a:pPr>
            <a:r>
              <a:rPr lang="en-US" dirty="0"/>
              <a:t>print(a2.ndim)</a:t>
            </a:r>
          </a:p>
          <a:p>
            <a:pPr marL="0" indent="0">
              <a:buNone/>
            </a:pPr>
            <a:r>
              <a:rPr lang="en-US" dirty="0"/>
              <a:t>print(a3.ndim)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232807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itemsize</a:t>
            </a:r>
            <a:endParaRPr lang="en-US" dirty="0"/>
          </a:p>
        </p:txBody>
      </p:sp>
      <p:sp>
        <p:nvSpPr>
          <p:cNvPr id="3" name="Content Placeholder 2"/>
          <p:cNvSpPr>
            <a:spLocks noGrp="1"/>
          </p:cNvSpPr>
          <p:nvPr>
            <p:ph idx="1"/>
          </p:nvPr>
        </p:nvSpPr>
        <p:spPr/>
        <p:txBody>
          <a:bodyPr/>
          <a:lstStyle/>
          <a:p>
            <a:r>
              <a:rPr lang="en-US" dirty="0"/>
              <a:t>calculate the byte size of each element</a:t>
            </a:r>
          </a:p>
          <a:p>
            <a:pPr marL="0" indent="0">
              <a:buNone/>
            </a:pP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a = </a:t>
            </a:r>
            <a:r>
              <a:rPr lang="en-US" dirty="0" err="1"/>
              <a:t>np.array</a:t>
            </a:r>
            <a:r>
              <a:rPr lang="en-US" dirty="0"/>
              <a:t>([(1,2,3)])</a:t>
            </a:r>
          </a:p>
          <a:p>
            <a:pPr marL="0" indent="0">
              <a:buNone/>
            </a:pPr>
            <a:r>
              <a:rPr lang="en-US" dirty="0"/>
              <a:t>print(</a:t>
            </a:r>
            <a:r>
              <a:rPr lang="en-US" dirty="0" err="1"/>
              <a:t>a.itemsize</a:t>
            </a:r>
            <a:r>
              <a:rPr lang="en-US" dirty="0"/>
              <a:t>)</a:t>
            </a:r>
          </a:p>
        </p:txBody>
      </p:sp>
    </p:spTree>
    <p:extLst>
      <p:ext uri="{BB962C8B-B14F-4D97-AF65-F5344CB8AC3E}">
        <p14:creationId xmlns:p14="http://schemas.microsoft.com/office/powerpoint/2010/main" val="11219162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dtype</a:t>
            </a:r>
            <a:endParaRPr lang="en-US" dirty="0"/>
          </a:p>
        </p:txBody>
      </p:sp>
      <p:sp>
        <p:nvSpPr>
          <p:cNvPr id="3" name="Content Placeholder 2"/>
          <p:cNvSpPr>
            <a:spLocks noGrp="1"/>
          </p:cNvSpPr>
          <p:nvPr>
            <p:ph idx="1"/>
          </p:nvPr>
        </p:nvSpPr>
        <p:spPr>
          <a:xfrm>
            <a:off x="838200" y="1825625"/>
            <a:ext cx="10515600" cy="4351338"/>
          </a:xfrm>
        </p:spPr>
        <p:txBody>
          <a:bodyPr/>
          <a:lstStyle/>
          <a:p>
            <a:r>
              <a:rPr lang="en-US" dirty="0"/>
              <a:t>find the data type of the elements that are stored in an array. So, if you want to know the data type of a particular element, you can use ‘</a:t>
            </a:r>
            <a:r>
              <a:rPr lang="en-US" dirty="0" err="1"/>
              <a:t>dtype</a:t>
            </a:r>
            <a:r>
              <a:rPr lang="en-US" dirty="0"/>
              <a:t>’ function which will print the </a:t>
            </a:r>
            <a:r>
              <a:rPr lang="en-US" dirty="0" err="1"/>
              <a:t>datatype</a:t>
            </a:r>
            <a:r>
              <a:rPr lang="en-US" dirty="0"/>
              <a:t> along with the size.</a:t>
            </a:r>
          </a:p>
          <a:p>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a = </a:t>
            </a:r>
            <a:r>
              <a:rPr lang="en-US" dirty="0" err="1"/>
              <a:t>np.array</a:t>
            </a:r>
            <a:r>
              <a:rPr lang="en-US" dirty="0"/>
              <a:t>([(1,2,3)])</a:t>
            </a:r>
          </a:p>
          <a:p>
            <a:pPr marL="0" indent="0">
              <a:buNone/>
            </a:pPr>
            <a:r>
              <a:rPr lang="en-US" dirty="0"/>
              <a:t>print(</a:t>
            </a:r>
            <a:r>
              <a:rPr lang="en-US" dirty="0" err="1"/>
              <a:t>a.dtype</a:t>
            </a:r>
            <a:r>
              <a:rPr lang="en-US" dirty="0"/>
              <a:t>)</a:t>
            </a:r>
          </a:p>
        </p:txBody>
      </p:sp>
    </p:spTree>
    <p:extLst>
      <p:ext uri="{BB962C8B-B14F-4D97-AF65-F5344CB8AC3E}">
        <p14:creationId xmlns:p14="http://schemas.microsoft.com/office/powerpoint/2010/main" val="9228013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‘size’ and ‘shape’</a:t>
            </a:r>
          </a:p>
        </p:txBody>
      </p:sp>
      <p:sp>
        <p:nvSpPr>
          <p:cNvPr id="3" name="Content Placeholder 2"/>
          <p:cNvSpPr>
            <a:spLocks noGrp="1"/>
          </p:cNvSpPr>
          <p:nvPr>
            <p:ph idx="1"/>
          </p:nvPr>
        </p:nvSpPr>
        <p:spPr/>
        <p:txBody>
          <a:bodyPr>
            <a:normAutofit lnSpcReduction="10000"/>
          </a:bodyPr>
          <a:lstStyle/>
          <a:p>
            <a:r>
              <a:rPr lang="en-US" dirty="0"/>
              <a:t>find the size and shape of the array using ‘size’ and ‘shape’ function respectively.</a:t>
            </a:r>
          </a:p>
          <a:p>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a = </a:t>
            </a:r>
            <a:r>
              <a:rPr lang="en-US" dirty="0" err="1"/>
              <a:t>np.array</a:t>
            </a:r>
            <a:r>
              <a:rPr lang="en-US" dirty="0"/>
              <a:t>([(1,2,3,4,5,6)])</a:t>
            </a:r>
          </a:p>
          <a:p>
            <a:pPr marL="0" indent="0">
              <a:buNone/>
            </a:pPr>
            <a:r>
              <a:rPr lang="en-US" dirty="0"/>
              <a:t>a1 = </a:t>
            </a:r>
            <a:r>
              <a:rPr lang="en-US" dirty="0" err="1"/>
              <a:t>np.array</a:t>
            </a:r>
            <a:r>
              <a:rPr lang="en-US" dirty="0"/>
              <a:t>([(1,2,3),(4,5,6)])</a:t>
            </a:r>
          </a:p>
          <a:p>
            <a:pPr marL="0" indent="0">
              <a:buNone/>
            </a:pPr>
            <a:endParaRPr lang="en-US" dirty="0"/>
          </a:p>
          <a:p>
            <a:pPr marL="0" indent="0">
              <a:buNone/>
            </a:pPr>
            <a:r>
              <a:rPr lang="en-US" dirty="0"/>
              <a:t>print(</a:t>
            </a:r>
            <a:r>
              <a:rPr lang="en-US" dirty="0" err="1"/>
              <a:t>a.size</a:t>
            </a:r>
            <a:r>
              <a:rPr lang="en-US" dirty="0"/>
              <a:t>)</a:t>
            </a:r>
          </a:p>
          <a:p>
            <a:pPr marL="0" indent="0">
              <a:buNone/>
            </a:pPr>
            <a:r>
              <a:rPr lang="en-US" dirty="0"/>
              <a:t>print(</a:t>
            </a:r>
            <a:r>
              <a:rPr lang="en-US" dirty="0" err="1"/>
              <a:t>a.shape</a:t>
            </a:r>
            <a:r>
              <a:rPr lang="en-US" dirty="0"/>
              <a:t>)</a:t>
            </a:r>
          </a:p>
        </p:txBody>
      </p:sp>
    </p:spTree>
    <p:extLst>
      <p:ext uri="{BB962C8B-B14F-4D97-AF65-F5344CB8AC3E}">
        <p14:creationId xmlns:p14="http://schemas.microsoft.com/office/powerpoint/2010/main" val="26364191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56092"/>
          </a:xfrm>
        </p:spPr>
        <p:txBody>
          <a:bodyPr>
            <a:normAutofit fontScale="90000"/>
          </a:bodyPr>
          <a:lstStyle/>
          <a:p>
            <a:r>
              <a:rPr lang="en-US" dirty="0"/>
              <a:t>Reshape</a:t>
            </a:r>
          </a:p>
        </p:txBody>
      </p:sp>
      <p:sp>
        <p:nvSpPr>
          <p:cNvPr id="3" name="Content Placeholder 2"/>
          <p:cNvSpPr>
            <a:spLocks noGrp="1"/>
          </p:cNvSpPr>
          <p:nvPr>
            <p:ph idx="1"/>
          </p:nvPr>
        </p:nvSpPr>
        <p:spPr>
          <a:xfrm>
            <a:off x="838200" y="914400"/>
            <a:ext cx="10515600" cy="5262563"/>
          </a:xfrm>
        </p:spPr>
        <p:txBody>
          <a:bodyPr/>
          <a:lstStyle/>
          <a:p>
            <a:r>
              <a:rPr lang="en-US" dirty="0"/>
              <a:t>Reshape is when you change the number of rows and columns which gives a new view to an object. </a:t>
            </a:r>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3768572" y="1750572"/>
            <a:ext cx="5376071" cy="2017453"/>
          </a:xfrm>
          <a:prstGeom prst="rect">
            <a:avLst/>
          </a:prstGeom>
        </p:spPr>
      </p:pic>
      <p:pic>
        <p:nvPicPr>
          <p:cNvPr id="6" name="Picture 5"/>
          <p:cNvPicPr>
            <a:picLocks noChangeAspect="1"/>
          </p:cNvPicPr>
          <p:nvPr/>
        </p:nvPicPr>
        <p:blipFill>
          <a:blip r:embed="rId3"/>
          <a:stretch>
            <a:fillRect/>
          </a:stretch>
        </p:blipFill>
        <p:spPr>
          <a:xfrm>
            <a:off x="603294" y="3768024"/>
            <a:ext cx="5020826" cy="2658827"/>
          </a:xfrm>
          <a:prstGeom prst="rect">
            <a:avLst/>
          </a:prstGeom>
        </p:spPr>
      </p:pic>
      <p:sp>
        <p:nvSpPr>
          <p:cNvPr id="4" name="TextBox 3"/>
          <p:cNvSpPr txBox="1"/>
          <p:nvPr/>
        </p:nvSpPr>
        <p:spPr>
          <a:xfrm>
            <a:off x="6853287" y="4044099"/>
            <a:ext cx="4500513" cy="1938992"/>
          </a:xfrm>
          <a:prstGeom prst="rect">
            <a:avLst/>
          </a:prstGeom>
          <a:noFill/>
        </p:spPr>
        <p:txBody>
          <a:bodyPr wrap="square" rtlCol="0">
            <a:spAutoFit/>
          </a:bodyPr>
          <a:lstStyle/>
          <a:p>
            <a:r>
              <a:rPr lang="en-US" sz="2400" dirty="0">
                <a:solidFill>
                  <a:schemeClr val="accent2">
                    <a:lumMod val="50000"/>
                  </a:schemeClr>
                </a:solidFill>
              </a:rPr>
              <a:t>import </a:t>
            </a:r>
            <a:r>
              <a:rPr lang="en-US" sz="2400" dirty="0" err="1">
                <a:solidFill>
                  <a:schemeClr val="accent2">
                    <a:lumMod val="50000"/>
                  </a:schemeClr>
                </a:solidFill>
              </a:rPr>
              <a:t>numpy</a:t>
            </a:r>
            <a:r>
              <a:rPr lang="en-US" sz="2400" dirty="0">
                <a:solidFill>
                  <a:schemeClr val="accent2">
                    <a:lumMod val="50000"/>
                  </a:schemeClr>
                </a:solidFill>
              </a:rPr>
              <a:t> as np</a:t>
            </a:r>
          </a:p>
          <a:p>
            <a:r>
              <a:rPr lang="en-US" sz="2400" dirty="0">
                <a:solidFill>
                  <a:schemeClr val="accent2">
                    <a:lumMod val="50000"/>
                  </a:schemeClr>
                </a:solidFill>
              </a:rPr>
              <a:t>a1 = </a:t>
            </a:r>
            <a:r>
              <a:rPr lang="en-US" sz="2400" dirty="0" err="1">
                <a:solidFill>
                  <a:schemeClr val="accent2">
                    <a:lumMod val="50000"/>
                  </a:schemeClr>
                </a:solidFill>
              </a:rPr>
              <a:t>np.array</a:t>
            </a:r>
            <a:r>
              <a:rPr lang="en-US" sz="2400" dirty="0">
                <a:solidFill>
                  <a:schemeClr val="accent2">
                    <a:lumMod val="50000"/>
                  </a:schemeClr>
                </a:solidFill>
              </a:rPr>
              <a:t>([(1,2,3),(4,5,6)])</a:t>
            </a:r>
          </a:p>
          <a:p>
            <a:r>
              <a:rPr lang="en-US" sz="2400" dirty="0">
                <a:solidFill>
                  <a:schemeClr val="accent2">
                    <a:lumMod val="50000"/>
                  </a:schemeClr>
                </a:solidFill>
              </a:rPr>
              <a:t>a1</a:t>
            </a:r>
          </a:p>
          <a:p>
            <a:r>
              <a:rPr lang="en-US" sz="2400" dirty="0">
                <a:solidFill>
                  <a:schemeClr val="accent2">
                    <a:lumMod val="50000"/>
                  </a:schemeClr>
                </a:solidFill>
              </a:rPr>
              <a:t>a2=a1.reshape(3,2)</a:t>
            </a:r>
          </a:p>
          <a:p>
            <a:r>
              <a:rPr lang="en-US" sz="2400" dirty="0">
                <a:solidFill>
                  <a:schemeClr val="accent2">
                    <a:lumMod val="50000"/>
                  </a:schemeClr>
                </a:solidFill>
              </a:rPr>
              <a:t>a2</a:t>
            </a:r>
          </a:p>
        </p:txBody>
      </p:sp>
    </p:spTree>
    <p:extLst>
      <p:ext uri="{BB962C8B-B14F-4D97-AF65-F5344CB8AC3E}">
        <p14:creationId xmlns:p14="http://schemas.microsoft.com/office/powerpoint/2010/main" val="41568760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r>
              <a:rPr lang="en-US" b="1" dirty="0"/>
              <a:t>slicing</a:t>
            </a:r>
            <a:endParaRPr lang="en-US" dirty="0"/>
          </a:p>
        </p:txBody>
      </p:sp>
      <p:sp>
        <p:nvSpPr>
          <p:cNvPr id="3" name="Content Placeholder 2"/>
          <p:cNvSpPr>
            <a:spLocks noGrp="1"/>
          </p:cNvSpPr>
          <p:nvPr>
            <p:ph idx="1"/>
          </p:nvPr>
        </p:nvSpPr>
        <p:spPr>
          <a:xfrm>
            <a:off x="838200" y="953038"/>
            <a:ext cx="10515600" cy="5223925"/>
          </a:xfrm>
        </p:spPr>
        <p:txBody>
          <a:bodyPr/>
          <a:lstStyle/>
          <a:p>
            <a:r>
              <a:rPr lang="en-US" dirty="0"/>
              <a:t>Slicing is basically extracting particular set of elements from an array.</a:t>
            </a:r>
          </a:p>
        </p:txBody>
      </p:sp>
      <p:pic>
        <p:nvPicPr>
          <p:cNvPr id="4" name="Picture 3"/>
          <p:cNvPicPr>
            <a:picLocks noChangeAspect="1"/>
          </p:cNvPicPr>
          <p:nvPr/>
        </p:nvPicPr>
        <p:blipFill>
          <a:blip r:embed="rId2"/>
          <a:stretch>
            <a:fillRect/>
          </a:stretch>
        </p:blipFill>
        <p:spPr>
          <a:xfrm>
            <a:off x="528636" y="1491882"/>
            <a:ext cx="5076825" cy="1905000"/>
          </a:xfrm>
          <a:prstGeom prst="rect">
            <a:avLst/>
          </a:prstGeom>
        </p:spPr>
      </p:pic>
      <p:pic>
        <p:nvPicPr>
          <p:cNvPr id="5" name="Picture 4"/>
          <p:cNvPicPr>
            <a:picLocks noChangeAspect="1"/>
          </p:cNvPicPr>
          <p:nvPr/>
        </p:nvPicPr>
        <p:blipFill>
          <a:blip r:embed="rId3"/>
          <a:stretch>
            <a:fillRect/>
          </a:stretch>
        </p:blipFill>
        <p:spPr>
          <a:xfrm>
            <a:off x="359091" y="3396882"/>
            <a:ext cx="4751701" cy="3199875"/>
          </a:xfrm>
          <a:prstGeom prst="rect">
            <a:avLst/>
          </a:prstGeom>
        </p:spPr>
      </p:pic>
      <p:pic>
        <p:nvPicPr>
          <p:cNvPr id="6" name="Picture 5"/>
          <p:cNvPicPr>
            <a:picLocks noChangeAspect="1"/>
          </p:cNvPicPr>
          <p:nvPr/>
        </p:nvPicPr>
        <p:blipFill>
          <a:blip r:embed="rId4"/>
          <a:stretch>
            <a:fillRect/>
          </a:stretch>
        </p:blipFill>
        <p:spPr>
          <a:xfrm>
            <a:off x="5605461" y="3753767"/>
            <a:ext cx="6284221" cy="1857040"/>
          </a:xfrm>
          <a:prstGeom prst="rect">
            <a:avLst/>
          </a:prstGeom>
        </p:spPr>
      </p:pic>
      <p:pic>
        <p:nvPicPr>
          <p:cNvPr id="7" name="Picture 6"/>
          <p:cNvPicPr>
            <a:picLocks noChangeAspect="1"/>
          </p:cNvPicPr>
          <p:nvPr/>
        </p:nvPicPr>
        <p:blipFill>
          <a:blip r:embed="rId5"/>
          <a:stretch>
            <a:fillRect/>
          </a:stretch>
        </p:blipFill>
        <p:spPr>
          <a:xfrm>
            <a:off x="5482045" y="1758331"/>
            <a:ext cx="5246370" cy="1638551"/>
          </a:xfrm>
          <a:prstGeom prst="rect">
            <a:avLst/>
          </a:prstGeom>
        </p:spPr>
      </p:pic>
      <p:sp>
        <p:nvSpPr>
          <p:cNvPr id="8" name="TextBox 7"/>
          <p:cNvSpPr txBox="1"/>
          <p:nvPr/>
        </p:nvSpPr>
        <p:spPr>
          <a:xfrm>
            <a:off x="5797485" y="5731497"/>
            <a:ext cx="5556315" cy="923330"/>
          </a:xfrm>
          <a:prstGeom prst="rect">
            <a:avLst/>
          </a:prstGeom>
          <a:noFill/>
        </p:spPr>
        <p:txBody>
          <a:bodyPr wrap="square" rtlCol="0">
            <a:spAutoFit/>
          </a:bodyPr>
          <a:lstStyle/>
          <a:p>
            <a:r>
              <a:rPr lang="en-US" dirty="0">
                <a:solidFill>
                  <a:schemeClr val="accent2">
                    <a:lumMod val="50000"/>
                  </a:schemeClr>
                </a:solidFill>
              </a:rPr>
              <a:t>a = </a:t>
            </a:r>
            <a:r>
              <a:rPr lang="en-US" dirty="0" err="1">
                <a:solidFill>
                  <a:schemeClr val="accent2">
                    <a:lumMod val="50000"/>
                  </a:schemeClr>
                </a:solidFill>
              </a:rPr>
              <a:t>np.array</a:t>
            </a:r>
            <a:r>
              <a:rPr lang="en-US" dirty="0">
                <a:solidFill>
                  <a:schemeClr val="accent2">
                    <a:lumMod val="50000"/>
                  </a:schemeClr>
                </a:solidFill>
              </a:rPr>
              <a:t>([(8,9), (10,11), (12,13)])</a:t>
            </a:r>
          </a:p>
          <a:p>
            <a:r>
              <a:rPr lang="en-US" dirty="0">
                <a:solidFill>
                  <a:schemeClr val="accent2">
                    <a:lumMod val="50000"/>
                  </a:schemeClr>
                </a:solidFill>
              </a:rPr>
              <a:t>print(a[0:2,1])</a:t>
            </a:r>
          </a:p>
          <a:p>
            <a:endParaRPr lang="en-US" dirty="0"/>
          </a:p>
        </p:txBody>
      </p:sp>
    </p:spTree>
    <p:extLst>
      <p:ext uri="{BB962C8B-B14F-4D97-AF65-F5344CB8AC3E}">
        <p14:creationId xmlns:p14="http://schemas.microsoft.com/office/powerpoint/2010/main" val="42272932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linspace</a:t>
            </a:r>
            <a:r>
              <a:rPr lang="en-US" dirty="0"/>
              <a:t> </a:t>
            </a:r>
          </a:p>
        </p:txBody>
      </p:sp>
      <p:sp>
        <p:nvSpPr>
          <p:cNvPr id="3" name="Content Placeholder 2"/>
          <p:cNvSpPr>
            <a:spLocks noGrp="1"/>
          </p:cNvSpPr>
          <p:nvPr>
            <p:ph idx="1"/>
          </p:nvPr>
        </p:nvSpPr>
        <p:spPr/>
        <p:txBody>
          <a:bodyPr/>
          <a:lstStyle/>
          <a:p>
            <a:r>
              <a:rPr lang="en-US" dirty="0"/>
              <a:t>returns evenly spaced numbers over a specified interval.</a:t>
            </a:r>
          </a:p>
          <a:p>
            <a:pPr marL="0" indent="0">
              <a:buNone/>
            </a:pP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a=</a:t>
            </a:r>
            <a:r>
              <a:rPr lang="en-US" dirty="0" err="1"/>
              <a:t>np.linspace</a:t>
            </a:r>
            <a:r>
              <a:rPr lang="en-US" dirty="0"/>
              <a:t>(1,3,10)</a:t>
            </a:r>
          </a:p>
          <a:p>
            <a:pPr marL="0" indent="0">
              <a:buNone/>
            </a:pPr>
            <a:r>
              <a:rPr lang="en-US" dirty="0"/>
              <a:t>print(a)</a:t>
            </a:r>
          </a:p>
          <a:p>
            <a:pPr marL="0" indent="0">
              <a:buNone/>
            </a:pPr>
            <a:endParaRPr lang="en-US" dirty="0"/>
          </a:p>
          <a:p>
            <a:pPr marL="0" indent="0">
              <a:buNone/>
            </a:pPr>
            <a:r>
              <a:rPr lang="en-US" dirty="0"/>
              <a:t>It has printed 10 values between 1 to 3</a:t>
            </a:r>
          </a:p>
        </p:txBody>
      </p:sp>
    </p:spTree>
    <p:extLst>
      <p:ext uri="{BB962C8B-B14F-4D97-AF65-F5344CB8AC3E}">
        <p14:creationId xmlns:p14="http://schemas.microsoft.com/office/powerpoint/2010/main" val="30472999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max/ min</a:t>
            </a:r>
            <a:endParaRPr lang="en-US" dirty="0"/>
          </a:p>
        </p:txBody>
      </p:sp>
      <p:sp>
        <p:nvSpPr>
          <p:cNvPr id="3" name="Content Placeholder 2"/>
          <p:cNvSpPr>
            <a:spLocks noGrp="1"/>
          </p:cNvSpPr>
          <p:nvPr>
            <p:ph idx="1"/>
          </p:nvPr>
        </p:nvSpPr>
        <p:spPr/>
        <p:txBody>
          <a:bodyPr/>
          <a:lstStyle/>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 </a:t>
            </a:r>
          </a:p>
          <a:p>
            <a:pPr marL="0" indent="0">
              <a:buNone/>
            </a:pPr>
            <a:r>
              <a:rPr lang="en-US" dirty="0"/>
              <a:t>a= </a:t>
            </a:r>
            <a:r>
              <a:rPr lang="en-US" dirty="0" err="1"/>
              <a:t>np.array</a:t>
            </a:r>
            <a:r>
              <a:rPr lang="en-US" dirty="0"/>
              <a:t>([1,2,3])</a:t>
            </a:r>
          </a:p>
          <a:p>
            <a:pPr marL="0" indent="0">
              <a:buNone/>
            </a:pPr>
            <a:r>
              <a:rPr lang="en-US" dirty="0"/>
              <a:t>print(</a:t>
            </a:r>
            <a:r>
              <a:rPr lang="en-US" dirty="0" err="1"/>
              <a:t>a.min</a:t>
            </a:r>
            <a:r>
              <a:rPr lang="en-US" dirty="0"/>
              <a:t>())</a:t>
            </a:r>
          </a:p>
          <a:p>
            <a:pPr marL="0" indent="0">
              <a:buNone/>
            </a:pPr>
            <a:r>
              <a:rPr lang="en-US" dirty="0"/>
              <a:t>print(</a:t>
            </a:r>
            <a:r>
              <a:rPr lang="en-US" dirty="0" err="1"/>
              <a:t>a.max</a:t>
            </a:r>
            <a:r>
              <a:rPr lang="en-US" dirty="0"/>
              <a:t>())</a:t>
            </a:r>
          </a:p>
          <a:p>
            <a:pPr marL="0" indent="0">
              <a:buNone/>
            </a:pPr>
            <a:r>
              <a:rPr lang="en-US" dirty="0"/>
              <a:t>print(</a:t>
            </a:r>
            <a:r>
              <a:rPr lang="en-US" dirty="0" err="1"/>
              <a:t>a.sum</a:t>
            </a:r>
            <a:r>
              <a:rPr lang="en-US" dirty="0"/>
              <a:t>())</a:t>
            </a:r>
          </a:p>
        </p:txBody>
      </p:sp>
    </p:spTree>
    <p:extLst>
      <p:ext uri="{BB962C8B-B14F-4D97-AF65-F5344CB8AC3E}">
        <p14:creationId xmlns:p14="http://schemas.microsoft.com/office/powerpoint/2010/main" val="8257670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68971"/>
          </a:xfrm>
        </p:spPr>
        <p:txBody>
          <a:bodyPr>
            <a:normAutofit fontScale="90000"/>
          </a:bodyPr>
          <a:lstStyle/>
          <a:p>
            <a:r>
              <a:rPr lang="en-US" dirty="0"/>
              <a:t>axis</a:t>
            </a:r>
          </a:p>
        </p:txBody>
      </p:sp>
      <p:pic>
        <p:nvPicPr>
          <p:cNvPr id="4" name="Content Placeholder 3"/>
          <p:cNvPicPr>
            <a:picLocks noGrp="1" noChangeAspect="1"/>
          </p:cNvPicPr>
          <p:nvPr>
            <p:ph idx="1"/>
          </p:nvPr>
        </p:nvPicPr>
        <p:blipFill>
          <a:blip r:embed="rId3"/>
          <a:stretch>
            <a:fillRect/>
          </a:stretch>
        </p:blipFill>
        <p:spPr>
          <a:xfrm>
            <a:off x="838200" y="1056068"/>
            <a:ext cx="7622219" cy="4288289"/>
          </a:xfrm>
          <a:prstGeom prst="rect">
            <a:avLst/>
          </a:prstGeom>
        </p:spPr>
      </p:pic>
      <p:sp>
        <p:nvSpPr>
          <p:cNvPr id="3" name="TextBox 2">
            <a:extLst>
              <a:ext uri="{FF2B5EF4-FFF2-40B4-BE49-F238E27FC236}">
                <a16:creationId xmlns:a16="http://schemas.microsoft.com/office/drawing/2014/main" id="{B0551B9A-8F07-4048-B2F0-121E255DAEAD}"/>
              </a:ext>
            </a:extLst>
          </p:cNvPr>
          <p:cNvSpPr txBox="1"/>
          <p:nvPr/>
        </p:nvSpPr>
        <p:spPr>
          <a:xfrm>
            <a:off x="8602462" y="1766656"/>
            <a:ext cx="3444536" cy="1754326"/>
          </a:xfrm>
          <a:prstGeom prst="rect">
            <a:avLst/>
          </a:prstGeom>
          <a:noFill/>
        </p:spPr>
        <p:txBody>
          <a:bodyPr wrap="square" rtlCol="0">
            <a:spAutoFit/>
          </a:bodyPr>
          <a:lstStyle/>
          <a:p>
            <a:r>
              <a:rPr lang="en-US" b="0" dirty="0">
                <a:solidFill>
                  <a:srgbClr val="000000"/>
                </a:solidFill>
                <a:effectLst/>
                <a:latin typeface="Courier New" panose="02070309020205020404" pitchFamily="49" charset="0"/>
              </a:rPr>
              <a:t>a = </a:t>
            </a:r>
            <a:r>
              <a:rPr lang="en-US" b="0" dirty="0" err="1">
                <a:solidFill>
                  <a:srgbClr val="000000"/>
                </a:solidFill>
                <a:effectLst/>
                <a:latin typeface="Courier New" panose="02070309020205020404" pitchFamily="49" charset="0"/>
              </a:rPr>
              <a:t>np.array</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8</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9</a:t>
            </a:r>
            <a:r>
              <a:rPr lang="en-US" b="0" dirty="0">
                <a:solidFill>
                  <a:srgbClr val="000000"/>
                </a:solidFill>
                <a:effectLst/>
                <a:latin typeface="Courier New" panose="02070309020205020404" pitchFamily="49" charset="0"/>
              </a:rPr>
              <a:t>), (</a:t>
            </a:r>
            <a:r>
              <a:rPr lang="en-US" b="0" dirty="0">
                <a:solidFill>
                  <a:srgbClr val="09885A"/>
                </a:solidFill>
                <a:effectLst/>
                <a:latin typeface="Courier New" panose="02070309020205020404" pitchFamily="49" charset="0"/>
              </a:rPr>
              <a:t>10</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11</a:t>
            </a:r>
            <a:r>
              <a:rPr lang="en-US" b="0" dirty="0">
                <a:solidFill>
                  <a:srgbClr val="000000"/>
                </a:solidFill>
                <a:effectLst/>
                <a:latin typeface="Courier New" panose="02070309020205020404" pitchFamily="49" charset="0"/>
              </a:rPr>
              <a:t>), (</a:t>
            </a:r>
            <a:r>
              <a:rPr lang="en-US" b="0" dirty="0">
                <a:solidFill>
                  <a:srgbClr val="09885A"/>
                </a:solidFill>
                <a:effectLst/>
                <a:latin typeface="Courier New" panose="02070309020205020404" pitchFamily="49" charset="0"/>
              </a:rPr>
              <a:t>12</a:t>
            </a:r>
            <a:r>
              <a:rPr lang="en-US" b="0" dirty="0">
                <a:solidFill>
                  <a:srgbClr val="000000"/>
                </a:solidFill>
                <a:effectLst/>
                <a:latin typeface="Courier New" panose="02070309020205020404" pitchFamily="49" charset="0"/>
              </a:rPr>
              <a:t>,</a:t>
            </a:r>
            <a:r>
              <a:rPr lang="en-US" b="0" dirty="0">
                <a:solidFill>
                  <a:srgbClr val="09885A"/>
                </a:solidFill>
                <a:effectLst/>
                <a:latin typeface="Courier New" panose="02070309020205020404" pitchFamily="49" charset="0"/>
              </a:rPr>
              <a:t>13</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a</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a.</a:t>
            </a:r>
            <a:r>
              <a:rPr lang="en-US" b="0" dirty="0" err="1">
                <a:solidFill>
                  <a:srgbClr val="795E26"/>
                </a:solidFill>
                <a:effectLst/>
                <a:latin typeface="Courier New" panose="02070309020205020404" pitchFamily="49" charset="0"/>
              </a:rPr>
              <a:t>sum</a:t>
            </a:r>
            <a:r>
              <a:rPr lang="en-US" b="0" dirty="0">
                <a:solidFill>
                  <a:srgbClr val="000000"/>
                </a:solidFill>
                <a:effectLst/>
                <a:latin typeface="Courier New" panose="02070309020205020404" pitchFamily="49" charset="0"/>
              </a:rPr>
              <a:t>(axis=</a:t>
            </a:r>
            <a:r>
              <a:rPr lang="en-US" b="0" dirty="0">
                <a:solidFill>
                  <a:srgbClr val="09885A"/>
                </a:solidFill>
                <a:effectLst/>
                <a:latin typeface="Courier New" panose="02070309020205020404" pitchFamily="49" charset="0"/>
              </a:rPr>
              <a:t>0</a:t>
            </a:r>
            <a:r>
              <a:rPr lang="en-US" b="0" dirty="0">
                <a:solidFill>
                  <a:srgbClr val="000000"/>
                </a:solidFill>
                <a:effectLst/>
                <a:latin typeface="Courier New" panose="02070309020205020404" pitchFamily="49" charset="0"/>
              </a:rPr>
              <a:t>))</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a.</a:t>
            </a:r>
            <a:r>
              <a:rPr lang="en-US" b="0" dirty="0" err="1">
                <a:solidFill>
                  <a:srgbClr val="795E26"/>
                </a:solidFill>
                <a:effectLst/>
                <a:latin typeface="Courier New" panose="02070309020205020404" pitchFamily="49" charset="0"/>
              </a:rPr>
              <a:t>sum</a:t>
            </a:r>
            <a:r>
              <a:rPr lang="en-US" b="0" dirty="0">
                <a:solidFill>
                  <a:srgbClr val="000000"/>
                </a:solidFill>
                <a:effectLst/>
                <a:latin typeface="Courier New" panose="02070309020205020404" pitchFamily="49" charset="0"/>
              </a:rPr>
              <a:t>(axis=</a:t>
            </a:r>
            <a:r>
              <a:rPr lang="en-US" b="0" dirty="0">
                <a:solidFill>
                  <a:srgbClr val="09885A"/>
                </a:solidFill>
                <a:effectLst/>
                <a:latin typeface="Courier New" panose="02070309020205020404" pitchFamily="49" charset="0"/>
              </a:rPr>
              <a:t>1</a:t>
            </a:r>
            <a:r>
              <a:rPr lang="en-US" b="0" dirty="0">
                <a:solidFill>
                  <a:srgbClr val="000000"/>
                </a:solidFill>
                <a:effectLst/>
                <a:latin typeface="Courier New" panose="02070309020205020404" pitchFamily="49" charset="0"/>
              </a:rPr>
              <a:t>))</a:t>
            </a:r>
          </a:p>
          <a:p>
            <a:endParaRPr lang="en-US" dirty="0"/>
          </a:p>
        </p:txBody>
      </p:sp>
    </p:spTree>
    <p:extLst>
      <p:ext uri="{BB962C8B-B14F-4D97-AF65-F5344CB8AC3E}">
        <p14:creationId xmlns:p14="http://schemas.microsoft.com/office/powerpoint/2010/main" val="312042805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r>
              <a:rPr lang="en-US" b="1" dirty="0"/>
              <a:t>Square Root &amp; Standard Deviation</a:t>
            </a:r>
            <a:endParaRPr lang="en-US" dirty="0"/>
          </a:p>
        </p:txBody>
      </p:sp>
      <p:pic>
        <p:nvPicPr>
          <p:cNvPr id="4" name="Content Placeholder 3"/>
          <p:cNvPicPr>
            <a:picLocks noGrp="1" noChangeAspect="1"/>
          </p:cNvPicPr>
          <p:nvPr>
            <p:ph idx="1"/>
          </p:nvPr>
        </p:nvPicPr>
        <p:blipFill>
          <a:blip r:embed="rId2"/>
          <a:stretch>
            <a:fillRect/>
          </a:stretch>
        </p:blipFill>
        <p:spPr>
          <a:xfrm>
            <a:off x="669701" y="1275009"/>
            <a:ext cx="10560676" cy="4997002"/>
          </a:xfrm>
          <a:prstGeom prst="rect">
            <a:avLst/>
          </a:prstGeom>
        </p:spPr>
      </p:pic>
    </p:spTree>
    <p:extLst>
      <p:ext uri="{BB962C8B-B14F-4D97-AF65-F5344CB8AC3E}">
        <p14:creationId xmlns:p14="http://schemas.microsoft.com/office/powerpoint/2010/main" val="476055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check / Change PWD </a:t>
            </a:r>
          </a:p>
        </p:txBody>
      </p:sp>
      <p:sp>
        <p:nvSpPr>
          <p:cNvPr id="3" name="Content Placeholder 2"/>
          <p:cNvSpPr>
            <a:spLocks noGrp="1"/>
          </p:cNvSpPr>
          <p:nvPr>
            <p:ph idx="1"/>
          </p:nvPr>
        </p:nvSpPr>
        <p:spPr>
          <a:xfrm>
            <a:off x="1248747" y="1900270"/>
            <a:ext cx="10515600" cy="4351338"/>
          </a:xfrm>
        </p:spPr>
        <p:txBody>
          <a:bodyPr>
            <a:normAutofit/>
          </a:bodyPr>
          <a:lstStyle/>
          <a:p>
            <a:pPr marL="0" indent="0">
              <a:buNone/>
            </a:pPr>
            <a:r>
              <a:rPr lang="en-US" dirty="0"/>
              <a:t>import </a:t>
            </a:r>
            <a:r>
              <a:rPr lang="en-US" dirty="0" err="1"/>
              <a:t>os</a:t>
            </a:r>
            <a:r>
              <a:rPr lang="en-US" dirty="0"/>
              <a:t> </a:t>
            </a:r>
          </a:p>
          <a:p>
            <a:pPr marL="0" indent="0">
              <a:buNone/>
            </a:pPr>
            <a:r>
              <a:rPr lang="en-US" dirty="0" err="1"/>
              <a:t>os.getcwd</a:t>
            </a:r>
            <a:r>
              <a:rPr lang="en-US" dirty="0"/>
              <a:t>() </a:t>
            </a:r>
          </a:p>
          <a:p>
            <a:pPr marL="0" indent="0">
              <a:buNone/>
            </a:pPr>
            <a:endParaRPr lang="en-US" dirty="0"/>
          </a:p>
          <a:p>
            <a:pPr marL="0" indent="0">
              <a:buNone/>
            </a:pPr>
            <a:r>
              <a:rPr lang="en-US" dirty="0"/>
              <a:t>import </a:t>
            </a:r>
            <a:r>
              <a:rPr lang="en-US" dirty="0" err="1"/>
              <a:t>os</a:t>
            </a:r>
            <a:endParaRPr lang="en-US" dirty="0"/>
          </a:p>
          <a:p>
            <a:pPr marL="0" indent="0">
              <a:buNone/>
            </a:pPr>
            <a:r>
              <a:rPr lang="en-US" dirty="0" err="1"/>
              <a:t>os.chdir</a:t>
            </a:r>
            <a:r>
              <a:rPr lang="en-US" dirty="0"/>
              <a:t>('c://Users//Manish//Desktop') </a:t>
            </a:r>
          </a:p>
          <a:p>
            <a:pPr marL="0" indent="0">
              <a:buNone/>
            </a:pPr>
            <a:endParaRPr lang="en-US" dirty="0"/>
          </a:p>
          <a:p>
            <a:pPr marL="0" indent="0">
              <a:buNone/>
            </a:pPr>
            <a:r>
              <a:rPr lang="en-US" dirty="0"/>
              <a:t>import </a:t>
            </a:r>
            <a:r>
              <a:rPr lang="en-US" dirty="0" err="1"/>
              <a:t>os</a:t>
            </a:r>
            <a:endParaRPr lang="en-US" dirty="0"/>
          </a:p>
          <a:p>
            <a:pPr marL="0" indent="0">
              <a:buNone/>
            </a:pPr>
            <a:r>
              <a:rPr lang="en-US" dirty="0" err="1"/>
              <a:t>os.getcwd</a:t>
            </a:r>
            <a:r>
              <a:rPr lang="en-US" dirty="0"/>
              <a:t>() </a:t>
            </a:r>
          </a:p>
          <a:p>
            <a:pPr marL="0" indent="0">
              <a:buNone/>
            </a:pPr>
            <a:endParaRPr lang="en-US" dirty="0"/>
          </a:p>
        </p:txBody>
      </p:sp>
    </p:spTree>
    <p:extLst>
      <p:ext uri="{BB962C8B-B14F-4D97-AF65-F5344CB8AC3E}">
        <p14:creationId xmlns:p14="http://schemas.microsoft.com/office/powerpoint/2010/main" val="17201488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s-ES" dirty="0" err="1"/>
              <a:t>import</a:t>
            </a:r>
            <a:r>
              <a:rPr lang="es-ES" dirty="0"/>
              <a:t> </a:t>
            </a:r>
            <a:r>
              <a:rPr lang="es-ES" dirty="0" err="1"/>
              <a:t>numpy</a:t>
            </a:r>
            <a:r>
              <a:rPr lang="es-ES" dirty="0"/>
              <a:t> as </a:t>
            </a:r>
            <a:r>
              <a:rPr lang="es-ES" dirty="0" err="1"/>
              <a:t>np</a:t>
            </a:r>
            <a:endParaRPr lang="es-ES" dirty="0"/>
          </a:p>
          <a:p>
            <a:r>
              <a:rPr lang="es-ES" dirty="0"/>
              <a:t>x= </a:t>
            </a:r>
            <a:r>
              <a:rPr lang="es-ES" dirty="0" err="1"/>
              <a:t>np.array</a:t>
            </a:r>
            <a:r>
              <a:rPr lang="es-ES" dirty="0"/>
              <a:t>([(1,2,3),(3,4,5)])</a:t>
            </a:r>
          </a:p>
          <a:p>
            <a:r>
              <a:rPr lang="es-ES" dirty="0"/>
              <a:t>y= </a:t>
            </a:r>
            <a:r>
              <a:rPr lang="es-ES" dirty="0" err="1"/>
              <a:t>np.array</a:t>
            </a:r>
            <a:r>
              <a:rPr lang="es-ES" dirty="0"/>
              <a:t>([(1,2,3),(3,4,5)])</a:t>
            </a:r>
          </a:p>
          <a:p>
            <a:r>
              <a:rPr lang="es-ES" dirty="0" err="1"/>
              <a:t>print</a:t>
            </a:r>
            <a:r>
              <a:rPr lang="es-ES" dirty="0"/>
              <a:t>(</a:t>
            </a:r>
            <a:r>
              <a:rPr lang="es-ES" dirty="0" err="1"/>
              <a:t>x+y</a:t>
            </a:r>
            <a:r>
              <a:rPr lang="es-ES" dirty="0"/>
              <a:t>)</a:t>
            </a:r>
          </a:p>
          <a:p>
            <a:r>
              <a:rPr lang="es-ES" dirty="0" err="1"/>
              <a:t>print</a:t>
            </a:r>
            <a:r>
              <a:rPr lang="es-ES" dirty="0"/>
              <a:t>(x-y)</a:t>
            </a:r>
          </a:p>
          <a:p>
            <a:r>
              <a:rPr lang="es-ES" dirty="0" err="1"/>
              <a:t>print</a:t>
            </a:r>
            <a:r>
              <a:rPr lang="es-ES" dirty="0"/>
              <a:t>(x*y)</a:t>
            </a:r>
          </a:p>
          <a:p>
            <a:r>
              <a:rPr lang="es-ES" dirty="0" err="1"/>
              <a:t>print</a:t>
            </a:r>
            <a:r>
              <a:rPr lang="es-ES" dirty="0"/>
              <a:t>(x/y)</a:t>
            </a:r>
            <a:endParaRPr lang="en-US" dirty="0"/>
          </a:p>
        </p:txBody>
      </p:sp>
    </p:spTree>
    <p:extLst>
      <p:ext uri="{BB962C8B-B14F-4D97-AF65-F5344CB8AC3E}">
        <p14:creationId xmlns:p14="http://schemas.microsoft.com/office/powerpoint/2010/main" val="9316003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lstStyle/>
          <a:p>
            <a:r>
              <a:rPr lang="en-US" b="1" dirty="0"/>
              <a:t>Vertical &amp; Horizontal Stacking</a:t>
            </a:r>
            <a:endParaRPr lang="en-US" dirty="0"/>
          </a:p>
        </p:txBody>
      </p:sp>
      <p:pic>
        <p:nvPicPr>
          <p:cNvPr id="4" name="Content Placeholder 3"/>
          <p:cNvPicPr>
            <a:picLocks noGrp="1" noChangeAspect="1"/>
          </p:cNvPicPr>
          <p:nvPr>
            <p:ph idx="1"/>
          </p:nvPr>
        </p:nvPicPr>
        <p:blipFill>
          <a:blip r:embed="rId2"/>
          <a:stretch>
            <a:fillRect/>
          </a:stretch>
        </p:blipFill>
        <p:spPr>
          <a:xfrm>
            <a:off x="682580" y="1378040"/>
            <a:ext cx="10818254" cy="2797146"/>
          </a:xfrm>
          <a:prstGeom prst="rect">
            <a:avLst/>
          </a:prstGeom>
        </p:spPr>
      </p:pic>
      <p:sp>
        <p:nvSpPr>
          <p:cNvPr id="3" name="TextBox 2"/>
          <p:cNvSpPr txBox="1"/>
          <p:nvPr/>
        </p:nvSpPr>
        <p:spPr>
          <a:xfrm>
            <a:off x="1397479" y="4761781"/>
            <a:ext cx="7349706" cy="1200329"/>
          </a:xfrm>
          <a:prstGeom prst="rect">
            <a:avLst/>
          </a:prstGeom>
          <a:noFill/>
        </p:spPr>
        <p:txBody>
          <a:bodyPr wrap="square" rtlCol="0">
            <a:spAutoFit/>
          </a:bodyPr>
          <a:lstStyle/>
          <a:p>
            <a:r>
              <a:rPr lang="en-US" dirty="0"/>
              <a:t>x= </a:t>
            </a:r>
            <a:r>
              <a:rPr lang="en-US" dirty="0" err="1"/>
              <a:t>np.array</a:t>
            </a:r>
            <a:r>
              <a:rPr lang="en-US" dirty="0"/>
              <a:t>([(1,2,3),(3,4,5)])</a:t>
            </a:r>
          </a:p>
          <a:p>
            <a:r>
              <a:rPr lang="en-US" dirty="0"/>
              <a:t>y= </a:t>
            </a:r>
            <a:r>
              <a:rPr lang="en-US" dirty="0" err="1"/>
              <a:t>np.array</a:t>
            </a:r>
            <a:r>
              <a:rPr lang="en-US" dirty="0"/>
              <a:t>([(1,2,3),(3,4,5)])</a:t>
            </a:r>
          </a:p>
          <a:p>
            <a:r>
              <a:rPr lang="en-US" dirty="0"/>
              <a:t>print(</a:t>
            </a:r>
            <a:r>
              <a:rPr lang="en-US" dirty="0" err="1"/>
              <a:t>np.vstack</a:t>
            </a:r>
            <a:r>
              <a:rPr lang="en-US" dirty="0"/>
              <a:t>((</a:t>
            </a:r>
            <a:r>
              <a:rPr lang="en-US" dirty="0" err="1"/>
              <a:t>x,y</a:t>
            </a:r>
            <a:r>
              <a:rPr lang="en-US" dirty="0"/>
              <a:t>)))</a:t>
            </a:r>
          </a:p>
          <a:p>
            <a:r>
              <a:rPr lang="en-US" dirty="0"/>
              <a:t>print(</a:t>
            </a:r>
            <a:r>
              <a:rPr lang="en-US" dirty="0" err="1"/>
              <a:t>np.hstack</a:t>
            </a:r>
            <a:r>
              <a:rPr lang="en-US" dirty="0"/>
              <a:t>((</a:t>
            </a:r>
            <a:r>
              <a:rPr lang="en-US" dirty="0" err="1"/>
              <a:t>x,y</a:t>
            </a:r>
            <a:r>
              <a:rPr lang="en-US" dirty="0"/>
              <a:t>)))</a:t>
            </a:r>
          </a:p>
        </p:txBody>
      </p:sp>
    </p:spTree>
    <p:extLst>
      <p:ext uri="{BB962C8B-B14F-4D97-AF65-F5344CB8AC3E}">
        <p14:creationId xmlns:p14="http://schemas.microsoft.com/office/powerpoint/2010/main" val="1658722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lstStyle/>
          <a:p>
            <a:r>
              <a:rPr lang="en-US" b="1" dirty="0"/>
              <a:t>ravel</a:t>
            </a:r>
            <a:endParaRPr lang="en-US" dirty="0"/>
          </a:p>
        </p:txBody>
      </p:sp>
      <p:sp>
        <p:nvSpPr>
          <p:cNvPr id="3" name="Content Placeholder 2"/>
          <p:cNvSpPr>
            <a:spLocks noGrp="1"/>
          </p:cNvSpPr>
          <p:nvPr>
            <p:ph idx="1"/>
          </p:nvPr>
        </p:nvSpPr>
        <p:spPr/>
        <p:txBody>
          <a:bodyPr/>
          <a:lstStyle/>
          <a:p>
            <a:r>
              <a:rPr lang="en-US" dirty="0"/>
              <a:t>convert one </a:t>
            </a:r>
            <a:r>
              <a:rPr lang="en-US" dirty="0" err="1"/>
              <a:t>numpy</a:t>
            </a:r>
            <a:r>
              <a:rPr lang="en-US" dirty="0"/>
              <a:t> array into a single column </a:t>
            </a:r>
            <a:r>
              <a:rPr lang="en-US" dirty="0" err="1"/>
              <a:t>i.e</a:t>
            </a:r>
            <a:r>
              <a:rPr lang="en-US" dirty="0"/>
              <a:t> </a:t>
            </a:r>
            <a:r>
              <a:rPr lang="en-US" i="1" dirty="0"/>
              <a:t>ravel</a:t>
            </a:r>
            <a:r>
              <a:rPr lang="en-US" dirty="0"/>
              <a:t>. </a:t>
            </a:r>
          </a:p>
          <a:p>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x= </a:t>
            </a:r>
            <a:r>
              <a:rPr lang="en-US" dirty="0" err="1"/>
              <a:t>np.array</a:t>
            </a:r>
            <a:r>
              <a:rPr lang="en-US" dirty="0"/>
              <a:t>([(1,2,3),(3,4,5)])</a:t>
            </a:r>
          </a:p>
          <a:p>
            <a:pPr marL="0" indent="0">
              <a:buNone/>
            </a:pPr>
            <a:r>
              <a:rPr lang="en-US" dirty="0"/>
              <a:t>print(</a:t>
            </a:r>
            <a:r>
              <a:rPr lang="en-US" dirty="0" err="1"/>
              <a:t>x.ravel</a:t>
            </a:r>
            <a:r>
              <a:rPr lang="en-US" dirty="0"/>
              <a:t>())</a:t>
            </a:r>
          </a:p>
        </p:txBody>
      </p:sp>
    </p:spTree>
    <p:extLst>
      <p:ext uri="{BB962C8B-B14F-4D97-AF65-F5344CB8AC3E}">
        <p14:creationId xmlns:p14="http://schemas.microsoft.com/office/powerpoint/2010/main" val="15025590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1" y="365126"/>
            <a:ext cx="9580807" cy="5186355"/>
          </a:xfrm>
          <a:prstGeom prst="rect">
            <a:avLst/>
          </a:prstGeom>
        </p:spPr>
      </p:pic>
      <p:sp>
        <p:nvSpPr>
          <p:cNvPr id="3" name="TextBox 2"/>
          <p:cNvSpPr txBox="1"/>
          <p:nvPr/>
        </p:nvSpPr>
        <p:spPr>
          <a:xfrm>
            <a:off x="1532586" y="5962918"/>
            <a:ext cx="7701566" cy="369332"/>
          </a:xfrm>
          <a:prstGeom prst="rect">
            <a:avLst/>
          </a:prstGeom>
          <a:noFill/>
        </p:spPr>
        <p:txBody>
          <a:bodyPr wrap="square" rtlCol="0">
            <a:spAutoFit/>
          </a:bodyPr>
          <a:lstStyle/>
          <a:p>
            <a:r>
              <a:rPr lang="en-US" dirty="0"/>
              <a:t>%</a:t>
            </a:r>
            <a:r>
              <a:rPr lang="en-US" dirty="0" err="1"/>
              <a:t>matplotlib</a:t>
            </a:r>
            <a:r>
              <a:rPr lang="en-US" dirty="0"/>
              <a:t> inline</a:t>
            </a:r>
          </a:p>
        </p:txBody>
      </p:sp>
    </p:spTree>
    <p:extLst>
      <p:ext uri="{BB962C8B-B14F-4D97-AF65-F5344CB8AC3E}">
        <p14:creationId xmlns:p14="http://schemas.microsoft.com/office/powerpoint/2010/main" val="14744881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17431" y="365125"/>
            <a:ext cx="9350061" cy="5811838"/>
          </a:xfrm>
          <a:prstGeom prst="rect">
            <a:avLst/>
          </a:prstGeom>
        </p:spPr>
      </p:pic>
    </p:spTree>
    <p:extLst>
      <p:ext uri="{BB962C8B-B14F-4D97-AF65-F5344CB8AC3E}">
        <p14:creationId xmlns:p14="http://schemas.microsoft.com/office/powerpoint/2010/main" val="1276056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5919386"/>
          </a:xfrm>
        </p:spPr>
        <p:txBody>
          <a:bodyPr>
            <a:normAutofit/>
          </a:bodyPr>
          <a:lstStyle/>
          <a:p>
            <a:r>
              <a:rPr lang="en-US" dirty="0"/>
              <a:t>Now in exponential, the </a:t>
            </a:r>
            <a:r>
              <a:rPr lang="en-US" i="1" dirty="0"/>
              <a:t>e </a:t>
            </a:r>
            <a:r>
              <a:rPr lang="en-US" dirty="0"/>
              <a:t>value is somewhere equal to 2.7 and in log, it is actually </a:t>
            </a:r>
            <a:r>
              <a:rPr lang="en-US" i="1" dirty="0"/>
              <a:t>log base 10</a:t>
            </a:r>
            <a:r>
              <a:rPr lang="en-US" dirty="0"/>
              <a:t>.  When we talk about natural log </a:t>
            </a:r>
            <a:r>
              <a:rPr lang="en-US" dirty="0" err="1"/>
              <a:t>i.e</a:t>
            </a:r>
            <a:r>
              <a:rPr lang="en-US" dirty="0"/>
              <a:t> log base e, it is referred as Ln.</a:t>
            </a:r>
          </a:p>
          <a:p>
            <a:pPr marL="0" indent="0">
              <a:buNone/>
            </a:pPr>
            <a:endParaRPr lang="en-US" dirty="0"/>
          </a:p>
          <a:p>
            <a:pPr marL="0" indent="0">
              <a:buNone/>
            </a:pPr>
            <a:r>
              <a:rPr lang="en-US" dirty="0"/>
              <a:t>a= </a:t>
            </a:r>
            <a:r>
              <a:rPr lang="en-US" dirty="0" err="1"/>
              <a:t>np.array</a:t>
            </a:r>
            <a:r>
              <a:rPr lang="en-US" dirty="0"/>
              <a:t>([1,2,3])</a:t>
            </a:r>
          </a:p>
          <a:p>
            <a:pPr marL="0" indent="0">
              <a:buNone/>
            </a:pPr>
            <a:r>
              <a:rPr lang="en-US" dirty="0"/>
              <a:t>print(</a:t>
            </a:r>
            <a:r>
              <a:rPr lang="en-US" dirty="0" err="1"/>
              <a:t>np.exp</a:t>
            </a:r>
            <a:r>
              <a:rPr lang="en-US" dirty="0"/>
              <a:t>(a))</a:t>
            </a:r>
          </a:p>
          <a:p>
            <a:pPr marL="0" indent="0">
              <a:buNone/>
            </a:pPr>
            <a:endParaRPr lang="en-US" dirty="0"/>
          </a:p>
          <a:p>
            <a:pPr marL="0" indent="0">
              <a:buNone/>
            </a:pPr>
            <a:r>
              <a:rPr lang="en-US" dirty="0"/>
              <a:t>import </a:t>
            </a:r>
            <a:r>
              <a:rPr lang="en-US" dirty="0" err="1"/>
              <a:t>numpy</a:t>
            </a:r>
            <a:r>
              <a:rPr lang="en-US" dirty="0"/>
              <a:t> as </a:t>
            </a:r>
            <a:r>
              <a:rPr lang="en-US" dirty="0" err="1"/>
              <a:t>np</a:t>
            </a:r>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a= </a:t>
            </a:r>
            <a:r>
              <a:rPr lang="en-US" dirty="0" err="1"/>
              <a:t>np.array</a:t>
            </a:r>
            <a:r>
              <a:rPr lang="en-US" dirty="0"/>
              <a:t>([1,2,3])</a:t>
            </a:r>
          </a:p>
          <a:p>
            <a:pPr marL="0" indent="0">
              <a:buNone/>
            </a:pPr>
            <a:r>
              <a:rPr lang="en-US" dirty="0"/>
              <a:t>print(np.log(a))</a:t>
            </a:r>
          </a:p>
          <a:p>
            <a:pPr marL="0" indent="0">
              <a:buNone/>
            </a:pPr>
            <a:r>
              <a:rPr lang="en-US" dirty="0"/>
              <a:t>print(np.log10(a))</a:t>
            </a:r>
          </a:p>
        </p:txBody>
      </p:sp>
    </p:spTree>
    <p:extLst>
      <p:ext uri="{BB962C8B-B14F-4D97-AF65-F5344CB8AC3E}">
        <p14:creationId xmlns:p14="http://schemas.microsoft.com/office/powerpoint/2010/main" val="42251836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Image result for np.arange in pyth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06362"/>
            <a:ext cx="10515600" cy="4881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8988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2" name="Picture 4" descr="https://i.pinimg.com/originals/79/08/bd/7908bd4f6d0040cb0df7a20de6d814f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9086"/>
            <a:ext cx="12192000" cy="7020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4833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Image result for np.arange in pyth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608" y="365125"/>
            <a:ext cx="11269015" cy="637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6810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41668"/>
            <a:ext cx="11137777" cy="6716332"/>
          </a:xfrm>
        </p:spPr>
        <p:txBody>
          <a:bodyPr>
            <a:noAutofit/>
          </a:bodyPr>
          <a:lstStyle/>
          <a:p>
            <a:pPr marL="0" indent="0">
              <a:buNone/>
            </a:pPr>
            <a:r>
              <a:rPr lang="en-US" sz="1800" dirty="0"/>
              <a:t>print(</a:t>
            </a:r>
            <a:r>
              <a:rPr lang="en-US" sz="1800" dirty="0" err="1"/>
              <a:t>np.nonzero</a:t>
            </a:r>
            <a:r>
              <a:rPr lang="en-US" sz="1800" dirty="0"/>
              <a:t>([1,2,0,0,4,0]))</a:t>
            </a:r>
          </a:p>
          <a:p>
            <a:pPr marL="0" indent="0">
              <a:buNone/>
            </a:pPr>
            <a:endParaRPr lang="en-US" sz="1800" dirty="0"/>
          </a:p>
          <a:p>
            <a:pPr marL="0" indent="0">
              <a:buNone/>
            </a:pPr>
            <a:r>
              <a:rPr lang="en-US" sz="1800" dirty="0"/>
              <a:t>print(</a:t>
            </a:r>
            <a:r>
              <a:rPr lang="en-US" sz="1800" dirty="0" err="1"/>
              <a:t>np.zeros</a:t>
            </a:r>
            <a:r>
              <a:rPr lang="en-US" sz="1800" dirty="0"/>
              <a:t>(10))  #null vector of size 10</a:t>
            </a:r>
          </a:p>
          <a:p>
            <a:pPr marL="0" indent="0">
              <a:buNone/>
            </a:pPr>
            <a:endParaRPr lang="en-US" sz="1800" dirty="0"/>
          </a:p>
          <a:p>
            <a:pPr marL="0" indent="0">
              <a:buNone/>
            </a:pPr>
            <a:r>
              <a:rPr lang="en-US" sz="1800" dirty="0"/>
              <a:t>#null vector of size 10 but the fifth value which is 1</a:t>
            </a:r>
          </a:p>
          <a:p>
            <a:pPr marL="0" indent="0">
              <a:buNone/>
            </a:pPr>
            <a:r>
              <a:rPr lang="en-US" sz="1800" dirty="0"/>
              <a:t>Z = </a:t>
            </a:r>
            <a:r>
              <a:rPr lang="en-US" sz="1800" dirty="0" err="1"/>
              <a:t>np.zeros</a:t>
            </a:r>
            <a:r>
              <a:rPr lang="en-US" sz="1800" dirty="0"/>
              <a:t>(10) </a:t>
            </a:r>
          </a:p>
          <a:p>
            <a:pPr marL="0" indent="0">
              <a:buNone/>
            </a:pPr>
            <a:r>
              <a:rPr lang="en-US" sz="1800" dirty="0"/>
              <a:t>Z[4] = 1</a:t>
            </a:r>
          </a:p>
          <a:p>
            <a:pPr marL="0" indent="0">
              <a:buNone/>
            </a:pPr>
            <a:r>
              <a:rPr lang="en-US" sz="1800" dirty="0"/>
              <a:t>print(Z)</a:t>
            </a:r>
          </a:p>
          <a:p>
            <a:pPr marL="0" indent="0">
              <a:buNone/>
            </a:pPr>
            <a:endParaRPr lang="en-US" sz="1800" dirty="0"/>
          </a:p>
          <a:p>
            <a:pPr marL="0" indent="0">
              <a:buNone/>
            </a:pPr>
            <a:r>
              <a:rPr lang="en-US" sz="1800" dirty="0"/>
              <a:t>#Create a vector with values ranging from 10 to 49</a:t>
            </a:r>
          </a:p>
          <a:p>
            <a:pPr marL="0" indent="0">
              <a:buNone/>
            </a:pPr>
            <a:r>
              <a:rPr lang="en-US" sz="1800" dirty="0"/>
              <a:t>Z = </a:t>
            </a:r>
            <a:r>
              <a:rPr lang="en-US" sz="1800" dirty="0" err="1"/>
              <a:t>np.arange</a:t>
            </a:r>
            <a:r>
              <a:rPr lang="en-US" sz="1800" dirty="0"/>
              <a:t>(10,50)</a:t>
            </a:r>
          </a:p>
          <a:p>
            <a:pPr marL="0" indent="0">
              <a:buNone/>
            </a:pPr>
            <a:r>
              <a:rPr lang="en-US" sz="1800" dirty="0"/>
              <a:t>print(Z)</a:t>
            </a:r>
          </a:p>
          <a:p>
            <a:pPr marL="0" indent="0">
              <a:buNone/>
            </a:pPr>
            <a:endParaRPr lang="en-US" sz="1800" dirty="0"/>
          </a:p>
          <a:p>
            <a:pPr marL="0" indent="0">
              <a:buNone/>
            </a:pPr>
            <a:r>
              <a:rPr lang="en-US" sz="1800" dirty="0"/>
              <a:t>#Reverse a vector (first element becomes last)</a:t>
            </a:r>
          </a:p>
          <a:p>
            <a:pPr marL="0" indent="0">
              <a:buNone/>
            </a:pPr>
            <a:r>
              <a:rPr lang="en-US" sz="1800" dirty="0"/>
              <a:t>Z = </a:t>
            </a:r>
            <a:r>
              <a:rPr lang="en-US" sz="1800" dirty="0" err="1"/>
              <a:t>np.arange</a:t>
            </a:r>
            <a:r>
              <a:rPr lang="en-US" sz="1800" dirty="0"/>
              <a:t>(50)</a:t>
            </a:r>
          </a:p>
          <a:p>
            <a:pPr marL="0" indent="0">
              <a:buNone/>
            </a:pPr>
            <a:r>
              <a:rPr lang="en-US" sz="1800" dirty="0"/>
              <a:t>Z = Z[::-1]</a:t>
            </a:r>
          </a:p>
          <a:p>
            <a:pPr marL="0" indent="0">
              <a:buNone/>
            </a:pPr>
            <a:endParaRPr lang="en-US" sz="1800" dirty="0"/>
          </a:p>
        </p:txBody>
      </p:sp>
    </p:spTree>
    <p:extLst>
      <p:ext uri="{BB962C8B-B14F-4D97-AF65-F5344CB8AC3E}">
        <p14:creationId xmlns:p14="http://schemas.microsoft.com/office/powerpoint/2010/main" val="3106320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 the console ( only for IDLE shell)</a:t>
            </a:r>
          </a:p>
        </p:txBody>
      </p:sp>
      <p:sp>
        <p:nvSpPr>
          <p:cNvPr id="3" name="Content Placeholder 2"/>
          <p:cNvSpPr>
            <a:spLocks noGrp="1"/>
          </p:cNvSpPr>
          <p:nvPr>
            <p:ph idx="1"/>
          </p:nvPr>
        </p:nvSpPr>
        <p:spPr/>
        <p:txBody>
          <a:bodyPr/>
          <a:lstStyle/>
          <a:p>
            <a:pPr marL="0" indent="0">
              <a:buNone/>
            </a:pPr>
            <a:r>
              <a:rPr lang="pt-BR" dirty="0"/>
              <a:t>def cls(): print ("\n" * 50)</a:t>
            </a:r>
          </a:p>
          <a:p>
            <a:pPr marL="0" indent="0">
              <a:buNone/>
            </a:pPr>
            <a:r>
              <a:rPr lang="pt-BR" dirty="0"/>
              <a:t>cls()</a:t>
            </a:r>
          </a:p>
          <a:p>
            <a:pPr marL="0" indent="0">
              <a:buNone/>
            </a:pPr>
            <a:endParaRPr lang="pt-BR" dirty="0"/>
          </a:p>
          <a:p>
            <a:pPr marL="0" indent="0">
              <a:buNone/>
            </a:pPr>
            <a:endParaRPr lang="pt-BR" dirty="0"/>
          </a:p>
          <a:p>
            <a:pPr marL="0" indent="0">
              <a:buNone/>
            </a:pPr>
            <a:endParaRPr lang="pt-BR" dirty="0"/>
          </a:p>
          <a:p>
            <a:pPr marL="0" indent="0">
              <a:buNone/>
            </a:pPr>
            <a:r>
              <a:rPr lang="pt-BR" dirty="0"/>
              <a:t>* </a:t>
            </a:r>
            <a:r>
              <a:rPr lang="en-US" dirty="0"/>
              <a:t>First define a simple function, this </a:t>
            </a:r>
            <a:r>
              <a:rPr lang="en-US" dirty="0" err="1"/>
              <a:t>funtion</a:t>
            </a:r>
            <a:r>
              <a:rPr lang="en-US" dirty="0"/>
              <a:t> will print 50 newlines;(the number 50 will depend on how many lines you can see on your screen, so you can change this number)</a:t>
            </a:r>
          </a:p>
        </p:txBody>
      </p:sp>
    </p:spTree>
    <p:extLst>
      <p:ext uri="{BB962C8B-B14F-4D97-AF65-F5344CB8AC3E}">
        <p14:creationId xmlns:p14="http://schemas.microsoft.com/office/powerpoint/2010/main" val="15023549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90592F-92FD-41DE-8315-5FA88A258F9B}"/>
              </a:ext>
            </a:extLst>
          </p:cNvPr>
          <p:cNvSpPr>
            <a:spLocks noGrp="1"/>
          </p:cNvSpPr>
          <p:nvPr>
            <p:ph idx="1"/>
          </p:nvPr>
        </p:nvSpPr>
        <p:spPr>
          <a:xfrm>
            <a:off x="838200" y="488272"/>
            <a:ext cx="10515600" cy="5688691"/>
          </a:xfrm>
        </p:spPr>
        <p:txBody>
          <a:bodyPr/>
          <a:lstStyle/>
          <a:p>
            <a:pPr marL="0" indent="0">
              <a:buNone/>
            </a:pPr>
            <a:r>
              <a:rPr lang="en-US" sz="2800" dirty="0"/>
              <a:t>#Create a 3x3 matrix with values ranging from 0 to 8</a:t>
            </a:r>
          </a:p>
          <a:p>
            <a:pPr marL="0" indent="0">
              <a:buNone/>
            </a:pPr>
            <a:r>
              <a:rPr lang="en-US" sz="2800" dirty="0"/>
              <a:t>Z = </a:t>
            </a:r>
            <a:r>
              <a:rPr lang="en-US" sz="2800" dirty="0" err="1"/>
              <a:t>np.arange</a:t>
            </a:r>
            <a:r>
              <a:rPr lang="en-US" sz="2800" dirty="0"/>
              <a:t>(9).reshape(3,3)</a:t>
            </a:r>
          </a:p>
          <a:p>
            <a:pPr marL="0" indent="0">
              <a:buNone/>
            </a:pPr>
            <a:r>
              <a:rPr lang="en-US" sz="2800" dirty="0"/>
              <a:t>print(Z)</a:t>
            </a:r>
          </a:p>
          <a:p>
            <a:pPr marL="0" indent="0">
              <a:buNone/>
            </a:pPr>
            <a:endParaRPr lang="en-US" sz="2800" dirty="0"/>
          </a:p>
          <a:p>
            <a:pPr marL="0" indent="0">
              <a:buNone/>
            </a:pPr>
            <a:r>
              <a:rPr lang="en-US" sz="2800" dirty="0"/>
              <a:t>#Create a 3x3 identity matrix</a:t>
            </a:r>
          </a:p>
          <a:p>
            <a:pPr marL="0" indent="0">
              <a:buNone/>
            </a:pPr>
            <a:r>
              <a:rPr lang="en-US" sz="2800" dirty="0"/>
              <a:t>Z = </a:t>
            </a:r>
            <a:r>
              <a:rPr lang="en-US" sz="2800" dirty="0" err="1"/>
              <a:t>np.eye</a:t>
            </a:r>
            <a:r>
              <a:rPr lang="en-US" sz="2800" dirty="0"/>
              <a:t>(3)</a:t>
            </a:r>
          </a:p>
          <a:p>
            <a:pPr marL="0" indent="0">
              <a:buNone/>
            </a:pPr>
            <a:r>
              <a:rPr lang="en-US" sz="2800" dirty="0"/>
              <a:t>print(Z)</a:t>
            </a:r>
          </a:p>
          <a:p>
            <a:endParaRPr lang="en-US" dirty="0"/>
          </a:p>
        </p:txBody>
      </p:sp>
    </p:spTree>
    <p:extLst>
      <p:ext uri="{BB962C8B-B14F-4D97-AF65-F5344CB8AC3E}">
        <p14:creationId xmlns:p14="http://schemas.microsoft.com/office/powerpoint/2010/main" val="37454304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6426558"/>
          </a:xfrm>
        </p:spPr>
        <p:txBody>
          <a:bodyPr>
            <a:noAutofit/>
          </a:bodyPr>
          <a:lstStyle/>
          <a:p>
            <a:pPr marL="0" indent="0">
              <a:buNone/>
            </a:pPr>
            <a:r>
              <a:rPr lang="en-US" sz="2400" dirty="0"/>
              <a:t>#Create a 3x3x3 array with random values</a:t>
            </a:r>
          </a:p>
          <a:p>
            <a:pPr marL="0" indent="0">
              <a:buNone/>
            </a:pPr>
            <a:r>
              <a:rPr lang="en-US" sz="2400" dirty="0"/>
              <a:t>Z = </a:t>
            </a:r>
            <a:r>
              <a:rPr lang="en-US" sz="2400" dirty="0" err="1"/>
              <a:t>np.random.random</a:t>
            </a:r>
            <a:r>
              <a:rPr lang="en-US" sz="2400" dirty="0"/>
              <a:t>((3,3,3))</a:t>
            </a:r>
          </a:p>
          <a:p>
            <a:pPr marL="0" indent="0">
              <a:buNone/>
            </a:pPr>
            <a:r>
              <a:rPr lang="en-US" sz="2400" dirty="0"/>
              <a:t>print(Z)</a:t>
            </a:r>
          </a:p>
          <a:p>
            <a:pPr marL="0" indent="0">
              <a:buNone/>
            </a:pPr>
            <a:endParaRPr lang="en-US" sz="2400" dirty="0"/>
          </a:p>
          <a:p>
            <a:pPr marL="0" indent="0">
              <a:buNone/>
            </a:pPr>
            <a:r>
              <a:rPr lang="en-US" sz="2400" dirty="0"/>
              <a:t>#Create a 10x10 array with random values and find the minimum and maximum values</a:t>
            </a:r>
          </a:p>
          <a:p>
            <a:pPr marL="0" indent="0">
              <a:buNone/>
            </a:pPr>
            <a:r>
              <a:rPr lang="en-US" sz="2400" dirty="0"/>
              <a:t>Z = </a:t>
            </a:r>
            <a:r>
              <a:rPr lang="en-US" sz="2400" dirty="0" err="1"/>
              <a:t>np.random.random</a:t>
            </a:r>
            <a:r>
              <a:rPr lang="en-US" sz="2400" dirty="0"/>
              <a:t>((10,10))</a:t>
            </a:r>
          </a:p>
          <a:p>
            <a:pPr marL="0" indent="0">
              <a:buNone/>
            </a:pPr>
            <a:r>
              <a:rPr lang="en-US" sz="2400" dirty="0" err="1"/>
              <a:t>Zmin</a:t>
            </a:r>
            <a:r>
              <a:rPr lang="en-US" sz="2400" dirty="0"/>
              <a:t>, </a:t>
            </a:r>
            <a:r>
              <a:rPr lang="en-US" sz="2400" dirty="0" err="1"/>
              <a:t>Zmax</a:t>
            </a:r>
            <a:r>
              <a:rPr lang="en-US" sz="2400" dirty="0"/>
              <a:t> = </a:t>
            </a:r>
            <a:r>
              <a:rPr lang="en-US" sz="2400" dirty="0" err="1"/>
              <a:t>Z.min</a:t>
            </a:r>
            <a:r>
              <a:rPr lang="en-US" sz="2400" dirty="0"/>
              <a:t>(), </a:t>
            </a:r>
            <a:r>
              <a:rPr lang="en-US" sz="2400" dirty="0" err="1"/>
              <a:t>Z.max</a:t>
            </a:r>
            <a:r>
              <a:rPr lang="en-US" sz="2400" dirty="0"/>
              <a:t>()</a:t>
            </a:r>
          </a:p>
          <a:p>
            <a:pPr marL="0" indent="0">
              <a:buNone/>
            </a:pPr>
            <a:r>
              <a:rPr lang="en-US" sz="2400" dirty="0"/>
              <a:t>print(</a:t>
            </a:r>
            <a:r>
              <a:rPr lang="en-US" sz="2400" dirty="0" err="1"/>
              <a:t>Zmin</a:t>
            </a:r>
            <a:r>
              <a:rPr lang="en-US" sz="2400" dirty="0"/>
              <a:t>, </a:t>
            </a:r>
            <a:r>
              <a:rPr lang="en-US" sz="2400" dirty="0" err="1"/>
              <a:t>Zmax</a:t>
            </a:r>
            <a:r>
              <a:rPr lang="en-US" sz="2400" dirty="0"/>
              <a:t>)</a:t>
            </a:r>
          </a:p>
          <a:p>
            <a:pPr marL="0" indent="0">
              <a:buNone/>
            </a:pPr>
            <a:endParaRPr lang="en-US" sz="2400" dirty="0"/>
          </a:p>
          <a:p>
            <a:pPr marL="0" indent="0">
              <a:buNone/>
            </a:pPr>
            <a:r>
              <a:rPr lang="en-US" sz="2400" dirty="0"/>
              <a:t>#Create a random vector of size 30 and find the mean value</a:t>
            </a:r>
          </a:p>
          <a:p>
            <a:pPr marL="0" indent="0">
              <a:buNone/>
            </a:pPr>
            <a:r>
              <a:rPr lang="en-US" sz="2400" dirty="0"/>
              <a:t>Z = </a:t>
            </a:r>
            <a:r>
              <a:rPr lang="en-US" sz="2400" dirty="0" err="1"/>
              <a:t>np.random.random</a:t>
            </a:r>
            <a:r>
              <a:rPr lang="en-US" sz="2400" dirty="0"/>
              <a:t>(30)</a:t>
            </a:r>
          </a:p>
          <a:p>
            <a:pPr marL="0" indent="0">
              <a:buNone/>
            </a:pPr>
            <a:r>
              <a:rPr lang="en-US" sz="2400" dirty="0"/>
              <a:t>m = </a:t>
            </a:r>
            <a:r>
              <a:rPr lang="en-US" sz="2400" dirty="0" err="1"/>
              <a:t>Z.mean</a:t>
            </a:r>
            <a:r>
              <a:rPr lang="en-US" sz="2400" dirty="0"/>
              <a:t>()</a:t>
            </a:r>
          </a:p>
          <a:p>
            <a:pPr marL="0" indent="0">
              <a:buNone/>
            </a:pPr>
            <a:r>
              <a:rPr lang="en-US" sz="2400" dirty="0"/>
              <a:t>print(m)</a:t>
            </a:r>
          </a:p>
          <a:p>
            <a:pPr marL="0" indent="0">
              <a:buNone/>
            </a:pPr>
            <a:endParaRPr lang="en-US" sz="900" dirty="0"/>
          </a:p>
        </p:txBody>
      </p:sp>
    </p:spTree>
    <p:extLst>
      <p:ext uri="{BB962C8B-B14F-4D97-AF65-F5344CB8AC3E}">
        <p14:creationId xmlns:p14="http://schemas.microsoft.com/office/powerpoint/2010/main" val="40369724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5915"/>
            <a:ext cx="10515600" cy="5211048"/>
          </a:xfrm>
        </p:spPr>
        <p:txBody>
          <a:bodyPr>
            <a:normAutofit fontScale="85000" lnSpcReduction="20000"/>
          </a:bodyPr>
          <a:lstStyle/>
          <a:p>
            <a:pPr marL="0" indent="0">
              <a:buNone/>
            </a:pPr>
            <a:r>
              <a:rPr lang="en-US" dirty="0"/>
              <a:t>#Create a 2d array with 1 on the border and 0 inside</a:t>
            </a:r>
          </a:p>
          <a:p>
            <a:pPr marL="0" indent="0">
              <a:buNone/>
            </a:pPr>
            <a:r>
              <a:rPr lang="en-US" dirty="0"/>
              <a:t>Z = </a:t>
            </a:r>
            <a:r>
              <a:rPr lang="en-US" dirty="0" err="1"/>
              <a:t>np.ones</a:t>
            </a:r>
            <a:r>
              <a:rPr lang="en-US" dirty="0"/>
              <a:t>((10,10))</a:t>
            </a:r>
          </a:p>
          <a:p>
            <a:pPr marL="0" indent="0">
              <a:buNone/>
            </a:pPr>
            <a:r>
              <a:rPr lang="en-US" dirty="0"/>
              <a:t>Z[1:-1,1:-1] = 0</a:t>
            </a:r>
          </a:p>
          <a:p>
            <a:pPr marL="0" indent="0">
              <a:buNone/>
            </a:pPr>
            <a:endParaRPr lang="en-US" dirty="0"/>
          </a:p>
          <a:p>
            <a:pPr marL="0" indent="0">
              <a:buNone/>
            </a:pPr>
            <a:r>
              <a:rPr lang="en-US" dirty="0"/>
              <a:t>#Create a 5x5 matrix with values 1,2,3,4 just below the diagonal</a:t>
            </a:r>
          </a:p>
          <a:p>
            <a:pPr marL="0" indent="0">
              <a:buNone/>
            </a:pPr>
            <a:r>
              <a:rPr lang="en-US" dirty="0"/>
              <a:t>Z = </a:t>
            </a:r>
            <a:r>
              <a:rPr lang="en-US" dirty="0" err="1"/>
              <a:t>np.diag</a:t>
            </a:r>
            <a:r>
              <a:rPr lang="en-US" dirty="0"/>
              <a:t>(1+np.arange(4),k=-1)</a:t>
            </a:r>
          </a:p>
          <a:p>
            <a:pPr marL="0" indent="0">
              <a:buNone/>
            </a:pPr>
            <a:r>
              <a:rPr lang="en-US" dirty="0"/>
              <a:t>print(Z)</a:t>
            </a:r>
          </a:p>
          <a:p>
            <a:pPr marL="0" indent="0">
              <a:buNone/>
            </a:pPr>
            <a:endParaRPr lang="en-US" dirty="0"/>
          </a:p>
          <a:p>
            <a:pPr marL="0" indent="0">
              <a:buNone/>
            </a:pPr>
            <a:r>
              <a:rPr lang="en-US" dirty="0"/>
              <a:t>#Create a 8x8 matrix and fill it with a checkerboard pattern</a:t>
            </a:r>
          </a:p>
          <a:p>
            <a:pPr marL="0" indent="0">
              <a:buNone/>
            </a:pPr>
            <a:r>
              <a:rPr lang="en-US" dirty="0"/>
              <a:t>Z = </a:t>
            </a:r>
            <a:r>
              <a:rPr lang="en-US" dirty="0" err="1"/>
              <a:t>np.zeros</a:t>
            </a:r>
            <a:r>
              <a:rPr lang="en-US" dirty="0"/>
              <a:t>((8,8),</a:t>
            </a:r>
            <a:r>
              <a:rPr lang="en-US" dirty="0" err="1"/>
              <a:t>dtype</a:t>
            </a:r>
            <a:r>
              <a:rPr lang="en-US" dirty="0"/>
              <a:t>=</a:t>
            </a:r>
            <a:r>
              <a:rPr lang="en-US" dirty="0" err="1"/>
              <a:t>int</a:t>
            </a:r>
            <a:r>
              <a:rPr lang="en-US" dirty="0"/>
              <a:t>)</a:t>
            </a:r>
          </a:p>
          <a:p>
            <a:pPr marL="0" indent="0">
              <a:buNone/>
            </a:pPr>
            <a:r>
              <a:rPr lang="en-US" dirty="0"/>
              <a:t>Z[1::2,::2] = 1</a:t>
            </a:r>
          </a:p>
          <a:p>
            <a:pPr marL="0" indent="0">
              <a:buNone/>
            </a:pPr>
            <a:r>
              <a:rPr lang="en-US" dirty="0"/>
              <a:t>Z[::2,1::2] = 1</a:t>
            </a:r>
          </a:p>
          <a:p>
            <a:pPr marL="0" indent="0">
              <a:buNone/>
            </a:pPr>
            <a:r>
              <a:rPr lang="en-US" dirty="0"/>
              <a:t>print(Z)</a:t>
            </a:r>
          </a:p>
          <a:p>
            <a:endParaRPr lang="en-US" dirty="0"/>
          </a:p>
        </p:txBody>
      </p:sp>
    </p:spTree>
    <p:extLst>
      <p:ext uri="{BB962C8B-B14F-4D97-AF65-F5344CB8AC3E}">
        <p14:creationId xmlns:p14="http://schemas.microsoft.com/office/powerpoint/2010/main" val="6840287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186"/>
            <a:ext cx="10515600" cy="5558777"/>
          </a:xfrm>
        </p:spPr>
        <p:txBody>
          <a:bodyPr>
            <a:normAutofit fontScale="92500" lnSpcReduction="10000"/>
          </a:bodyPr>
          <a:lstStyle/>
          <a:p>
            <a:endParaRPr lang="en-US" dirty="0"/>
          </a:p>
          <a:p>
            <a:pPr marL="0" indent="0">
              <a:buNone/>
            </a:pPr>
            <a:r>
              <a:rPr lang="en-US" dirty="0"/>
              <a:t>#Consider a (6,7,8) shape array, what is the index (</a:t>
            </a:r>
            <a:r>
              <a:rPr lang="en-US" dirty="0" err="1"/>
              <a:t>x,y,z</a:t>
            </a:r>
            <a:r>
              <a:rPr lang="en-US" dirty="0"/>
              <a:t>) of the 100th element?</a:t>
            </a:r>
          </a:p>
          <a:p>
            <a:pPr marL="0" indent="0">
              <a:buNone/>
            </a:pPr>
            <a:r>
              <a:rPr lang="en-US" dirty="0"/>
              <a:t>print(</a:t>
            </a:r>
            <a:r>
              <a:rPr lang="en-US" dirty="0" err="1"/>
              <a:t>np.unravel_index</a:t>
            </a:r>
            <a:r>
              <a:rPr lang="en-US" dirty="0"/>
              <a:t>(100,(6,7,8)))</a:t>
            </a:r>
          </a:p>
          <a:p>
            <a:pPr marL="0" indent="0">
              <a:buNone/>
            </a:pPr>
            <a:endParaRPr lang="en-US" dirty="0"/>
          </a:p>
          <a:p>
            <a:pPr marL="0" indent="0">
              <a:buNone/>
            </a:pPr>
            <a:r>
              <a:rPr lang="en-US" dirty="0"/>
              <a:t>#Extract the integer part of a random array using 5 different methods</a:t>
            </a:r>
          </a:p>
          <a:p>
            <a:pPr marL="0" indent="0">
              <a:buNone/>
            </a:pPr>
            <a:r>
              <a:rPr lang="en-US" dirty="0"/>
              <a:t>Z = </a:t>
            </a:r>
            <a:r>
              <a:rPr lang="en-US" dirty="0" err="1"/>
              <a:t>np.random.uniform</a:t>
            </a:r>
            <a:r>
              <a:rPr lang="en-US" dirty="0"/>
              <a:t>(0,10,10)</a:t>
            </a:r>
          </a:p>
          <a:p>
            <a:pPr marL="0" indent="0">
              <a:buNone/>
            </a:pPr>
            <a:r>
              <a:rPr lang="en-US" dirty="0"/>
              <a:t>print (Z - Z%1)</a:t>
            </a:r>
          </a:p>
          <a:p>
            <a:pPr marL="0" indent="0">
              <a:buNone/>
            </a:pPr>
            <a:r>
              <a:rPr lang="en-US" dirty="0"/>
              <a:t>print (</a:t>
            </a:r>
            <a:r>
              <a:rPr lang="en-US" dirty="0" err="1"/>
              <a:t>np.floor</a:t>
            </a:r>
            <a:r>
              <a:rPr lang="en-US" dirty="0"/>
              <a:t>(Z))</a:t>
            </a:r>
          </a:p>
          <a:p>
            <a:pPr marL="0" indent="0">
              <a:buNone/>
            </a:pPr>
            <a:r>
              <a:rPr lang="en-US" dirty="0"/>
              <a:t>print (</a:t>
            </a:r>
            <a:r>
              <a:rPr lang="en-US" dirty="0" err="1"/>
              <a:t>np.ceil</a:t>
            </a:r>
            <a:r>
              <a:rPr lang="en-US" dirty="0"/>
              <a:t>(Z)-1)</a:t>
            </a:r>
          </a:p>
          <a:p>
            <a:pPr marL="0" indent="0">
              <a:buNone/>
            </a:pPr>
            <a:r>
              <a:rPr lang="en-US" dirty="0"/>
              <a:t>print (</a:t>
            </a:r>
            <a:r>
              <a:rPr lang="en-US" dirty="0" err="1"/>
              <a:t>Z.astype</a:t>
            </a:r>
            <a:r>
              <a:rPr lang="en-US" dirty="0"/>
              <a:t>(</a:t>
            </a:r>
            <a:r>
              <a:rPr lang="en-US" dirty="0" err="1"/>
              <a:t>int</a:t>
            </a:r>
            <a:r>
              <a:rPr lang="en-US" dirty="0"/>
              <a:t>))</a:t>
            </a:r>
          </a:p>
          <a:p>
            <a:pPr marL="0" indent="0">
              <a:buNone/>
            </a:pPr>
            <a:r>
              <a:rPr lang="en-US" dirty="0"/>
              <a:t>print (</a:t>
            </a:r>
            <a:r>
              <a:rPr lang="en-US" dirty="0" err="1"/>
              <a:t>np.trunc</a:t>
            </a:r>
            <a:r>
              <a:rPr lang="en-US" dirty="0"/>
              <a:t>(Z))</a:t>
            </a:r>
          </a:p>
          <a:p>
            <a:endParaRPr lang="en-US" dirty="0"/>
          </a:p>
        </p:txBody>
      </p:sp>
    </p:spTree>
    <p:extLst>
      <p:ext uri="{BB962C8B-B14F-4D97-AF65-F5344CB8AC3E}">
        <p14:creationId xmlns:p14="http://schemas.microsoft.com/office/powerpoint/2010/main" val="3786183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a:t>
            </a:r>
          </a:p>
        </p:txBody>
      </p:sp>
      <p:sp>
        <p:nvSpPr>
          <p:cNvPr id="3" name="Content Placeholder 2"/>
          <p:cNvSpPr>
            <a:spLocks noGrp="1"/>
          </p:cNvSpPr>
          <p:nvPr>
            <p:ph idx="1"/>
          </p:nvPr>
        </p:nvSpPr>
        <p:spPr/>
        <p:txBody>
          <a:bodyPr/>
          <a:lstStyle/>
          <a:p>
            <a:pPr algn="just"/>
            <a:r>
              <a:rPr lang="en-US" b="1" dirty="0"/>
              <a:t>Pandas</a:t>
            </a:r>
            <a:r>
              <a:rPr lang="en-US" dirty="0"/>
              <a:t> stands for “</a:t>
            </a:r>
            <a:r>
              <a:rPr lang="en-US" b="1" dirty="0"/>
              <a:t>Python</a:t>
            </a:r>
            <a:r>
              <a:rPr lang="en-US" dirty="0"/>
              <a:t> Data Analysis Library ”. According to the Wikipedia page on </a:t>
            </a:r>
            <a:r>
              <a:rPr lang="en-US" b="1" dirty="0"/>
              <a:t>Pandas</a:t>
            </a:r>
            <a:r>
              <a:rPr lang="en-US" dirty="0"/>
              <a:t>, “the </a:t>
            </a:r>
            <a:r>
              <a:rPr lang="en-US" b="1" dirty="0"/>
              <a:t>name</a:t>
            </a:r>
            <a:r>
              <a:rPr lang="en-US" dirty="0"/>
              <a:t> is derived from the term “panel data”, an econometrics term for multidimensional structured data sets.”</a:t>
            </a:r>
          </a:p>
          <a:p>
            <a:pPr algn="just"/>
            <a:endParaRPr lang="en-US" dirty="0"/>
          </a:p>
          <a:p>
            <a:pPr algn="just"/>
            <a:r>
              <a:rPr lang="en-US" b="1" dirty="0"/>
              <a:t>Pandas</a:t>
            </a:r>
            <a:r>
              <a:rPr lang="en-US" dirty="0"/>
              <a:t> is a software library written for the </a:t>
            </a:r>
            <a:r>
              <a:rPr lang="en-US" b="1" dirty="0"/>
              <a:t>Python</a:t>
            </a:r>
            <a:r>
              <a:rPr lang="en-US" dirty="0"/>
              <a:t> programming language for data manipulation and analysis. In particular, it offers data structures and operations for manipulating numerical tables and time series. It is free software released under the three-clause BSD license.</a:t>
            </a:r>
          </a:p>
        </p:txBody>
      </p:sp>
    </p:spTree>
    <p:extLst>
      <p:ext uri="{BB962C8B-B14F-4D97-AF65-F5344CB8AC3E}">
        <p14:creationId xmlns:p14="http://schemas.microsoft.com/office/powerpoint/2010/main" val="10002414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67744" y="545664"/>
            <a:ext cx="10380001" cy="4696037"/>
          </a:xfrm>
          <a:prstGeom prst="rect">
            <a:avLst/>
          </a:prstGeom>
        </p:spPr>
      </p:pic>
    </p:spTree>
    <p:extLst>
      <p:ext uri="{BB962C8B-B14F-4D97-AF65-F5344CB8AC3E}">
        <p14:creationId xmlns:p14="http://schemas.microsoft.com/office/powerpoint/2010/main" val="8640954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1973" y="257578"/>
            <a:ext cx="11024314" cy="6271190"/>
          </a:xfrm>
          <a:prstGeom prst="rect">
            <a:avLst/>
          </a:prstGeom>
        </p:spPr>
      </p:pic>
    </p:spTree>
    <p:extLst>
      <p:ext uri="{BB962C8B-B14F-4D97-AF65-F5344CB8AC3E}">
        <p14:creationId xmlns:p14="http://schemas.microsoft.com/office/powerpoint/2010/main" val="41326236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365125"/>
            <a:ext cx="11083344" cy="909883"/>
          </a:xfrm>
        </p:spPr>
        <p:txBody>
          <a:bodyPr>
            <a:normAutofit fontScale="90000"/>
          </a:bodyPr>
          <a:lstStyle/>
          <a:p>
            <a:r>
              <a:rPr lang="en-US" dirty="0"/>
              <a:t>Create </a:t>
            </a:r>
            <a:r>
              <a:rPr lang="en-US" dirty="0" err="1"/>
              <a:t>DataFrame</a:t>
            </a:r>
            <a:r>
              <a:rPr lang="en-US" dirty="0"/>
              <a:t> with 3 columns with conditions</a:t>
            </a:r>
          </a:p>
        </p:txBody>
      </p:sp>
      <p:sp>
        <p:nvSpPr>
          <p:cNvPr id="3" name="Content Placeholder 2"/>
          <p:cNvSpPr>
            <a:spLocks noGrp="1"/>
          </p:cNvSpPr>
          <p:nvPr>
            <p:ph idx="1"/>
          </p:nvPr>
        </p:nvSpPr>
        <p:spPr>
          <a:xfrm>
            <a:off x="399245" y="1571224"/>
            <a:ext cx="3670479" cy="5125790"/>
          </a:xfrm>
        </p:spPr>
        <p:txBody>
          <a:bodyPr>
            <a:normAutofit fontScale="62500" lnSpcReduction="20000"/>
          </a:bodyPr>
          <a:lstStyle/>
          <a:p>
            <a:pPr marL="0" indent="0">
              <a:buNone/>
            </a:pPr>
            <a:r>
              <a:rPr lang="en-US" dirty="0"/>
              <a:t>import random</a:t>
            </a:r>
          </a:p>
          <a:p>
            <a:pPr marL="0" indent="0">
              <a:buNone/>
            </a:pPr>
            <a:r>
              <a:rPr lang="en-US" dirty="0"/>
              <a:t>Import pandas as </a:t>
            </a:r>
            <a:r>
              <a:rPr lang="en-US" dirty="0" err="1"/>
              <a:t>pd</a:t>
            </a:r>
            <a:endParaRPr lang="en-US" dirty="0"/>
          </a:p>
          <a:p>
            <a:pPr marL="0" indent="0">
              <a:buNone/>
            </a:pPr>
            <a:endParaRPr lang="en-US" dirty="0"/>
          </a:p>
          <a:p>
            <a:pPr marL="0" indent="0">
              <a:buNone/>
            </a:pPr>
            <a:r>
              <a:rPr lang="en-US" dirty="0"/>
              <a:t>l = []</a:t>
            </a:r>
          </a:p>
          <a:p>
            <a:pPr marL="0" indent="0">
              <a:buNone/>
            </a:pPr>
            <a:r>
              <a:rPr lang="en-US" dirty="0"/>
              <a:t>for </a:t>
            </a:r>
            <a:r>
              <a:rPr lang="en-US" dirty="0" err="1"/>
              <a:t>i</a:t>
            </a:r>
            <a:r>
              <a:rPr lang="en-US" dirty="0"/>
              <a:t> in range (1,20) :</a:t>
            </a:r>
          </a:p>
          <a:p>
            <a:pPr marL="0" indent="0">
              <a:buNone/>
            </a:pPr>
            <a:r>
              <a:rPr lang="en-US" dirty="0"/>
              <a:t>    if(</a:t>
            </a:r>
            <a:r>
              <a:rPr lang="en-US" dirty="0" err="1"/>
              <a:t>i</a:t>
            </a:r>
            <a:r>
              <a:rPr lang="en-US" dirty="0"/>
              <a:t> %2 != 0):</a:t>
            </a:r>
          </a:p>
          <a:p>
            <a:pPr marL="0" indent="0">
              <a:buNone/>
            </a:pPr>
            <a:r>
              <a:rPr lang="en-US" dirty="0"/>
              <a:t>        </a:t>
            </a:r>
            <a:r>
              <a:rPr lang="en-US" dirty="0" err="1"/>
              <a:t>l.append</a:t>
            </a:r>
            <a:r>
              <a:rPr lang="en-US" dirty="0"/>
              <a:t>(</a:t>
            </a:r>
            <a:r>
              <a:rPr lang="en-US" dirty="0" err="1"/>
              <a:t>i</a:t>
            </a:r>
            <a:r>
              <a:rPr lang="en-US" dirty="0"/>
              <a:t>)</a:t>
            </a:r>
          </a:p>
          <a:p>
            <a:pPr marL="0" indent="0">
              <a:buNone/>
            </a:pPr>
            <a:endParaRPr lang="en-US" dirty="0"/>
          </a:p>
          <a:p>
            <a:pPr marL="0" indent="0">
              <a:buNone/>
            </a:pPr>
            <a:r>
              <a:rPr lang="en-US" dirty="0"/>
              <a:t>l1= []</a:t>
            </a:r>
          </a:p>
          <a:p>
            <a:pPr marL="0" indent="0">
              <a:buNone/>
            </a:pPr>
            <a:r>
              <a:rPr lang="en-US" dirty="0"/>
              <a:t>for letter in '</a:t>
            </a:r>
            <a:r>
              <a:rPr lang="en-US" dirty="0" err="1"/>
              <a:t>abcdefghij</a:t>
            </a:r>
            <a:r>
              <a:rPr lang="en-US" dirty="0"/>
              <a:t>':</a:t>
            </a:r>
          </a:p>
          <a:p>
            <a:pPr marL="0" indent="0">
              <a:buNone/>
            </a:pPr>
            <a:r>
              <a:rPr lang="en-US" dirty="0"/>
              <a:t>    l1.append(letter)</a:t>
            </a:r>
          </a:p>
          <a:p>
            <a:endParaRPr lang="en-US" dirty="0"/>
          </a:p>
          <a:p>
            <a:pPr marL="0" indent="0">
              <a:buNone/>
            </a:pPr>
            <a:r>
              <a:rPr lang="en-US" dirty="0"/>
              <a:t>l2=</a:t>
            </a:r>
            <a:r>
              <a:rPr lang="en-US" dirty="0" err="1"/>
              <a:t>random.sample</a:t>
            </a:r>
            <a:r>
              <a:rPr lang="en-US" dirty="0"/>
              <a:t>(range(1,100),10)</a:t>
            </a:r>
          </a:p>
          <a:p>
            <a:endParaRPr lang="en-US" dirty="0"/>
          </a:p>
          <a:p>
            <a:pPr marL="0" indent="0">
              <a:buNone/>
            </a:pPr>
            <a:r>
              <a:rPr lang="en-US" dirty="0" err="1"/>
              <a:t>df</a:t>
            </a:r>
            <a:r>
              <a:rPr lang="en-US" dirty="0"/>
              <a:t>=</a:t>
            </a:r>
            <a:r>
              <a:rPr lang="en-US" dirty="0" err="1"/>
              <a:t>pd.DataFrame</a:t>
            </a:r>
            <a:r>
              <a:rPr lang="en-US" dirty="0"/>
              <a:t>(list(zip(l,l1,l2)))</a:t>
            </a:r>
          </a:p>
          <a:p>
            <a:pPr marL="0" indent="0">
              <a:buNone/>
            </a:pPr>
            <a:r>
              <a:rPr lang="en-US" dirty="0"/>
              <a:t>print(</a:t>
            </a:r>
            <a:r>
              <a:rPr lang="en-US" dirty="0" err="1"/>
              <a:t>df</a:t>
            </a:r>
            <a:r>
              <a:rPr lang="en-US" dirty="0"/>
              <a:t>)</a:t>
            </a:r>
          </a:p>
        </p:txBody>
      </p:sp>
      <p:pic>
        <p:nvPicPr>
          <p:cNvPr id="6" name="Picture 5"/>
          <p:cNvPicPr>
            <a:picLocks noChangeAspect="1"/>
          </p:cNvPicPr>
          <p:nvPr/>
        </p:nvPicPr>
        <p:blipFill>
          <a:blip r:embed="rId3"/>
          <a:stretch>
            <a:fillRect/>
          </a:stretch>
        </p:blipFill>
        <p:spPr>
          <a:xfrm>
            <a:off x="7899308" y="1884576"/>
            <a:ext cx="2300760" cy="3833644"/>
          </a:xfrm>
          <a:prstGeom prst="rect">
            <a:avLst/>
          </a:prstGeom>
        </p:spPr>
      </p:pic>
    </p:spTree>
    <p:extLst>
      <p:ext uri="{BB962C8B-B14F-4D97-AF65-F5344CB8AC3E}">
        <p14:creationId xmlns:p14="http://schemas.microsoft.com/office/powerpoint/2010/main" val="33113715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528034" y="528034"/>
            <a:ext cx="5100034" cy="6181859"/>
          </a:xfrm>
        </p:spPr>
        <p:txBody>
          <a:bodyPr>
            <a:noAutofit/>
          </a:bodyPr>
          <a:lstStyle/>
          <a:p>
            <a:pPr marL="0" indent="0">
              <a:buNone/>
            </a:pPr>
            <a:r>
              <a:rPr lang="en-US" sz="1800" dirty="0"/>
              <a:t>import pandas as </a:t>
            </a:r>
            <a:r>
              <a:rPr lang="en-US" sz="1800" dirty="0" err="1"/>
              <a:t>pd</a:t>
            </a:r>
            <a:endParaRPr lang="en-US" sz="1800" dirty="0"/>
          </a:p>
          <a:p>
            <a:pPr marL="0" indent="0">
              <a:buNone/>
            </a:pPr>
            <a:r>
              <a:rPr lang="en-US" sz="1800" dirty="0"/>
              <a:t>import numpy as np</a:t>
            </a:r>
          </a:p>
          <a:p>
            <a:pPr marL="0" indent="0">
              <a:buNone/>
            </a:pPr>
            <a:r>
              <a:rPr lang="en-US" sz="1800" dirty="0"/>
              <a:t>import string</a:t>
            </a:r>
          </a:p>
          <a:p>
            <a:pPr marL="0" indent="0">
              <a:buNone/>
            </a:pPr>
            <a:r>
              <a:rPr lang="en-US" sz="1800" dirty="0"/>
              <a:t>z= []</a:t>
            </a:r>
          </a:p>
          <a:p>
            <a:pPr marL="0" indent="0">
              <a:buNone/>
            </a:pPr>
            <a:r>
              <a:rPr lang="en-US" sz="1800" dirty="0"/>
              <a:t>letters = []</a:t>
            </a:r>
          </a:p>
          <a:p>
            <a:pPr marL="0" indent="0">
              <a:buNone/>
            </a:pPr>
            <a:endParaRPr lang="en-US" sz="1800" dirty="0"/>
          </a:p>
          <a:p>
            <a:pPr marL="0" indent="0">
              <a:buNone/>
            </a:pPr>
            <a:r>
              <a:rPr lang="en-US" sz="1800" dirty="0"/>
              <a:t>for </a:t>
            </a:r>
            <a:r>
              <a:rPr lang="en-US" sz="1800" dirty="0" err="1"/>
              <a:t>num</a:t>
            </a:r>
            <a:r>
              <a:rPr lang="en-US" sz="1800" dirty="0"/>
              <a:t> in range(1, 20):</a:t>
            </a:r>
          </a:p>
          <a:p>
            <a:pPr marL="0" indent="0">
              <a:buNone/>
            </a:pPr>
            <a:r>
              <a:rPr lang="en-US" sz="1800" dirty="0"/>
              <a:t>        if </a:t>
            </a:r>
            <a:r>
              <a:rPr lang="en-US" sz="1800" dirty="0" err="1"/>
              <a:t>num</a:t>
            </a:r>
            <a:r>
              <a:rPr lang="en-US" sz="1800" dirty="0"/>
              <a:t> % 2 != 0:</a:t>
            </a:r>
          </a:p>
          <a:p>
            <a:pPr marL="0" indent="0">
              <a:buNone/>
            </a:pPr>
            <a:r>
              <a:rPr lang="en-US" sz="1800" dirty="0"/>
              <a:t>        </a:t>
            </a:r>
            <a:r>
              <a:rPr lang="en-US" sz="1800" dirty="0" err="1"/>
              <a:t>z.append</a:t>
            </a:r>
            <a:r>
              <a:rPr lang="en-US" sz="1800" dirty="0"/>
              <a:t>(</a:t>
            </a:r>
            <a:r>
              <a:rPr lang="en-US" sz="1800" dirty="0" err="1"/>
              <a:t>num</a:t>
            </a:r>
            <a:r>
              <a:rPr lang="en-US" sz="1800" dirty="0"/>
              <a:t>)</a:t>
            </a:r>
          </a:p>
          <a:p>
            <a:pPr marL="0" indent="0">
              <a:buNone/>
            </a:pPr>
            <a:r>
              <a:rPr lang="en-US" sz="1800" dirty="0"/>
              <a:t>       </a:t>
            </a:r>
          </a:p>
          <a:p>
            <a:pPr marL="0" indent="0">
              <a:buNone/>
            </a:pPr>
            <a:r>
              <a:rPr lang="en-US" sz="1800" dirty="0"/>
              <a:t>for c in range(97, 107):</a:t>
            </a:r>
          </a:p>
          <a:p>
            <a:pPr marL="0" indent="0">
              <a:buNone/>
            </a:pPr>
            <a:r>
              <a:rPr lang="en-US" sz="1800" dirty="0"/>
              <a:t>        </a:t>
            </a:r>
            <a:r>
              <a:rPr lang="en-US" sz="1800" dirty="0" err="1"/>
              <a:t>letters.append</a:t>
            </a:r>
            <a:r>
              <a:rPr lang="en-US" sz="1800" dirty="0"/>
              <a:t>(</a:t>
            </a:r>
            <a:r>
              <a:rPr lang="en-US" sz="1800" dirty="0" err="1"/>
              <a:t>chr</a:t>
            </a:r>
            <a:r>
              <a:rPr lang="en-US" sz="1800" dirty="0"/>
              <a:t>(c))</a:t>
            </a:r>
          </a:p>
          <a:p>
            <a:pPr marL="0" indent="0">
              <a:buNone/>
            </a:pPr>
            <a:endParaRPr lang="en-US" sz="1800" dirty="0"/>
          </a:p>
          <a:p>
            <a:pPr marL="0" indent="0">
              <a:buNone/>
            </a:pPr>
            <a:r>
              <a:rPr lang="en-US" sz="1800" dirty="0"/>
              <a:t>numbers = </a:t>
            </a:r>
            <a:r>
              <a:rPr lang="en-US" sz="1800" dirty="0" err="1"/>
              <a:t>np.random.randint</a:t>
            </a:r>
            <a:r>
              <a:rPr lang="en-US" sz="1800" dirty="0"/>
              <a:t>(100,200,10)</a:t>
            </a:r>
          </a:p>
          <a:p>
            <a:pPr marL="0" indent="0">
              <a:buNone/>
            </a:pPr>
            <a:r>
              <a:rPr lang="en-US" sz="1800" dirty="0"/>
              <a:t>df=</a:t>
            </a:r>
            <a:r>
              <a:rPr lang="en-US" sz="1800" dirty="0" err="1"/>
              <a:t>pd.DataFrame</a:t>
            </a:r>
            <a:r>
              <a:rPr lang="en-US" sz="1800" dirty="0"/>
              <a:t>({“col1":z,“col2":letters,“col3":numbers})</a:t>
            </a:r>
          </a:p>
          <a:p>
            <a:pPr marL="0" indent="0">
              <a:buNone/>
            </a:pPr>
            <a:r>
              <a:rPr lang="en-US" sz="1800" dirty="0" err="1"/>
              <a:t>df</a:t>
            </a:r>
            <a:endParaRPr lang="en-US" sz="1800" dirty="0"/>
          </a:p>
        </p:txBody>
      </p:sp>
      <p:pic>
        <p:nvPicPr>
          <p:cNvPr id="6" name="Picture 5"/>
          <p:cNvPicPr>
            <a:picLocks noChangeAspect="1"/>
          </p:cNvPicPr>
          <p:nvPr/>
        </p:nvPicPr>
        <p:blipFill>
          <a:blip r:embed="rId2"/>
          <a:stretch>
            <a:fillRect/>
          </a:stretch>
        </p:blipFill>
        <p:spPr>
          <a:xfrm>
            <a:off x="6376655" y="0"/>
            <a:ext cx="3118820" cy="6426266"/>
          </a:xfrm>
          <a:prstGeom prst="rect">
            <a:avLst/>
          </a:prstGeom>
        </p:spPr>
      </p:pic>
    </p:spTree>
    <p:extLst>
      <p:ext uri="{BB962C8B-B14F-4D97-AF65-F5344CB8AC3E}">
        <p14:creationId xmlns:p14="http://schemas.microsoft.com/office/powerpoint/2010/main" val="25188000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5836"/>
          </a:xfrm>
        </p:spPr>
        <p:txBody>
          <a:bodyPr>
            <a:normAutofit fontScale="90000"/>
          </a:bodyPr>
          <a:lstStyle/>
          <a:p>
            <a:r>
              <a:rPr lang="en-US" dirty="0"/>
              <a:t>Dataframe with Multiple values</a:t>
            </a:r>
          </a:p>
        </p:txBody>
      </p:sp>
      <p:sp>
        <p:nvSpPr>
          <p:cNvPr id="3" name="Content Placeholder 2"/>
          <p:cNvSpPr>
            <a:spLocks noGrp="1"/>
          </p:cNvSpPr>
          <p:nvPr>
            <p:ph idx="1"/>
          </p:nvPr>
        </p:nvSpPr>
        <p:spPr>
          <a:xfrm>
            <a:off x="838200" y="1297724"/>
            <a:ext cx="10515600" cy="4351338"/>
          </a:xfrm>
        </p:spPr>
        <p:txBody>
          <a:bodyPr>
            <a:normAutofit fontScale="85000" lnSpcReduction="20000"/>
          </a:bodyPr>
          <a:lstStyle/>
          <a:p>
            <a:pPr marL="0" indent="0">
              <a:buNone/>
            </a:pPr>
            <a:r>
              <a:rPr lang="en-US" dirty="0"/>
              <a:t>import random</a:t>
            </a:r>
          </a:p>
          <a:p>
            <a:pPr marL="0" indent="0">
              <a:buNone/>
            </a:pPr>
            <a:r>
              <a:rPr lang="en-US" dirty="0"/>
              <a:t>import </a:t>
            </a:r>
            <a:r>
              <a:rPr lang="en-US" dirty="0" err="1"/>
              <a:t>datetime</a:t>
            </a:r>
            <a:endParaRPr lang="en-US" dirty="0"/>
          </a:p>
          <a:p>
            <a:pPr marL="0" indent="0">
              <a:buNone/>
            </a:pPr>
            <a:r>
              <a:rPr lang="en-US" dirty="0"/>
              <a:t>col1 = [</a:t>
            </a:r>
            <a:r>
              <a:rPr lang="en-US" dirty="0" err="1"/>
              <a:t>chr</a:t>
            </a:r>
            <a:r>
              <a:rPr lang="en-US" dirty="0"/>
              <a:t>(65 + </a:t>
            </a:r>
            <a:r>
              <a:rPr lang="en-US" dirty="0" err="1"/>
              <a:t>i</a:t>
            </a:r>
            <a:r>
              <a:rPr lang="en-US" dirty="0"/>
              <a:t>) for </a:t>
            </a:r>
            <a:r>
              <a:rPr lang="en-US" dirty="0" err="1"/>
              <a:t>i</a:t>
            </a:r>
            <a:r>
              <a:rPr lang="en-US" dirty="0"/>
              <a:t> in range(0,10)]</a:t>
            </a:r>
          </a:p>
          <a:p>
            <a:pPr marL="0" indent="0">
              <a:buNone/>
            </a:pPr>
            <a:r>
              <a:rPr lang="en-US" dirty="0"/>
              <a:t>col2 = [</a:t>
            </a:r>
            <a:r>
              <a:rPr lang="en-US" dirty="0" err="1"/>
              <a:t>chr</a:t>
            </a:r>
            <a:r>
              <a:rPr lang="en-US" dirty="0"/>
              <a:t>(97 + </a:t>
            </a:r>
            <a:r>
              <a:rPr lang="en-US" dirty="0" err="1"/>
              <a:t>i</a:t>
            </a:r>
            <a:r>
              <a:rPr lang="en-US" dirty="0"/>
              <a:t>) for </a:t>
            </a:r>
            <a:r>
              <a:rPr lang="en-US" dirty="0" err="1"/>
              <a:t>i</a:t>
            </a:r>
            <a:r>
              <a:rPr lang="en-US" dirty="0"/>
              <a:t> in range(0,10)]</a:t>
            </a:r>
          </a:p>
          <a:p>
            <a:pPr marL="0" indent="0">
              <a:buNone/>
            </a:pPr>
            <a:r>
              <a:rPr lang="en-US" dirty="0"/>
              <a:t>col3 = [</a:t>
            </a:r>
            <a:r>
              <a:rPr lang="en-US" dirty="0" err="1"/>
              <a:t>random.randint</a:t>
            </a:r>
            <a:r>
              <a:rPr lang="en-US" dirty="0"/>
              <a:t>(100,200) for </a:t>
            </a:r>
            <a:r>
              <a:rPr lang="en-US" dirty="0" err="1"/>
              <a:t>i</a:t>
            </a:r>
            <a:r>
              <a:rPr lang="en-US" dirty="0"/>
              <a:t> in range(10)]</a:t>
            </a:r>
          </a:p>
          <a:p>
            <a:pPr marL="0" indent="0">
              <a:buNone/>
            </a:pPr>
            <a:r>
              <a:rPr lang="en-US" dirty="0"/>
              <a:t>col4 = </a:t>
            </a:r>
            <a:r>
              <a:rPr lang="en-US" dirty="0" err="1"/>
              <a:t>random.sample</a:t>
            </a:r>
            <a:r>
              <a:rPr lang="en-US" dirty="0"/>
              <a:t>(range(100,200), 10)</a:t>
            </a:r>
          </a:p>
          <a:p>
            <a:pPr marL="0" indent="0">
              <a:buNone/>
            </a:pPr>
            <a:r>
              <a:rPr lang="en-US" dirty="0"/>
              <a:t>col5 = [</a:t>
            </a:r>
            <a:r>
              <a:rPr lang="en-US" dirty="0" err="1"/>
              <a:t>i</a:t>
            </a:r>
            <a:r>
              <a:rPr lang="en-US" dirty="0"/>
              <a:t> for </a:t>
            </a:r>
            <a:r>
              <a:rPr lang="en-US" dirty="0" err="1"/>
              <a:t>i</a:t>
            </a:r>
            <a:r>
              <a:rPr lang="en-US" dirty="0"/>
              <a:t> in range(0,20) if i%2 != 0]</a:t>
            </a:r>
          </a:p>
          <a:p>
            <a:pPr marL="0" indent="0">
              <a:buNone/>
            </a:pPr>
            <a:r>
              <a:rPr lang="en-US" dirty="0"/>
              <a:t>col6 = </a:t>
            </a:r>
            <a:r>
              <a:rPr lang="en-US" dirty="0" err="1"/>
              <a:t>datetime.datetime.now</a:t>
            </a:r>
            <a:r>
              <a:rPr lang="en-US" dirty="0"/>
              <a:t>()</a:t>
            </a:r>
          </a:p>
          <a:p>
            <a:pPr marL="0" indent="0">
              <a:buNone/>
            </a:pPr>
            <a:endParaRPr lang="en-US" dirty="0"/>
          </a:p>
          <a:p>
            <a:pPr marL="0" indent="0">
              <a:buNone/>
            </a:pPr>
            <a:r>
              <a:rPr lang="en-US" dirty="0"/>
              <a:t>df=</a:t>
            </a:r>
            <a:r>
              <a:rPr lang="en-US" dirty="0" err="1"/>
              <a:t>pd.DataFrame</a:t>
            </a:r>
            <a:r>
              <a:rPr lang="en-US" dirty="0"/>
              <a:t>({"a":col1,"b":col2,"c":col3,"d":col4,"e":col5,"f":col6})</a:t>
            </a:r>
          </a:p>
          <a:p>
            <a:pPr marL="0" indent="0">
              <a:buNone/>
            </a:pPr>
            <a:r>
              <a:rPr lang="en-US" dirty="0"/>
              <a:t>df</a:t>
            </a:r>
          </a:p>
        </p:txBody>
      </p:sp>
    </p:spTree>
    <p:extLst>
      <p:ext uri="{BB962C8B-B14F-4D97-AF65-F5344CB8AC3E}">
        <p14:creationId xmlns:p14="http://schemas.microsoft.com/office/powerpoint/2010/main" val="3076106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9860</TotalTime>
  <Words>12622</Words>
  <Application>Microsoft Office PowerPoint</Application>
  <PresentationFormat>Widescreen</PresentationFormat>
  <Paragraphs>1660</Paragraphs>
  <Slides>196</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196</vt:i4>
      </vt:variant>
    </vt:vector>
  </HeadingPairs>
  <TitlesOfParts>
    <vt:vector size="204" baseType="lpstr">
      <vt:lpstr>Arial</vt:lpstr>
      <vt:lpstr>Calibri</vt:lpstr>
      <vt:lpstr>Calibri Light</vt:lpstr>
      <vt:lpstr>Consolas</vt:lpstr>
      <vt:lpstr>Courier New</vt:lpstr>
      <vt:lpstr>Verdana</vt:lpstr>
      <vt:lpstr>Wingdings</vt:lpstr>
      <vt:lpstr>Office Theme</vt:lpstr>
      <vt:lpstr>Python</vt:lpstr>
      <vt:lpstr>Python facts</vt:lpstr>
      <vt:lpstr>Ever wondered why is it named Python?</vt:lpstr>
      <vt:lpstr>PowerPoint Presentation</vt:lpstr>
      <vt:lpstr>How to Install package in Jupyter</vt:lpstr>
      <vt:lpstr>Check Python Version</vt:lpstr>
      <vt:lpstr>How to check Package version</vt:lpstr>
      <vt:lpstr>How to check / Change PWD </vt:lpstr>
      <vt:lpstr>Clear the console ( only for IDLE shell)</vt:lpstr>
      <vt:lpstr>Print list of all installed packages</vt:lpstr>
      <vt:lpstr>list of all installed packages in Table format</vt:lpstr>
      <vt:lpstr>Important Package for AI/ML and Data Science</vt:lpstr>
      <vt:lpstr>Python Identifiers</vt:lpstr>
      <vt:lpstr>Multi-Line Statements </vt:lpstr>
      <vt:lpstr>Quotation in Python </vt:lpstr>
      <vt:lpstr>Comments in Python </vt:lpstr>
      <vt:lpstr>Multiple Statements on a Single Line </vt:lpstr>
      <vt:lpstr>Assigning Values to Variables</vt:lpstr>
      <vt:lpstr>Multiple Assignment </vt:lpstr>
      <vt:lpstr>Standard Data Types </vt:lpstr>
      <vt:lpstr>Numbers</vt:lpstr>
      <vt:lpstr>String</vt:lpstr>
      <vt:lpstr>PowerPoint Presentation</vt:lpstr>
      <vt:lpstr>PowerPoint Presentation</vt:lpstr>
      <vt:lpstr>PowerPoint Presentation</vt:lpstr>
      <vt:lpstr>PowerPoint Presentation</vt:lpstr>
      <vt:lpstr>Python Lists List is an ordered sequence of items</vt:lpstr>
      <vt:lpstr>PowerPoint Presentation</vt:lpstr>
      <vt:lpstr>PowerPoint Presentation</vt:lpstr>
      <vt:lpstr>   Python Tuples Lists are enclosed in brackets ( [ ] ) and their elements and size can be changed, while tuples are enclosed in parentheses ( ( ) ) and cannot be updated. Tuples is readonly   </vt:lpstr>
      <vt:lpstr>How to Modify tuple Values?</vt:lpstr>
      <vt:lpstr>  Python Dictionary Dictionaries are enclosed by curly braces ({ }) and values can be assigned and accessed using square braces ([]).  </vt:lpstr>
      <vt:lpstr>PowerPoint Presentation</vt:lpstr>
      <vt:lpstr>Python Set </vt:lpstr>
      <vt:lpstr>PowerPoint Presentation</vt:lpstr>
      <vt:lpstr>PowerPoint Presentation</vt:lpstr>
      <vt:lpstr>Python Operators</vt:lpstr>
      <vt:lpstr>Arithmetic operators </vt:lpstr>
      <vt:lpstr>Comparison / relational operators It either returns True or False according to the condition.</vt:lpstr>
      <vt:lpstr>PowerPoint Presentation</vt:lpstr>
      <vt:lpstr>Assignment Operators </vt:lpstr>
      <vt:lpstr>Logical operators </vt:lpstr>
      <vt:lpstr>Identity operators </vt:lpstr>
      <vt:lpstr>Membership operators </vt:lpstr>
      <vt:lpstr>Programs</vt:lpstr>
      <vt:lpstr>PowerPoint Presentation</vt:lpstr>
      <vt:lpstr>PowerPoint Presentation</vt:lpstr>
      <vt:lpstr>PowerPoint Presentation</vt:lpstr>
      <vt:lpstr>Searching in the list</vt:lpstr>
      <vt:lpstr>65 % 10 + 65 // 10</vt:lpstr>
      <vt:lpstr>PowerPoint Presentation</vt:lpstr>
      <vt:lpstr>Looping and Branching </vt:lpstr>
      <vt:lpstr>If else</vt:lpstr>
      <vt:lpstr>PowerPoint Presentation</vt:lpstr>
      <vt:lpstr>PowerPoint Presentation</vt:lpstr>
      <vt:lpstr>Loop</vt:lpstr>
      <vt:lpstr>While </vt:lpstr>
      <vt:lpstr>PowerPoint Presentation</vt:lpstr>
      <vt:lpstr>Functions</vt:lpstr>
      <vt:lpstr>PowerPoint Presentation</vt:lpstr>
      <vt:lpstr>PowerPoint Presentation</vt:lpstr>
      <vt:lpstr>Modules</vt:lpstr>
      <vt:lpstr>PowerPoint Presentation</vt:lpstr>
      <vt:lpstr>NUMPY - Numerical Python </vt:lpstr>
      <vt:lpstr>PowerPoint Presentation</vt:lpstr>
      <vt:lpstr>Python NumPy Array v/s List </vt:lpstr>
      <vt:lpstr>Np.arange</vt:lpstr>
      <vt:lpstr>PowerPoint Presentation</vt:lpstr>
      <vt:lpstr>Empty array</vt:lpstr>
      <vt:lpstr>ndim</vt:lpstr>
      <vt:lpstr>itemsize</vt:lpstr>
      <vt:lpstr>dtype</vt:lpstr>
      <vt:lpstr>‘size’ and ‘shape’</vt:lpstr>
      <vt:lpstr>Reshape</vt:lpstr>
      <vt:lpstr>slicing</vt:lpstr>
      <vt:lpstr>linspace </vt:lpstr>
      <vt:lpstr>max/ min</vt:lpstr>
      <vt:lpstr>axis</vt:lpstr>
      <vt:lpstr>Square Root &amp; Standard Deviation</vt:lpstr>
      <vt:lpstr>PowerPoint Presentation</vt:lpstr>
      <vt:lpstr>Vertical &amp; Horizontal Stacking</vt:lpstr>
      <vt:lpstr>ravel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PANDAS</vt:lpstr>
      <vt:lpstr>PowerPoint Presentation</vt:lpstr>
      <vt:lpstr>PowerPoint Presentation</vt:lpstr>
      <vt:lpstr>Create DataFrame with 3 columns with conditions</vt:lpstr>
      <vt:lpstr>PowerPoint Presentation</vt:lpstr>
      <vt:lpstr>Dataframe with Multiple values</vt:lpstr>
      <vt:lpstr>Upload data from local machine </vt:lpstr>
      <vt:lpstr>Reading data using pandas</vt:lpstr>
      <vt:lpstr>PowerPoint Presentation</vt:lpstr>
      <vt:lpstr>PowerPoint Presentation</vt:lpstr>
      <vt:lpstr>Exploring data frames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Frame data types</vt:lpstr>
      <vt:lpstr>Data Frame data types</vt:lpstr>
      <vt:lpstr>Data Frames attributes</vt:lpstr>
      <vt:lpstr>      Hands-on exercises</vt:lpstr>
      <vt:lpstr>Data Frames methods</vt:lpstr>
      <vt:lpstr>Selecting a column in a Data Frame</vt:lpstr>
      <vt:lpstr>Data Frames groupby method</vt:lpstr>
      <vt:lpstr>Data Frames groupby method</vt:lpstr>
      <vt:lpstr>Data Frames groupby method</vt:lpstr>
      <vt:lpstr>Data Frame: filtering</vt:lpstr>
      <vt:lpstr>Data Frames: Slicing</vt:lpstr>
      <vt:lpstr>Data Frames: Slicing</vt:lpstr>
      <vt:lpstr>Data Frames: Selecting rows</vt:lpstr>
      <vt:lpstr>Data Frames: Sorting</vt:lpstr>
      <vt:lpstr>Data Frames: Sorting</vt:lpstr>
      <vt:lpstr>Missing Values</vt:lpstr>
      <vt:lpstr>Missing Values</vt:lpstr>
      <vt:lpstr>Missing Values</vt:lpstr>
      <vt:lpstr>PowerPoint Presentation</vt:lpstr>
      <vt:lpstr>PowerPoint Presentation</vt:lpstr>
      <vt:lpstr>Aggregation Functions in Pandas</vt:lpstr>
      <vt:lpstr>Aggregation Functions in Pandas</vt:lpstr>
      <vt:lpstr>Basic Descriptive Statistics</vt:lpstr>
      <vt:lpstr>Graphics to explore the data</vt:lpstr>
      <vt:lpstr>Graphics</vt:lpstr>
      <vt:lpstr>Slicing the Data Frame </vt:lpstr>
      <vt:lpstr>print(df.head()) #first 5 rows print(df.head(2))# first 2 rows print(df.tail(2)) #last 2 rows df.iloc[2:4] or df[2:4] #Middle row df[5:21:5]</vt:lpstr>
      <vt:lpstr>Data Frames: method loc</vt:lpstr>
      <vt:lpstr>Data Frames: method iloc</vt:lpstr>
      <vt:lpstr>Data Frames: method iloc (summary)</vt:lpstr>
      <vt:lpstr>PowerPoint Presentation</vt:lpstr>
      <vt:lpstr>PowerPoint Presentation</vt:lpstr>
      <vt:lpstr>PowerPoint Presentation</vt:lpstr>
      <vt:lpstr>PowerPoint Presentation</vt:lpstr>
      <vt:lpstr>PowerPoint Presentation</vt:lpstr>
      <vt:lpstr>Merge</vt:lpstr>
      <vt:lpstr>PowerPoint Presentation</vt:lpstr>
      <vt:lpstr>Joining</vt:lpstr>
      <vt:lpstr>Concatenation  </vt:lpstr>
      <vt:lpstr>PowerPoint Presentation</vt:lpstr>
      <vt:lpstr>Change the Column Headers</vt:lpstr>
      <vt:lpstr>Data Munging </vt:lpstr>
      <vt:lpstr>PowerPoint Presentation</vt:lpstr>
      <vt:lpstr>Questions</vt:lpstr>
      <vt:lpstr> Summary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dc:creator>
  <cp:lastModifiedBy>Manish Jain</cp:lastModifiedBy>
  <cp:revision>230</cp:revision>
  <dcterms:created xsi:type="dcterms:W3CDTF">2019-05-19T06:20:55Z</dcterms:created>
  <dcterms:modified xsi:type="dcterms:W3CDTF">2022-05-23T11:53:43Z</dcterms:modified>
</cp:coreProperties>
</file>