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26024186-F834-475C-87E8-2BDD0E0CD34D}" type="datetime1">
              <a:rPr lang="de-DE" smtClean="0"/>
              <a:t>23.07.2024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E2C230DF-5933-439D-898F-38E9AC9BA68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8" name="Kopfzeilenplatzhalt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92C0A1D8-3EBE-454B-B392-E1E4A1635681}" type="datetime1">
              <a:rPr lang="de-DE" smtClean="0"/>
              <a:pPr/>
              <a:t>23.07.2024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A89C7E07-3C67-C64C-8DA0-0404F63039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Tabel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ihand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7" name="Freihand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457200" indent="0">
              <a:spcBef>
                <a:spcPts val="1800"/>
              </a:spcBef>
              <a:buNone/>
              <a:defRPr lang="de-DE" sz="2000"/>
            </a:lvl2pPr>
            <a:lvl3pPr marL="914400" indent="0">
              <a:spcBef>
                <a:spcPts val="1800"/>
              </a:spcBef>
              <a:buNone/>
              <a:defRPr lang="de-DE" sz="2000"/>
            </a:lvl3pPr>
            <a:lvl4pPr marL="1371600" indent="0">
              <a:spcBef>
                <a:spcPts val="1800"/>
              </a:spcBef>
              <a:buNone/>
              <a:defRPr lang="de-DE" sz="2000"/>
            </a:lvl4pPr>
            <a:lvl5pPr marL="1828800" indent="0">
              <a:spcBef>
                <a:spcPts val="1800"/>
              </a:spcBef>
              <a:buNone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de-DE" sz="2000"/>
            </a:lvl1pPr>
            <a:lvl2pPr>
              <a:spcBef>
                <a:spcPts val="6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ihand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de-DE" sz="2000"/>
            </a:lvl1pPr>
            <a:lvl2pPr>
              <a:spcBef>
                <a:spcPts val="6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de-DE" sz="2000"/>
            </a:lvl1pPr>
            <a:lvl2pPr>
              <a:spcBef>
                <a:spcPts val="18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9" name="Tabellenplatzhalt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de-DE"/>
            </a:lvl1pPr>
          </a:lstStyle>
          <a:p>
            <a:pPr rtl="0"/>
            <a:r>
              <a:rPr lang="de-DE"/>
              <a:t>Tabelle durch Klicken auf Symbol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9" name="Freihand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 spc="50" baseline="0"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de-DE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3" name="Foliennummernplatzhalt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42" name="Datumsplatzhalt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de-DE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ihand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de-DE" sz="2000"/>
            </a:lvl1pPr>
            <a:lvl2pPr indent="-283464">
              <a:spcBef>
                <a:spcPts val="18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ihand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9436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4864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8" name="Freihand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9" name="Freihand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de-DE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de-DE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de-DE" sz="2000"/>
            </a:lvl3pPr>
            <a:lvl4pPr marL="1371600" indent="0">
              <a:spcBef>
                <a:spcPts val="1800"/>
              </a:spcBef>
              <a:buFont typeface="+mj-lt"/>
              <a:buNone/>
              <a:defRPr lang="de-DE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endParaRPr lang="de-DE" dirty="0"/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4864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indent="-283464">
              <a:spcBef>
                <a:spcPts val="18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Titelplatzhalt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0" name="Datumsplatzhalt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de-DE" dirty="0">
              <a:latin typeface="+mn-lt"/>
            </a:endParaRPr>
          </a:p>
        </p:txBody>
      </p:sp>
      <p:sp>
        <p:nvSpPr>
          <p:cNvPr id="32" name="Foliennummernplatzhalt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de-DE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de-DE">
          <a:solidFill>
            <a:schemeClr val="tx2"/>
          </a:solidFill>
        </a:defRPr>
      </a:lvl2pPr>
      <a:lvl3pPr eaLnBrk="1" hangingPunct="1">
        <a:defRPr lang="de-DE">
          <a:solidFill>
            <a:schemeClr val="tx2"/>
          </a:solidFill>
        </a:defRPr>
      </a:lvl3pPr>
      <a:lvl4pPr eaLnBrk="1" hangingPunct="1">
        <a:defRPr lang="de-DE">
          <a:solidFill>
            <a:schemeClr val="tx2"/>
          </a:solidFill>
        </a:defRPr>
      </a:lvl4pPr>
      <a:lvl5pPr eaLnBrk="1" hangingPunct="1">
        <a:defRPr lang="de-DE">
          <a:solidFill>
            <a:schemeClr val="tx2"/>
          </a:solidFill>
        </a:defRPr>
      </a:lvl5pPr>
      <a:lvl6pPr eaLnBrk="1" hangingPunct="1">
        <a:defRPr lang="de-DE">
          <a:solidFill>
            <a:schemeClr val="tx2"/>
          </a:solidFill>
        </a:defRPr>
      </a:lvl6pPr>
      <a:lvl7pPr eaLnBrk="1" hangingPunct="1">
        <a:defRPr lang="de-DE">
          <a:solidFill>
            <a:schemeClr val="tx2"/>
          </a:solidFill>
        </a:defRPr>
      </a:lvl7pPr>
      <a:lvl8pPr eaLnBrk="1" hangingPunct="1">
        <a:defRPr lang="de-DE">
          <a:solidFill>
            <a:schemeClr val="tx2"/>
          </a:solidFill>
        </a:defRPr>
      </a:lvl8pPr>
      <a:lvl9pPr eaLnBrk="1" hangingPunct="1">
        <a:defRPr lang="de-DE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233/iks-2012-019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Herleitung des ATE + Bias 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290CE7-FD83-85E1-ADED-248D55FB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Notation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69FD4F6-4FB1-5AB5-E83E-B703D926403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94360" y="2429246"/>
            <a:ext cx="6888638" cy="3142880"/>
          </a:xfrm>
        </p:spPr>
      </p:pic>
    </p:spTree>
    <p:extLst>
      <p:ext uri="{BB962C8B-B14F-4D97-AF65-F5344CB8AC3E}">
        <p14:creationId xmlns:p14="http://schemas.microsoft.com/office/powerpoint/2010/main" val="362447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38FF9-6847-4047-E0FE-A4F93606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Law </a:t>
            </a:r>
            <a:r>
              <a:rPr lang="de-DE" dirty="0" err="1"/>
              <a:t>of</a:t>
            </a:r>
            <a:r>
              <a:rPr lang="de-DE" dirty="0"/>
              <a:t> iterative </a:t>
            </a:r>
            <a:r>
              <a:rPr lang="de-DE" dirty="0" err="1"/>
              <a:t>Expectation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172C91-6C96-E0B2-8C4A-0B967C1EF50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Erwartungswert als gewichtete Summe von Erwartungswerten </a:t>
            </a:r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9832B12-1D3E-5819-BEF7-CBF5A6378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8" y="3526523"/>
            <a:ext cx="8275723" cy="115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7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27556-F35C-AF0C-70EC-0D13AE05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Umformung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D0AF4-119C-31D1-E620-E8D285F597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Führt zu:</a:t>
            </a:r>
          </a:p>
          <a:p>
            <a:r>
              <a:rPr lang="de-DE" dirty="0"/>
              <a:t>eine Variable weniger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FE8A5DC-AFAB-89D9-E758-729B756BA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9" y="2281918"/>
            <a:ext cx="4556063" cy="67083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5C4E18D-42D4-2FEB-14EF-49A17AA07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4303645"/>
            <a:ext cx="8616316" cy="48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8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175E8-0C2D-6398-0CDA-EB903A52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HTE-Bias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7A91C-D9E7-728F-D564-4E69334A35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Betrachtung der E(…) mit dem Faktor q 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78C4D43-9429-DF15-77E7-1A13D1513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9" y="3120346"/>
            <a:ext cx="6787747" cy="146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0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2ABD7-EB01-D654-3FCB-58DB795A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SDO und </a:t>
            </a:r>
            <a:r>
              <a:rPr lang="de-DE" dirty="0" err="1"/>
              <a:t>Selection</a:t>
            </a:r>
            <a:r>
              <a:rPr lang="de-DE" dirty="0"/>
              <a:t> Bias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AB6B80-0430-C690-3363-F7EB061AF0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Wir erweitern die Formel durch:</a:t>
            </a:r>
          </a:p>
          <a:p>
            <a:endParaRPr lang="de-DE" dirty="0"/>
          </a:p>
          <a:p>
            <a:r>
              <a:rPr lang="de-DE" dirty="0"/>
              <a:t>Wir Erhalten SDO – </a:t>
            </a:r>
            <a:r>
              <a:rPr lang="de-DE" dirty="0" err="1"/>
              <a:t>Selection</a:t>
            </a:r>
            <a:r>
              <a:rPr lang="de-DE" dirty="0"/>
              <a:t> Bias: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3BEAA88-D43F-013C-BE54-1FB0BDE30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9" y="2186923"/>
            <a:ext cx="3787064" cy="83250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58B4B71-9304-ACF0-76F7-742F758DC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9" y="3512628"/>
            <a:ext cx="6142798" cy="55843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3B21814-7E57-292C-A1D1-936F54E4A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58" y="4786888"/>
            <a:ext cx="6142797" cy="53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0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5739F-FD23-2172-73DC-BAD6DA14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17875C-2F8B-2252-2782-E135FF0ED7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ATE = SDO – </a:t>
            </a:r>
            <a:r>
              <a:rPr lang="de-DE" dirty="0" err="1"/>
              <a:t>Selection</a:t>
            </a:r>
            <a:r>
              <a:rPr lang="de-DE" dirty="0"/>
              <a:t> Bias – HTE 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27C9772-9452-9EAB-AD7A-48BDF6DB6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9" y="3429000"/>
            <a:ext cx="7765574" cy="45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0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493C2-7D3D-1AF6-316D-964C6131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91C61-1515-B516-3539-89DA72C190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3429000"/>
            <a:ext cx="10565053" cy="2561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Vorlesung</a:t>
            </a:r>
            <a:r>
              <a:rPr lang="en-GB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Causal Inference and Digital Causality Lab, Prof. </a:t>
            </a:r>
            <a:r>
              <a:rPr lang="en-GB" sz="14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</a:t>
            </a:r>
            <a:r>
              <a:rPr lang="en-GB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Spindler.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b="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Xie, Y. (2011). Causal inference and heterogeneity bias in social science. Information, knowledge, systems management, 10(1–4), 279–289.s </a:t>
            </a:r>
            <a:r>
              <a:rPr lang="en-GB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https://doi.org/10.3233/iks-2012-0197</a:t>
            </a:r>
            <a:endParaRPr lang="en-GB" sz="14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de-DE" sz="1400" b="0" dirty="0"/>
          </a:p>
        </p:txBody>
      </p:sp>
    </p:spTree>
    <p:extLst>
      <p:ext uri="{BB962C8B-B14F-4D97-AF65-F5344CB8AC3E}">
        <p14:creationId xmlns:p14="http://schemas.microsoft.com/office/powerpoint/2010/main" val="529150251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3_TF78853419_Win32" id="{73C4F1C6-D164-4434-8FDF-48F92F60FB31}" vid="{13AA8AF3-B505-4A9F-9557-DEA5A55D833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{AEB8F582-7779-43AE-9CB2-FD448D0DC6A0}tf78853419_win32</Template>
  <TotalTime>0</TotalTime>
  <Words>112</Words>
  <Application>Microsoft Office PowerPoint</Application>
  <PresentationFormat>Breitbild</PresentationFormat>
  <Paragraphs>22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 Book</vt:lpstr>
      <vt:lpstr>Franklin Gothic Demi</vt:lpstr>
      <vt:lpstr>Benutzerdefiniert</vt:lpstr>
      <vt:lpstr>Herleitung des ATE + Bias </vt:lpstr>
      <vt:lpstr>Notation </vt:lpstr>
      <vt:lpstr>Law of iterative Expectation</vt:lpstr>
      <vt:lpstr>Weitere Umformung</vt:lpstr>
      <vt:lpstr>HTE-Bias </vt:lpstr>
      <vt:lpstr>SDO und Selection Bias  </vt:lpstr>
      <vt:lpstr>Zusammenfügen</vt:lpstr>
      <vt:lpstr>Literatur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Petersen ST81</dc:creator>
  <cp:lastModifiedBy>Jan Petersen ST81</cp:lastModifiedBy>
  <cp:revision>3</cp:revision>
  <dcterms:created xsi:type="dcterms:W3CDTF">2024-07-23T12:46:06Z</dcterms:created>
  <dcterms:modified xsi:type="dcterms:W3CDTF">2024-07-23T14:39:37Z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