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858000" cy="9144000"/>
  <p:embeddedFontLs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4CC97-5E06-4723-A988-B083B3D94EB1}">
  <a:tblStyle styleId="{6194CC97-5E06-4723-A988-B083B3D94EB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1E6"/>
          </a:solidFill>
        </a:fill>
      </a:tcStyle>
    </a:wholeTbl>
    <a:band1H>
      <a:tcTxStyle b="off" i="off"/>
      <a:tcStyle>
        <a:fill>
          <a:solidFill>
            <a:srgbClr val="F9E2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9E2CA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6B6864A-9440-4C69-A50B-9F3D12B6DA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orbel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Corbel-italic.fntdata"/><Relationship Id="rId16" Type="http://schemas.openxmlformats.org/officeDocument/2006/relationships/slide" Target="slides/slide9.xml"/><Relationship Id="rId38" Type="http://schemas.openxmlformats.org/officeDocument/2006/relationships/font" Target="fonts/Corbel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57b6cb0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157b6cb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9232757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d923275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7b6cb09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157b6cb0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57b6cb09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157b6cb0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6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230"/>
              <a:buFont typeface="Corbel"/>
              <a:buNone/>
            </a:pPr>
            <a:r>
              <a:rPr lang="en-US" sz="3530"/>
              <a:t>4th Year</a:t>
            </a:r>
            <a:r>
              <a:rPr lang="en-US" sz="3530"/>
              <a:t> STUDENTS</a:t>
            </a:r>
            <a:endParaRPr sz="353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230"/>
              <a:buFont typeface="Corbel"/>
              <a:buNone/>
            </a:pPr>
            <a:r>
              <a:rPr lang="en-US" sz="3530"/>
              <a:t>ORIENTATION </a:t>
            </a:r>
            <a:endParaRPr sz="3530"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385075" y="4816742"/>
            <a:ext cx="807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/>
              <a:t>August 25, 2023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1775200"/>
            <a:ext cx="85110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lnSpcReduction="20000"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7. Censor-Team Consultation. </a:t>
            </a:r>
            <a:endParaRPr/>
          </a:p>
          <a:p>
            <a:pPr indent="-332232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team will once again consult to the Censor/Technical Editor, this time, the Oral Defense Manuscript incorporating additional chapters/section and the ACM-formatted Manuscript.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32232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Censor/Technical Editor will once again certify and endorse the team’s manuscripts for oral defense. (Censor/Technical Editor’s Certificate Template)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8. Oral Defense Manuscript Finalization.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manuscript for Capstone42 must be completed and finalized by the team and their adviser and duly-checked by the censor.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19405" lvl="0" marL="917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There is an official outline to follow </a:t>
            </a:r>
            <a:endParaRPr/>
          </a:p>
          <a:p>
            <a:pPr indent="-319405" lvl="0" marL="917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Oral Defense Manuscript Mechanics must be strictly followed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9. Oral Defense Presentation Preparation.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The oral defense presentation must be prepared well by the team.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It must strictly follow the set outline and rules.. It must be precisely-timed and must be duly-checked by both adviser and censor. </a:t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11. Processing of Oral Defense Hearing Notice and Form 10.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After all the necessary steps will have been complied, the team will secure the ff: </a:t>
            </a:r>
            <a:endParaRPr/>
          </a:p>
          <a:p>
            <a:pPr indent="-274317" lvl="1" marL="7315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Oral Defense Hearing Notice Form </a:t>
            </a:r>
            <a:endParaRPr/>
          </a:p>
          <a:p>
            <a:pPr indent="-274317" lvl="1" marL="7315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Panel Honoraria (Form 10). </a:t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1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US"/>
              <a:t>Together with the 2 forms will be the following requirements to be submitted to your Instructor: </a:t>
            </a:r>
            <a:endParaRPr/>
          </a:p>
          <a:p>
            <a:pPr indent="-514350" lvl="1" marL="633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AutoNum type="alphaLcPeriod"/>
            </a:pPr>
            <a:r>
              <a:rPr lang="en-US"/>
              <a:t>1 copy of the complete Oral Defense Manuscript </a:t>
            </a:r>
            <a:endParaRPr/>
          </a:p>
          <a:p>
            <a:pPr indent="-514350" lvl="1" marL="633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AutoNum type="alphaLcPeriod"/>
            </a:pPr>
            <a:r>
              <a:rPr lang="en-US"/>
              <a:t> 5 copies of the complete ACM-formatted Manuscript </a:t>
            </a:r>
            <a:endParaRPr/>
          </a:p>
          <a:p>
            <a:pPr indent="-514350" lvl="1" marL="633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AutoNum type="alphaLcPeriod"/>
            </a:pPr>
            <a:r>
              <a:rPr lang="en-US"/>
              <a:t>Consultation Logs Form with Adviser’s Endorsement </a:t>
            </a:r>
            <a:endParaRPr/>
          </a:p>
          <a:p>
            <a:pPr indent="-514350" lvl="1" marL="633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AutoNum type="alphaLcPeriod"/>
            </a:pPr>
            <a:r>
              <a:rPr lang="en-US"/>
              <a:t>Technical Editor/Censor’s Certificate</a:t>
            </a:r>
            <a:endParaRPr/>
          </a:p>
          <a:p>
            <a:pPr indent="-15747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12. Oral Defense.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If the 2 forms are successfully processed, the team will then undergo the oral defense as scheduled.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>
                <a:solidFill>
                  <a:srgbClr val="FF0000"/>
                </a:solidFill>
              </a:rPr>
              <a:t>Oral Defense Rules and Mechanics will have to be followed and strictly adhered.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During the proceedings, the Technical Editor/Censor and Adviser will take note of all the recommendations of the Oral Defense panel.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13. Oral Defense Manuscript  Revisions.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The team and adviser will ensure that all the recommendations will have been incorporated in the Revised Oral Defense Manuscript with the corresponding title page.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14. System output Revisions.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The team then implements all the recommendations not only of the manuscript but also the equally-important system or output. 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>
                <a:solidFill>
                  <a:srgbClr val="FF0000"/>
                </a:solidFill>
              </a:rPr>
              <a:t>Said revisions will be bases of the panel member(s) in the signing of the Approval Sheet </a:t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15. Oral Defense Approval Sheet Routing.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team then routes the Oral Defense Approval Sheet together with the revised system output to all required signatories.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37498" l="34452" r="33073" t="7290"/>
          <a:stretch/>
        </p:blipFill>
        <p:spPr>
          <a:xfrm>
            <a:off x="1676400" y="1219199"/>
            <a:ext cx="6019800" cy="459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Capstone42</a:t>
            </a:r>
            <a:endParaRPr/>
          </a:p>
          <a:p>
            <a:pPr indent="-24891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Electives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Graduating Students Requirements and activities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4"/>
          <p:cNvGraphicFramePr/>
          <p:nvPr/>
        </p:nvGraphicFramePr>
        <p:xfrm>
          <a:off x="381000" y="457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{6194CC97-5E06-4723-A988-B083B3D94EB1}</a:tableStyleId>
              </a:tblPr>
              <a:tblGrid>
                <a:gridCol w="6393525"/>
                <a:gridCol w="1607475"/>
              </a:tblGrid>
              <a:tr h="4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Grading 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101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Manuscript is complete</a:t>
                      </a:r>
                      <a:r>
                        <a:rPr lang="en-US" sz="2400" u="none" cap="none" strike="noStrike"/>
                        <a:t> </a:t>
                      </a:r>
                      <a:r>
                        <a:rPr i="1" lang="en-US" sz="21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</a:t>
                      </a:r>
                      <a:r>
                        <a:rPr i="1" lang="en-US" sz="2100" u="none" cap="none" strike="noStrike"/>
                        <a:t>complete </a:t>
                      </a:r>
                      <a:r>
                        <a:rPr i="1" lang="en-US" sz="21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</a:t>
                      </a:r>
                      <a:r>
                        <a:rPr i="1" lang="en-US" sz="2100" u="none" cap="none" strike="noStrike"/>
                        <a:t>equired revisions from Capstone41/Thesis41 )</a:t>
                      </a:r>
                      <a:endParaRPr i="1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Skills Test (Individual, ON THE SPOT)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Panels Grade: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Output(developed System)[Group Grade]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- Title= Objectives=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- Scope = Modules =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- System = Method = Output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Oral Presentation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Standard Form Number 3C</a:t>
            </a:r>
            <a:endParaRPr/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304800" y="1596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{6194CC97-5E06-4723-A988-B083B3D94EB1}</a:tableStyleId>
              </a:tblPr>
              <a:tblGrid>
                <a:gridCol w="2324100"/>
                <a:gridCol w="2324100"/>
              </a:tblGrid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Position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Honorarium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Adviser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PHP 600.00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Chairman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PHP 400.00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Panel Member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PHP 250.00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 Expert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PHP 250.00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Administrative Fee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PHP 500.00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PHP 2,000.00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2" name="Google Shape;232;p35"/>
          <p:cNvSpPr txBox="1"/>
          <p:nvPr/>
        </p:nvSpPr>
        <p:spPr>
          <a:xfrm>
            <a:off x="111900" y="6117975"/>
            <a:ext cx="892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 Process on your own. Ask Ms. Gian for instructions/process</a:t>
            </a:r>
            <a:endParaRPr b="0" i="1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 Still to submit to Research for Grammarly and Plagiarism Check (P100.00) up to 3 attempts only </a:t>
            </a:r>
            <a:endParaRPr b="0" i="1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20534"/>
          <a:stretch/>
        </p:blipFill>
        <p:spPr>
          <a:xfrm>
            <a:off x="4966252" y="1490526"/>
            <a:ext cx="3992829" cy="42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Consultation Logs</a:t>
            </a:r>
            <a:endParaRPr/>
          </a:p>
        </p:txBody>
      </p:sp>
      <p:pic>
        <p:nvPicPr>
          <p:cNvPr id="239" name="Google Shape;23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038" y="1066800"/>
            <a:ext cx="5958162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orbel"/>
              <a:buNone/>
            </a:pPr>
            <a:r>
              <a:rPr lang="en-US"/>
              <a:t>Compiled Corrections and Required Changes in the Manuscript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77500" lnSpcReduction="20000"/>
          </a:bodyPr>
          <a:lstStyle/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Rationale of the Study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Objectives of the Study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Scope of the Study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Flow of the Study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References  - </a:t>
            </a:r>
            <a:r>
              <a:rPr lang="en-US" sz="2400"/>
              <a:t>Updated references – 2018-2022</a:t>
            </a:r>
            <a:endParaRPr/>
          </a:p>
          <a:p>
            <a:pPr indent="-31089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400"/>
              <a:t>Proper Citations, end notes and paraphrasing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Theoretical Background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Related Literature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Related Studies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HLDs based on the discussion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BMC/Validation Board/Questionnaires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Database Design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Formal Picture (2x2), no selfie picture</a:t>
            </a:r>
            <a:endParaRPr/>
          </a:p>
          <a:p>
            <a:pPr indent="-30937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 sz="2800"/>
              <a:t>Copy of the Grammarly </a:t>
            </a:r>
            <a:endParaRPr sz="2800"/>
          </a:p>
          <a:p>
            <a:pPr indent="-336931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 sz="2800"/>
              <a:t>Approval Sheet - same title as the title page</a:t>
            </a:r>
            <a:endParaRPr sz="2800"/>
          </a:p>
          <a:p>
            <a:pPr indent="-199134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Additional Documents 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Testing Tools</a:t>
            </a:r>
            <a:endParaRPr/>
          </a:p>
          <a:p>
            <a:pPr indent="-274317" lvl="1" marL="7315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Selenium </a:t>
            </a:r>
            <a:endParaRPr/>
          </a:p>
          <a:p>
            <a:pPr indent="-228600" lvl="2" marL="996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Open source technology </a:t>
            </a:r>
            <a:endParaRPr/>
          </a:p>
          <a:p>
            <a:pPr indent="-228600" lvl="2" marL="996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Automating browser-based applications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Risk Management Plan/Framework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User Guide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Installation Guide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Project Roadmap</a:t>
            </a:r>
            <a:endParaRPr/>
          </a:p>
          <a:p>
            <a:pPr indent="-15747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Calendar of Activities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48918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September 22, 2023 : 50%</a:t>
            </a:r>
            <a:endParaRPr/>
          </a:p>
          <a:p>
            <a:pPr indent="-248918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October 20, 2023 : 60% </a:t>
            </a:r>
            <a:endParaRPr/>
          </a:p>
          <a:p>
            <a:pPr indent="-248918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November 24, 2023 : 80% </a:t>
            </a:r>
            <a:endParaRPr/>
          </a:p>
          <a:p>
            <a:pPr indent="-248918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December 7, 2023	: 90%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January 8-10, 2024 : Final Defense and Skills Test</a:t>
            </a:r>
            <a:endParaRPr/>
          </a:p>
          <a:p>
            <a:pPr indent="-24891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January 22, 2024 : Final Manuscript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6291937" y="6400800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*Dates are subject to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Concerns/Issues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04200" y="1568100"/>
            <a:ext cx="8718900" cy="4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lnSpcReduction="20000"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Lacking team members during Final Defense</a:t>
            </a:r>
            <a:endParaRPr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i="1" lang="en-US" sz="2300"/>
              <a:t>cannot present / reschedule until all members are complete</a:t>
            </a:r>
            <a:endParaRPr i="1" sz="2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Absent during the skills test</a:t>
            </a:r>
            <a:endParaRPr/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-US" sz="2300"/>
              <a:t>considered as zero</a:t>
            </a:r>
            <a:endParaRPr i="1" sz="2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3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non-compliance to required revisions from Capstone41 or incomplete</a:t>
            </a:r>
            <a:endParaRPr/>
          </a:p>
          <a:p>
            <a:pPr indent="-3314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-US" sz="2300"/>
              <a:t>Capstone42 will not be signed or grade will not be submitted / may have INC</a:t>
            </a:r>
            <a:endParaRPr i="1" sz="2300"/>
          </a:p>
          <a:p>
            <a:pPr indent="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3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en-US"/>
              <a:t>Submission of Hardbound manuscript and CD</a:t>
            </a:r>
            <a:endParaRPr/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i="1" lang="en-US" sz="2300"/>
              <a:t>receipts in lieu of harbound - not allowed</a:t>
            </a:r>
            <a:endParaRPr i="1" sz="2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Concerns/Issues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❏"/>
            </a:pPr>
            <a:r>
              <a:rPr lang="en-US"/>
              <a:t>Regrouping  is  allowed if less than 50% of the members passed from Capstone/Thesis41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❏"/>
            </a:pPr>
            <a:r>
              <a:rPr lang="en-US"/>
              <a:t>Consultation Logs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❏"/>
            </a:pPr>
            <a:r>
              <a:rPr lang="en-US"/>
              <a:t>Review tech stack -</a:t>
            </a:r>
            <a:r>
              <a:rPr i="1" lang="en-US" sz="2300"/>
              <a:t> make sure familiar and follow the assigned module</a:t>
            </a:r>
            <a:endParaRPr i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ELECTIVES</a:t>
            </a:r>
            <a:endParaRPr/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940325" y="24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{B6B6864A-9440-4C69-A50B-9F3D12B6DAE1}</a:tableStyleId>
              </a:tblPr>
              <a:tblGrid>
                <a:gridCol w="1550975"/>
                <a:gridCol w="2958450"/>
                <a:gridCol w="2629550"/>
              </a:tblGrid>
              <a:tr h="10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IT ELEC 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Information</a:t>
                      </a:r>
                      <a:r>
                        <a:rPr lang="en-US" sz="2000"/>
                        <a:t> Security 2 /Cybersecurity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Alliance Software Inc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IT ELEC 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ReactJS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Alliance Software Inc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FREE EL 4</a:t>
                      </a:r>
                      <a:endParaRPr sz="2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Nihonggo </a:t>
                      </a:r>
                      <a:endParaRPr sz="2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ctrTitle"/>
          </p:nvPr>
        </p:nvSpPr>
        <p:spPr>
          <a:xfrm>
            <a:off x="685800" y="3355848"/>
            <a:ext cx="8077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82" name="Google Shape;282;p43"/>
          <p:cNvSpPr txBox="1"/>
          <p:nvPr>
            <p:ph idx="1" type="subTitle"/>
          </p:nvPr>
        </p:nvSpPr>
        <p:spPr>
          <a:xfrm>
            <a:off x="685800" y="1828800"/>
            <a:ext cx="807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i="1" lang="en-US"/>
              <a:t>Capstone42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92500" lnSpcReduction="10000"/>
          </a:bodyPr>
          <a:lstStyle/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1. Orientation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2. Capstone Project Advisers’ Forum</a:t>
            </a:r>
            <a:endParaRPr/>
          </a:p>
          <a:p>
            <a:pPr indent="-320040" lvl="1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3. Skills Test - </a:t>
            </a:r>
            <a:r>
              <a:rPr i="1" lang="en-US" sz="2200">
                <a:solidFill>
                  <a:srgbClr val="FF0000"/>
                </a:solidFill>
              </a:rPr>
              <a:t>Individual machine-based programming component for grading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4. Oral Defense Manuscript Writing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5. System Planning and Analysis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6. System Designing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7. System Development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8. System Testing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9. Oral Defense (Required Face to Face)</a:t>
            </a:r>
            <a:endParaRPr/>
          </a:p>
          <a:p>
            <a:pPr indent="-32004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10. Research/Capstone Projects Colloquium/Forum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Capstone 42 Guidelines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775191"/>
            <a:ext cx="8229600" cy="4930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-514347" lvl="0" marL="633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Orientation. </a:t>
            </a:r>
            <a:endParaRPr/>
          </a:p>
          <a:p>
            <a:pPr indent="-274317" lvl="1" marL="7315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On the first week of classes, a general orientation will be conducted where this Capstone Project Manual will be discussed again and reiterated.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-274317" lvl="1" marL="7315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All students will then be required to secure the Oath of Confirmation pertaining to receipt of copy and discourse about of said manual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04800" y="1600201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2. Capstone Project Advisers’ Forum.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Each team adviser must meet her/his teams in one setting.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solidFill>
                  <a:srgbClr val="FF0000"/>
                </a:solidFill>
              </a:rPr>
              <a:t>General and specific issues and concerns must be reported and settled.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Furthermore, if there are changes or the Dean and Subject Teacher approved team regrouping, a new duly- signed copy of the Team Composition Form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Capstone Guidelines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228600" y="1775191"/>
            <a:ext cx="86868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3. Skills Test. </a:t>
            </a:r>
            <a:endParaRPr/>
          </a:p>
          <a:p>
            <a:pPr indent="-332232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Each Capstone42 student must take the Skills Test which is an important component of the grading system. </a:t>
            </a:r>
            <a:endParaRPr/>
          </a:p>
          <a:p>
            <a:pPr indent="-169670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32232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solidFill>
                  <a:srgbClr val="FF0000"/>
                </a:solidFill>
              </a:rPr>
              <a:t>This is an individual machine-based programming exam and does not in any way involve team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9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4. Finalization of the List of Modules. </a:t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Project Manager and her/his team must finalize the List of Modules. </a:t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adviser must check that the same list is anchored from the title, objectives and scope. </a:t>
            </a:r>
            <a:endParaRPr/>
          </a:p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00" y="1408177"/>
            <a:ext cx="8458200" cy="5449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77500" lnSpcReduction="20000"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5. Adviser-Team Consultation. </a:t>
            </a:r>
            <a:endParaRPr/>
          </a:p>
          <a:p>
            <a:pPr indent="-29565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The team will continue doing formal consultations with their adviser.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064"/>
              <a:buNone/>
            </a:pPr>
            <a:r>
              <a:t/>
            </a:r>
            <a:endParaRPr/>
          </a:p>
          <a:p>
            <a:pPr indent="-29565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6923"/>
              <a:buChar char="◼"/>
            </a:pPr>
            <a:r>
              <a:rPr lang="en-US">
                <a:solidFill>
                  <a:srgbClr val="FF0000"/>
                </a:solidFill>
              </a:rPr>
              <a:t>This time, each team is required of at least 3 consultation cycles imposing extent of completion of modules. </a:t>
            </a:r>
            <a:r>
              <a:rPr b="1" lang="en-US" sz="1900"/>
              <a:t>Filled-up Capstone 42 Consultation Logs Form.  </a:t>
            </a:r>
            <a:endParaRPr b="1"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792"/>
              <a:buNone/>
            </a:pPr>
            <a:r>
              <a:t/>
            </a:r>
            <a:endParaRPr b="1" sz="1900"/>
          </a:p>
          <a:p>
            <a:pPr indent="-29565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The adviser and the project manager will affix their signatures in each formal consultation.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064"/>
              <a:buNone/>
            </a:pPr>
            <a:r>
              <a:t/>
            </a:r>
            <a:endParaRPr/>
          </a:p>
          <a:p>
            <a:pPr indent="-29565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>
                <a:solidFill>
                  <a:srgbClr val="FF0000"/>
                </a:solidFill>
              </a:rPr>
              <a:t>Said form will be required in the processing of the Oral Defense Hearing Notice.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064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95656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Hence, the adviser will be made to endorse the team whether or not they are allowed to defend their project or not.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/>
          </a:bodyPr>
          <a:lstStyle/>
          <a:p>
            <a:pPr indent="0" lvl="0" marL="118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6. Panel-Team Consultation. </a:t>
            </a:r>
            <a:endParaRPr/>
          </a:p>
          <a:p>
            <a:pPr indent="-320037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team can, from time to time, consult any member of the Panel to whom they proposed/defended for clarifications of their recommendations.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39" lvl="0" marL="43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panel member must ensure that academic integrity is observed and therefore must not be biased in any form/aspect.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