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  <p:sldMasterId id="2147483659" r:id="rId3"/>
  </p:sldMasterIdLst>
  <p:notesMasterIdLst>
    <p:notesMasterId r:id="rId20"/>
  </p:notesMasterIdLst>
  <p:handoutMasterIdLst>
    <p:handoutMasterId r:id="rId21"/>
  </p:handoutMasterIdLst>
  <p:sldIdLst>
    <p:sldId id="583" r:id="rId4"/>
    <p:sldId id="594" r:id="rId5"/>
    <p:sldId id="298" r:id="rId6"/>
    <p:sldId id="596" r:id="rId7"/>
    <p:sldId id="598" r:id="rId8"/>
    <p:sldId id="599" r:id="rId9"/>
    <p:sldId id="600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58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E7E"/>
    <a:srgbClr val="046A38"/>
    <a:srgbClr val="FFC000"/>
    <a:srgbClr val="E7EEEA"/>
    <a:srgbClr val="CBDCD2"/>
    <a:srgbClr val="EAF7F0"/>
    <a:srgbClr val="878787"/>
    <a:srgbClr val="00925F"/>
    <a:srgbClr val="6CBE99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89144" autoAdjust="0"/>
  </p:normalViewPr>
  <p:slideViewPr>
    <p:cSldViewPr snapToGrid="0">
      <p:cViewPr varScale="1">
        <p:scale>
          <a:sx n="78" d="100"/>
          <a:sy n="78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2721-BA32-4A63-8825-962E4669C19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D1261-84D5-4CCB-B327-C10BA41664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4FCC-C8D2-486F-849F-816D3BE9A58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7375D-D266-4B0A-9C31-622340DCE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375D-D266-4B0A-9C31-622340DCEDB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375D-D266-4B0A-9C31-622340DCEDB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375D-D266-4B0A-9C31-622340DCED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2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38625"/>
            <a:ext cx="9144000" cy="4191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A231D-270A-4212-B40D-551CA7A8F43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副标题 2"/>
          <p:cNvSpPr txBox="1"/>
          <p:nvPr userDrawn="1"/>
        </p:nvSpPr>
        <p:spPr>
          <a:xfrm>
            <a:off x="1524000" y="4238625"/>
            <a:ext cx="9144000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31070"/>
            <a:ext cx="9144000" cy="631934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Rectangle 10"/>
          <p:cNvSpPr/>
          <p:nvPr userDrawn="1"/>
        </p:nvSpPr>
        <p:spPr>
          <a:xfrm>
            <a:off x="-1238865" y="1101213"/>
            <a:ext cx="1101213" cy="500461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1"/>
          <p:cNvSpPr/>
          <p:nvPr userDrawn="1"/>
        </p:nvSpPr>
        <p:spPr>
          <a:xfrm>
            <a:off x="-1071716" y="1809135"/>
            <a:ext cx="353961" cy="235974"/>
          </a:xfrm>
          <a:prstGeom prst="rect">
            <a:avLst/>
          </a:prstGeom>
          <a:solidFill>
            <a:srgbClr val="0092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2"/>
          <p:cNvSpPr txBox="1"/>
          <p:nvPr userDrawn="1"/>
        </p:nvSpPr>
        <p:spPr>
          <a:xfrm>
            <a:off x="-1199535" y="1170039"/>
            <a:ext cx="96356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buFont typeface="微软雅黑" panose="020B0503020204020204" pitchFamily="34" charset="-122"/>
              <a:buNone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标准色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微软雅黑" panose="020B0503020204020204" pitchFamily="34" charset="-122"/>
              <a:buNone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3"/>
          <p:cNvSpPr/>
          <p:nvPr userDrawn="1"/>
        </p:nvSpPr>
        <p:spPr>
          <a:xfrm>
            <a:off x="-1071716" y="2279117"/>
            <a:ext cx="353961" cy="235974"/>
          </a:xfrm>
          <a:prstGeom prst="rect">
            <a:avLst/>
          </a:prstGeom>
          <a:solidFill>
            <a:srgbClr val="6CBE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4"/>
          <p:cNvSpPr/>
          <p:nvPr userDrawn="1"/>
        </p:nvSpPr>
        <p:spPr>
          <a:xfrm>
            <a:off x="-1071716" y="2749099"/>
            <a:ext cx="353961" cy="235974"/>
          </a:xfrm>
          <a:prstGeom prst="rect">
            <a:avLst/>
          </a:prstGeom>
          <a:solidFill>
            <a:srgbClr val="EAF7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5"/>
          <p:cNvSpPr/>
          <p:nvPr userDrawn="1"/>
        </p:nvSpPr>
        <p:spPr>
          <a:xfrm>
            <a:off x="-1071716" y="3219081"/>
            <a:ext cx="353961" cy="235974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/>
          <p:nvPr userDrawn="1"/>
        </p:nvSpPr>
        <p:spPr>
          <a:xfrm>
            <a:off x="-1071716" y="3689063"/>
            <a:ext cx="353961" cy="235974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/>
          <p:nvPr userDrawn="1"/>
        </p:nvSpPr>
        <p:spPr>
          <a:xfrm>
            <a:off x="-1071716" y="4159046"/>
            <a:ext cx="353961" cy="23597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直角三角形 17"/>
          <p:cNvSpPr/>
          <p:nvPr userDrawn="1"/>
        </p:nvSpPr>
        <p:spPr>
          <a:xfrm>
            <a:off x="0" y="3200400"/>
            <a:ext cx="1408670" cy="3657600"/>
          </a:xfrm>
          <a:prstGeom prst="rtTriangl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直角三角形 18"/>
          <p:cNvSpPr/>
          <p:nvPr userDrawn="1"/>
        </p:nvSpPr>
        <p:spPr>
          <a:xfrm rot="10800000" flipH="1">
            <a:off x="-24714" y="-1"/>
            <a:ext cx="1421027" cy="5634681"/>
          </a:xfrm>
          <a:prstGeom prst="rtTriangle">
            <a:avLst/>
          </a:prstGeom>
          <a:solidFill>
            <a:schemeClr val="accent1">
              <a:alpha val="33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直角三角形 19"/>
          <p:cNvSpPr/>
          <p:nvPr userDrawn="1"/>
        </p:nvSpPr>
        <p:spPr>
          <a:xfrm flipH="1">
            <a:off x="10770973" y="2012557"/>
            <a:ext cx="1439563" cy="4845443"/>
          </a:xfrm>
          <a:prstGeom prst="rtTriangle">
            <a:avLst/>
          </a:prstGeom>
          <a:solidFill>
            <a:schemeClr val="accent1">
              <a:alpha val="77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27480" y="2719983"/>
            <a:ext cx="4954923" cy="1810161"/>
          </a:xfrm>
        </p:spPr>
        <p:txBody>
          <a:bodyPr anchor="b">
            <a:normAutofit/>
          </a:bodyPr>
          <a:lstStyle>
            <a:lvl1pPr marL="0" marR="0" indent="0" algn="l" defTabSz="608965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4265" b="0" i="0">
                <a:solidFill>
                  <a:schemeClr val="tx1"/>
                </a:solidFill>
                <a:latin typeface="Myriad Pro" panose="020B0503030403020204"/>
                <a:cs typeface="Myriad Pro" panose="020B0503030403020204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56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67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3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59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55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Divider title in 32pt</a:t>
            </a:r>
          </a:p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4265" dirty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分隔页字号</a:t>
            </a:r>
            <a:r>
              <a:rPr lang="en-US" dirty="0"/>
              <a:t>32pt</a:t>
            </a:r>
          </a:p>
        </p:txBody>
      </p:sp>
      <p:pic>
        <p:nvPicPr>
          <p:cNvPr id="7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7764" y="208978"/>
            <a:ext cx="1174636" cy="279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9229"/>
            <a:ext cx="10972800" cy="637751"/>
          </a:xfrm>
        </p:spPr>
        <p:txBody>
          <a:bodyPr lIns="0" anchor="t">
            <a:normAutofit/>
          </a:bodyPr>
          <a:lstStyle>
            <a:lvl1pPr algn="l">
              <a:lnSpc>
                <a:spcPct val="100000"/>
              </a:lnSpc>
              <a:defRPr sz="2400" b="0" i="0">
                <a:latin typeface="Myriad Pro" panose="020B0503030403020204"/>
                <a:cs typeface="Myriad Pro" panose="020B0503030403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9630"/>
            <a:ext cx="10972800" cy="4266811"/>
          </a:xfrm>
        </p:spPr>
        <p:txBody>
          <a:bodyPr lIns="0"/>
          <a:lstStyle>
            <a:lvl1pPr>
              <a:buClr>
                <a:schemeClr val="accent1"/>
              </a:buClr>
              <a:defRPr sz="2135" b="0" i="0">
                <a:solidFill>
                  <a:schemeClr val="tx1"/>
                </a:solidFill>
                <a:latin typeface="Myriad Pro" panose="020B0503030403020204"/>
                <a:cs typeface="Myriad Pro" panose="020B0503030403020204"/>
              </a:defRPr>
            </a:lvl1pPr>
            <a:lvl2pPr>
              <a:defRPr sz="1865" b="0" i="0">
                <a:solidFill>
                  <a:schemeClr val="tx1"/>
                </a:solidFill>
                <a:latin typeface="Myriad Pro" panose="020B0503030403020204"/>
                <a:cs typeface="Myriad Pro" panose="020B0503030403020204"/>
              </a:defRPr>
            </a:lvl2pPr>
            <a:lvl3pPr>
              <a:defRPr sz="1600" b="0" i="0">
                <a:solidFill>
                  <a:schemeClr val="tx1"/>
                </a:solidFill>
                <a:latin typeface="Myriad Pro" panose="020B0503030403020204"/>
                <a:cs typeface="Myriad Pro" panose="020B0503030403020204"/>
              </a:defRPr>
            </a:lvl3pPr>
            <a:lvl4pPr>
              <a:defRPr sz="1335" b="0" i="0">
                <a:solidFill>
                  <a:schemeClr val="tx1"/>
                </a:solidFill>
                <a:latin typeface="Myriad Pro" panose="020B0503030403020204"/>
                <a:cs typeface="Myriad Pro" panose="020B0503030403020204"/>
              </a:defRPr>
            </a:lvl4pPr>
            <a:lvl5pPr>
              <a:defRPr sz="1200" b="0" i="0">
                <a:solidFill>
                  <a:schemeClr val="tx1"/>
                </a:solidFill>
                <a:latin typeface="Myriad Pro" panose="020B0503030403020204"/>
                <a:cs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1738" y="6295572"/>
            <a:ext cx="537245" cy="486683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/>
                </a:solidFill>
                <a:latin typeface="Myriad Pro Light" panose="020B0403030403020204"/>
                <a:cs typeface="Myriad Pro Light" panose="020B0403030403020204"/>
              </a:defRPr>
            </a:lvl1pPr>
          </a:lstStyle>
          <a:p>
            <a:pPr defTabSz="608965"/>
            <a:fld id="{9380A3BF-C42B-5B4A-8FD1-FDF44958D935}" type="slidenum">
              <a:rPr lang="en-US" smtClean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7764" y="208978"/>
            <a:ext cx="1174636" cy="279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sym typeface="Helvetica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34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154" y="1278194"/>
            <a:ext cx="11003186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731520"/>
            <a:ext cx="10972800" cy="525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731520"/>
            <a:ext cx="10972800" cy="525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662" y="347156"/>
            <a:ext cx="10916138" cy="461665"/>
          </a:xfr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662" y="1049865"/>
            <a:ext cx="10916138" cy="5076296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4271-87EC-480C-93A5-6941F7C424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副标题"/>
          <p:cNvSpPr txBox="1"/>
          <p:nvPr userDrawn="1"/>
        </p:nvSpPr>
        <p:spPr>
          <a:xfrm>
            <a:off x="163633" y="372533"/>
            <a:ext cx="107299" cy="385488"/>
          </a:xfrm>
          <a:prstGeom prst="rect">
            <a:avLst/>
          </a:prstGeom>
          <a:solidFill>
            <a:srgbClr val="215D66"/>
          </a:solidFill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08" y="196012"/>
            <a:ext cx="1271384" cy="30228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89" y="6356746"/>
            <a:ext cx="2742447" cy="364275"/>
          </a:xfrm>
        </p:spPr>
        <p:txBody>
          <a:bodyPr/>
          <a:lstStyle/>
          <a:p>
            <a:fld id="{32BF82D2-7A68-459D-A996-9BDDA2518FA4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412" y="6356746"/>
            <a:ext cx="4115176" cy="3642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831850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-3899" y="6698502"/>
            <a:ext cx="12195899" cy="159498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-3899" y="6731558"/>
            <a:ext cx="12195899" cy="126442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705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29" y="104695"/>
            <a:ext cx="1438488" cy="1016564"/>
          </a:xfrm>
          <a:prstGeom prst="rect">
            <a:avLst/>
          </a:prstGeom>
        </p:spPr>
      </p:pic>
      <p:sp>
        <p:nvSpPr>
          <p:cNvPr id="6" name="Freeform 9"/>
          <p:cNvSpPr/>
          <p:nvPr userDrawn="1"/>
        </p:nvSpPr>
        <p:spPr bwMode="auto">
          <a:xfrm>
            <a:off x="-3810" y="0"/>
            <a:ext cx="12193270" cy="1184275"/>
          </a:xfrm>
          <a:custGeom>
            <a:avLst/>
            <a:gdLst>
              <a:gd name="T0" fmla="*/ 0 w 5718"/>
              <a:gd name="T1" fmla="*/ 0 h 519"/>
              <a:gd name="T2" fmla="*/ 5718 w 5718"/>
              <a:gd name="T3" fmla="*/ 0 h 519"/>
              <a:gd name="T4" fmla="*/ 5718 w 5718"/>
              <a:gd name="T5" fmla="*/ 152 h 519"/>
              <a:gd name="T6" fmla="*/ 3115 w 5718"/>
              <a:gd name="T7" fmla="*/ 152 h 519"/>
              <a:gd name="T8" fmla="*/ 3059 w 5718"/>
              <a:gd name="T9" fmla="*/ 156 h 519"/>
              <a:gd name="T10" fmla="*/ 3003 w 5718"/>
              <a:gd name="T11" fmla="*/ 168 h 519"/>
              <a:gd name="T12" fmla="*/ 2953 w 5718"/>
              <a:gd name="T13" fmla="*/ 189 h 519"/>
              <a:gd name="T14" fmla="*/ 2906 w 5718"/>
              <a:gd name="T15" fmla="*/ 215 h 519"/>
              <a:gd name="T16" fmla="*/ 2862 w 5718"/>
              <a:gd name="T17" fmla="*/ 250 h 519"/>
              <a:gd name="T18" fmla="*/ 2824 w 5718"/>
              <a:gd name="T19" fmla="*/ 290 h 519"/>
              <a:gd name="T20" fmla="*/ 2790 w 5718"/>
              <a:gd name="T21" fmla="*/ 336 h 519"/>
              <a:gd name="T22" fmla="*/ 2759 w 5718"/>
              <a:gd name="T23" fmla="*/ 381 h 519"/>
              <a:gd name="T24" fmla="*/ 2720 w 5718"/>
              <a:gd name="T25" fmla="*/ 421 h 519"/>
              <a:gd name="T26" fmla="*/ 2677 w 5718"/>
              <a:gd name="T27" fmla="*/ 456 h 519"/>
              <a:gd name="T28" fmla="*/ 2628 w 5718"/>
              <a:gd name="T29" fmla="*/ 482 h 519"/>
              <a:gd name="T30" fmla="*/ 2577 w 5718"/>
              <a:gd name="T31" fmla="*/ 503 h 519"/>
              <a:gd name="T32" fmla="*/ 2523 w 5718"/>
              <a:gd name="T33" fmla="*/ 515 h 519"/>
              <a:gd name="T34" fmla="*/ 2467 w 5718"/>
              <a:gd name="T35" fmla="*/ 519 h 519"/>
              <a:gd name="T36" fmla="*/ 0 w 5718"/>
              <a:gd name="T37" fmla="*/ 519 h 519"/>
              <a:gd name="T38" fmla="*/ 0 w 5718"/>
              <a:gd name="T39" fmla="*/ 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18" h="519">
                <a:moveTo>
                  <a:pt x="0" y="0"/>
                </a:moveTo>
                <a:lnTo>
                  <a:pt x="5718" y="0"/>
                </a:lnTo>
                <a:lnTo>
                  <a:pt x="5718" y="152"/>
                </a:lnTo>
                <a:lnTo>
                  <a:pt x="3115" y="152"/>
                </a:lnTo>
                <a:lnTo>
                  <a:pt x="3059" y="156"/>
                </a:lnTo>
                <a:lnTo>
                  <a:pt x="3003" y="168"/>
                </a:lnTo>
                <a:lnTo>
                  <a:pt x="2953" y="189"/>
                </a:lnTo>
                <a:lnTo>
                  <a:pt x="2906" y="215"/>
                </a:lnTo>
                <a:lnTo>
                  <a:pt x="2862" y="250"/>
                </a:lnTo>
                <a:lnTo>
                  <a:pt x="2824" y="290"/>
                </a:lnTo>
                <a:lnTo>
                  <a:pt x="2790" y="336"/>
                </a:lnTo>
                <a:lnTo>
                  <a:pt x="2759" y="381"/>
                </a:lnTo>
                <a:lnTo>
                  <a:pt x="2720" y="421"/>
                </a:lnTo>
                <a:lnTo>
                  <a:pt x="2677" y="456"/>
                </a:lnTo>
                <a:lnTo>
                  <a:pt x="2628" y="482"/>
                </a:lnTo>
                <a:lnTo>
                  <a:pt x="2577" y="503"/>
                </a:lnTo>
                <a:lnTo>
                  <a:pt x="2523" y="515"/>
                </a:lnTo>
                <a:lnTo>
                  <a:pt x="2467" y="519"/>
                </a:lnTo>
                <a:lnTo>
                  <a:pt x="0" y="519"/>
                </a:lnTo>
                <a:lnTo>
                  <a:pt x="0" y="0"/>
                </a:lnTo>
                <a:close/>
              </a:path>
            </a:pathLst>
          </a:custGeom>
          <a:solidFill>
            <a:srgbClr val="33AE7E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48131"/>
            <a:ext cx="10972800" cy="524036"/>
          </a:xfrm>
        </p:spPr>
        <p:txBody>
          <a:bodyPr lIns="0">
            <a:noAutofit/>
          </a:bodyPr>
          <a:lstStyle>
            <a:lvl1pPr marL="0" indent="0">
              <a:buNone/>
              <a:defRPr sz="1865" b="1" i="0" baseline="0">
                <a:solidFill>
                  <a:schemeClr val="accent1"/>
                </a:solidFill>
                <a:latin typeface="方正兰亭中粗黑简体" panose="02000000000000000000" pitchFamily="2" charset="-122"/>
                <a:ea typeface="方正兰亭中粗黑简体" panose="02000000000000000000" pitchFamily="2" charset="-122"/>
                <a:cs typeface="方正兰亭中粗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内页副标题，</a:t>
            </a:r>
            <a:r>
              <a:rPr lang="en-US" altLang="zh-CN" dirty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09600" y="1775372"/>
            <a:ext cx="10972800" cy="4392083"/>
          </a:xfrm>
        </p:spPr>
        <p:txBody>
          <a:bodyPr lIns="0" bIns="0" numCol="1">
            <a:noAutofit/>
          </a:bodyPr>
          <a:lstStyle>
            <a:lvl1pPr marL="236855" indent="-23685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1865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832485" marR="0" indent="-22288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865" normalizeH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1437640" marR="0" indent="-21844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865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3pPr>
            <a:lvl4pPr marL="2032000" marR="0" indent="-203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865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4pPr>
            <a:lvl5pPr marL="2626995" marR="0" indent="-18859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1865" normalizeH="0" baseline="0"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5pPr>
          </a:lstStyle>
          <a:p>
            <a:pPr lvl="0"/>
            <a:r>
              <a:rPr lang="zh-CN" altLang="en-US" dirty="0"/>
              <a:t>内文，</a:t>
            </a:r>
            <a:r>
              <a:rPr lang="en-US" altLang="zh-CN" dirty="0"/>
              <a:t>14pt. </a:t>
            </a:r>
            <a:endParaRPr lang="en-US" dirty="0"/>
          </a:p>
          <a:p>
            <a:pPr marL="624205" marR="0" lvl="1" indent="-1670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1078230" marR="0" lvl="2" indent="-16383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1524000" marR="0" lvl="3" indent="-152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1970405" marR="0" lvl="4" indent="-14160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00" y="564672"/>
            <a:ext cx="10972800" cy="603984"/>
          </a:xfrm>
        </p:spPr>
        <p:txBody>
          <a:bodyPr lIns="0" tIns="0" bIns="0">
            <a:noAutofit/>
          </a:bodyPr>
          <a:lstStyle>
            <a:lvl1pPr algn="l">
              <a:defRPr sz="3200" b="1" i="0">
                <a:latin typeface="方正兰亭中粗黑简体" panose="02000000000000000000" pitchFamily="2" charset="-122"/>
                <a:ea typeface="方正兰亭中粗黑简体" panose="02000000000000000000" pitchFamily="2" charset="-122"/>
                <a:cs typeface="方正兰亭中粗黑简体" panose="02000000000000000000" pitchFamily="2" charset="-122"/>
              </a:defRPr>
            </a:lvl1pPr>
          </a:lstStyle>
          <a:p>
            <a:r>
              <a:rPr lang="zh-CN" altLang="en-US" dirty="0"/>
              <a:t>内页标题，</a:t>
            </a:r>
            <a:r>
              <a:rPr lang="en-US" altLang="zh-CN" dirty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0460400" y="6336116"/>
            <a:ext cx="1077551" cy="25400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1065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  <a:t>‹#›</a:t>
            </a:fld>
            <a:endParaRPr lang="en-US" sz="1065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460400" y="6336116"/>
            <a:ext cx="1077551" cy="25400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1065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  <a:t>‹#›</a:t>
            </a:fld>
            <a:endParaRPr lang="en-US" sz="1065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309044" y="2398161"/>
            <a:ext cx="4239107" cy="1143000"/>
          </a:xfrm>
        </p:spPr>
        <p:txBody>
          <a:bodyPr tIns="0" rIns="0" bIns="0" anchor="t" anchorCtr="0">
            <a:noAutofit/>
          </a:bodyPr>
          <a:lstStyle>
            <a:lvl1pPr algn="l">
              <a:defRPr sz="4265" b="1" i="0" baseline="0">
                <a:solidFill>
                  <a:schemeClr val="accent1"/>
                </a:solidFill>
                <a:latin typeface="方正兰亭中粗黑简体" panose="02000000000000000000" pitchFamily="2" charset="-122"/>
                <a:ea typeface="方正兰亭中粗黑简体" panose="02000000000000000000" pitchFamily="2" charset="-122"/>
                <a:cs typeface="方正兰亭中粗黑简体" panose="02000000000000000000" pitchFamily="2" charset="-122"/>
              </a:defRPr>
            </a:lvl1pPr>
          </a:lstStyle>
          <a:p>
            <a:r>
              <a:rPr lang="zh-CN" altLang="en-US" dirty="0"/>
              <a:t>分页标题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32pt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7441657" y="3114957"/>
            <a:ext cx="4106492" cy="2123809"/>
          </a:xfrm>
        </p:spPr>
        <p:txBody>
          <a:bodyPr lIns="0">
            <a:noAutofit/>
          </a:bodyPr>
          <a:lstStyle>
            <a:lvl1pPr marL="236855" marR="0" indent="-23685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2665" b="0" i="0" baseline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>
              <a:defRPr sz="2665" b="0" i="0"/>
            </a:lvl2pPr>
            <a:lvl3pPr>
              <a:defRPr sz="2665" b="0" i="0"/>
            </a:lvl3pPr>
            <a:lvl4pPr>
              <a:defRPr sz="2665" b="0" i="0"/>
            </a:lvl4pPr>
            <a:lvl5pPr>
              <a:defRPr sz="2665" b="0" i="0"/>
            </a:lvl5pPr>
          </a:lstStyle>
          <a:p>
            <a:pPr lvl="0"/>
            <a:r>
              <a:rPr lang="zh-CN" altLang="en-US" dirty="0"/>
              <a:t>内文，</a:t>
            </a:r>
            <a:r>
              <a:rPr lang="en-US" altLang="zh-CN" dirty="0"/>
              <a:t>20pt</a:t>
            </a:r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20pt</a:t>
            </a:r>
            <a:endParaRPr lang="en-US" dirty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20pt</a:t>
            </a:r>
            <a:endParaRPr lang="en-US" dirty="0"/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20pt</a:t>
            </a:r>
            <a:endParaRPr lang="en-US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27479" y="2719982"/>
            <a:ext cx="4954923" cy="181016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3200" b="0" i="0">
                <a:solidFill>
                  <a:schemeClr val="tx1"/>
                </a:solidFill>
                <a:latin typeface="+mj-ea"/>
                <a:ea typeface="+mj-ea"/>
                <a:cs typeface="方正兰亭纤黑简体" panose="02000000000000000000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Divider title in 32pt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3200" dirty="0">
                <a:latin typeface="华文黑体"/>
                <a:ea typeface="华文黑体"/>
                <a:cs typeface="华文黑体"/>
              </a:rPr>
              <a:t>分隔页字号</a:t>
            </a:r>
            <a:r>
              <a:rPr lang="en-US" dirty="0"/>
              <a:t>32pt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8999" y="593724"/>
            <a:ext cx="11424000" cy="648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806" y="287477"/>
            <a:ext cx="1194329" cy="283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4.png"/><Relationship Id="rId4" Type="http://schemas.openxmlformats.org/officeDocument/2006/relationships/theme" Target="../theme/theme2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7662" y="221029"/>
            <a:ext cx="10119945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7662" y="937846"/>
            <a:ext cx="10916138" cy="523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4F4271-87EC-480C-93A5-6941F7C424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" name="think-cell Slide" r:id="rId8" imgW="12700" imgH="12700" progId="TCLayout.ActiveDocument.1">
                  <p:embed/>
                </p:oleObj>
              </mc:Choice>
              <mc:Fallback>
                <p:oleObj name="think-cell Slide" r:id="rId8" imgW="12700" imgH="12700" progId="TCLayout.ActiveDocument.1">
                  <p:embed/>
                  <p:pic>
                    <p:nvPicPr>
                      <p:cNvPr id="0" name="图片 14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white"/>
              </a:solidFill>
              <a:ea typeface="方正兰亭纤黑简体" panose="02000000000000000000" charset="-122"/>
              <a:sym typeface="方正兰亭纤黑简体" panose="02000000000000000000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31520"/>
            <a:ext cx="10972800" cy="525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2523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1pPr>
          </a:lstStyle>
          <a:p>
            <a:pPr defTabSz="457200"/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1238865" y="1101213"/>
            <a:ext cx="1101213" cy="500461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071716" y="1809135"/>
            <a:ext cx="353961" cy="235974"/>
          </a:xfrm>
          <a:prstGeom prst="rect">
            <a:avLst/>
          </a:prstGeom>
          <a:solidFill>
            <a:srgbClr val="0092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199535" y="1170039"/>
            <a:ext cx="96356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buFont typeface="微软雅黑" panose="020B0503020204020204" pitchFamily="34" charset="-12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标准色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buFont typeface="微软雅黑" panose="020B0503020204020204" pitchFamily="34" charset="-12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配置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071716" y="2279117"/>
            <a:ext cx="353961" cy="235974"/>
          </a:xfrm>
          <a:prstGeom prst="rect">
            <a:avLst/>
          </a:prstGeom>
          <a:solidFill>
            <a:srgbClr val="6CBE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071716" y="2749099"/>
            <a:ext cx="353961" cy="235974"/>
          </a:xfrm>
          <a:prstGeom prst="rect">
            <a:avLst/>
          </a:prstGeom>
          <a:solidFill>
            <a:srgbClr val="EAF7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071716" y="3219081"/>
            <a:ext cx="353961" cy="235974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1071716" y="3689063"/>
            <a:ext cx="353961" cy="235974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071716" y="4159046"/>
            <a:ext cx="353961" cy="23597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7"/>
          <p:cNvSpPr txBox="1">
            <a:spLocks noChangeArrowheads="1"/>
          </p:cNvSpPr>
          <p:nvPr userDrawn="1"/>
        </p:nvSpPr>
        <p:spPr>
          <a:xfrm>
            <a:off x="244232" y="6537325"/>
            <a:ext cx="488461" cy="184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4992" tIns="42497" rIns="84992" bIns="42497" numCol="1" anchor="t" anchorCtr="0" compatLnSpc="1"/>
          <a:lstStyle>
            <a:defPPr>
              <a:defRPr lang="en-US"/>
            </a:defPPr>
            <a:lvl1pPr>
              <a:lnSpc>
                <a:spcPct val="100000"/>
              </a:lnSpc>
              <a:buClrTx/>
              <a:buFontTx/>
              <a:buNone/>
              <a:defRPr sz="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BE8589-CD09-4F99-8D34-1269BBB4BEE5}" type="slidenum">
              <a:rPr lang="zh-CN" altLang="en-US" sz="100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‹#›</a:t>
            </a:fld>
            <a:endParaRPr lang="en-US" altLang="zh-CN" sz="1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806" y="287477"/>
            <a:ext cx="1194329" cy="283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ea"/>
          <a:ea typeface="+mj-ea"/>
          <a:cs typeface="方正兰亭纤黑简体" panose="02000000000000000000" charset="-122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微软雅黑" panose="020B0503020204020204" pitchFamily="34" charset="-122"/>
        <a:buChar char="▪"/>
        <a:defRPr sz="2000" kern="1200">
          <a:solidFill>
            <a:schemeClr val="tx1"/>
          </a:solidFill>
          <a:latin typeface="方正兰亭纤黑简体" panose="02000000000000000000" charset="-122"/>
          <a:ea typeface="方正兰亭纤黑简体" panose="02000000000000000000" charset="-122"/>
          <a:cs typeface="方正兰亭纤黑简体" panose="02000000000000000000" charset="-122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1600" kern="1200">
          <a:solidFill>
            <a:schemeClr val="tx1"/>
          </a:solidFill>
          <a:latin typeface="方正兰亭纤黑简体" panose="02000000000000000000" charset="-122"/>
          <a:ea typeface="方正兰亭纤黑简体" panose="02000000000000000000" charset="-122"/>
          <a:cs typeface="方正兰亭纤黑简体" panose="02000000000000000000" charset="-122"/>
        </a:defRPr>
      </a:lvl2pPr>
      <a:lvl3pPr marL="1143000" indent="-228600" algn="l" defTabSz="457200" rtl="0" eaLnBrk="1" latinLnBrk="0" hangingPunct="1">
        <a:spcBef>
          <a:spcPct val="20000"/>
        </a:spcBef>
        <a:buFont typeface="微软雅黑" panose="020B0503020204020204" pitchFamily="34" charset="-122"/>
        <a:buChar char="▪"/>
        <a:defRPr sz="1400" kern="1200">
          <a:solidFill>
            <a:schemeClr val="tx1"/>
          </a:solidFill>
          <a:latin typeface="方正兰亭纤黑简体" panose="02000000000000000000" charset="-122"/>
          <a:ea typeface="方正兰亭纤黑简体" panose="02000000000000000000" charset="-122"/>
          <a:cs typeface="方正兰亭纤黑简体" panose="02000000000000000000" charset="-122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200" kern="1200">
          <a:solidFill>
            <a:schemeClr val="tx1"/>
          </a:solidFill>
          <a:latin typeface="方正兰亭纤黑简体" panose="02000000000000000000" charset="-122"/>
          <a:ea typeface="方正兰亭纤黑简体" panose="02000000000000000000" charset="-122"/>
          <a:cs typeface="方正兰亭纤黑简体" panose="02000000000000000000" charset="-122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tx1"/>
          </a:solidFill>
          <a:latin typeface="方正兰亭纤黑简体" panose="02000000000000000000" charset="-122"/>
          <a:ea typeface="方正兰亭纤黑简体" panose="02000000000000000000" charset="-122"/>
          <a:cs typeface="方正兰亭纤黑简体" panose="02000000000000000000" charset="-122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8965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sym typeface="Helvetic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8965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sym typeface="Helvetica Ligh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1738" y="6295572"/>
            <a:ext cx="537245" cy="486683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Myriad Pro Light" panose="020B0403030403020204"/>
                <a:cs typeface="Myriad Pro Light" panose="020B0403030403020204"/>
              </a:defRPr>
            </a:lvl1pPr>
          </a:lstStyle>
          <a:p>
            <a:pPr defTabSz="608965" fontAlgn="base">
              <a:spcBef>
                <a:spcPct val="0"/>
              </a:spcBef>
              <a:spcAft>
                <a:spcPct val="0"/>
              </a:spcAft>
            </a:pPr>
            <a:fld id="{9380A3BF-C42B-5B4A-8FD1-FDF44958D935}" type="slidenum">
              <a:rPr lang="en-US" sz="1600" smtClean="0">
                <a:solidFill>
                  <a:srgbClr val="000000">
                    <a:tint val="75000"/>
                  </a:srgbClr>
                </a:solidFill>
                <a:ea typeface="宋体" panose="02010600030101010101" pitchFamily="2" charset="-122"/>
                <a:sym typeface="Helvetica Light"/>
              </a:rPr>
              <a:t>‹#›</a:t>
            </a:fld>
            <a:endParaRPr lang="en-US" sz="1600" dirty="0">
              <a:solidFill>
                <a:srgbClr val="000000">
                  <a:tint val="75000"/>
                </a:srgbClr>
              </a:solidFill>
              <a:ea typeface="宋体" panose="02010600030101010101" pitchFamily="2" charset="-122"/>
              <a:sym typeface="Helvetic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defTabSz="60896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608965" rtl="0" eaLnBrk="1" latinLnBrk="0" hangingPunct="1">
        <a:spcBef>
          <a:spcPct val="20000"/>
        </a:spcBef>
        <a:buFont typeface="AmericanTypewriter" charset="0"/>
        <a:buChar char="‑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myoas.com/pages/viewpage.action?pageId=34521921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dl.sec.oppoer.me/stascanWeb/newTas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dl.sec.oppoer.me/appscanweb/ho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dl.sec.oppoer.me/appscanweb/ho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45342" y="1698261"/>
            <a:ext cx="9144000" cy="1154540"/>
          </a:xfrm>
        </p:spPr>
        <p:txBody>
          <a:bodyPr anchor="ctr">
            <a:normAutofit/>
          </a:bodyPr>
          <a:lstStyle/>
          <a:p>
            <a:r>
              <a:rPr lang="zh-CN" altLang="en-US" sz="3200" dirty="0"/>
              <a:t>权限披露、提前联网问</a:t>
            </a:r>
            <a:r>
              <a:rPr lang="zh-CN" altLang="en-US" sz="3200" dirty="0" smtClean="0"/>
              <a:t>题介绍、自</a:t>
            </a:r>
            <a:r>
              <a:rPr lang="zh-CN" altLang="en-US" sz="3200" dirty="0"/>
              <a:t>检方法</a:t>
            </a:r>
          </a:p>
        </p:txBody>
      </p:sp>
      <p:sp>
        <p:nvSpPr>
          <p:cNvPr id="2" name="副标题 6"/>
          <p:cNvSpPr>
            <a:spLocks noGrp="1"/>
          </p:cNvSpPr>
          <p:nvPr/>
        </p:nvSpPr>
        <p:spPr>
          <a:xfrm>
            <a:off x="3834130" y="4681855"/>
            <a:ext cx="3675380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江俊杰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2011/11/18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披露问题介绍和自检方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591" y="864928"/>
            <a:ext cx="1053363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披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露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doc.myoas.com/pages/viewpage.action?pageId=345219210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及到使用高敏权限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露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及到使用个人数据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露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不需要在自有隐私政策披露，以超链接形式放置三方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隐私政策即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：浏览器业务集成掌阅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，掌阅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嵌套支付宝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。支付宝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不需要在浏览器隐私政策披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露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5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披露问题介绍和自检方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8578" y="5347637"/>
            <a:ext cx="105336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、史宾格助手将在下周三（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11.24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）后就过期，自研的扫描工具大概计划在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月中旬可以正式使用，三方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披露这块的问题暂不加入考核要求，待自研系统可以使用后再进行；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、没有工具的期间，建议业务方在版本迭代时，如果有三方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新增或去除的，可以按照披露规则进行隐私政策的更新。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（只是暂时无法使用工具进行一个全量的确认）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29" y="1678896"/>
            <a:ext cx="6878300" cy="347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372991" y="820683"/>
            <a:ext cx="105336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披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露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的自检方法：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使用百度史宾格助手进行扫描，涉及敏感权限、收集个人信息的三方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需在隐私政策中进行披露：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0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前联网问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题介绍和自检方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0591" y="707057"/>
            <a:ext cx="105336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前联网问题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检测场景：第一次启动</a:t>
            </a:r>
            <a:r>
              <a:rPr lang="en-US" altLang="zh-CN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时，还未点击</a:t>
            </a:r>
            <a:r>
              <a:rPr lang="en-US" altLang="zh-CN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同意</a:t>
            </a:r>
            <a:r>
              <a:rPr lang="en-US" altLang="zh-CN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按钮（即用户还未同意隐私政策），检测出有联网行为</a:t>
            </a:r>
            <a:endParaRPr lang="en-US" altLang="zh-CN" sz="1600" dirty="0" smtClean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主要原因：</a:t>
            </a:r>
            <a:endParaRPr lang="en-US" altLang="zh-CN" sz="1600" dirty="0" smtClean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自己代码在同意隐私政策前有联网行为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、集成的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初始化动作有联网动作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，但未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调整到同意隐私政策之后</a:t>
            </a:r>
            <a:endParaRPr lang="en-US" altLang="zh-CN" sz="1400" dirty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47" y="2675237"/>
            <a:ext cx="3161707" cy="3972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45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三、提前联网问题介绍和自检方法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7306" y="795598"/>
            <a:ext cx="10533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前联网的自检方法：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、开发同学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）启动一下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，不进行任何操作，打印日志查看是否有一些联网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（如果可以做到的话，也可以写个脚本，扫描一下自己业务在同意隐私政策逻辑之前的代码）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59" y="2473316"/>
            <a:ext cx="4557155" cy="2446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307305" y="5353354"/>
            <a:ext cx="10533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致的问题的处理方法：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可以把所集成的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的初始化逻辑调整至同意隐私弹窗之后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6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三、提前联网问题介绍和自检方法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590" y="455463"/>
            <a:ext cx="10533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、工具检测：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590" y="1061884"/>
            <a:ext cx="105336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APPINSPECTOR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态检测工具进行测试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://sdl.sec.oppoer.me/stascanWeb/newTask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）上传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，选择云真机后提交任务：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98" y="2139102"/>
            <a:ext cx="6668106" cy="1984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98" y="4801147"/>
            <a:ext cx="6820491" cy="1562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220591" y="4137432"/>
            <a:ext cx="105336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）任务下发完成后会进入测试界面，上传的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会自动安装并启动，无需操作，查看这里是否有报提前联网问题：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4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、补充说明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591" y="681605"/>
            <a:ext cx="1095868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、读取剪切板、读取应用列表不是特殊权限，只是这两类敏感行为在检测标准中纳入了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特殊权限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范围内一起要求了；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、权限、三方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披露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的描述不会写怎么办？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询对应业务的隐私合规接口人、法务同事一起确认下文案。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用户须知弹窗文案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敏感权限描述的粒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度要求：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能只到权限组粒度，而需要对具体敏感行为（基本对应到单个子权限）进行明示，不能用权限组来代替，但可适当合并。例如：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发送短信、接收短信”不能以“短信权限”来说明；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读取日程、写入或删除日程”不能以“日历权限”来说明；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获取手机识别码、获取手机通话状态、拨打电话”，不能以“电话权限”来说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d)“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读取存储空间、写入存储空间”，可以用“读写存储空间”或“使用存储空间”来说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8746" y="2661434"/>
            <a:ext cx="6534952" cy="1063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9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risi" charset="-78"/>
              </a:rPr>
              <a:t>Thank</a:t>
            </a:r>
            <a:r>
              <a:rPr lang="zh-CN" altLang="en-US" sz="4800" b="1" dirty="0" smtClean="0">
                <a:solidFill>
                  <a:srgbClr val="009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risi" charset="-78"/>
              </a:rPr>
              <a:t> </a:t>
            </a:r>
            <a:r>
              <a:rPr lang="en-US" altLang="zh-CN" sz="4800" b="1" dirty="0" smtClean="0">
                <a:solidFill>
                  <a:srgbClr val="009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arisi" charset="-78"/>
              </a:rPr>
              <a:t>You</a:t>
            </a:r>
            <a:endParaRPr lang="en-US" altLang="zh-CN" sz="4800" b="1" dirty="0">
              <a:solidFill>
                <a:srgbClr val="0092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arisi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377906" y="1684133"/>
            <a:ext cx="583458" cy="437531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118800" rIns="4572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ja-JP" sz="1600" i="0" u="none" strike="noStrike" kern="1200" cap="none" spc="0" normalizeH="0" baseline="0" noProof="0" dirty="0">
              <a:ln>
                <a:noFill/>
              </a:ln>
              <a:solidFill>
                <a:srgbClr val="36967F"/>
              </a:solidFill>
              <a:effectLst/>
              <a:uLnTx/>
              <a:uFillTx/>
              <a:latin typeface="方正兰亭中粗黑简体" panose="02000000000000000000" pitchFamily="2" charset="-122"/>
              <a:ea typeface="方正兰亭中粗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363757" y="2246084"/>
            <a:ext cx="583458" cy="43823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118800" rIns="4572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方正兰亭纤黑简体" panose="02000000000000000000" charset="-122"/>
              <a:ea typeface="方正兰亭纤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158987" y="1683429"/>
            <a:ext cx="5488234" cy="438235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bg1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披露问题介绍和自检方法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968" y="2280535"/>
            <a:ext cx="32733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矩形 8"/>
          <p:cNvSpPr/>
          <p:nvPr/>
        </p:nvSpPr>
        <p:spPr>
          <a:xfrm>
            <a:off x="491819" y="1742500"/>
            <a:ext cx="32733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1158987" y="2246084"/>
            <a:ext cx="5488234" cy="438235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bg1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前联网问题介绍和自检方法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>
            <a:off x="377906" y="1178402"/>
            <a:ext cx="583458" cy="437531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118800" rIns="4572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方正兰亭中粗黑简体" panose="02000000000000000000" pitchFamily="2" charset="-122"/>
              <a:ea typeface="方正兰亭中粗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gray">
          <a:xfrm>
            <a:off x="1158986" y="1178957"/>
            <a:ext cx="5488235" cy="437531"/>
          </a:xfrm>
          <a:prstGeom prst="rect">
            <a:avLst/>
          </a:prstGeom>
          <a:noFill/>
          <a:ln w="6350" algn="ctr">
            <a:solidFill>
              <a:schemeClr val="bg1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5968" y="1226938"/>
            <a:ext cx="32733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377906" y="319460"/>
            <a:ext cx="6976623" cy="46166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1158987" y="2808739"/>
            <a:ext cx="5488234" cy="438235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bg1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充说明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gray">
          <a:xfrm>
            <a:off x="363757" y="2810552"/>
            <a:ext cx="583458" cy="43823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118800" rIns="4572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方正兰亭纤黑简体" panose="02000000000000000000" charset="-122"/>
              <a:ea typeface="方正兰亭纤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827" y="2877642"/>
            <a:ext cx="31931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altLang="ja-JP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8746" y="789359"/>
            <a:ext cx="10533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披露、提前联网问题在隐私合规测试发现的问题类型中占高比例，为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降低这两类问题数量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提高业务发版的效率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，分委会将对这两个问题重复出现的业务进行考核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时组织一次培训，介绍这两个问题如何可以提前避免以及一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近三个月数据统计展示：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78741"/>
              </p:ext>
            </p:extLst>
          </p:nvPr>
        </p:nvGraphicFramePr>
        <p:xfrm>
          <a:off x="397572" y="2359019"/>
          <a:ext cx="6730812" cy="156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sdk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披露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提前联网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八月份隐私漏洞（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33%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九月份隐私漏洞（</a:t>
                      </a: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39%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9%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十月份隐私漏洞（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7%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披露问题介绍和自检方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590" y="707057"/>
            <a:ext cx="105336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限披露问题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LcParenR"/>
            </a:pP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要披露的高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敏、特殊权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限未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私弹窗文案（用户须知）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面进行披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露</a:t>
            </a:r>
            <a:endParaRPr lang="en-US" altLang="zh-CN" sz="1600" dirty="0" smtClean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LcParenR" startAt="2"/>
            </a:pP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要披露的高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敏、特殊权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限未在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隐私政策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中进行披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露</a:t>
            </a:r>
            <a:endParaRPr lang="en-US" altLang="zh-CN" sz="1600" dirty="0" smtClean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LcParenR" startAt="3"/>
            </a:pP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户须知文案中披露多余的权限（即</a:t>
            </a:r>
            <a:r>
              <a:rPr lang="en-US" altLang="zh-CN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manifest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文件中未申请的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这种比如版本迭代的时候，某个已经披露的权限去掉了，但是文案没有同步更新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d)  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隐私政策中披露多余的权限（同上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86" y="3664081"/>
            <a:ext cx="3164001" cy="2913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206" y="3664081"/>
            <a:ext cx="2214974" cy="2910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披露问题介绍和自检方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591" y="815767"/>
            <a:ext cx="105336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敏感权限披露的范围：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http://mo.adc.com/Auditing/Auditing/Index?AT=8&amp;FIC=200909174548848479&amp;Title=OPPO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手机终端与应用软件敏感权限管理规范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RF=2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参考以上规范发文的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敏感权限清单。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特殊权限范围：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48" y="3124091"/>
            <a:ext cx="6584251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披露问题介绍和自检方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591" y="815767"/>
            <a:ext cx="105336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限披露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、用户须知文案和隐私政策中需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要逐一声明的敏感权限，原则上与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Manifest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的敏感权限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、必要权限才需要披露，每个披露的权限在业务功能中能找到对应的服务场景，比如扫一扫功能需要相机权限；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某个新增权限是因为版本迭代时集成某个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引入的，而实际上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功能不需要这个权限，应当在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manifest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中把这个权限去掉，而不用披露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、特殊权限的披露规则见上页的附图中的展示规则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、海外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）用户须知只需披露首次进入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就申请的权限即可；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（如果首次进入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没有弹任何权限申请弹窗，可以不写）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）外销业务的隐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私政策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中需要进行权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限披露，如不披露权限，以法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务评审意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见为准。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3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披露问题介绍和自检方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591" y="668283"/>
            <a:ext cx="1053363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限披露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的自检方法：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、在版本迭代后，提测安全隐私测试前，可以先使用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APPSCAN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进行扫描：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sdl.sec.oppoer.me/appscanweb/home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91" y="2064921"/>
            <a:ext cx="6591566" cy="4532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226709" y="2064921"/>
            <a:ext cx="47489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、如果发现有还没有披露的权限，同时满足上页披露规则第二点，即权限是功能所必须的，在用户须知弹窗文案、隐私政策文案中进行补充披露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、如果发现，某些已经披露过的权限在最新版本中去掉了，那在用户须知弹窗文案、隐私政策文案中同步删除掉对应的权限描述即可。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5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披露问题介绍和自检方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591" y="668283"/>
            <a:ext cx="10533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取剪切板、读取应用列表检查说明（同样先使用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APPSCAN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进行扫描）：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sdl.sec.oppoer.me/appscanweb/home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9122" y="2455325"/>
            <a:ext cx="5181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果发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现有读取剪切板、读取应用列表的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描项，开发同学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可以点击数字查看代码详情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、读取剪切板逻辑是否有使用，有使用的话进行披露，没有使用的话建议去除冗余代码；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、判断应用列表信息是否有收集上报服务器，如果有收集的话需要进行披露，没有的话澄清即可（比如只在本地侧使用）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91" y="1790577"/>
            <a:ext cx="2362405" cy="5486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44" y="2455325"/>
            <a:ext cx="5909387" cy="3542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51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591" y="112448"/>
            <a:ext cx="101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披露问题介绍和自检方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13" y="100747"/>
            <a:ext cx="1204064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590" y="707057"/>
            <a:ext cx="105336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披露问题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要披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露的三方</a:t>
            </a:r>
            <a:r>
              <a:rPr lang="en-US" altLang="zh-CN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私政策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行披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露</a:t>
            </a:r>
            <a:endParaRPr lang="en-US" altLang="zh-CN" sz="1600" dirty="0" smtClean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私政策中披露多余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1600" dirty="0" smtClean="0">
                <a:solidFill>
                  <a:srgbClr val="1111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</a:p>
          <a:p>
            <a:endParaRPr lang="en-US" altLang="zh-CN" sz="1600" dirty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如版本迭代的时候，某个已经披露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的三方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已经去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掉了，但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私政策没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掉相关描述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1111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7" y="2663249"/>
            <a:ext cx="2658039" cy="40346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接箭头连接符 8"/>
          <p:cNvCxnSpPr/>
          <p:nvPr/>
        </p:nvCxnSpPr>
        <p:spPr>
          <a:xfrm>
            <a:off x="3519948" y="4708958"/>
            <a:ext cx="5604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19715" y="4539681"/>
            <a:ext cx="356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私政策中披露三方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信息的模块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.49ceKScuEDtvOKvXG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7SjRZ4sTR.PiMP78.XJWA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925F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ysClr val="window" lastClr="FFFFFF"/>
      </a:lt1>
      <a:dk2>
        <a:srgbClr val="878787"/>
      </a:dk2>
      <a:lt2>
        <a:srgbClr val="F8F8F8"/>
      </a:lt2>
      <a:accent1>
        <a:srgbClr val="00925F"/>
      </a:accent1>
      <a:accent2>
        <a:srgbClr val="6CBE99"/>
      </a:accent2>
      <a:accent3>
        <a:srgbClr val="96D7B4"/>
      </a:accent3>
      <a:accent4>
        <a:srgbClr val="000000"/>
      </a:accent4>
      <a:accent5>
        <a:srgbClr val="575757"/>
      </a:accent5>
      <a:accent6>
        <a:srgbClr val="878787"/>
      </a:accent6>
      <a:hlink>
        <a:srgbClr val="5F5F5F"/>
      </a:hlink>
      <a:folHlink>
        <a:srgbClr val="919191"/>
      </a:folHlink>
    </a:clrScheme>
    <a:fontScheme name="OPPO201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7800" indent="-177800">
          <a:buFont typeface="微软雅黑" panose="020B0503020204020204" pitchFamily="34" charset="-122"/>
          <a:buChar char="▪"/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Custom 1">
      <a:dk1>
        <a:srgbClr val="000000"/>
      </a:dk1>
      <a:lt1>
        <a:sysClr val="window" lastClr="FFFFFF"/>
      </a:lt1>
      <a:dk2>
        <a:srgbClr val="878787"/>
      </a:dk2>
      <a:lt2>
        <a:srgbClr val="F8F8F8"/>
      </a:lt2>
      <a:accent1>
        <a:srgbClr val="00925F"/>
      </a:accent1>
      <a:accent2>
        <a:srgbClr val="6CBE99"/>
      </a:accent2>
      <a:accent3>
        <a:srgbClr val="96D7B4"/>
      </a:accent3>
      <a:accent4>
        <a:srgbClr val="000000"/>
      </a:accent4>
      <a:accent5>
        <a:srgbClr val="575757"/>
      </a:accent5>
      <a:accent6>
        <a:srgbClr val="878787"/>
      </a:accent6>
      <a:hlink>
        <a:srgbClr val="5F5F5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2375</Words>
  <Application>Microsoft Office PowerPoint</Application>
  <PresentationFormat>宽屏</PresentationFormat>
  <Paragraphs>163</Paragraphs>
  <Slides>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AmericanTypewriter</vt:lpstr>
      <vt:lpstr>Farisi</vt:lpstr>
      <vt:lpstr>Helvetica Light</vt:lpstr>
      <vt:lpstr>等线</vt:lpstr>
      <vt:lpstr>方正兰亭纤黑简体</vt:lpstr>
      <vt:lpstr>方正兰亭中粗黑简体</vt:lpstr>
      <vt:lpstr>方正兰亭准黑简体</vt:lpstr>
      <vt:lpstr>华文黑体</vt:lpstr>
      <vt:lpstr>宋体</vt:lpstr>
      <vt:lpstr>微软雅黑</vt:lpstr>
      <vt:lpstr>Arial</vt:lpstr>
      <vt:lpstr>Calibri</vt:lpstr>
      <vt:lpstr>Myriad Pro</vt:lpstr>
      <vt:lpstr>Myriad Pro Light</vt:lpstr>
      <vt:lpstr>Verdana</vt:lpstr>
      <vt:lpstr>Wingdings</vt:lpstr>
      <vt:lpstr>Office 主题</vt:lpstr>
      <vt:lpstr>2_Office Theme</vt:lpstr>
      <vt:lpstr>3_Office Theme</vt:lpstr>
      <vt:lpstr>think-cell Slide</vt:lpstr>
      <vt:lpstr>权限披露、提前联网问题介绍、自检方法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江俊杰</cp:lastModifiedBy>
  <cp:revision>986</cp:revision>
  <dcterms:created xsi:type="dcterms:W3CDTF">2018-08-22T03:20:00Z</dcterms:created>
  <dcterms:modified xsi:type="dcterms:W3CDTF">2021-11-19T06:17:17Z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