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7"/>
  </p:notesMasterIdLst>
  <p:sldIdLst>
    <p:sldId id="306" r:id="rId5"/>
    <p:sldId id="307" r:id="rId6"/>
    <p:sldId id="308" r:id="rId7"/>
    <p:sldId id="309" r:id="rId8"/>
    <p:sldId id="314" r:id="rId9"/>
    <p:sldId id="315" r:id="rId10"/>
    <p:sldId id="316" r:id="rId11"/>
    <p:sldId id="317" r:id="rId12"/>
    <p:sldId id="318" r:id="rId13"/>
    <p:sldId id="319" r:id="rId14"/>
    <p:sldId id="320" r:id="rId15"/>
    <p:sldId id="321" r:id="rId16"/>
    <p:sldId id="322" r:id="rId17"/>
    <p:sldId id="310" r:id="rId18"/>
    <p:sldId id="304" r:id="rId19"/>
    <p:sldId id="324" r:id="rId20"/>
    <p:sldId id="325" r:id="rId21"/>
    <p:sldId id="326" r:id="rId22"/>
    <p:sldId id="327" r:id="rId23"/>
    <p:sldId id="328" r:id="rId24"/>
    <p:sldId id="311" r:id="rId25"/>
    <p:sldId id="31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80" autoAdjust="0"/>
    <p:restoredTop sz="84967" autoAdjust="0"/>
  </p:normalViewPr>
  <p:slideViewPr>
    <p:cSldViewPr snapToGrid="0">
      <p:cViewPr varScale="1">
        <p:scale>
          <a:sx n="116" d="100"/>
          <a:sy n="116" d="100"/>
        </p:scale>
        <p:origin x="561" y="6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4/30/2022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Jest</a:t>
            </a:r>
            <a:br>
              <a:rPr lang="en-US" sz="5400" spc="400" dirty="0">
                <a:solidFill>
                  <a:schemeClr val="bg1"/>
                </a:solidFill>
              </a:rPr>
            </a:br>
            <a:r>
              <a:rPr lang="en-US" sz="3200" spc="400" dirty="0">
                <a:solidFill>
                  <a:schemeClr val="bg1"/>
                </a:solidFill>
              </a:rPr>
              <a:t>JavaScript Unit testing</a:t>
            </a:r>
            <a:endParaRPr lang="en-US" sz="32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dirty="0"/>
              <a:t>Mark Westerlund</a:t>
            </a:r>
          </a:p>
          <a:p>
            <a:r>
              <a:rPr lang="en-US" sz="2000" dirty="0">
                <a:solidFill>
                  <a:schemeClr val="bg1"/>
                </a:solidFill>
              </a:rPr>
              <a:t>Jared Moser</a:t>
            </a:r>
          </a:p>
          <a:p>
            <a:r>
              <a:rPr lang="en-US" dirty="0"/>
              <a:t>SWENG 431</a:t>
            </a:r>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Global Functions</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a:lstStyle/>
          <a:p>
            <a:r>
              <a:rPr lang="en-US" dirty="0"/>
              <a:t>Test Blocks</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a:normAutofit lnSpcReduction="10000"/>
          </a:bodyPr>
          <a:lstStyle/>
          <a:p>
            <a:r>
              <a:rPr lang="en-US" sz="2000" dirty="0"/>
              <a:t>Test/It(</a:t>
            </a:r>
            <a:r>
              <a:rPr lang="en-US" dirty="0"/>
              <a:t>) Functions</a:t>
            </a:r>
          </a:p>
          <a:p>
            <a:pPr lvl="1"/>
            <a:r>
              <a:rPr lang="en-US" dirty="0"/>
              <a:t>All tests are contained within a test or an it block</a:t>
            </a:r>
          </a:p>
          <a:p>
            <a:pPr lvl="1"/>
            <a:r>
              <a:rPr lang="en-US" dirty="0"/>
              <a:t>Contains a name and a test function</a:t>
            </a:r>
          </a:p>
          <a:p>
            <a:pPr lvl="1"/>
            <a:r>
              <a:rPr lang="en-US" dirty="0"/>
              <a:t>Executes the tests inside the function</a:t>
            </a:r>
          </a:p>
          <a:p>
            <a:r>
              <a:rPr lang="en-US" sz="2000" dirty="0"/>
              <a:t>Describe()</a:t>
            </a:r>
          </a:p>
          <a:p>
            <a:pPr lvl="1"/>
            <a:r>
              <a:rPr lang="en-US" dirty="0"/>
              <a:t>Groups tests together for common setup and tear down</a:t>
            </a:r>
          </a:p>
          <a:p>
            <a:pPr lvl="1"/>
            <a:r>
              <a:rPr lang="en-US" dirty="0"/>
              <a:t>Makes tests more readable.</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783206" y="1681163"/>
            <a:ext cx="4572182" cy="823912"/>
          </a:xfrm>
        </p:spPr>
        <p:txBody>
          <a:bodyPr/>
          <a:lstStyle/>
          <a:p>
            <a:r>
              <a:rPr lang="en-US" dirty="0"/>
              <a:t>Set up and Tear down</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783206" y="2505075"/>
            <a:ext cx="4572182" cy="3684588"/>
          </a:xfrm>
        </p:spPr>
        <p:txBody>
          <a:bodyPr>
            <a:normAutofit lnSpcReduction="10000"/>
          </a:bodyPr>
          <a:lstStyle/>
          <a:p>
            <a:r>
              <a:rPr lang="en-US" sz="2000" dirty="0" err="1"/>
              <a:t>AfterAll</a:t>
            </a:r>
            <a:r>
              <a:rPr lang="en-US" sz="2000" dirty="0"/>
              <a:t>()</a:t>
            </a:r>
          </a:p>
          <a:p>
            <a:pPr lvl="1"/>
            <a:r>
              <a:rPr lang="en-US" dirty="0"/>
              <a:t>Executes tear down after all tests are completed</a:t>
            </a:r>
          </a:p>
          <a:p>
            <a:r>
              <a:rPr lang="en-US" dirty="0"/>
              <a:t>After Each() </a:t>
            </a:r>
          </a:p>
          <a:p>
            <a:pPr lvl="1"/>
            <a:r>
              <a:rPr lang="en-US" dirty="0"/>
              <a:t>Executes tear down after each test runs</a:t>
            </a:r>
          </a:p>
          <a:p>
            <a:r>
              <a:rPr lang="en-US" dirty="0" err="1"/>
              <a:t>BeforeAll</a:t>
            </a:r>
            <a:r>
              <a:rPr lang="en-US" dirty="0"/>
              <a:t>()</a:t>
            </a:r>
          </a:p>
          <a:p>
            <a:pPr lvl="1"/>
            <a:r>
              <a:rPr lang="en-US" dirty="0"/>
              <a:t>Sets up before any test is executed</a:t>
            </a:r>
          </a:p>
          <a:p>
            <a:r>
              <a:rPr lang="en-US" dirty="0" err="1"/>
              <a:t>BeforeEach</a:t>
            </a:r>
            <a:r>
              <a:rPr lang="en-US" dirty="0"/>
              <a:t>() </a:t>
            </a:r>
          </a:p>
          <a:p>
            <a:pPr lvl="1"/>
            <a:r>
              <a:rPr lang="en-US" dirty="0"/>
              <a:t>Executes before ever test is executed</a:t>
            </a:r>
          </a:p>
        </p:txBody>
      </p:sp>
    </p:spTree>
    <p:extLst>
      <p:ext uri="{BB962C8B-B14F-4D97-AF65-F5344CB8AC3E}">
        <p14:creationId xmlns:p14="http://schemas.microsoft.com/office/powerpoint/2010/main" val="3992863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Expect Clauses</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1998445"/>
            <a:ext cx="4549775" cy="4604182"/>
          </a:xfrm>
        </p:spPr>
        <p:txBody>
          <a:bodyPr>
            <a:normAutofit lnSpcReduction="10000"/>
          </a:bodyPr>
          <a:lstStyle/>
          <a:p>
            <a:r>
              <a:rPr lang="en-US" sz="2000" dirty="0"/>
              <a:t>Expect(Value)</a:t>
            </a:r>
          </a:p>
          <a:p>
            <a:pPr lvl="1"/>
            <a:r>
              <a:rPr lang="en-US" dirty="0"/>
              <a:t>Expect takes in an operation or function as its parameter and is extended with a matcher function.</a:t>
            </a:r>
          </a:p>
          <a:p>
            <a:pPr lvl="1"/>
            <a:r>
              <a:rPr lang="en-US" dirty="0"/>
              <a:t>Matcher functions is what Jest tests the actual value against.</a:t>
            </a:r>
          </a:p>
          <a:p>
            <a:r>
              <a:rPr lang="en-US" dirty="0" err="1"/>
              <a:t>toEqual</a:t>
            </a:r>
            <a:r>
              <a:rPr lang="en-US" dirty="0"/>
              <a:t>()</a:t>
            </a:r>
          </a:p>
          <a:p>
            <a:pPr lvl="1"/>
            <a:r>
              <a:rPr lang="en-US" dirty="0"/>
              <a:t>Matcher that explicitly matches a value. </a:t>
            </a:r>
          </a:p>
          <a:p>
            <a:pPr lvl="1"/>
            <a:r>
              <a:rPr lang="en-US" dirty="0"/>
              <a:t>Deep matching of all objects and arrays</a:t>
            </a:r>
          </a:p>
          <a:p>
            <a:r>
              <a:rPr lang="en-US" dirty="0"/>
              <a:t>.not.</a:t>
            </a:r>
          </a:p>
          <a:p>
            <a:pPr lvl="1"/>
            <a:r>
              <a:rPr lang="en-US" dirty="0"/>
              <a:t>Negates the matcher that is executed after the .not. in the function chain</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783206" y="2035512"/>
            <a:ext cx="4572182" cy="4550641"/>
          </a:xfrm>
        </p:spPr>
        <p:txBody>
          <a:bodyPr>
            <a:normAutofit lnSpcReduction="10000"/>
          </a:bodyPr>
          <a:lstStyle/>
          <a:p>
            <a:r>
              <a:rPr lang="en-US" sz="2000" dirty="0" err="1"/>
              <a:t>Expect.any</a:t>
            </a:r>
            <a:r>
              <a:rPr lang="en-US" sz="2000" dirty="0"/>
              <a:t>()</a:t>
            </a:r>
          </a:p>
          <a:p>
            <a:pPr lvl="1"/>
            <a:r>
              <a:rPr lang="en-US" dirty="0"/>
              <a:t>Tests whether an object is an instance of a particular type or class.</a:t>
            </a:r>
          </a:p>
          <a:p>
            <a:r>
              <a:rPr lang="en-US" dirty="0"/>
              <a:t>.</a:t>
            </a:r>
            <a:r>
              <a:rPr lang="en-US" dirty="0" err="1"/>
              <a:t>toBeUndefined</a:t>
            </a:r>
            <a:r>
              <a:rPr lang="en-US" dirty="0"/>
              <a:t>()</a:t>
            </a:r>
          </a:p>
          <a:p>
            <a:pPr lvl="1"/>
            <a:r>
              <a:rPr lang="en-US" dirty="0"/>
              <a:t>Tests whether a value is explicitly undefined. </a:t>
            </a:r>
          </a:p>
          <a:p>
            <a:pPr lvl="1"/>
            <a:r>
              <a:rPr lang="en-US" dirty="0"/>
              <a:t>Other matchers can be used for null, </a:t>
            </a:r>
            <a:r>
              <a:rPr lang="en-US" dirty="0" err="1"/>
              <a:t>NaN</a:t>
            </a:r>
            <a:r>
              <a:rPr lang="en-US" dirty="0"/>
              <a:t>, truthy, and </a:t>
            </a:r>
            <a:r>
              <a:rPr lang="en-US" dirty="0" err="1"/>
              <a:t>falsey</a:t>
            </a:r>
            <a:r>
              <a:rPr lang="en-US" dirty="0"/>
              <a:t>.</a:t>
            </a:r>
          </a:p>
          <a:p>
            <a:r>
              <a:rPr lang="en-US" dirty="0"/>
              <a:t>.</a:t>
            </a:r>
            <a:r>
              <a:rPr lang="en-US" dirty="0" err="1"/>
              <a:t>toHaveBeenCalled</a:t>
            </a:r>
            <a:r>
              <a:rPr lang="en-US" dirty="0"/>
              <a:t>()</a:t>
            </a:r>
          </a:p>
          <a:p>
            <a:pPr lvl="1"/>
            <a:r>
              <a:rPr lang="en-US" dirty="0"/>
              <a:t>Matcher to test executions of mocked functions.</a:t>
            </a:r>
          </a:p>
          <a:p>
            <a:pPr lvl="1"/>
            <a:r>
              <a:rPr lang="en-US" dirty="0"/>
              <a:t>Other matchers include .</a:t>
            </a:r>
            <a:r>
              <a:rPr lang="en-US" dirty="0" err="1"/>
              <a:t>toHaveBeenCalledWith</a:t>
            </a:r>
            <a:r>
              <a:rPr lang="en-US" dirty="0"/>
              <a:t>() and .</a:t>
            </a:r>
            <a:r>
              <a:rPr lang="en-US" dirty="0" err="1"/>
              <a:t>toHaveBeenCalledTimes</a:t>
            </a:r>
            <a:r>
              <a:rPr lang="en-US" dirty="0"/>
              <a:t>()</a:t>
            </a:r>
          </a:p>
        </p:txBody>
      </p:sp>
      <p:sp>
        <p:nvSpPr>
          <p:cNvPr id="7" name="TextBox 6">
            <a:extLst>
              <a:ext uri="{FF2B5EF4-FFF2-40B4-BE49-F238E27FC236}">
                <a16:creationId xmlns:a16="http://schemas.microsoft.com/office/drawing/2014/main" id="{C0F26EF3-E64E-4E03-935C-1C40D07F9C12}"/>
              </a:ext>
            </a:extLst>
          </p:cNvPr>
          <p:cNvSpPr txBox="1"/>
          <p:nvPr/>
        </p:nvSpPr>
        <p:spPr>
          <a:xfrm>
            <a:off x="893800" y="1396308"/>
            <a:ext cx="5750010" cy="369332"/>
          </a:xfrm>
          <a:prstGeom prst="rect">
            <a:avLst/>
          </a:prstGeom>
          <a:noFill/>
        </p:spPr>
        <p:txBody>
          <a:bodyPr wrap="square" rtlCol="0">
            <a:spAutoFit/>
          </a:bodyPr>
          <a:lstStyle/>
          <a:p>
            <a:r>
              <a:rPr lang="en-US" dirty="0"/>
              <a:t>Expect Clauses are assertions for tests in Jest</a:t>
            </a:r>
          </a:p>
        </p:txBody>
      </p:sp>
    </p:spTree>
    <p:extLst>
      <p:ext uri="{BB962C8B-B14F-4D97-AF65-F5344CB8AC3E}">
        <p14:creationId xmlns:p14="http://schemas.microsoft.com/office/powerpoint/2010/main" val="541683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Mocked Functions</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1998445"/>
            <a:ext cx="4549775" cy="4604182"/>
          </a:xfrm>
        </p:spPr>
        <p:txBody>
          <a:bodyPr>
            <a:normAutofit/>
          </a:bodyPr>
          <a:lstStyle/>
          <a:p>
            <a:r>
              <a:rPr lang="en-US" dirty="0" err="1"/>
              <a:t>SpyOn</a:t>
            </a:r>
            <a:endParaRPr lang="en-US" dirty="0"/>
          </a:p>
          <a:p>
            <a:pPr lvl="1"/>
            <a:r>
              <a:rPr lang="en-US" dirty="0" err="1"/>
              <a:t>SpyOn</a:t>
            </a:r>
            <a:r>
              <a:rPr lang="en-US" dirty="0"/>
              <a:t> takes in a class instance and an function name then replaces its implementation with a Jest mock function.</a:t>
            </a:r>
          </a:p>
          <a:p>
            <a:pPr lvl="1"/>
            <a:r>
              <a:rPr lang="en-US" sz="1800" dirty="0" err="1">
                <a:effectLst/>
                <a:latin typeface="Consolas" panose="020B0609020204030204" pitchFamily="49" charset="0"/>
                <a:ea typeface="Cambria" panose="02040503050406030204" pitchFamily="18" charset="0"/>
                <a:cs typeface="Times New Roman" panose="02020603050405020304" pitchFamily="18" charset="0"/>
              </a:rPr>
              <a:t>jest</a:t>
            </a:r>
            <a:r>
              <a:rPr lang="en-US" sz="1800" dirty="0" err="1">
                <a:solidFill>
                  <a:srgbClr val="66666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6287E"/>
                </a:solidFill>
                <a:effectLst/>
                <a:latin typeface="Consolas" panose="020B0609020204030204" pitchFamily="49" charset="0"/>
                <a:ea typeface="Cambria" panose="02040503050406030204" pitchFamily="18" charset="0"/>
                <a:cs typeface="Times New Roman" panose="02020603050405020304" pitchFamily="18" charset="0"/>
              </a:rPr>
              <a:t>spyOn</a:t>
            </a:r>
            <a:r>
              <a:rPr lang="en-US" sz="1800" dirty="0">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myClass</a:t>
            </a:r>
            <a:r>
              <a:rPr lang="en-US" sz="1800" dirty="0">
                <a:solidFill>
                  <a:srgbClr val="66666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4070A0"/>
                </a:solidFill>
                <a:effectLst/>
                <a:latin typeface="Consolas" panose="020B0609020204030204" pitchFamily="49" charset="0"/>
                <a:ea typeface="Cambria" panose="02040503050406030204" pitchFamily="18" charset="0"/>
                <a:cs typeface="Times New Roman" panose="02020603050405020304" pitchFamily="18" charset="0"/>
              </a:rPr>
              <a:t>'function2’</a:t>
            </a:r>
            <a:r>
              <a:rPr lang="en-US" sz="1800" dirty="0">
                <a:effectLst/>
                <a:latin typeface="Consolas" panose="020B0609020204030204" pitchFamily="49" charset="0"/>
                <a:ea typeface="Cambria" panose="02040503050406030204" pitchFamily="18" charset="0"/>
                <a:cs typeface="Times New Roman" panose="02020603050405020304" pitchFamily="18" charset="0"/>
              </a:rPr>
              <a:t>)</a:t>
            </a:r>
          </a:p>
          <a:p>
            <a:r>
              <a:rPr lang="en-US" dirty="0" err="1"/>
              <a:t>Jest.fn</a:t>
            </a:r>
            <a:r>
              <a:rPr lang="en-US" dirty="0"/>
              <a:t>()</a:t>
            </a:r>
          </a:p>
          <a:p>
            <a:pPr lvl="1"/>
            <a:r>
              <a:rPr lang="en-US" dirty="0"/>
              <a:t>Creates a jest mock function by assignment</a:t>
            </a:r>
          </a:p>
          <a:p>
            <a:pPr lvl="1"/>
            <a:r>
              <a:rPr lang="en-US" sz="1800" dirty="0" err="1">
                <a:effectLst/>
                <a:latin typeface="Consolas" panose="020B0609020204030204" pitchFamily="49" charset="0"/>
                <a:ea typeface="Cambria" panose="02040503050406030204" pitchFamily="18" charset="0"/>
                <a:cs typeface="Times New Roman" panose="02020603050405020304" pitchFamily="18" charset="0"/>
              </a:rPr>
              <a:t>window</a:t>
            </a:r>
            <a:r>
              <a:rPr lang="en-US" sz="1800" dirty="0" err="1">
                <a:solidFill>
                  <a:srgbClr val="66666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7D9029"/>
                </a:solidFill>
                <a:effectLst/>
                <a:latin typeface="Consolas" panose="020B0609020204030204" pitchFamily="49" charset="0"/>
                <a:ea typeface="Cambria" panose="02040503050406030204" pitchFamily="18" charset="0"/>
                <a:cs typeface="Times New Roman" panose="02020603050405020304" pitchFamily="18" charset="0"/>
              </a:rPr>
              <a:t>fetch</a:t>
            </a:r>
            <a:r>
              <a:rPr lang="en-US" sz="1800" dirty="0">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66666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jest</a:t>
            </a:r>
            <a:r>
              <a:rPr lang="en-US" sz="1800" dirty="0" err="1">
                <a:solidFill>
                  <a:srgbClr val="66666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6287E"/>
                </a:solidFill>
                <a:effectLst/>
                <a:latin typeface="Consolas" panose="020B0609020204030204" pitchFamily="49" charset="0"/>
                <a:ea typeface="Cambria" panose="02040503050406030204" pitchFamily="18" charset="0"/>
                <a:cs typeface="Times New Roman" panose="02020603050405020304" pitchFamily="18" charset="0"/>
              </a:rPr>
              <a:t>fn</a:t>
            </a:r>
            <a:r>
              <a:rPr lang="en-US" sz="1800" dirty="0">
                <a:effectLst/>
                <a:latin typeface="Consolas" panose="020B0609020204030204" pitchFamily="49" charset="0"/>
                <a:ea typeface="Cambria" panose="02040503050406030204" pitchFamily="18" charset="0"/>
                <a:cs typeface="Times New Roman" panose="02020603050405020304" pitchFamily="18" charset="0"/>
              </a:rPr>
              <a:t>()</a:t>
            </a:r>
          </a:p>
          <a:p>
            <a:endParaRPr lang="en-US" dirty="0"/>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783206" y="2035512"/>
            <a:ext cx="4572182" cy="4550641"/>
          </a:xfrm>
        </p:spPr>
        <p:txBody>
          <a:bodyPr>
            <a:normAutofit/>
          </a:bodyPr>
          <a:lstStyle/>
          <a:p>
            <a:r>
              <a:rPr lang="en-US" dirty="0"/>
              <a:t>.</a:t>
            </a:r>
            <a:r>
              <a:rPr lang="en-US" dirty="0" err="1"/>
              <a:t>mockImplementation</a:t>
            </a:r>
            <a:r>
              <a:rPr lang="en-US" dirty="0"/>
              <a:t>()</a:t>
            </a:r>
          </a:p>
          <a:p>
            <a:pPr lvl="1"/>
            <a:r>
              <a:rPr lang="en-US" dirty="0"/>
              <a:t>Replaces the implementation of a function with another test specific function</a:t>
            </a:r>
          </a:p>
          <a:p>
            <a:pPr lvl="1"/>
            <a:r>
              <a:rPr lang="en-US" sz="1800" dirty="0">
                <a:solidFill>
                  <a:srgbClr val="7D9029"/>
                </a:solidFill>
                <a:effectLst/>
                <a:latin typeface="Consolas" panose="020B0609020204030204" pitchFamily="49" charset="0"/>
                <a:ea typeface="Cambria" panose="02040503050406030204" pitchFamily="18" charset="0"/>
                <a:cs typeface="Times New Roman" panose="02020603050405020304" pitchFamily="18" charset="0"/>
              </a:rPr>
              <a:t>function3</a:t>
            </a:r>
            <a:r>
              <a:rPr lang="en-US" sz="1800" dirty="0">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66666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jest</a:t>
            </a:r>
            <a:r>
              <a:rPr lang="en-US" sz="1800" dirty="0" err="1">
                <a:solidFill>
                  <a:srgbClr val="66666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6287E"/>
                </a:solidFill>
                <a:effectLst/>
                <a:latin typeface="Consolas" panose="020B0609020204030204" pitchFamily="49" charset="0"/>
                <a:ea typeface="Cambria" panose="02040503050406030204" pitchFamily="18" charset="0"/>
                <a:cs typeface="Times New Roman" panose="02020603050405020304" pitchFamily="18" charset="0"/>
              </a:rPr>
              <a:t>fn</a:t>
            </a:r>
            <a:r>
              <a:rPr lang="en-US" sz="1800" dirty="0">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66666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6287E"/>
                </a:solidFill>
                <a:effectLst/>
                <a:latin typeface="Consolas" panose="020B0609020204030204" pitchFamily="49" charset="0"/>
                <a:ea typeface="Cambria" panose="02040503050406030204" pitchFamily="18" charset="0"/>
                <a:cs typeface="Times New Roman" panose="02020603050405020304" pitchFamily="18" charset="0"/>
              </a:rPr>
              <a:t>mockImplementation</a:t>
            </a:r>
            <a:r>
              <a:rPr lang="en-US" sz="1800" dirty="0">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007020"/>
                </a:solidFill>
                <a:effectLst/>
                <a:latin typeface="Consolas" panose="020B0609020204030204" pitchFamily="49" charset="0"/>
                <a:ea typeface="Cambria" panose="02040503050406030204" pitchFamily="18" charset="0"/>
                <a:cs typeface="Times New Roman" panose="02020603050405020304" pitchFamily="18" charset="0"/>
              </a:rPr>
              <a:t>=&gt;</a:t>
            </a:r>
            <a:r>
              <a:rPr lang="en-US" sz="1800" dirty="0">
                <a:effectLst/>
                <a:latin typeface="Consolas" panose="020B0609020204030204" pitchFamily="49" charset="0"/>
                <a:ea typeface="Cambria" panose="02040503050406030204" pitchFamily="18" charset="0"/>
                <a:cs typeface="Times New Roman" panose="02020603050405020304" pitchFamily="18" charset="0"/>
              </a:rPr>
              <a:t> i</a:t>
            </a:r>
            <a:r>
              <a:rPr lang="en-US" sz="1800" dirty="0">
                <a:solidFill>
                  <a:srgbClr val="66666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7D9029"/>
                </a:solidFill>
                <a:effectLst/>
                <a:latin typeface="Consolas" panose="020B0609020204030204" pitchFamily="49" charset="0"/>
                <a:ea typeface="Cambria" panose="02040503050406030204" pitchFamily="18" charset="0"/>
                <a:cs typeface="Times New Roman" panose="02020603050405020304" pitchFamily="18" charset="0"/>
              </a:rPr>
              <a:t>id</a:t>
            </a:r>
            <a:r>
              <a:rPr lang="en-US" sz="1800" dirty="0">
                <a:effectLst/>
                <a:latin typeface="Consolas" panose="020B0609020204030204" pitchFamily="49" charset="0"/>
                <a:ea typeface="Cambria" panose="02040503050406030204" pitchFamily="18" charset="0"/>
                <a:cs typeface="Times New Roman" panose="02020603050405020304" pitchFamily="18" charset="0"/>
              </a:rPr>
              <a:t>)</a:t>
            </a:r>
            <a:endParaRPr lang="en-US" dirty="0"/>
          </a:p>
          <a:p>
            <a:r>
              <a:rPr lang="en-US" dirty="0"/>
              <a:t>.</a:t>
            </a:r>
            <a:r>
              <a:rPr lang="en-US" dirty="0" err="1"/>
              <a:t>mockReturnValue</a:t>
            </a:r>
            <a:r>
              <a:rPr lang="en-US" dirty="0"/>
              <a:t>()</a:t>
            </a:r>
          </a:p>
          <a:p>
            <a:pPr lvl="1"/>
            <a:r>
              <a:rPr lang="en-US" dirty="0"/>
              <a:t>Replaces the implementation of a function and only returns the value defined.</a:t>
            </a:r>
          </a:p>
          <a:p>
            <a:pPr lvl="1"/>
            <a:r>
              <a:rPr lang="en-US" sz="1800" dirty="0" err="1">
                <a:effectLst/>
                <a:latin typeface="Consolas" panose="020B0609020204030204" pitchFamily="49" charset="0"/>
                <a:ea typeface="Cambria" panose="02040503050406030204" pitchFamily="18" charset="0"/>
                <a:cs typeface="Times New Roman" panose="02020603050405020304" pitchFamily="18" charset="0"/>
              </a:rPr>
              <a:t>Jest.fn</a:t>
            </a:r>
            <a:r>
              <a:rPr lang="en-US" sz="1800" dirty="0">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66666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6287E"/>
                </a:solidFill>
                <a:effectLst/>
                <a:latin typeface="Consolas" panose="020B0609020204030204" pitchFamily="49" charset="0"/>
                <a:ea typeface="Cambria" panose="02040503050406030204" pitchFamily="18" charset="0"/>
                <a:cs typeface="Times New Roman" panose="02020603050405020304" pitchFamily="18" charset="0"/>
              </a:rPr>
              <a:t>mockReturnValue</a:t>
            </a:r>
            <a:r>
              <a:rPr lang="en-US" sz="1800" dirty="0">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4070A0"/>
                </a:solidFill>
                <a:effectLst/>
                <a:latin typeface="Consolas" panose="020B0609020204030204" pitchFamily="49" charset="0"/>
                <a:ea typeface="Cambria" panose="02040503050406030204" pitchFamily="18" charset="0"/>
                <a:cs typeface="Times New Roman" panose="02020603050405020304" pitchFamily="18" charset="0"/>
              </a:rPr>
              <a:t>'returned'</a:t>
            </a:r>
            <a:r>
              <a:rPr lang="en-US" sz="1800" dirty="0">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666666"/>
                </a:solidFill>
                <a:effectLst/>
                <a:latin typeface="Consolas" panose="020B0609020204030204" pitchFamily="49" charset="0"/>
                <a:ea typeface="Cambria" panose="02040503050406030204" pitchFamily="18" charset="0"/>
                <a:cs typeface="Times New Roman" panose="02020603050405020304" pitchFamily="18" charset="0"/>
              </a:rPr>
              <a:t>;</a:t>
            </a:r>
            <a:endParaRPr lang="en-US" dirty="0"/>
          </a:p>
        </p:txBody>
      </p:sp>
      <p:sp>
        <p:nvSpPr>
          <p:cNvPr id="7" name="TextBox 6">
            <a:extLst>
              <a:ext uri="{FF2B5EF4-FFF2-40B4-BE49-F238E27FC236}">
                <a16:creationId xmlns:a16="http://schemas.microsoft.com/office/drawing/2014/main" id="{C0F26EF3-E64E-4E03-935C-1C40D07F9C12}"/>
              </a:ext>
            </a:extLst>
          </p:cNvPr>
          <p:cNvSpPr txBox="1"/>
          <p:nvPr/>
        </p:nvSpPr>
        <p:spPr>
          <a:xfrm>
            <a:off x="893800" y="1396308"/>
            <a:ext cx="7694146" cy="369332"/>
          </a:xfrm>
          <a:prstGeom prst="rect">
            <a:avLst/>
          </a:prstGeom>
          <a:noFill/>
        </p:spPr>
        <p:txBody>
          <a:bodyPr wrap="square" rtlCol="0">
            <a:spAutoFit/>
          </a:bodyPr>
          <a:lstStyle/>
          <a:p>
            <a:r>
              <a:rPr lang="en-US" dirty="0"/>
              <a:t>Mocked functions replace a function implementation for a test</a:t>
            </a:r>
          </a:p>
        </p:txBody>
      </p:sp>
    </p:spTree>
    <p:extLst>
      <p:ext uri="{BB962C8B-B14F-4D97-AF65-F5344CB8AC3E}">
        <p14:creationId xmlns:p14="http://schemas.microsoft.com/office/powerpoint/2010/main" val="3409300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a:latin typeface="+mn-lt"/>
              </a:rPr>
              <a:t>Feature Examples</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sz="2000" dirty="0">
                <a:solidFill>
                  <a:schemeClr val="bg1"/>
                </a:solidFill>
              </a:rPr>
              <a:t>Jest</a:t>
            </a:r>
            <a:endParaRPr lang="en-US" dirty="0"/>
          </a:p>
        </p:txBody>
      </p:sp>
    </p:spTree>
    <p:extLst>
      <p:ext uri="{BB962C8B-B14F-4D97-AF65-F5344CB8AC3E}">
        <p14:creationId xmlns:p14="http://schemas.microsoft.com/office/powerpoint/2010/main" val="225382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p:txBody>
          <a:bodyPr/>
          <a:lstStyle/>
          <a:p>
            <a:r>
              <a:rPr lang="en-US" dirty="0" err="1"/>
              <a:t>JEst</a:t>
            </a:r>
            <a:endParaRPr lang="en-US" dirty="0"/>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a:lstStyle/>
          <a:p>
            <a:fld id="{D8DA9DAA-006C-4F4B-980E-E3DF019B24E2}" type="slidenum">
              <a:rPr lang="en-US" smtClean="0"/>
              <a:pPr/>
              <a:t>14</a:t>
            </a:fld>
            <a:endParaRPr lang="en-US" dirty="0"/>
          </a:p>
        </p:txBody>
      </p:sp>
      <p:sp>
        <p:nvSpPr>
          <p:cNvPr id="6" name="TextBox 5">
            <a:extLst>
              <a:ext uri="{FF2B5EF4-FFF2-40B4-BE49-F238E27FC236}">
                <a16:creationId xmlns:a16="http://schemas.microsoft.com/office/drawing/2014/main" id="{30A963BC-0997-423D-9CC8-EA09BE67D786}"/>
              </a:ext>
            </a:extLst>
          </p:cNvPr>
          <p:cNvSpPr txBox="1"/>
          <p:nvPr/>
        </p:nvSpPr>
        <p:spPr>
          <a:xfrm>
            <a:off x="6285470" y="514865"/>
            <a:ext cx="4345460" cy="646331"/>
          </a:xfrm>
          <a:prstGeom prst="rect">
            <a:avLst/>
          </a:prstGeom>
          <a:noFill/>
        </p:spPr>
        <p:txBody>
          <a:bodyPr wrap="square" rtlCol="0">
            <a:spAutoFit/>
          </a:bodyPr>
          <a:lstStyle/>
          <a:p>
            <a:r>
              <a:rPr lang="en-US" sz="3600" dirty="0"/>
              <a:t>Unit Test Example</a:t>
            </a:r>
          </a:p>
        </p:txBody>
      </p:sp>
      <p:sp>
        <p:nvSpPr>
          <p:cNvPr id="11" name="Content Placeholder 3">
            <a:extLst>
              <a:ext uri="{FF2B5EF4-FFF2-40B4-BE49-F238E27FC236}">
                <a16:creationId xmlns:a16="http://schemas.microsoft.com/office/drawing/2014/main" id="{EBED1F31-48DE-41C0-B0E2-8592964DCA05}"/>
              </a:ext>
            </a:extLst>
          </p:cNvPr>
          <p:cNvSpPr txBox="1">
            <a:spLocks/>
          </p:cNvSpPr>
          <p:nvPr/>
        </p:nvSpPr>
        <p:spPr>
          <a:xfrm>
            <a:off x="6096000" y="1331180"/>
            <a:ext cx="4549775" cy="46041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4" name="TextBox 13">
            <a:extLst>
              <a:ext uri="{FF2B5EF4-FFF2-40B4-BE49-F238E27FC236}">
                <a16:creationId xmlns:a16="http://schemas.microsoft.com/office/drawing/2014/main" id="{D1D52FFC-BBB9-4E1B-8205-7CC2079C68D1}"/>
              </a:ext>
            </a:extLst>
          </p:cNvPr>
          <p:cNvSpPr txBox="1"/>
          <p:nvPr/>
        </p:nvSpPr>
        <p:spPr>
          <a:xfrm>
            <a:off x="5910649" y="1277634"/>
            <a:ext cx="5099221" cy="2308324"/>
          </a:xfrm>
          <a:prstGeom prst="rect">
            <a:avLst/>
          </a:prstGeom>
          <a:noFill/>
        </p:spPr>
        <p:txBody>
          <a:bodyPr wrap="square">
            <a:spAutoFit/>
          </a:bodyPr>
          <a:lstStyle/>
          <a:p>
            <a:r>
              <a:rPr lang="en-US" dirty="0"/>
              <a:t>This is an example of using Jest to unit test a single React class component written in TypeScript. This test is run using two files “</a:t>
            </a:r>
            <a:r>
              <a:rPr lang="en-US" dirty="0" err="1"/>
              <a:t>TodoInput.tsx</a:t>
            </a:r>
            <a:r>
              <a:rPr lang="en-US" dirty="0"/>
              <a:t>” and “</a:t>
            </a:r>
            <a:r>
              <a:rPr lang="en-US" dirty="0" err="1"/>
              <a:t>TodoInput.test.tsx</a:t>
            </a:r>
            <a:r>
              <a:rPr lang="en-US" dirty="0"/>
              <a:t>.” </a:t>
            </a:r>
          </a:p>
          <a:p>
            <a:endParaRPr lang="en-US" dirty="0"/>
          </a:p>
          <a:p>
            <a:pPr marL="285750" indent="-285750">
              <a:buFont typeface="Arial" panose="020B0604020202020204" pitchFamily="34" charset="0"/>
              <a:buChar char="•"/>
            </a:pPr>
            <a:r>
              <a:rPr lang="en-US" dirty="0"/>
              <a:t>A full example of working code can be found at:</a:t>
            </a:r>
          </a:p>
          <a:p>
            <a:r>
              <a:rPr lang="en-US" dirty="0"/>
              <a:t>www.github.com/MwesterlundDev/todo-app</a:t>
            </a:r>
          </a:p>
        </p:txBody>
      </p:sp>
      <p:pic>
        <p:nvPicPr>
          <p:cNvPr id="18" name="Picture 17">
            <a:extLst>
              <a:ext uri="{FF2B5EF4-FFF2-40B4-BE49-F238E27FC236}">
                <a16:creationId xmlns:a16="http://schemas.microsoft.com/office/drawing/2014/main" id="{76491932-3DB5-4A5C-9B27-EAF4317BE766}"/>
              </a:ext>
            </a:extLst>
          </p:cNvPr>
          <p:cNvPicPr>
            <a:picLocks noChangeAspect="1"/>
          </p:cNvPicPr>
          <p:nvPr/>
        </p:nvPicPr>
        <p:blipFill>
          <a:blip r:embed="rId2"/>
          <a:stretch>
            <a:fillRect/>
          </a:stretch>
        </p:blipFill>
        <p:spPr>
          <a:xfrm>
            <a:off x="278296" y="630044"/>
            <a:ext cx="5268258" cy="5434450"/>
          </a:xfrm>
          <a:prstGeom prst="rect">
            <a:avLst/>
          </a:prstGeom>
        </p:spPr>
      </p:pic>
    </p:spTree>
    <p:extLst>
      <p:ext uri="{BB962C8B-B14F-4D97-AF65-F5344CB8AC3E}">
        <p14:creationId xmlns:p14="http://schemas.microsoft.com/office/powerpoint/2010/main" val="3561473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Test Suite Set up</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1742352"/>
            <a:ext cx="4549775" cy="3684588"/>
          </a:xfrm>
        </p:spPr>
        <p:txBody>
          <a:bodyPr>
            <a:normAutofit/>
          </a:bodyPr>
          <a:lstStyle/>
          <a:p>
            <a:r>
              <a:rPr lang="en-US" sz="2000" dirty="0"/>
              <a:t>To begin setting up the tests for this class, the necessary modules must be imported at the top of the file</a:t>
            </a:r>
          </a:p>
          <a:p>
            <a:endParaRPr lang="en-US" sz="2000" dirty="0"/>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683532" y="1742352"/>
            <a:ext cx="4572182" cy="3684588"/>
          </a:xfrm>
        </p:spPr>
        <p:txBody>
          <a:bodyPr>
            <a:normAutofit/>
          </a:bodyPr>
          <a:lstStyle/>
          <a:p>
            <a:r>
              <a:rPr lang="en-US" sz="2000" dirty="0"/>
              <a:t>After the modules are imported, the testing suite is set up. This is where the subject instance is created, which allows jest to spy on an instance of the class being tested.</a:t>
            </a:r>
          </a:p>
        </p:txBody>
      </p:sp>
      <p:pic>
        <p:nvPicPr>
          <p:cNvPr id="10" name="Picture 9">
            <a:extLst>
              <a:ext uri="{FF2B5EF4-FFF2-40B4-BE49-F238E27FC236}">
                <a16:creationId xmlns:a16="http://schemas.microsoft.com/office/drawing/2014/main" id="{F6B99905-32D9-40E2-8E05-B6E10C318285}"/>
              </a:ext>
            </a:extLst>
          </p:cNvPr>
          <p:cNvPicPr>
            <a:picLocks noChangeAspect="1"/>
          </p:cNvPicPr>
          <p:nvPr/>
        </p:nvPicPr>
        <p:blipFill>
          <a:blip r:embed="rId2"/>
          <a:stretch>
            <a:fillRect/>
          </a:stretch>
        </p:blipFill>
        <p:spPr>
          <a:xfrm>
            <a:off x="1733821" y="3183830"/>
            <a:ext cx="4119538" cy="582109"/>
          </a:xfrm>
          <a:prstGeom prst="rect">
            <a:avLst/>
          </a:prstGeom>
        </p:spPr>
      </p:pic>
      <p:pic>
        <p:nvPicPr>
          <p:cNvPr id="14" name="Picture 13">
            <a:extLst>
              <a:ext uri="{FF2B5EF4-FFF2-40B4-BE49-F238E27FC236}">
                <a16:creationId xmlns:a16="http://schemas.microsoft.com/office/drawing/2014/main" id="{678B3FB5-80A6-46CF-8A4E-F967ED8CF11F}"/>
              </a:ext>
            </a:extLst>
          </p:cNvPr>
          <p:cNvPicPr>
            <a:picLocks noChangeAspect="1"/>
          </p:cNvPicPr>
          <p:nvPr/>
        </p:nvPicPr>
        <p:blipFill>
          <a:blip r:embed="rId3"/>
          <a:stretch>
            <a:fillRect/>
          </a:stretch>
        </p:blipFill>
        <p:spPr>
          <a:xfrm>
            <a:off x="6965601" y="3725561"/>
            <a:ext cx="3994842" cy="1486452"/>
          </a:xfrm>
          <a:prstGeom prst="rect">
            <a:avLst/>
          </a:prstGeom>
        </p:spPr>
      </p:pic>
    </p:spTree>
    <p:extLst>
      <p:ext uri="{BB962C8B-B14F-4D97-AF65-F5344CB8AC3E}">
        <p14:creationId xmlns:p14="http://schemas.microsoft.com/office/powerpoint/2010/main" val="3124766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Test Set up</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395792" y="1742352"/>
            <a:ext cx="4549775" cy="3684588"/>
          </a:xfrm>
        </p:spPr>
        <p:txBody>
          <a:bodyPr>
            <a:normAutofit fontScale="85000" lnSpcReduction="10000"/>
          </a:bodyPr>
          <a:lstStyle/>
          <a:p>
            <a:r>
              <a:rPr lang="en-US" sz="2000" dirty="0"/>
              <a:t>Each function then gets its own testing suite in a describe block. Each function also sets up its own tests using a </a:t>
            </a:r>
            <a:r>
              <a:rPr lang="en-US" sz="2000" dirty="0" err="1"/>
              <a:t>beforeEach</a:t>
            </a:r>
            <a:r>
              <a:rPr lang="en-US" sz="2000" dirty="0"/>
              <a:t>() unique to each function test suite. </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683532" y="1742352"/>
            <a:ext cx="4572182" cy="3684588"/>
          </a:xfrm>
        </p:spPr>
        <p:txBody>
          <a:bodyPr>
            <a:normAutofit fontScale="85000" lnSpcReduction="10000"/>
          </a:bodyPr>
          <a:lstStyle/>
          <a:p>
            <a:r>
              <a:rPr lang="en-US" sz="2000" dirty="0"/>
              <a:t>The </a:t>
            </a:r>
            <a:r>
              <a:rPr lang="en-US" sz="2000" dirty="0" err="1"/>
              <a:t>setState</a:t>
            </a:r>
            <a:r>
              <a:rPr lang="en-US" sz="2000" dirty="0"/>
              <a:t> function only requires a mocked </a:t>
            </a:r>
            <a:r>
              <a:rPr lang="en-US" sz="2000" dirty="0" err="1"/>
              <a:t>implemenation</a:t>
            </a:r>
            <a:r>
              <a:rPr lang="en-US" sz="2000" dirty="0"/>
              <a:t> because it is a void function. This means the only thing that can be tested is the function has been called, and what it was called with.</a:t>
            </a:r>
          </a:p>
          <a:p>
            <a:r>
              <a:rPr lang="en-US" sz="2000" dirty="0"/>
              <a:t>The </a:t>
            </a:r>
            <a:r>
              <a:rPr lang="en-US" sz="2000" dirty="0" err="1"/>
              <a:t>onSaveTodo</a:t>
            </a:r>
            <a:r>
              <a:rPr lang="en-US" sz="2000" dirty="0"/>
              <a:t> function on the prop passed in to the class has to be mocked out by reassigning the function with a jest mock function. The </a:t>
            </a:r>
            <a:r>
              <a:rPr lang="en-US" sz="2000" dirty="0" err="1"/>
              <a:t>jest.fn</a:t>
            </a:r>
            <a:r>
              <a:rPr lang="en-US" sz="2000" dirty="0"/>
              <a:t>() object acts exactly the same as the </a:t>
            </a:r>
            <a:r>
              <a:rPr lang="en-US" sz="2000" dirty="0" err="1"/>
              <a:t>jest.spyOn</a:t>
            </a:r>
            <a:r>
              <a:rPr lang="en-US" sz="2000" dirty="0"/>
              <a:t>().</a:t>
            </a:r>
            <a:r>
              <a:rPr lang="en-US" sz="2000" dirty="0" err="1"/>
              <a:t>mockImplementation</a:t>
            </a:r>
            <a:r>
              <a:rPr lang="en-US" sz="2000" dirty="0"/>
              <a:t>().</a:t>
            </a:r>
          </a:p>
          <a:p>
            <a:r>
              <a:rPr lang="en-US" sz="2000" dirty="0"/>
              <a:t>The _</a:t>
            </a:r>
            <a:r>
              <a:rPr lang="en-US" sz="2000" dirty="0" err="1"/>
              <a:t>isEnabled</a:t>
            </a:r>
            <a:r>
              <a:rPr lang="en-US" sz="2000" dirty="0"/>
              <a:t>() function is mocked with a return value because this function returns a </a:t>
            </a:r>
            <a:r>
              <a:rPr lang="en-US" sz="2000" dirty="0" err="1"/>
              <a:t>boolean</a:t>
            </a:r>
            <a:r>
              <a:rPr lang="en-US" sz="2000" dirty="0"/>
              <a:t> that is necessary to prevent an empty value from being added to the list.</a:t>
            </a:r>
          </a:p>
        </p:txBody>
      </p:sp>
      <p:pic>
        <p:nvPicPr>
          <p:cNvPr id="7" name="Picture 6">
            <a:extLst>
              <a:ext uri="{FF2B5EF4-FFF2-40B4-BE49-F238E27FC236}">
                <a16:creationId xmlns:a16="http://schemas.microsoft.com/office/drawing/2014/main" id="{24A6EF5F-A58E-4197-9CB7-668F30278795}"/>
              </a:ext>
            </a:extLst>
          </p:cNvPr>
          <p:cNvPicPr>
            <a:picLocks noChangeAspect="1"/>
          </p:cNvPicPr>
          <p:nvPr/>
        </p:nvPicPr>
        <p:blipFill>
          <a:blip r:embed="rId2"/>
          <a:stretch>
            <a:fillRect/>
          </a:stretch>
        </p:blipFill>
        <p:spPr>
          <a:xfrm>
            <a:off x="1390239" y="3350629"/>
            <a:ext cx="4331683" cy="1581064"/>
          </a:xfrm>
          <a:prstGeom prst="rect">
            <a:avLst/>
          </a:prstGeom>
        </p:spPr>
      </p:pic>
    </p:spTree>
    <p:extLst>
      <p:ext uri="{BB962C8B-B14F-4D97-AF65-F5344CB8AC3E}">
        <p14:creationId xmlns:p14="http://schemas.microsoft.com/office/powerpoint/2010/main" val="3099537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Test Set up</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395792" y="1742352"/>
            <a:ext cx="4549775" cy="3684588"/>
          </a:xfrm>
        </p:spPr>
        <p:txBody>
          <a:bodyPr>
            <a:normAutofit fontScale="85000" lnSpcReduction="10000"/>
          </a:bodyPr>
          <a:lstStyle/>
          <a:p>
            <a:r>
              <a:rPr lang="en-US" sz="2000" dirty="0"/>
              <a:t>Each function then gets its own testing suite in a describe block. Each function also sets up its own tests using a </a:t>
            </a:r>
            <a:r>
              <a:rPr lang="en-US" sz="2000" dirty="0" err="1"/>
              <a:t>beforeEach</a:t>
            </a:r>
            <a:r>
              <a:rPr lang="en-US" sz="2000" dirty="0"/>
              <a:t>() unique to each function test suite. </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683532" y="1742352"/>
            <a:ext cx="4572182" cy="3684588"/>
          </a:xfrm>
        </p:spPr>
        <p:txBody>
          <a:bodyPr>
            <a:normAutofit fontScale="85000" lnSpcReduction="10000"/>
          </a:bodyPr>
          <a:lstStyle/>
          <a:p>
            <a:r>
              <a:rPr lang="en-US" sz="2000" dirty="0"/>
              <a:t>The </a:t>
            </a:r>
            <a:r>
              <a:rPr lang="en-US" sz="2000" dirty="0" err="1"/>
              <a:t>setState</a:t>
            </a:r>
            <a:r>
              <a:rPr lang="en-US" sz="2000" dirty="0"/>
              <a:t> function only requires a mocked </a:t>
            </a:r>
            <a:r>
              <a:rPr lang="en-US" sz="2000" dirty="0" err="1"/>
              <a:t>implemenation</a:t>
            </a:r>
            <a:r>
              <a:rPr lang="en-US" sz="2000" dirty="0"/>
              <a:t> because it is a void function. This means the only thing that can be tested is the function has been called, and what it was called with.</a:t>
            </a:r>
          </a:p>
          <a:p>
            <a:r>
              <a:rPr lang="en-US" sz="2000" dirty="0"/>
              <a:t>The </a:t>
            </a:r>
            <a:r>
              <a:rPr lang="en-US" sz="2000" dirty="0" err="1"/>
              <a:t>onSaveTodo</a:t>
            </a:r>
            <a:r>
              <a:rPr lang="en-US" sz="2000" dirty="0"/>
              <a:t> function on the prop passed in to the class has to be mocked out by reassigning the function with a jest mock function. The </a:t>
            </a:r>
            <a:r>
              <a:rPr lang="en-US" sz="2000" dirty="0" err="1"/>
              <a:t>jest.fn</a:t>
            </a:r>
            <a:r>
              <a:rPr lang="en-US" sz="2000" dirty="0"/>
              <a:t>() object acts exactly the same as the </a:t>
            </a:r>
            <a:r>
              <a:rPr lang="en-US" sz="2000" dirty="0" err="1"/>
              <a:t>jest.spyOn</a:t>
            </a:r>
            <a:r>
              <a:rPr lang="en-US" sz="2000" dirty="0"/>
              <a:t>().</a:t>
            </a:r>
            <a:r>
              <a:rPr lang="en-US" sz="2000" dirty="0" err="1"/>
              <a:t>mockImplementation</a:t>
            </a:r>
            <a:r>
              <a:rPr lang="en-US" sz="2000" dirty="0"/>
              <a:t>().</a:t>
            </a:r>
          </a:p>
          <a:p>
            <a:r>
              <a:rPr lang="en-US" sz="2000" dirty="0"/>
              <a:t>The _</a:t>
            </a:r>
            <a:r>
              <a:rPr lang="en-US" sz="2000" dirty="0" err="1"/>
              <a:t>isEnabled</a:t>
            </a:r>
            <a:r>
              <a:rPr lang="en-US" sz="2000" dirty="0"/>
              <a:t>() function is mocked with a return value because this function returns a </a:t>
            </a:r>
            <a:r>
              <a:rPr lang="en-US" sz="2000" dirty="0" err="1"/>
              <a:t>boolean</a:t>
            </a:r>
            <a:r>
              <a:rPr lang="en-US" sz="2000" dirty="0"/>
              <a:t> that is necessary to prevent an empty value from being added to the list.</a:t>
            </a:r>
          </a:p>
        </p:txBody>
      </p:sp>
      <p:pic>
        <p:nvPicPr>
          <p:cNvPr id="7" name="Picture 6">
            <a:extLst>
              <a:ext uri="{FF2B5EF4-FFF2-40B4-BE49-F238E27FC236}">
                <a16:creationId xmlns:a16="http://schemas.microsoft.com/office/drawing/2014/main" id="{24A6EF5F-A58E-4197-9CB7-668F30278795}"/>
              </a:ext>
            </a:extLst>
          </p:cNvPr>
          <p:cNvPicPr>
            <a:picLocks noChangeAspect="1"/>
          </p:cNvPicPr>
          <p:nvPr/>
        </p:nvPicPr>
        <p:blipFill>
          <a:blip r:embed="rId2"/>
          <a:stretch>
            <a:fillRect/>
          </a:stretch>
        </p:blipFill>
        <p:spPr>
          <a:xfrm>
            <a:off x="1390239" y="3350629"/>
            <a:ext cx="4331683" cy="1581064"/>
          </a:xfrm>
          <a:prstGeom prst="rect">
            <a:avLst/>
          </a:prstGeom>
        </p:spPr>
      </p:pic>
    </p:spTree>
    <p:extLst>
      <p:ext uri="{BB962C8B-B14F-4D97-AF65-F5344CB8AC3E}">
        <p14:creationId xmlns:p14="http://schemas.microsoft.com/office/powerpoint/2010/main" val="1901687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Test Set up</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395792" y="1742352"/>
            <a:ext cx="4549775" cy="3684588"/>
          </a:xfrm>
        </p:spPr>
        <p:txBody>
          <a:bodyPr>
            <a:normAutofit fontScale="85000" lnSpcReduction="10000"/>
          </a:bodyPr>
          <a:lstStyle/>
          <a:p>
            <a:r>
              <a:rPr lang="en-US" sz="2000" dirty="0"/>
              <a:t>Each function then gets its own testing suite in a describe block. Each function also sets up its own tests using a </a:t>
            </a:r>
            <a:r>
              <a:rPr lang="en-US" sz="2000" dirty="0" err="1"/>
              <a:t>beforeEach</a:t>
            </a:r>
            <a:r>
              <a:rPr lang="en-US" sz="2000" dirty="0"/>
              <a:t>() unique to each function test suite. </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683532" y="1742352"/>
            <a:ext cx="4572182" cy="3684588"/>
          </a:xfrm>
        </p:spPr>
        <p:txBody>
          <a:bodyPr>
            <a:normAutofit fontScale="85000" lnSpcReduction="10000"/>
          </a:bodyPr>
          <a:lstStyle/>
          <a:p>
            <a:r>
              <a:rPr lang="en-US" sz="2000" dirty="0"/>
              <a:t>The </a:t>
            </a:r>
            <a:r>
              <a:rPr lang="en-US" sz="2000" dirty="0" err="1"/>
              <a:t>setState</a:t>
            </a:r>
            <a:r>
              <a:rPr lang="en-US" sz="2000" dirty="0"/>
              <a:t> function only requires a mocked </a:t>
            </a:r>
            <a:r>
              <a:rPr lang="en-US" sz="2000" dirty="0" err="1"/>
              <a:t>implemenation</a:t>
            </a:r>
            <a:r>
              <a:rPr lang="en-US" sz="2000" dirty="0"/>
              <a:t> because it is a void function. This means the only thing that can be tested is the function has been called, and what it was called with.</a:t>
            </a:r>
          </a:p>
          <a:p>
            <a:r>
              <a:rPr lang="en-US" sz="2000" dirty="0"/>
              <a:t>The </a:t>
            </a:r>
            <a:r>
              <a:rPr lang="en-US" sz="2000" dirty="0" err="1"/>
              <a:t>onSaveTodo</a:t>
            </a:r>
            <a:r>
              <a:rPr lang="en-US" sz="2000" dirty="0"/>
              <a:t> function on the prop passed in to the class has to be mocked out by reassigning the function with a jest mock function. The </a:t>
            </a:r>
            <a:r>
              <a:rPr lang="en-US" sz="2000" dirty="0" err="1"/>
              <a:t>jest.fn</a:t>
            </a:r>
            <a:r>
              <a:rPr lang="en-US" sz="2000" dirty="0"/>
              <a:t>() object acts exactly the same as the </a:t>
            </a:r>
            <a:r>
              <a:rPr lang="en-US" sz="2000" dirty="0" err="1"/>
              <a:t>jest.spyOn</a:t>
            </a:r>
            <a:r>
              <a:rPr lang="en-US" sz="2000" dirty="0"/>
              <a:t>().</a:t>
            </a:r>
            <a:r>
              <a:rPr lang="en-US" sz="2000" dirty="0" err="1"/>
              <a:t>mockImplementation</a:t>
            </a:r>
            <a:r>
              <a:rPr lang="en-US" sz="2000" dirty="0"/>
              <a:t>().</a:t>
            </a:r>
          </a:p>
          <a:p>
            <a:r>
              <a:rPr lang="en-US" sz="2000" dirty="0"/>
              <a:t>The _</a:t>
            </a:r>
            <a:r>
              <a:rPr lang="en-US" sz="2000" dirty="0" err="1"/>
              <a:t>isEnabled</a:t>
            </a:r>
            <a:r>
              <a:rPr lang="en-US" sz="2000" dirty="0"/>
              <a:t>() function is mocked with a return value because this function returns a </a:t>
            </a:r>
            <a:r>
              <a:rPr lang="en-US" sz="2000" dirty="0" err="1"/>
              <a:t>boolean</a:t>
            </a:r>
            <a:r>
              <a:rPr lang="en-US" sz="2000" dirty="0"/>
              <a:t> that is necessary to prevent an empty value from being added to the list.</a:t>
            </a:r>
          </a:p>
        </p:txBody>
      </p:sp>
      <p:pic>
        <p:nvPicPr>
          <p:cNvPr id="7" name="Picture 6">
            <a:extLst>
              <a:ext uri="{FF2B5EF4-FFF2-40B4-BE49-F238E27FC236}">
                <a16:creationId xmlns:a16="http://schemas.microsoft.com/office/drawing/2014/main" id="{24A6EF5F-A58E-4197-9CB7-668F30278795}"/>
              </a:ext>
            </a:extLst>
          </p:cNvPr>
          <p:cNvPicPr>
            <a:picLocks noChangeAspect="1"/>
          </p:cNvPicPr>
          <p:nvPr/>
        </p:nvPicPr>
        <p:blipFill>
          <a:blip r:embed="rId2"/>
          <a:stretch>
            <a:fillRect/>
          </a:stretch>
        </p:blipFill>
        <p:spPr>
          <a:xfrm>
            <a:off x="1390239" y="3350629"/>
            <a:ext cx="4331683" cy="1581064"/>
          </a:xfrm>
          <a:prstGeom prst="rect">
            <a:avLst/>
          </a:prstGeom>
        </p:spPr>
      </p:pic>
    </p:spTree>
    <p:extLst>
      <p:ext uri="{BB962C8B-B14F-4D97-AF65-F5344CB8AC3E}">
        <p14:creationId xmlns:p14="http://schemas.microsoft.com/office/powerpoint/2010/main" val="339182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Test Execution</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986806" y="1387445"/>
            <a:ext cx="10365406" cy="606486"/>
          </a:xfrm>
        </p:spPr>
        <p:txBody>
          <a:bodyPr>
            <a:normAutofit fontScale="70000" lnSpcReduction="20000"/>
          </a:bodyPr>
          <a:lstStyle/>
          <a:p>
            <a:pPr marL="0" indent="0">
              <a:buNone/>
            </a:pPr>
            <a:r>
              <a:rPr lang="en-US" sz="2000" dirty="0"/>
              <a:t>Looking at each line in the _</a:t>
            </a:r>
            <a:r>
              <a:rPr lang="en-US" sz="2000" dirty="0" err="1"/>
              <a:t>saveTodo</a:t>
            </a:r>
            <a:r>
              <a:rPr lang="en-US" sz="2000" dirty="0"/>
              <a:t> function, there are four tests that need to be created. A test for calling </a:t>
            </a:r>
            <a:r>
              <a:rPr lang="en-US" sz="2000" dirty="0" err="1"/>
              <a:t>onSaveTodo</a:t>
            </a:r>
            <a:r>
              <a:rPr lang="en-US" sz="2000" dirty="0"/>
              <a:t> and </a:t>
            </a:r>
            <a:r>
              <a:rPr lang="en-US" sz="2000" dirty="0" err="1"/>
              <a:t>setState</a:t>
            </a:r>
            <a:r>
              <a:rPr lang="en-US" sz="2000" dirty="0"/>
              <a:t> each for when _</a:t>
            </a:r>
            <a:r>
              <a:rPr lang="en-US" sz="2000" dirty="0" err="1"/>
              <a:t>isEnabled</a:t>
            </a:r>
            <a:r>
              <a:rPr lang="en-US" sz="2000" dirty="0"/>
              <a:t> returns true, and a test for each of these calls for when _</a:t>
            </a:r>
            <a:r>
              <a:rPr lang="en-US" sz="2000" dirty="0" err="1"/>
              <a:t>isEnabled</a:t>
            </a:r>
            <a:r>
              <a:rPr lang="en-US" sz="2000" dirty="0"/>
              <a:t> returns false.</a:t>
            </a:r>
          </a:p>
        </p:txBody>
      </p:sp>
      <p:sp>
        <p:nvSpPr>
          <p:cNvPr id="8" name="TextBox 7">
            <a:extLst>
              <a:ext uri="{FF2B5EF4-FFF2-40B4-BE49-F238E27FC236}">
                <a16:creationId xmlns:a16="http://schemas.microsoft.com/office/drawing/2014/main" id="{6A7C3AD6-5B35-4A65-BE26-8B0717DFC4FF}"/>
              </a:ext>
            </a:extLst>
          </p:cNvPr>
          <p:cNvSpPr txBox="1"/>
          <p:nvPr/>
        </p:nvSpPr>
        <p:spPr>
          <a:xfrm>
            <a:off x="3601263" y="1927011"/>
            <a:ext cx="4415989" cy="369332"/>
          </a:xfrm>
          <a:prstGeom prst="rect">
            <a:avLst/>
          </a:prstGeom>
          <a:noFill/>
        </p:spPr>
        <p:txBody>
          <a:bodyPr wrap="square" rtlCol="0">
            <a:spAutoFit/>
          </a:bodyPr>
          <a:lstStyle/>
          <a:p>
            <a:pPr marL="285750" indent="-285750">
              <a:buFont typeface="Arial" panose="020B0604020202020204" pitchFamily="34" charset="0"/>
              <a:buChar char="•"/>
            </a:pPr>
            <a:r>
              <a:rPr lang="en-US" dirty="0"/>
              <a:t>Test for </a:t>
            </a:r>
            <a:r>
              <a:rPr lang="en-US" dirty="0" err="1"/>
              <a:t>SaveTodo</a:t>
            </a:r>
            <a:endParaRPr lang="en-US" dirty="0"/>
          </a:p>
        </p:txBody>
      </p:sp>
      <p:pic>
        <p:nvPicPr>
          <p:cNvPr id="10" name="Picture 9">
            <a:extLst>
              <a:ext uri="{FF2B5EF4-FFF2-40B4-BE49-F238E27FC236}">
                <a16:creationId xmlns:a16="http://schemas.microsoft.com/office/drawing/2014/main" id="{340039D6-C969-4EC4-A067-A615156A7787}"/>
              </a:ext>
            </a:extLst>
          </p:cNvPr>
          <p:cNvPicPr>
            <a:picLocks noChangeAspect="1"/>
          </p:cNvPicPr>
          <p:nvPr/>
        </p:nvPicPr>
        <p:blipFill>
          <a:blip r:embed="rId2"/>
          <a:stretch>
            <a:fillRect/>
          </a:stretch>
        </p:blipFill>
        <p:spPr>
          <a:xfrm>
            <a:off x="3778943" y="2248670"/>
            <a:ext cx="5118040" cy="928676"/>
          </a:xfrm>
          <a:prstGeom prst="rect">
            <a:avLst/>
          </a:prstGeom>
        </p:spPr>
      </p:pic>
      <p:sp>
        <p:nvSpPr>
          <p:cNvPr id="11" name="TextBox 10">
            <a:extLst>
              <a:ext uri="{FF2B5EF4-FFF2-40B4-BE49-F238E27FC236}">
                <a16:creationId xmlns:a16="http://schemas.microsoft.com/office/drawing/2014/main" id="{9194F82B-5AFF-4551-877E-03D7F2B68BB7}"/>
              </a:ext>
            </a:extLst>
          </p:cNvPr>
          <p:cNvSpPr txBox="1"/>
          <p:nvPr/>
        </p:nvSpPr>
        <p:spPr>
          <a:xfrm>
            <a:off x="3753662" y="4813853"/>
            <a:ext cx="4415989" cy="369332"/>
          </a:xfrm>
          <a:prstGeom prst="rect">
            <a:avLst/>
          </a:prstGeom>
          <a:noFill/>
        </p:spPr>
        <p:txBody>
          <a:bodyPr wrap="square" rtlCol="0">
            <a:spAutoFit/>
          </a:bodyPr>
          <a:lstStyle/>
          <a:p>
            <a:pPr marL="285750" indent="-285750">
              <a:buFont typeface="Arial" panose="020B0604020202020204" pitchFamily="34" charset="0"/>
              <a:buChar char="•"/>
            </a:pPr>
            <a:r>
              <a:rPr lang="en-US" dirty="0"/>
              <a:t>Tests for when _</a:t>
            </a:r>
            <a:r>
              <a:rPr lang="en-US" dirty="0" err="1"/>
              <a:t>isEnabled</a:t>
            </a:r>
            <a:r>
              <a:rPr lang="en-US" dirty="0"/>
              <a:t> is false</a:t>
            </a:r>
          </a:p>
        </p:txBody>
      </p:sp>
      <p:pic>
        <p:nvPicPr>
          <p:cNvPr id="13" name="Picture 12">
            <a:extLst>
              <a:ext uri="{FF2B5EF4-FFF2-40B4-BE49-F238E27FC236}">
                <a16:creationId xmlns:a16="http://schemas.microsoft.com/office/drawing/2014/main" id="{5ED81557-4A0F-4AEB-9111-6C00484E3353}"/>
              </a:ext>
            </a:extLst>
          </p:cNvPr>
          <p:cNvPicPr>
            <a:picLocks noChangeAspect="1"/>
          </p:cNvPicPr>
          <p:nvPr/>
        </p:nvPicPr>
        <p:blipFill>
          <a:blip r:embed="rId3"/>
          <a:stretch>
            <a:fillRect/>
          </a:stretch>
        </p:blipFill>
        <p:spPr>
          <a:xfrm>
            <a:off x="3778943" y="3568984"/>
            <a:ext cx="5118040" cy="961029"/>
          </a:xfrm>
          <a:prstGeom prst="rect">
            <a:avLst/>
          </a:prstGeom>
        </p:spPr>
      </p:pic>
      <p:sp>
        <p:nvSpPr>
          <p:cNvPr id="14" name="TextBox 13">
            <a:extLst>
              <a:ext uri="{FF2B5EF4-FFF2-40B4-BE49-F238E27FC236}">
                <a16:creationId xmlns:a16="http://schemas.microsoft.com/office/drawing/2014/main" id="{76E2F3F3-FAF7-49C0-A797-4E43B1E99BBE}"/>
              </a:ext>
            </a:extLst>
          </p:cNvPr>
          <p:cNvSpPr txBox="1"/>
          <p:nvPr/>
        </p:nvSpPr>
        <p:spPr>
          <a:xfrm>
            <a:off x="3753663" y="3241459"/>
            <a:ext cx="4415989" cy="369332"/>
          </a:xfrm>
          <a:prstGeom prst="rect">
            <a:avLst/>
          </a:prstGeom>
          <a:noFill/>
        </p:spPr>
        <p:txBody>
          <a:bodyPr wrap="square" rtlCol="0">
            <a:spAutoFit/>
          </a:bodyPr>
          <a:lstStyle/>
          <a:p>
            <a:pPr marL="285750" indent="-285750">
              <a:buFont typeface="Arial" panose="020B0604020202020204" pitchFamily="34" charset="0"/>
              <a:buChar char="•"/>
            </a:pPr>
            <a:r>
              <a:rPr lang="en-US" dirty="0"/>
              <a:t>Test for </a:t>
            </a:r>
            <a:r>
              <a:rPr lang="en-US" dirty="0" err="1"/>
              <a:t>setState</a:t>
            </a:r>
            <a:endParaRPr lang="en-US" dirty="0"/>
          </a:p>
        </p:txBody>
      </p:sp>
      <p:pic>
        <p:nvPicPr>
          <p:cNvPr id="16" name="Picture 15">
            <a:extLst>
              <a:ext uri="{FF2B5EF4-FFF2-40B4-BE49-F238E27FC236}">
                <a16:creationId xmlns:a16="http://schemas.microsoft.com/office/drawing/2014/main" id="{8DE86A13-0C6D-49E8-949C-B43AE0AD64EB}"/>
              </a:ext>
            </a:extLst>
          </p:cNvPr>
          <p:cNvPicPr>
            <a:picLocks noChangeAspect="1"/>
          </p:cNvPicPr>
          <p:nvPr/>
        </p:nvPicPr>
        <p:blipFill>
          <a:blip r:embed="rId4"/>
          <a:stretch>
            <a:fillRect/>
          </a:stretch>
        </p:blipFill>
        <p:spPr>
          <a:xfrm>
            <a:off x="3829393" y="5183184"/>
            <a:ext cx="5054588" cy="1196123"/>
          </a:xfrm>
          <a:prstGeom prst="rect">
            <a:avLst/>
          </a:prstGeom>
        </p:spPr>
      </p:pic>
    </p:spTree>
    <p:extLst>
      <p:ext uri="{BB962C8B-B14F-4D97-AF65-F5344CB8AC3E}">
        <p14:creationId xmlns:p14="http://schemas.microsoft.com/office/powerpoint/2010/main" val="169098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What Is Jest?</a:t>
            </a:r>
          </a:p>
          <a:p>
            <a:pPr algn="r"/>
            <a:r>
              <a:rPr lang="en-US" sz="1800" dirty="0">
                <a:solidFill>
                  <a:schemeClr val="bg1"/>
                </a:solidFill>
              </a:rPr>
              <a:t>Pros and Cons</a:t>
            </a:r>
          </a:p>
          <a:p>
            <a:pPr algn="r"/>
            <a:r>
              <a:rPr lang="en-US" sz="1800" dirty="0">
                <a:solidFill>
                  <a:schemeClr val="bg1"/>
                </a:solidFill>
              </a:rPr>
              <a:t>Functional Features</a:t>
            </a:r>
          </a:p>
          <a:p>
            <a:pPr algn="r"/>
            <a:r>
              <a:rPr lang="en-US" sz="1800" dirty="0">
                <a:solidFill>
                  <a:schemeClr val="bg1"/>
                </a:solidFill>
              </a:rPr>
              <a:t>Usage Examples</a:t>
            </a: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5/1/2022</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sz="2400" spc="400" dirty="0">
                <a:solidFill>
                  <a:schemeClr val="bg1"/>
                </a:solidFill>
              </a:rPr>
              <a:t>Jest</a:t>
            </a:r>
            <a:endParaRPr lang="en-US" dirty="0"/>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p:txBody>
          <a:bodyPr/>
          <a:lstStyle/>
          <a:p>
            <a:r>
              <a:rPr lang="en-US" dirty="0" err="1"/>
              <a:t>JEst</a:t>
            </a:r>
            <a:endParaRPr lang="en-US" dirty="0"/>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6" name="TextBox 5">
            <a:extLst>
              <a:ext uri="{FF2B5EF4-FFF2-40B4-BE49-F238E27FC236}">
                <a16:creationId xmlns:a16="http://schemas.microsoft.com/office/drawing/2014/main" id="{30A963BC-0997-423D-9CC8-EA09BE67D786}"/>
              </a:ext>
            </a:extLst>
          </p:cNvPr>
          <p:cNvSpPr txBox="1"/>
          <p:nvPr/>
        </p:nvSpPr>
        <p:spPr>
          <a:xfrm>
            <a:off x="6285470" y="514865"/>
            <a:ext cx="4345460" cy="646331"/>
          </a:xfrm>
          <a:prstGeom prst="rect">
            <a:avLst/>
          </a:prstGeom>
          <a:noFill/>
        </p:spPr>
        <p:txBody>
          <a:bodyPr wrap="square" rtlCol="0">
            <a:spAutoFit/>
          </a:bodyPr>
          <a:lstStyle/>
          <a:p>
            <a:r>
              <a:rPr lang="en-US" sz="3600" dirty="0"/>
              <a:t>Jest CLI example</a:t>
            </a:r>
          </a:p>
        </p:txBody>
      </p:sp>
      <p:sp>
        <p:nvSpPr>
          <p:cNvPr id="11" name="Content Placeholder 3">
            <a:extLst>
              <a:ext uri="{FF2B5EF4-FFF2-40B4-BE49-F238E27FC236}">
                <a16:creationId xmlns:a16="http://schemas.microsoft.com/office/drawing/2014/main" id="{EBED1F31-48DE-41C0-B0E2-8592964DCA05}"/>
              </a:ext>
            </a:extLst>
          </p:cNvPr>
          <p:cNvSpPr txBox="1">
            <a:spLocks/>
          </p:cNvSpPr>
          <p:nvPr/>
        </p:nvSpPr>
        <p:spPr>
          <a:xfrm>
            <a:off x="6096000" y="1331180"/>
            <a:ext cx="4549775" cy="46041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4" name="TextBox 13">
            <a:extLst>
              <a:ext uri="{FF2B5EF4-FFF2-40B4-BE49-F238E27FC236}">
                <a16:creationId xmlns:a16="http://schemas.microsoft.com/office/drawing/2014/main" id="{D1D52FFC-BBB9-4E1B-8205-7CC2079C68D1}"/>
              </a:ext>
            </a:extLst>
          </p:cNvPr>
          <p:cNvSpPr txBox="1"/>
          <p:nvPr/>
        </p:nvSpPr>
        <p:spPr>
          <a:xfrm>
            <a:off x="6133071" y="1331180"/>
            <a:ext cx="5099221" cy="4801314"/>
          </a:xfrm>
          <a:prstGeom prst="rect">
            <a:avLst/>
          </a:prstGeom>
          <a:noFill/>
        </p:spPr>
        <p:txBody>
          <a:bodyPr wrap="square">
            <a:spAutoFit/>
          </a:bodyPr>
          <a:lstStyle/>
          <a:p>
            <a:r>
              <a:rPr lang="en-US" dirty="0"/>
              <a:t>This is an example of using Jest CLI to run tests</a:t>
            </a:r>
          </a:p>
          <a:p>
            <a:pPr marL="285750" indent="-285750">
              <a:buFont typeface="Arial" panose="020B0604020202020204" pitchFamily="34" charset="0"/>
              <a:buChar char="•"/>
            </a:pPr>
            <a:r>
              <a:rPr lang="en-US" dirty="0"/>
              <a:t>Tests that fail are labeled with an ‘x’.</a:t>
            </a:r>
          </a:p>
          <a:p>
            <a:pPr marL="285750" indent="-285750">
              <a:buFont typeface="Arial" panose="020B0604020202020204" pitchFamily="34" charset="0"/>
              <a:buChar char="•"/>
            </a:pPr>
            <a:r>
              <a:rPr lang="en-US" dirty="0"/>
              <a:t>Tests that pass are labeled with a check mark.</a:t>
            </a:r>
          </a:p>
          <a:p>
            <a:pPr marL="285750" indent="-285750">
              <a:buFont typeface="Arial" panose="020B0604020202020204" pitchFamily="34" charset="0"/>
              <a:buChar char="•"/>
            </a:pPr>
            <a:r>
              <a:rPr lang="en-US" dirty="0"/>
              <a:t>Detailed description for each failed test is laved and shows specifically what failed in the test.</a:t>
            </a:r>
          </a:p>
          <a:p>
            <a:pPr marL="285750" indent="-285750">
              <a:buFont typeface="Arial" panose="020B0604020202020204" pitchFamily="34" charset="0"/>
              <a:buChar char="•"/>
            </a:pPr>
            <a:r>
              <a:rPr lang="en-US" dirty="0"/>
              <a:t>The line number of the failed test along with a few lines of context are show to find the faulty test.</a:t>
            </a:r>
          </a:p>
          <a:p>
            <a:pPr marL="285750" indent="-285750">
              <a:buFont typeface="Arial" panose="020B0604020202020204" pitchFamily="34" charset="0"/>
              <a:buChar char="•"/>
            </a:pPr>
            <a:r>
              <a:rPr lang="en-US" dirty="0"/>
              <a:t>The total run details are listed after all other information.</a:t>
            </a:r>
          </a:p>
          <a:p>
            <a:pPr marL="285750" indent="-285750">
              <a:buFont typeface="Arial" panose="020B0604020202020204" pitchFamily="34" charset="0"/>
              <a:buChar char="•"/>
            </a:pPr>
            <a:r>
              <a:rPr lang="en-US" dirty="0"/>
              <a:t>An interactive CLI environment allows the user to narrow down tests and suites more in depth.</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C4912313-8D8A-4014-B045-2A24758EAE2D}"/>
              </a:ext>
            </a:extLst>
          </p:cNvPr>
          <p:cNvPicPr>
            <a:picLocks noChangeAspect="1"/>
          </p:cNvPicPr>
          <p:nvPr/>
        </p:nvPicPr>
        <p:blipFill>
          <a:blip r:embed="rId2"/>
          <a:stretch>
            <a:fillRect/>
          </a:stretch>
        </p:blipFill>
        <p:spPr>
          <a:xfrm>
            <a:off x="195251" y="579894"/>
            <a:ext cx="5393823" cy="5862097"/>
          </a:xfrm>
          <a:prstGeom prst="rect">
            <a:avLst/>
          </a:prstGeom>
        </p:spPr>
      </p:pic>
    </p:spTree>
    <p:extLst>
      <p:ext uri="{BB962C8B-B14F-4D97-AF65-F5344CB8AC3E}">
        <p14:creationId xmlns:p14="http://schemas.microsoft.com/office/powerpoint/2010/main" val="700882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lstStyle/>
          <a:p>
            <a:r>
              <a:rPr lang="en-US" dirty="0"/>
              <a:t>Summary</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a:lstStyle/>
          <a:p>
            <a:r>
              <a:rPr lang="en-US" dirty="0"/>
              <a:t>Jest is an extremely powerful Unit testing suite for JavaScript. Jest’s ability to manipulate JavaScript function and object allows for easy test isolation and more accurate coverage.  Jest is framework and library agnostic, which allows it to be used with any type of JavaScript and TypeScript.</a:t>
            </a:r>
          </a:p>
        </p:txBody>
      </p:sp>
      <p:pic>
        <p:nvPicPr>
          <p:cNvPr id="22" name="Picture Placeholder 21" descr="mountains under near dusk sky">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2"/>
          <a:srcRect t="63" b="63"/>
          <a:stretch/>
        </p:blipFill>
        <p:spPr>
          <a:xfrm>
            <a:off x="283464" y="2250893"/>
            <a:ext cx="5221224" cy="3447288"/>
          </a:xfrm>
        </p:spPr>
      </p:pic>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Jest</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9" name="Picture 8">
            <a:extLst>
              <a:ext uri="{FF2B5EF4-FFF2-40B4-BE49-F238E27FC236}">
                <a16:creationId xmlns:a16="http://schemas.microsoft.com/office/drawing/2014/main" id="{2AFF8C75-3641-4C9F-B285-919596F23545}"/>
              </a:ext>
            </a:extLst>
          </p:cNvPr>
          <p:cNvPicPr>
            <a:picLocks noChangeAspect="1"/>
          </p:cNvPicPr>
          <p:nvPr/>
        </p:nvPicPr>
        <p:blipFill>
          <a:blip r:embed="rId3"/>
          <a:stretch>
            <a:fillRect/>
          </a:stretch>
        </p:blipFill>
        <p:spPr>
          <a:xfrm>
            <a:off x="864174" y="1050734"/>
            <a:ext cx="3914804" cy="1200159"/>
          </a:xfrm>
          <a:prstGeom prst="rect">
            <a:avLst/>
          </a:prstGeom>
        </p:spPr>
      </p:pic>
    </p:spTree>
    <p:extLst>
      <p:ext uri="{BB962C8B-B14F-4D97-AF65-F5344CB8AC3E}">
        <p14:creationId xmlns:p14="http://schemas.microsoft.com/office/powerpoint/2010/main" val="358477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5/1/2022</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22</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Jest</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Mark Westerlund </a:t>
            </a:r>
            <a:r>
              <a:rPr lang="en-US"/>
              <a:t>and Jared Moser</a:t>
            </a:r>
            <a:endParaRPr lang="en-US" dirty="0"/>
          </a:p>
          <a:p>
            <a:r>
              <a:rPr lang="en-US" dirty="0"/>
              <a:t>maw5114@psu.edu</a:t>
            </a:r>
          </a:p>
          <a:p>
            <a:r>
              <a:rPr lang="en-US" dirty="0"/>
              <a:t>https://jestjs.io/</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sz="2000" dirty="0"/>
              <a:t>Why did we choose Jest?</a:t>
            </a:r>
          </a:p>
          <a:p>
            <a:pPr marL="342900" indent="-342900">
              <a:buFont typeface="Arial" panose="020B0604020202020204" pitchFamily="34" charset="0"/>
              <a:buChar char="•"/>
            </a:pPr>
            <a:r>
              <a:rPr lang="en-US" dirty="0"/>
              <a:t>Ease of configuration</a:t>
            </a:r>
          </a:p>
          <a:p>
            <a:pPr marL="342900" indent="-342900">
              <a:buFont typeface="Arial" panose="020B0604020202020204" pitchFamily="34" charset="0"/>
              <a:buChar char="•"/>
            </a:pPr>
            <a:r>
              <a:rPr lang="en-US" sz="2000" dirty="0"/>
              <a:t>Familiarity with JavaScript</a:t>
            </a:r>
          </a:p>
          <a:p>
            <a:pPr marL="342900" indent="-342900">
              <a:buFont typeface="Arial" panose="020B0604020202020204" pitchFamily="34" charset="0"/>
              <a:buChar char="•"/>
            </a:pPr>
            <a:r>
              <a:rPr lang="en-US" dirty="0"/>
              <a:t>Familiarity with the Framework</a:t>
            </a:r>
          </a:p>
          <a:p>
            <a:pPr marL="342900" indent="-342900">
              <a:buFont typeface="Arial" panose="020B0604020202020204" pitchFamily="34" charset="0"/>
              <a:buChar char="•"/>
            </a:pPr>
            <a:r>
              <a:rPr lang="en-US" sz="2000" dirty="0"/>
              <a:t>Easy to understand documentation</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5/1/2022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Jest</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What is Jest</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sz="2000" dirty="0">
                <a:solidFill>
                  <a:schemeClr val="bg1"/>
                </a:solidFill>
              </a:rPr>
              <a:t>JavaScript Unit Testing Framework</a:t>
            </a:r>
            <a:endParaRPr lang="en-US" dirty="0"/>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What is Jest?</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006683"/>
            <a:ext cx="4549775" cy="3684588"/>
          </a:xfrm>
        </p:spPr>
        <p:txBody>
          <a:bodyPr>
            <a:normAutofit/>
          </a:bodyPr>
          <a:lstStyle/>
          <a:p>
            <a:pPr marL="0" indent="0">
              <a:buNone/>
            </a:pPr>
            <a:r>
              <a:rPr lang="en-US" sz="2000" dirty="0"/>
              <a:t>Jest is a framework and library agnostic unit testing framework for JavaScript and TypeScript. Jest works by taking advantage of the way JavaScript treats functions as first-class objects attached to objects.  This allows the framework to easily isolate functions and classe</a:t>
            </a:r>
            <a:r>
              <a:rPr lang="en-US" dirty="0"/>
              <a:t>s to perform tests only on the desired unit.</a:t>
            </a:r>
            <a:endParaRPr lang="en-US" sz="2000" dirty="0"/>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783206" y="1681163"/>
            <a:ext cx="4572182" cy="823912"/>
          </a:xfrm>
        </p:spPr>
        <p:txBody>
          <a:bodyPr/>
          <a:lstStyle/>
          <a:p>
            <a:r>
              <a:rPr lang="en-US" dirty="0"/>
              <a:t>Frameworks </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783206" y="2505075"/>
            <a:ext cx="4572182" cy="3684588"/>
          </a:xfrm>
        </p:spPr>
        <p:txBody>
          <a:bodyPr>
            <a:normAutofit/>
          </a:bodyPr>
          <a:lstStyle/>
          <a:p>
            <a:pPr marL="0" indent="0">
              <a:buNone/>
            </a:pPr>
            <a:r>
              <a:rPr lang="en-US" sz="2000" dirty="0"/>
              <a:t>Jest works with any JavaScript library or framework </a:t>
            </a:r>
          </a:p>
          <a:p>
            <a:r>
              <a:rPr lang="en-US" dirty="0"/>
              <a:t>React</a:t>
            </a:r>
          </a:p>
          <a:p>
            <a:r>
              <a:rPr lang="en-US" dirty="0"/>
              <a:t>Vue</a:t>
            </a:r>
          </a:p>
          <a:p>
            <a:r>
              <a:rPr lang="en-US" dirty="0"/>
              <a:t>Angular</a:t>
            </a:r>
          </a:p>
          <a:p>
            <a:r>
              <a:rPr lang="en-US" sz="2000" dirty="0"/>
              <a:t>Node</a:t>
            </a:r>
          </a:p>
          <a:p>
            <a:r>
              <a:rPr lang="en-US" dirty="0"/>
              <a:t>JavaScript or TypeScript</a:t>
            </a:r>
          </a:p>
          <a:p>
            <a:r>
              <a:rPr lang="en-US" sz="2000" dirty="0"/>
              <a:t>Babel</a:t>
            </a:r>
          </a:p>
          <a:p>
            <a:r>
              <a:rPr lang="en-US" dirty="0"/>
              <a:t>Webpack</a:t>
            </a:r>
            <a:endParaRPr lang="en-US" sz="2000" dirty="0"/>
          </a:p>
        </p:txBody>
      </p:sp>
    </p:spTree>
    <p:extLst>
      <p:ext uri="{BB962C8B-B14F-4D97-AF65-F5344CB8AC3E}">
        <p14:creationId xmlns:p14="http://schemas.microsoft.com/office/powerpoint/2010/main" val="394770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Pros and Cons</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sz="2000" dirty="0">
                <a:solidFill>
                  <a:schemeClr val="bg1"/>
                </a:solidFill>
              </a:rPr>
              <a:t>Jest</a:t>
            </a:r>
            <a:endParaRPr lang="en-US" dirty="0"/>
          </a:p>
        </p:txBody>
      </p:sp>
    </p:spTree>
    <p:extLst>
      <p:ext uri="{BB962C8B-B14F-4D97-AF65-F5344CB8AC3E}">
        <p14:creationId xmlns:p14="http://schemas.microsoft.com/office/powerpoint/2010/main" val="287332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Pros</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a:lstStyle/>
          <a:p>
            <a:r>
              <a:rPr lang="en-US" dirty="0"/>
              <a:t>Pros</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a:normAutofit fontScale="92500" lnSpcReduction="10000"/>
          </a:bodyPr>
          <a:lstStyle/>
          <a:p>
            <a:r>
              <a:rPr lang="en-US" sz="2000" dirty="0"/>
              <a:t>Easy Configuration</a:t>
            </a:r>
          </a:p>
          <a:p>
            <a:pPr lvl="1"/>
            <a:r>
              <a:rPr lang="en-US" dirty="0"/>
              <a:t>Jest requires almost no configuration.</a:t>
            </a:r>
          </a:p>
          <a:p>
            <a:r>
              <a:rPr lang="en-US" sz="2000" dirty="0"/>
              <a:t>Simple but rich API</a:t>
            </a:r>
          </a:p>
          <a:p>
            <a:pPr lvl="1"/>
            <a:r>
              <a:rPr lang="en-US" dirty="0"/>
              <a:t>Jest’s API and naming convention allow the user to easily understand how to use it.</a:t>
            </a:r>
          </a:p>
          <a:p>
            <a:pPr lvl="1"/>
            <a:r>
              <a:rPr lang="en-US" dirty="0"/>
              <a:t>Jest is also extendable and popular, so other plugins are available if the native API isn’t enough.</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783206" y="2505075"/>
            <a:ext cx="4572182" cy="3684588"/>
          </a:xfrm>
        </p:spPr>
        <p:txBody>
          <a:bodyPr>
            <a:normAutofit fontScale="92500" lnSpcReduction="10000"/>
          </a:bodyPr>
          <a:lstStyle/>
          <a:p>
            <a:r>
              <a:rPr lang="en-US" sz="2000" dirty="0"/>
              <a:t>Easy Mocking of JavaScript functions</a:t>
            </a:r>
          </a:p>
          <a:p>
            <a:pPr lvl="1"/>
            <a:r>
              <a:rPr lang="en-US" dirty="0"/>
              <a:t>Jest allows functions to be “spied on” meaning Jest knows when a function has been called.</a:t>
            </a:r>
          </a:p>
          <a:p>
            <a:pPr lvl="1"/>
            <a:r>
              <a:rPr lang="en-US" dirty="0"/>
              <a:t>Jest mocking allows on the fly alteration of function implementation.</a:t>
            </a:r>
          </a:p>
          <a:p>
            <a:r>
              <a:rPr lang="en-US" dirty="0"/>
              <a:t>Easy to understand faults and errors.</a:t>
            </a:r>
          </a:p>
          <a:p>
            <a:pPr lvl="1"/>
            <a:r>
              <a:rPr lang="en-US" dirty="0"/>
              <a:t>Expected and received values are displayed like a git diff.</a:t>
            </a:r>
          </a:p>
          <a:p>
            <a:pPr lvl="1"/>
            <a:r>
              <a:rPr lang="en-US" dirty="0"/>
              <a:t>Faults and errors are presented with context for quick analyzations.</a:t>
            </a:r>
          </a:p>
        </p:txBody>
      </p:sp>
      <p:sp>
        <p:nvSpPr>
          <p:cNvPr id="7" name="TextBox 6">
            <a:extLst>
              <a:ext uri="{FF2B5EF4-FFF2-40B4-BE49-F238E27FC236}">
                <a16:creationId xmlns:a16="http://schemas.microsoft.com/office/drawing/2014/main" id="{C932C092-BAEA-4B73-AFFD-DC587A9AE2E9}"/>
              </a:ext>
            </a:extLst>
          </p:cNvPr>
          <p:cNvSpPr txBox="1"/>
          <p:nvPr/>
        </p:nvSpPr>
        <p:spPr>
          <a:xfrm>
            <a:off x="885564" y="1305692"/>
            <a:ext cx="5754130" cy="383060"/>
          </a:xfrm>
          <a:prstGeom prst="rect">
            <a:avLst/>
          </a:prstGeom>
          <a:noFill/>
        </p:spPr>
        <p:txBody>
          <a:bodyPr wrap="square" rtlCol="0">
            <a:spAutoFit/>
          </a:bodyPr>
          <a:lstStyle/>
          <a:p>
            <a:r>
              <a:rPr lang="en-US" dirty="0"/>
              <a:t>What Jest does well</a:t>
            </a:r>
          </a:p>
        </p:txBody>
      </p:sp>
    </p:spTree>
    <p:extLst>
      <p:ext uri="{BB962C8B-B14F-4D97-AF65-F5344CB8AC3E}">
        <p14:creationId xmlns:p14="http://schemas.microsoft.com/office/powerpoint/2010/main" val="269953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Cons</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a:lstStyle/>
          <a:p>
            <a:r>
              <a:rPr lang="en-US" dirty="0"/>
              <a:t>Cons</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a:normAutofit/>
          </a:bodyPr>
          <a:lstStyle/>
          <a:p>
            <a:r>
              <a:rPr lang="en-US" sz="2000" dirty="0"/>
              <a:t>Unable to mock language object constructors</a:t>
            </a:r>
          </a:p>
          <a:p>
            <a:pPr lvl="1"/>
            <a:r>
              <a:rPr lang="en-US" dirty="0"/>
              <a:t>Has difficulty spying on native language constructors.</a:t>
            </a:r>
          </a:p>
          <a:p>
            <a:r>
              <a:rPr lang="en-US" sz="2000" dirty="0"/>
              <a:t>Asynchronous unit testing can be tricky</a:t>
            </a:r>
          </a:p>
          <a:p>
            <a:pPr lvl="1"/>
            <a:r>
              <a:rPr lang="en-US" dirty="0"/>
              <a:t>There are several ways to mock asynchronous functions which can make it difficult to know what to use when</a:t>
            </a:r>
          </a:p>
          <a:p>
            <a:pPr marL="457200" lvl="1" indent="0">
              <a:buNone/>
            </a:pPr>
            <a:endParaRPr lang="en-US" dirty="0"/>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783206" y="2505075"/>
            <a:ext cx="4572182" cy="3684588"/>
          </a:xfrm>
        </p:spPr>
        <p:txBody>
          <a:bodyPr>
            <a:normAutofit/>
          </a:bodyPr>
          <a:lstStyle/>
          <a:p>
            <a:r>
              <a:rPr lang="en-US" dirty="0"/>
              <a:t>Function responses inside loops can be difficult to work with</a:t>
            </a:r>
          </a:p>
          <a:p>
            <a:pPr lvl="1"/>
            <a:r>
              <a:rPr lang="en-US" dirty="0"/>
              <a:t>Mocking return values can be tricky inside loops.</a:t>
            </a:r>
          </a:p>
          <a:p>
            <a:r>
              <a:rPr lang="en-US" dirty="0"/>
              <a:t>Strictly does unit testing</a:t>
            </a:r>
          </a:p>
          <a:p>
            <a:pPr lvl="1"/>
            <a:r>
              <a:rPr lang="en-US" dirty="0"/>
              <a:t>There is no ability to test web API calls.</a:t>
            </a:r>
          </a:p>
        </p:txBody>
      </p:sp>
      <p:sp>
        <p:nvSpPr>
          <p:cNvPr id="7" name="TextBox 6">
            <a:extLst>
              <a:ext uri="{FF2B5EF4-FFF2-40B4-BE49-F238E27FC236}">
                <a16:creationId xmlns:a16="http://schemas.microsoft.com/office/drawing/2014/main" id="{C932C092-BAEA-4B73-AFFD-DC587A9AE2E9}"/>
              </a:ext>
            </a:extLst>
          </p:cNvPr>
          <p:cNvSpPr txBox="1"/>
          <p:nvPr/>
        </p:nvSpPr>
        <p:spPr>
          <a:xfrm>
            <a:off x="885564" y="1305692"/>
            <a:ext cx="5754130" cy="383060"/>
          </a:xfrm>
          <a:prstGeom prst="rect">
            <a:avLst/>
          </a:prstGeom>
          <a:noFill/>
        </p:spPr>
        <p:txBody>
          <a:bodyPr wrap="square" rtlCol="0">
            <a:spAutoFit/>
          </a:bodyPr>
          <a:lstStyle/>
          <a:p>
            <a:r>
              <a:rPr lang="en-US" dirty="0"/>
              <a:t>What Jest Struggles with</a:t>
            </a:r>
          </a:p>
        </p:txBody>
      </p:sp>
    </p:spTree>
    <p:extLst>
      <p:ext uri="{BB962C8B-B14F-4D97-AF65-F5344CB8AC3E}">
        <p14:creationId xmlns:p14="http://schemas.microsoft.com/office/powerpoint/2010/main" val="2518674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Functional Features</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sz="2000" dirty="0">
                <a:solidFill>
                  <a:schemeClr val="bg1"/>
                </a:solidFill>
              </a:rPr>
              <a:t>Jest</a:t>
            </a:r>
            <a:endParaRPr lang="en-US" dirty="0"/>
          </a:p>
        </p:txBody>
      </p:sp>
    </p:spTree>
    <p:extLst>
      <p:ext uri="{BB962C8B-B14F-4D97-AF65-F5344CB8AC3E}">
        <p14:creationId xmlns:p14="http://schemas.microsoft.com/office/powerpoint/2010/main" val="65971744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{C1413BC1-FB73-460C-A3DA-156BDE1FC9CE}tf89338750_win32</Template>
  <TotalTime>342</TotalTime>
  <Words>1496</Words>
  <Application>Microsoft Office PowerPoint</Application>
  <PresentationFormat>Widescreen</PresentationFormat>
  <Paragraphs>166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Consolas</vt:lpstr>
      <vt:lpstr>Univers</vt:lpstr>
      <vt:lpstr>GradientUnivers</vt:lpstr>
      <vt:lpstr>Jest JavaScript Unit testing</vt:lpstr>
      <vt:lpstr>Agenda</vt:lpstr>
      <vt:lpstr>Introduction</vt:lpstr>
      <vt:lpstr>What is Jest</vt:lpstr>
      <vt:lpstr>What is Jest?</vt:lpstr>
      <vt:lpstr>Pros and Cons</vt:lpstr>
      <vt:lpstr>Pros</vt:lpstr>
      <vt:lpstr>Cons</vt:lpstr>
      <vt:lpstr>Functional Features</vt:lpstr>
      <vt:lpstr>Global Functions</vt:lpstr>
      <vt:lpstr>Expect Clauses</vt:lpstr>
      <vt:lpstr>Mocked Functions</vt:lpstr>
      <vt:lpstr>Feature Examples</vt:lpstr>
      <vt:lpstr>PowerPoint Presentation</vt:lpstr>
      <vt:lpstr>Test Suite Set up</vt:lpstr>
      <vt:lpstr>Test Set up</vt:lpstr>
      <vt:lpstr>Test Set up</vt:lpstr>
      <vt:lpstr>Test Set up</vt:lpstr>
      <vt:lpstr>Test Execution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Jest JavaScript Unit testing</dc:title>
  <dc:creator>Westerlund Jr., Mark</dc:creator>
  <cp:lastModifiedBy>Westerlund Jr., Mark</cp:lastModifiedBy>
  <cp:revision>8</cp:revision>
  <dcterms:created xsi:type="dcterms:W3CDTF">2022-04-30T14:59:21Z</dcterms:created>
  <dcterms:modified xsi:type="dcterms:W3CDTF">2022-04-30T20:41:48Z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