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3"/>
  </p:sldMasterIdLst>
  <p:notesMasterIdLst>
    <p:notesMasterId r:id="rId38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71" r:id="rId24"/>
    <p:sldId id="272" r:id="rId25"/>
    <p:sldId id="266" r:id="rId26"/>
    <p:sldId id="267" r:id="rId27"/>
    <p:sldId id="268" r:id="rId28"/>
    <p:sldId id="270" r:id="rId29"/>
    <p:sldId id="273" r:id="rId30"/>
    <p:sldId id="275" r:id="rId31"/>
    <p:sldId id="269" r:id="rId32"/>
    <p:sldId id="274" r:id="rId33"/>
    <p:sldId id="344" r:id="rId34"/>
    <p:sldId id="276" r:id="rId35"/>
    <p:sldId id="342" r:id="rId36"/>
    <p:sldId id="343" r:id="rId3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Lucida Console" panose="020B0609040504020204" pitchFamily="49" charset="0"/>
      <p:regular r:id="rId43"/>
    </p:embeddedFont>
    <p:embeddedFont>
      <p:font typeface="Segoe UI" panose="020B0502040204020203" pitchFamily="34" charset="0"/>
      <p:regular r:id="rId44"/>
      <p:bold r:id="rId45"/>
      <p:italic r:id="rId46"/>
      <p:boldItalic r:id="rId47"/>
    </p:embeddedFont>
    <p:embeddedFont>
      <p:font typeface="Verdana" panose="020B0604030504040204" pitchFamily="34" charset="0"/>
      <p:regular r:id="rId48"/>
      <p:bold r:id="rId49"/>
      <p:italic r:id="rId50"/>
      <p:boldItalic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5DD5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007" autoAdjust="0"/>
  </p:normalViewPr>
  <p:slideViewPr>
    <p:cSldViewPr>
      <p:cViewPr varScale="1">
        <p:scale>
          <a:sx n="67" d="100"/>
          <a:sy n="67" d="100"/>
        </p:scale>
        <p:origin x="150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5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font" Target="fonts/font1.fntdata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font" Target="fonts/font6.fntdata"/><Relationship Id="rId52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7.xml"/><Relationship Id="rId41" Type="http://schemas.openxmlformats.org/officeDocument/2006/relationships/font" Target="fonts/font3.fntdata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10473-66A6-468D-ACF7-E864733FD375}" type="doc">
      <dgm:prSet loTypeId="urn:microsoft.com/office/officeart/2005/8/layout/chevron2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fr-FR"/>
        </a:p>
      </dgm:t>
    </dgm:pt>
    <dgm:pt modelId="{464EF431-36D2-4BD3-AADE-329EFC9B2B5D}">
      <dgm:prSet phldrT="[Texte]"/>
      <dgm:spPr/>
      <dgm:t>
        <a:bodyPr/>
        <a:lstStyle/>
        <a:p>
          <a:r>
            <a:rPr lang="fr-FR" dirty="0"/>
            <a:t>2006</a:t>
          </a:r>
        </a:p>
      </dgm:t>
    </dgm:pt>
    <dgm:pt modelId="{E6F8CCB5-8CC9-4545-B821-4AF0533F581F}" type="parTrans" cxnId="{051C8FA7-919C-404E-BDBF-467F6A490A22}">
      <dgm:prSet/>
      <dgm:spPr/>
      <dgm:t>
        <a:bodyPr/>
        <a:lstStyle/>
        <a:p>
          <a:endParaRPr lang="fr-FR"/>
        </a:p>
      </dgm:t>
    </dgm:pt>
    <dgm:pt modelId="{36581909-0DC0-452A-B7D4-EC9CACD1EC29}" type="sibTrans" cxnId="{051C8FA7-919C-404E-BDBF-467F6A490A22}">
      <dgm:prSet/>
      <dgm:spPr/>
      <dgm:t>
        <a:bodyPr/>
        <a:lstStyle/>
        <a:p>
          <a:endParaRPr lang="fr-FR"/>
        </a:p>
      </dgm:t>
    </dgm:pt>
    <dgm:pt modelId="{6D278FDE-7450-45D5-8713-45AFBF2E6884}">
      <dgm:prSet phldrT="[Texte]"/>
      <dgm:spPr/>
      <dgm:t>
        <a:bodyPr/>
        <a:lstStyle/>
        <a:p>
          <a:r>
            <a:rPr lang="fr-FR" dirty="0"/>
            <a:t>Windows PowerShell v1</a:t>
          </a:r>
        </a:p>
      </dgm:t>
    </dgm:pt>
    <dgm:pt modelId="{67D5951F-F074-495E-B985-7A39EC2D774E}" type="parTrans" cxnId="{5B8C9550-D412-45F2-AF5F-B79526280C4F}">
      <dgm:prSet/>
      <dgm:spPr/>
      <dgm:t>
        <a:bodyPr/>
        <a:lstStyle/>
        <a:p>
          <a:endParaRPr lang="fr-FR"/>
        </a:p>
      </dgm:t>
    </dgm:pt>
    <dgm:pt modelId="{08D65731-A5B0-43B8-AE25-E5A58C517756}" type="sibTrans" cxnId="{5B8C9550-D412-45F2-AF5F-B79526280C4F}">
      <dgm:prSet/>
      <dgm:spPr/>
      <dgm:t>
        <a:bodyPr/>
        <a:lstStyle/>
        <a:p>
          <a:endParaRPr lang="fr-FR"/>
        </a:p>
      </dgm:t>
    </dgm:pt>
    <dgm:pt modelId="{7C45109A-36F5-4F02-BDFD-1AF8EBFE3271}">
      <dgm:prSet phldrT="[Texte]"/>
      <dgm:spPr/>
      <dgm:t>
        <a:bodyPr/>
        <a:lstStyle/>
        <a:p>
          <a:r>
            <a:rPr lang="fr-FR" dirty="0"/>
            <a:t>2009</a:t>
          </a:r>
        </a:p>
      </dgm:t>
    </dgm:pt>
    <dgm:pt modelId="{AD2E8DC7-909D-4D0C-B8AB-5F90735045AE}" type="parTrans" cxnId="{EBBE1CE1-5BDC-4BB2-BAB5-31D1EED733E1}">
      <dgm:prSet/>
      <dgm:spPr/>
      <dgm:t>
        <a:bodyPr/>
        <a:lstStyle/>
        <a:p>
          <a:endParaRPr lang="fr-FR"/>
        </a:p>
      </dgm:t>
    </dgm:pt>
    <dgm:pt modelId="{575D8162-897E-455A-806C-02EEFCDB1CA4}" type="sibTrans" cxnId="{EBBE1CE1-5BDC-4BB2-BAB5-31D1EED733E1}">
      <dgm:prSet/>
      <dgm:spPr/>
      <dgm:t>
        <a:bodyPr/>
        <a:lstStyle/>
        <a:p>
          <a:endParaRPr lang="fr-FR"/>
        </a:p>
      </dgm:t>
    </dgm:pt>
    <dgm:pt modelId="{B575530B-B6D9-4516-AE6B-50E634B9BC09}">
      <dgm:prSet phldrT="[Texte]"/>
      <dgm:spPr/>
      <dgm:t>
        <a:bodyPr/>
        <a:lstStyle/>
        <a:p>
          <a:r>
            <a:rPr lang="fr-FR" dirty="0"/>
            <a:t>Windows PowerShell v2</a:t>
          </a:r>
        </a:p>
      </dgm:t>
    </dgm:pt>
    <dgm:pt modelId="{D3E432A6-0AA5-4D01-A506-721098935A28}" type="parTrans" cxnId="{57A538ED-4306-40F1-A254-5DDB890D32BA}">
      <dgm:prSet/>
      <dgm:spPr/>
      <dgm:t>
        <a:bodyPr/>
        <a:lstStyle/>
        <a:p>
          <a:endParaRPr lang="fr-FR"/>
        </a:p>
      </dgm:t>
    </dgm:pt>
    <dgm:pt modelId="{08A4CF68-25FF-4867-8962-E94C66198FAC}" type="sibTrans" cxnId="{57A538ED-4306-40F1-A254-5DDB890D32BA}">
      <dgm:prSet/>
      <dgm:spPr/>
      <dgm:t>
        <a:bodyPr/>
        <a:lstStyle/>
        <a:p>
          <a:endParaRPr lang="fr-FR"/>
        </a:p>
      </dgm:t>
    </dgm:pt>
    <dgm:pt modelId="{100C7084-F841-4C7C-AC6B-ABFFB193803A}">
      <dgm:prSet phldrT="[Texte]"/>
      <dgm:spPr/>
      <dgm:t>
        <a:bodyPr/>
        <a:lstStyle/>
        <a:p>
          <a:r>
            <a:rPr lang="fr-FR" dirty="0"/>
            <a:t>2012</a:t>
          </a:r>
        </a:p>
      </dgm:t>
    </dgm:pt>
    <dgm:pt modelId="{9B596596-44CC-42C1-B202-A4B383D7AC51}" type="parTrans" cxnId="{A393D5BA-0F4E-44DF-AA49-9A2EA743D0FF}">
      <dgm:prSet/>
      <dgm:spPr/>
      <dgm:t>
        <a:bodyPr/>
        <a:lstStyle/>
        <a:p>
          <a:endParaRPr lang="fr-FR"/>
        </a:p>
      </dgm:t>
    </dgm:pt>
    <dgm:pt modelId="{FA4B99D3-00DF-4AAD-A687-EF6B7532DF93}" type="sibTrans" cxnId="{A393D5BA-0F4E-44DF-AA49-9A2EA743D0FF}">
      <dgm:prSet/>
      <dgm:spPr/>
      <dgm:t>
        <a:bodyPr/>
        <a:lstStyle/>
        <a:p>
          <a:endParaRPr lang="fr-FR"/>
        </a:p>
      </dgm:t>
    </dgm:pt>
    <dgm:pt modelId="{A5C66E28-C805-4D39-9DD3-DF41378DCB91}">
      <dgm:prSet phldrT="[Texte]"/>
      <dgm:spPr/>
      <dgm:t>
        <a:bodyPr/>
        <a:lstStyle/>
        <a:p>
          <a:r>
            <a:rPr lang="fr-FR" dirty="0"/>
            <a:t>Windows PowerShell v3</a:t>
          </a:r>
        </a:p>
      </dgm:t>
    </dgm:pt>
    <dgm:pt modelId="{B3E75E7F-EE21-49D9-8093-099A37FEBDC5}" type="parTrans" cxnId="{EE7FB740-9ACB-4D03-B21B-B53E21B0CFE1}">
      <dgm:prSet/>
      <dgm:spPr/>
      <dgm:t>
        <a:bodyPr/>
        <a:lstStyle/>
        <a:p>
          <a:endParaRPr lang="fr-FR"/>
        </a:p>
      </dgm:t>
    </dgm:pt>
    <dgm:pt modelId="{E8595BDC-AF57-47C9-8770-0535F9494C54}" type="sibTrans" cxnId="{EE7FB740-9ACB-4D03-B21B-B53E21B0CFE1}">
      <dgm:prSet/>
      <dgm:spPr/>
      <dgm:t>
        <a:bodyPr/>
        <a:lstStyle/>
        <a:p>
          <a:endParaRPr lang="fr-FR"/>
        </a:p>
      </dgm:t>
    </dgm:pt>
    <dgm:pt modelId="{0590C2DE-BFB0-4DFE-9175-0CBBD924FE21}">
      <dgm:prSet/>
      <dgm:spPr/>
      <dgm:t>
        <a:bodyPr/>
        <a:lstStyle/>
        <a:p>
          <a:r>
            <a:rPr lang="fr-FR" dirty="0"/>
            <a:t>2013</a:t>
          </a:r>
        </a:p>
      </dgm:t>
    </dgm:pt>
    <dgm:pt modelId="{204C6D3B-B618-446D-B1B9-68922BFC4D66}" type="parTrans" cxnId="{27121B10-8CBD-47C2-8F97-E79C5A27A49D}">
      <dgm:prSet/>
      <dgm:spPr/>
      <dgm:t>
        <a:bodyPr/>
        <a:lstStyle/>
        <a:p>
          <a:endParaRPr lang="fr-FR"/>
        </a:p>
      </dgm:t>
    </dgm:pt>
    <dgm:pt modelId="{DA38FA54-0F78-4FDE-BD26-8C0282480004}" type="sibTrans" cxnId="{27121B10-8CBD-47C2-8F97-E79C5A27A49D}">
      <dgm:prSet/>
      <dgm:spPr/>
      <dgm:t>
        <a:bodyPr/>
        <a:lstStyle/>
        <a:p>
          <a:endParaRPr lang="fr-FR"/>
        </a:p>
      </dgm:t>
    </dgm:pt>
    <dgm:pt modelId="{64FBCD72-39B3-4424-8B5C-B5EDA0C6EF1D}">
      <dgm:prSet/>
      <dgm:spPr/>
      <dgm:t>
        <a:bodyPr/>
        <a:lstStyle/>
        <a:p>
          <a:r>
            <a:rPr lang="fr-FR" dirty="0"/>
            <a:t>Windows PowerShell v4</a:t>
          </a:r>
        </a:p>
      </dgm:t>
    </dgm:pt>
    <dgm:pt modelId="{F14A2C66-65DB-44E0-B606-686A751B4AF5}" type="parTrans" cxnId="{FA959F0E-FF16-4D99-915A-44C009C3A7B6}">
      <dgm:prSet/>
      <dgm:spPr/>
      <dgm:t>
        <a:bodyPr/>
        <a:lstStyle/>
        <a:p>
          <a:endParaRPr lang="fr-FR"/>
        </a:p>
      </dgm:t>
    </dgm:pt>
    <dgm:pt modelId="{512CF4E0-208E-4C1C-81F4-D1DC8F254E3A}" type="sibTrans" cxnId="{FA959F0E-FF16-4D99-915A-44C009C3A7B6}">
      <dgm:prSet/>
      <dgm:spPr/>
      <dgm:t>
        <a:bodyPr/>
        <a:lstStyle/>
        <a:p>
          <a:endParaRPr lang="fr-FR"/>
        </a:p>
      </dgm:t>
    </dgm:pt>
    <dgm:pt modelId="{8D237E3E-3C26-418B-A8F7-0941207CB1B7}">
      <dgm:prSet/>
      <dgm:spPr/>
      <dgm:t>
        <a:bodyPr/>
        <a:lstStyle/>
        <a:p>
          <a:r>
            <a:rPr lang="fr-FR" dirty="0"/>
            <a:t>2015</a:t>
          </a:r>
        </a:p>
      </dgm:t>
    </dgm:pt>
    <dgm:pt modelId="{AC19CFF5-1D8B-4F4F-AE97-F63FBD4E63D5}" type="parTrans" cxnId="{DA6D4725-D6A4-4F16-92B2-4E7CCB620425}">
      <dgm:prSet/>
      <dgm:spPr/>
      <dgm:t>
        <a:bodyPr/>
        <a:lstStyle/>
        <a:p>
          <a:endParaRPr lang="fr-FR"/>
        </a:p>
      </dgm:t>
    </dgm:pt>
    <dgm:pt modelId="{461954FF-3470-460B-B12A-3EE1FC77C28E}" type="sibTrans" cxnId="{DA6D4725-D6A4-4F16-92B2-4E7CCB620425}">
      <dgm:prSet/>
      <dgm:spPr/>
      <dgm:t>
        <a:bodyPr/>
        <a:lstStyle/>
        <a:p>
          <a:endParaRPr lang="fr-FR"/>
        </a:p>
      </dgm:t>
    </dgm:pt>
    <dgm:pt modelId="{90EC2C93-9B71-4F26-9D42-E23D902BFA99}">
      <dgm:prSet/>
      <dgm:spPr/>
      <dgm:t>
        <a:bodyPr/>
        <a:lstStyle/>
        <a:p>
          <a:r>
            <a:rPr lang="fr-FR" dirty="0"/>
            <a:t>Windows PowerShell v5</a:t>
          </a:r>
        </a:p>
      </dgm:t>
    </dgm:pt>
    <dgm:pt modelId="{1D274960-32E3-4FB0-8A0A-0241047083AF}" type="parTrans" cxnId="{A0C4EE82-E517-4D11-8070-7967F6E2996F}">
      <dgm:prSet/>
      <dgm:spPr/>
      <dgm:t>
        <a:bodyPr/>
        <a:lstStyle/>
        <a:p>
          <a:endParaRPr lang="fr-FR"/>
        </a:p>
      </dgm:t>
    </dgm:pt>
    <dgm:pt modelId="{2D73735F-835C-4A17-ABFF-721B99FCD6C1}" type="sibTrans" cxnId="{A0C4EE82-E517-4D11-8070-7967F6E2996F}">
      <dgm:prSet/>
      <dgm:spPr/>
      <dgm:t>
        <a:bodyPr/>
        <a:lstStyle/>
        <a:p>
          <a:endParaRPr lang="fr-FR"/>
        </a:p>
      </dgm:t>
    </dgm:pt>
    <dgm:pt modelId="{CEA78D28-D2BA-4B17-8756-9674F4F777E7}">
      <dgm:prSet/>
      <dgm:spPr/>
      <dgm:t>
        <a:bodyPr/>
        <a:lstStyle/>
        <a:p>
          <a:r>
            <a:rPr lang="fr-FR" dirty="0"/>
            <a:t>2016</a:t>
          </a:r>
        </a:p>
      </dgm:t>
    </dgm:pt>
    <dgm:pt modelId="{50FB5D97-55C4-4EDF-AADE-746801B497A7}" type="parTrans" cxnId="{27FCABC5-8068-4575-98E7-DDAA7FEBF050}">
      <dgm:prSet/>
      <dgm:spPr/>
      <dgm:t>
        <a:bodyPr/>
        <a:lstStyle/>
        <a:p>
          <a:endParaRPr lang="fr-FR"/>
        </a:p>
      </dgm:t>
    </dgm:pt>
    <dgm:pt modelId="{272E1133-60D9-412E-BECA-A830909CE225}" type="sibTrans" cxnId="{27FCABC5-8068-4575-98E7-DDAA7FEBF050}">
      <dgm:prSet/>
      <dgm:spPr/>
      <dgm:t>
        <a:bodyPr/>
        <a:lstStyle/>
        <a:p>
          <a:endParaRPr lang="fr-FR"/>
        </a:p>
      </dgm:t>
    </dgm:pt>
    <dgm:pt modelId="{62700AEA-70BE-4C54-BC86-BDD074675EA8}">
      <dgm:prSet/>
      <dgm:spPr/>
      <dgm:t>
        <a:bodyPr/>
        <a:lstStyle/>
        <a:p>
          <a:r>
            <a:rPr lang="fr-FR" dirty="0"/>
            <a:t>Windows PowerShell v5.1 / PowerShell Core 5.1</a:t>
          </a:r>
        </a:p>
      </dgm:t>
    </dgm:pt>
    <dgm:pt modelId="{61E66538-38A9-4548-A296-6D9D9B0086FA}" type="parTrans" cxnId="{A59CA68A-A621-4D3C-B001-B4C82E16697B}">
      <dgm:prSet/>
      <dgm:spPr/>
      <dgm:t>
        <a:bodyPr/>
        <a:lstStyle/>
        <a:p>
          <a:endParaRPr lang="fr-FR"/>
        </a:p>
      </dgm:t>
    </dgm:pt>
    <dgm:pt modelId="{6E4A510C-8F7B-4082-AF1A-3528EA3BD392}" type="sibTrans" cxnId="{A59CA68A-A621-4D3C-B001-B4C82E16697B}">
      <dgm:prSet/>
      <dgm:spPr/>
      <dgm:t>
        <a:bodyPr/>
        <a:lstStyle/>
        <a:p>
          <a:endParaRPr lang="fr-FR"/>
        </a:p>
      </dgm:t>
    </dgm:pt>
    <dgm:pt modelId="{3B517766-93F5-4012-819F-33AF30E8F834}">
      <dgm:prSet/>
      <dgm:spPr/>
      <dgm:t>
        <a:bodyPr/>
        <a:lstStyle/>
        <a:p>
          <a:r>
            <a:rPr lang="fr-FR" dirty="0"/>
            <a:t>2018</a:t>
          </a:r>
        </a:p>
      </dgm:t>
    </dgm:pt>
    <dgm:pt modelId="{69324436-0394-4187-BE09-D77A22778E25}" type="parTrans" cxnId="{266FEB77-6593-494D-ADB8-7F3FDFB148A3}">
      <dgm:prSet/>
      <dgm:spPr/>
      <dgm:t>
        <a:bodyPr/>
        <a:lstStyle/>
        <a:p>
          <a:endParaRPr lang="fr-FR"/>
        </a:p>
      </dgm:t>
    </dgm:pt>
    <dgm:pt modelId="{5E1FBA89-7456-4F21-9677-35936E28F37B}" type="sibTrans" cxnId="{266FEB77-6593-494D-ADB8-7F3FDFB148A3}">
      <dgm:prSet/>
      <dgm:spPr/>
      <dgm:t>
        <a:bodyPr/>
        <a:lstStyle/>
        <a:p>
          <a:endParaRPr lang="fr-FR"/>
        </a:p>
      </dgm:t>
    </dgm:pt>
    <dgm:pt modelId="{1887E5DC-7B96-47D0-94DA-02FC405F22C7}">
      <dgm:prSet/>
      <dgm:spPr/>
      <dgm:t>
        <a:bodyPr/>
        <a:lstStyle/>
        <a:p>
          <a:r>
            <a:rPr lang="fr-FR" dirty="0"/>
            <a:t>PowerShell Core (v6)</a:t>
          </a:r>
        </a:p>
      </dgm:t>
    </dgm:pt>
    <dgm:pt modelId="{07703F5C-5FA0-4295-8D08-CCCF4843CEA2}" type="parTrans" cxnId="{6D50A8F1-1898-4052-B966-961E0E406F94}">
      <dgm:prSet/>
      <dgm:spPr/>
      <dgm:t>
        <a:bodyPr/>
        <a:lstStyle/>
        <a:p>
          <a:endParaRPr lang="fr-FR"/>
        </a:p>
      </dgm:t>
    </dgm:pt>
    <dgm:pt modelId="{346035A9-E0C2-4D6F-9513-B69DB7E77055}" type="sibTrans" cxnId="{6D50A8F1-1898-4052-B966-961E0E406F94}">
      <dgm:prSet/>
      <dgm:spPr/>
      <dgm:t>
        <a:bodyPr/>
        <a:lstStyle/>
        <a:p>
          <a:endParaRPr lang="fr-FR"/>
        </a:p>
      </dgm:t>
    </dgm:pt>
    <dgm:pt modelId="{F42B79E5-E5F1-43D2-844D-96CA3F53955F}" type="pres">
      <dgm:prSet presAssocID="{B7510473-66A6-468D-ACF7-E864733FD375}" presName="linearFlow" presStyleCnt="0">
        <dgm:presLayoutVars>
          <dgm:dir/>
          <dgm:animLvl val="lvl"/>
          <dgm:resizeHandles val="exact"/>
        </dgm:presLayoutVars>
      </dgm:prSet>
      <dgm:spPr/>
    </dgm:pt>
    <dgm:pt modelId="{1CAAD0E1-53DB-4E86-9A41-E77618AB4498}" type="pres">
      <dgm:prSet presAssocID="{464EF431-36D2-4BD3-AADE-329EFC9B2B5D}" presName="composite" presStyleCnt="0"/>
      <dgm:spPr/>
    </dgm:pt>
    <dgm:pt modelId="{B690DCBF-5817-4045-8A56-881B320E6659}" type="pres">
      <dgm:prSet presAssocID="{464EF431-36D2-4BD3-AADE-329EFC9B2B5D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E21FB611-D865-4A32-AE78-A99BC621D396}" type="pres">
      <dgm:prSet presAssocID="{464EF431-36D2-4BD3-AADE-329EFC9B2B5D}" presName="descendantText" presStyleLbl="alignAcc1" presStyleIdx="0" presStyleCnt="7">
        <dgm:presLayoutVars>
          <dgm:bulletEnabled val="1"/>
        </dgm:presLayoutVars>
      </dgm:prSet>
      <dgm:spPr/>
    </dgm:pt>
    <dgm:pt modelId="{0EFB7EFE-9A03-488E-ADF4-B5AFA9BD1727}" type="pres">
      <dgm:prSet presAssocID="{36581909-0DC0-452A-B7D4-EC9CACD1EC29}" presName="sp" presStyleCnt="0"/>
      <dgm:spPr/>
    </dgm:pt>
    <dgm:pt modelId="{75A3D396-2B1E-4A29-9140-C0AC8001B23A}" type="pres">
      <dgm:prSet presAssocID="{7C45109A-36F5-4F02-BDFD-1AF8EBFE3271}" presName="composite" presStyleCnt="0"/>
      <dgm:spPr/>
    </dgm:pt>
    <dgm:pt modelId="{086FACA2-0790-420A-B7AE-41500BDC7193}" type="pres">
      <dgm:prSet presAssocID="{7C45109A-36F5-4F02-BDFD-1AF8EBFE3271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D236AF2A-B71B-4940-8CBA-58D44B90CEC0}" type="pres">
      <dgm:prSet presAssocID="{7C45109A-36F5-4F02-BDFD-1AF8EBFE3271}" presName="descendantText" presStyleLbl="alignAcc1" presStyleIdx="1" presStyleCnt="7">
        <dgm:presLayoutVars>
          <dgm:bulletEnabled val="1"/>
        </dgm:presLayoutVars>
      </dgm:prSet>
      <dgm:spPr/>
    </dgm:pt>
    <dgm:pt modelId="{80DD5FE4-313D-4767-90DA-C65560DF2B3F}" type="pres">
      <dgm:prSet presAssocID="{575D8162-897E-455A-806C-02EEFCDB1CA4}" presName="sp" presStyleCnt="0"/>
      <dgm:spPr/>
    </dgm:pt>
    <dgm:pt modelId="{ADFC66D0-8473-4B9C-9C20-A1ADB42414CB}" type="pres">
      <dgm:prSet presAssocID="{100C7084-F841-4C7C-AC6B-ABFFB193803A}" presName="composite" presStyleCnt="0"/>
      <dgm:spPr/>
    </dgm:pt>
    <dgm:pt modelId="{7F3E8451-5F27-4089-8552-57BF1EEF85F4}" type="pres">
      <dgm:prSet presAssocID="{100C7084-F841-4C7C-AC6B-ABFFB193803A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7F3580DC-C07F-411B-9EC0-AFCF4707D629}" type="pres">
      <dgm:prSet presAssocID="{100C7084-F841-4C7C-AC6B-ABFFB193803A}" presName="descendantText" presStyleLbl="alignAcc1" presStyleIdx="2" presStyleCnt="7">
        <dgm:presLayoutVars>
          <dgm:bulletEnabled val="1"/>
        </dgm:presLayoutVars>
      </dgm:prSet>
      <dgm:spPr/>
    </dgm:pt>
    <dgm:pt modelId="{30B5980B-333D-485C-BC43-8A3E80EC6AF1}" type="pres">
      <dgm:prSet presAssocID="{FA4B99D3-00DF-4AAD-A687-EF6B7532DF93}" presName="sp" presStyleCnt="0"/>
      <dgm:spPr/>
    </dgm:pt>
    <dgm:pt modelId="{0AD49B56-7C70-4D13-A2E9-45B6085A6BE1}" type="pres">
      <dgm:prSet presAssocID="{0590C2DE-BFB0-4DFE-9175-0CBBD924FE21}" presName="composite" presStyleCnt="0"/>
      <dgm:spPr/>
    </dgm:pt>
    <dgm:pt modelId="{CE1A69BA-8FD9-42EA-BE14-C5150B13FD4B}" type="pres">
      <dgm:prSet presAssocID="{0590C2DE-BFB0-4DFE-9175-0CBBD924FE21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E8E915AA-475E-4A92-B627-9C92ECD4F133}" type="pres">
      <dgm:prSet presAssocID="{0590C2DE-BFB0-4DFE-9175-0CBBD924FE21}" presName="descendantText" presStyleLbl="alignAcc1" presStyleIdx="3" presStyleCnt="7">
        <dgm:presLayoutVars>
          <dgm:bulletEnabled val="1"/>
        </dgm:presLayoutVars>
      </dgm:prSet>
      <dgm:spPr/>
    </dgm:pt>
    <dgm:pt modelId="{6562984E-EE34-4627-9555-16A9B1642F0C}" type="pres">
      <dgm:prSet presAssocID="{DA38FA54-0F78-4FDE-BD26-8C0282480004}" presName="sp" presStyleCnt="0"/>
      <dgm:spPr/>
    </dgm:pt>
    <dgm:pt modelId="{B1561978-D0DD-40AD-898D-88931DF69444}" type="pres">
      <dgm:prSet presAssocID="{8D237E3E-3C26-418B-A8F7-0941207CB1B7}" presName="composite" presStyleCnt="0"/>
      <dgm:spPr/>
    </dgm:pt>
    <dgm:pt modelId="{B725684D-5155-4486-8C30-A1762979E3D3}" type="pres">
      <dgm:prSet presAssocID="{8D237E3E-3C26-418B-A8F7-0941207CB1B7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89A1A86B-50FF-4EA3-B745-B24F5AC5C419}" type="pres">
      <dgm:prSet presAssocID="{8D237E3E-3C26-418B-A8F7-0941207CB1B7}" presName="descendantText" presStyleLbl="alignAcc1" presStyleIdx="4" presStyleCnt="7">
        <dgm:presLayoutVars>
          <dgm:bulletEnabled val="1"/>
        </dgm:presLayoutVars>
      </dgm:prSet>
      <dgm:spPr/>
    </dgm:pt>
    <dgm:pt modelId="{0639B25D-3239-42A1-938E-4F34D5CEF163}" type="pres">
      <dgm:prSet presAssocID="{461954FF-3470-460B-B12A-3EE1FC77C28E}" presName="sp" presStyleCnt="0"/>
      <dgm:spPr/>
    </dgm:pt>
    <dgm:pt modelId="{592BCAF9-AB09-4662-A011-C7AB594CFD0E}" type="pres">
      <dgm:prSet presAssocID="{CEA78D28-D2BA-4B17-8756-9674F4F777E7}" presName="composite" presStyleCnt="0"/>
      <dgm:spPr/>
    </dgm:pt>
    <dgm:pt modelId="{FE58A1D0-EED1-41B9-A316-941FE9B88133}" type="pres">
      <dgm:prSet presAssocID="{CEA78D28-D2BA-4B17-8756-9674F4F777E7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7A2D739D-85C3-441C-88C0-711FA4A77ED4}" type="pres">
      <dgm:prSet presAssocID="{CEA78D28-D2BA-4B17-8756-9674F4F777E7}" presName="descendantText" presStyleLbl="alignAcc1" presStyleIdx="5" presStyleCnt="7">
        <dgm:presLayoutVars>
          <dgm:bulletEnabled val="1"/>
        </dgm:presLayoutVars>
      </dgm:prSet>
      <dgm:spPr/>
    </dgm:pt>
    <dgm:pt modelId="{FB8E314A-C74E-416D-9053-8CE7A2E96881}" type="pres">
      <dgm:prSet presAssocID="{272E1133-60D9-412E-BECA-A830909CE225}" presName="sp" presStyleCnt="0"/>
      <dgm:spPr/>
    </dgm:pt>
    <dgm:pt modelId="{CCCDFC1B-FCB2-47B2-8F40-2E0D0DE54768}" type="pres">
      <dgm:prSet presAssocID="{3B517766-93F5-4012-819F-33AF30E8F834}" presName="composite" presStyleCnt="0"/>
      <dgm:spPr/>
    </dgm:pt>
    <dgm:pt modelId="{950E6712-6FDF-4518-9CBB-9A1E360F93A7}" type="pres">
      <dgm:prSet presAssocID="{3B517766-93F5-4012-819F-33AF30E8F834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2834B27F-94E0-4EDB-A89F-E76DDC526DCB}" type="pres">
      <dgm:prSet presAssocID="{3B517766-93F5-4012-819F-33AF30E8F834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72F5F609-676B-4524-B072-0CEFD5D54BC6}" type="presOf" srcId="{A5C66E28-C805-4D39-9DD3-DF41378DCB91}" destId="{7F3580DC-C07F-411B-9EC0-AFCF4707D629}" srcOrd="0" destOrd="0" presId="urn:microsoft.com/office/officeart/2005/8/layout/chevron2"/>
    <dgm:cxn modelId="{FA959F0E-FF16-4D99-915A-44C009C3A7B6}" srcId="{0590C2DE-BFB0-4DFE-9175-0CBBD924FE21}" destId="{64FBCD72-39B3-4424-8B5C-B5EDA0C6EF1D}" srcOrd="0" destOrd="0" parTransId="{F14A2C66-65DB-44E0-B606-686A751B4AF5}" sibTransId="{512CF4E0-208E-4C1C-81F4-D1DC8F254E3A}"/>
    <dgm:cxn modelId="{27121B10-8CBD-47C2-8F97-E79C5A27A49D}" srcId="{B7510473-66A6-468D-ACF7-E864733FD375}" destId="{0590C2DE-BFB0-4DFE-9175-0CBBD924FE21}" srcOrd="3" destOrd="0" parTransId="{204C6D3B-B618-446D-B1B9-68922BFC4D66}" sibTransId="{DA38FA54-0F78-4FDE-BD26-8C0282480004}"/>
    <dgm:cxn modelId="{DA6D4725-D6A4-4F16-92B2-4E7CCB620425}" srcId="{B7510473-66A6-468D-ACF7-E864733FD375}" destId="{8D237E3E-3C26-418B-A8F7-0941207CB1B7}" srcOrd="4" destOrd="0" parTransId="{AC19CFF5-1D8B-4F4F-AE97-F63FBD4E63D5}" sibTransId="{461954FF-3470-460B-B12A-3EE1FC77C28E}"/>
    <dgm:cxn modelId="{9F9B7D3E-6E07-4EE3-A0F2-1AAF5D51C5B7}" type="presOf" srcId="{CEA78D28-D2BA-4B17-8756-9674F4F777E7}" destId="{FE58A1D0-EED1-41B9-A316-941FE9B88133}" srcOrd="0" destOrd="0" presId="urn:microsoft.com/office/officeart/2005/8/layout/chevron2"/>
    <dgm:cxn modelId="{83F7303F-A7AB-4B19-BABA-39B499BCFC8E}" type="presOf" srcId="{6D278FDE-7450-45D5-8713-45AFBF2E6884}" destId="{E21FB611-D865-4A32-AE78-A99BC621D396}" srcOrd="0" destOrd="0" presId="urn:microsoft.com/office/officeart/2005/8/layout/chevron2"/>
    <dgm:cxn modelId="{EE7FB740-9ACB-4D03-B21B-B53E21B0CFE1}" srcId="{100C7084-F841-4C7C-AC6B-ABFFB193803A}" destId="{A5C66E28-C805-4D39-9DD3-DF41378DCB91}" srcOrd="0" destOrd="0" parTransId="{B3E75E7F-EE21-49D9-8093-099A37FEBDC5}" sibTransId="{E8595BDC-AF57-47C9-8770-0535F9494C54}"/>
    <dgm:cxn modelId="{77E53E41-870C-4D83-A9FE-2E781DCFE203}" type="presOf" srcId="{0590C2DE-BFB0-4DFE-9175-0CBBD924FE21}" destId="{CE1A69BA-8FD9-42EA-BE14-C5150B13FD4B}" srcOrd="0" destOrd="0" presId="urn:microsoft.com/office/officeart/2005/8/layout/chevron2"/>
    <dgm:cxn modelId="{5B8C9550-D412-45F2-AF5F-B79526280C4F}" srcId="{464EF431-36D2-4BD3-AADE-329EFC9B2B5D}" destId="{6D278FDE-7450-45D5-8713-45AFBF2E6884}" srcOrd="0" destOrd="0" parTransId="{67D5951F-F074-495E-B985-7A39EC2D774E}" sibTransId="{08D65731-A5B0-43B8-AE25-E5A58C517756}"/>
    <dgm:cxn modelId="{F608D854-6D47-4F08-99B0-907DAF1465B0}" type="presOf" srcId="{8D237E3E-3C26-418B-A8F7-0941207CB1B7}" destId="{B725684D-5155-4486-8C30-A1762979E3D3}" srcOrd="0" destOrd="0" presId="urn:microsoft.com/office/officeart/2005/8/layout/chevron2"/>
    <dgm:cxn modelId="{266FEB77-6593-494D-ADB8-7F3FDFB148A3}" srcId="{B7510473-66A6-468D-ACF7-E864733FD375}" destId="{3B517766-93F5-4012-819F-33AF30E8F834}" srcOrd="6" destOrd="0" parTransId="{69324436-0394-4187-BE09-D77A22778E25}" sibTransId="{5E1FBA89-7456-4F21-9677-35936E28F37B}"/>
    <dgm:cxn modelId="{A0C4EE82-E517-4D11-8070-7967F6E2996F}" srcId="{8D237E3E-3C26-418B-A8F7-0941207CB1B7}" destId="{90EC2C93-9B71-4F26-9D42-E23D902BFA99}" srcOrd="0" destOrd="0" parTransId="{1D274960-32E3-4FB0-8A0A-0241047083AF}" sibTransId="{2D73735F-835C-4A17-ABFF-721B99FCD6C1}"/>
    <dgm:cxn modelId="{E0125B87-EEAA-4E52-834B-501C09EC45B5}" type="presOf" srcId="{90EC2C93-9B71-4F26-9D42-E23D902BFA99}" destId="{89A1A86B-50FF-4EA3-B745-B24F5AC5C419}" srcOrd="0" destOrd="0" presId="urn:microsoft.com/office/officeart/2005/8/layout/chevron2"/>
    <dgm:cxn modelId="{A59CA68A-A621-4D3C-B001-B4C82E16697B}" srcId="{CEA78D28-D2BA-4B17-8756-9674F4F777E7}" destId="{62700AEA-70BE-4C54-BC86-BDD074675EA8}" srcOrd="0" destOrd="0" parTransId="{61E66538-38A9-4548-A296-6D9D9B0086FA}" sibTransId="{6E4A510C-8F7B-4082-AF1A-3528EA3BD392}"/>
    <dgm:cxn modelId="{ACC0258D-52BD-42AD-ADCC-D54560F7E003}" type="presOf" srcId="{B7510473-66A6-468D-ACF7-E864733FD375}" destId="{F42B79E5-E5F1-43D2-844D-96CA3F53955F}" srcOrd="0" destOrd="0" presId="urn:microsoft.com/office/officeart/2005/8/layout/chevron2"/>
    <dgm:cxn modelId="{03E19F8D-5423-4B74-B2CF-EEC6DCDFD87F}" type="presOf" srcId="{64FBCD72-39B3-4424-8B5C-B5EDA0C6EF1D}" destId="{E8E915AA-475E-4A92-B627-9C92ECD4F133}" srcOrd="0" destOrd="0" presId="urn:microsoft.com/office/officeart/2005/8/layout/chevron2"/>
    <dgm:cxn modelId="{58289C97-96D4-4370-986B-816BA47544ED}" type="presOf" srcId="{1887E5DC-7B96-47D0-94DA-02FC405F22C7}" destId="{2834B27F-94E0-4EDB-A89F-E76DDC526DCB}" srcOrd="0" destOrd="0" presId="urn:microsoft.com/office/officeart/2005/8/layout/chevron2"/>
    <dgm:cxn modelId="{D09F66A0-AB73-4BD3-AC90-57574126A7D8}" type="presOf" srcId="{100C7084-F841-4C7C-AC6B-ABFFB193803A}" destId="{7F3E8451-5F27-4089-8552-57BF1EEF85F4}" srcOrd="0" destOrd="0" presId="urn:microsoft.com/office/officeart/2005/8/layout/chevron2"/>
    <dgm:cxn modelId="{051C8FA7-919C-404E-BDBF-467F6A490A22}" srcId="{B7510473-66A6-468D-ACF7-E864733FD375}" destId="{464EF431-36D2-4BD3-AADE-329EFC9B2B5D}" srcOrd="0" destOrd="0" parTransId="{E6F8CCB5-8CC9-4545-B821-4AF0533F581F}" sibTransId="{36581909-0DC0-452A-B7D4-EC9CACD1EC29}"/>
    <dgm:cxn modelId="{A393D5BA-0F4E-44DF-AA49-9A2EA743D0FF}" srcId="{B7510473-66A6-468D-ACF7-E864733FD375}" destId="{100C7084-F841-4C7C-AC6B-ABFFB193803A}" srcOrd="2" destOrd="0" parTransId="{9B596596-44CC-42C1-B202-A4B383D7AC51}" sibTransId="{FA4B99D3-00DF-4AAD-A687-EF6B7532DF93}"/>
    <dgm:cxn modelId="{D129E3BF-AABC-4301-98AF-314A7459966A}" type="presOf" srcId="{62700AEA-70BE-4C54-BC86-BDD074675EA8}" destId="{7A2D739D-85C3-441C-88C0-711FA4A77ED4}" srcOrd="0" destOrd="0" presId="urn:microsoft.com/office/officeart/2005/8/layout/chevron2"/>
    <dgm:cxn modelId="{CAA96DC0-FCA7-4CB1-9308-8335F507BD8D}" type="presOf" srcId="{B575530B-B6D9-4516-AE6B-50E634B9BC09}" destId="{D236AF2A-B71B-4940-8CBA-58D44B90CEC0}" srcOrd="0" destOrd="0" presId="urn:microsoft.com/office/officeart/2005/8/layout/chevron2"/>
    <dgm:cxn modelId="{0FC8ECC4-3E6D-4051-A293-8A85AB756294}" type="presOf" srcId="{464EF431-36D2-4BD3-AADE-329EFC9B2B5D}" destId="{B690DCBF-5817-4045-8A56-881B320E6659}" srcOrd="0" destOrd="0" presId="urn:microsoft.com/office/officeart/2005/8/layout/chevron2"/>
    <dgm:cxn modelId="{27FCABC5-8068-4575-98E7-DDAA7FEBF050}" srcId="{B7510473-66A6-468D-ACF7-E864733FD375}" destId="{CEA78D28-D2BA-4B17-8756-9674F4F777E7}" srcOrd="5" destOrd="0" parTransId="{50FB5D97-55C4-4EDF-AADE-746801B497A7}" sibTransId="{272E1133-60D9-412E-BECA-A830909CE225}"/>
    <dgm:cxn modelId="{5521DDD0-31A2-4DC2-97E9-B6E14D6A4A0E}" type="presOf" srcId="{3B517766-93F5-4012-819F-33AF30E8F834}" destId="{950E6712-6FDF-4518-9CBB-9A1E360F93A7}" srcOrd="0" destOrd="0" presId="urn:microsoft.com/office/officeart/2005/8/layout/chevron2"/>
    <dgm:cxn modelId="{EBBE1CE1-5BDC-4BB2-BAB5-31D1EED733E1}" srcId="{B7510473-66A6-468D-ACF7-E864733FD375}" destId="{7C45109A-36F5-4F02-BDFD-1AF8EBFE3271}" srcOrd="1" destOrd="0" parTransId="{AD2E8DC7-909D-4D0C-B8AB-5F90735045AE}" sibTransId="{575D8162-897E-455A-806C-02EEFCDB1CA4}"/>
    <dgm:cxn modelId="{834EEDEC-A2E2-41A2-A11B-95132100A3A0}" type="presOf" srcId="{7C45109A-36F5-4F02-BDFD-1AF8EBFE3271}" destId="{086FACA2-0790-420A-B7AE-41500BDC7193}" srcOrd="0" destOrd="0" presId="urn:microsoft.com/office/officeart/2005/8/layout/chevron2"/>
    <dgm:cxn modelId="{57A538ED-4306-40F1-A254-5DDB890D32BA}" srcId="{7C45109A-36F5-4F02-BDFD-1AF8EBFE3271}" destId="{B575530B-B6D9-4516-AE6B-50E634B9BC09}" srcOrd="0" destOrd="0" parTransId="{D3E432A6-0AA5-4D01-A506-721098935A28}" sibTransId="{08A4CF68-25FF-4867-8962-E94C66198FAC}"/>
    <dgm:cxn modelId="{6D50A8F1-1898-4052-B966-961E0E406F94}" srcId="{3B517766-93F5-4012-819F-33AF30E8F834}" destId="{1887E5DC-7B96-47D0-94DA-02FC405F22C7}" srcOrd="0" destOrd="0" parTransId="{07703F5C-5FA0-4295-8D08-CCCF4843CEA2}" sibTransId="{346035A9-E0C2-4D6F-9513-B69DB7E77055}"/>
    <dgm:cxn modelId="{652CBFC1-CB95-4B40-98C1-DC6962EA5160}" type="presParOf" srcId="{F42B79E5-E5F1-43D2-844D-96CA3F53955F}" destId="{1CAAD0E1-53DB-4E86-9A41-E77618AB4498}" srcOrd="0" destOrd="0" presId="urn:microsoft.com/office/officeart/2005/8/layout/chevron2"/>
    <dgm:cxn modelId="{95529AC5-8748-4AAE-AEF5-4F4072E3CF4F}" type="presParOf" srcId="{1CAAD0E1-53DB-4E86-9A41-E77618AB4498}" destId="{B690DCBF-5817-4045-8A56-881B320E6659}" srcOrd="0" destOrd="0" presId="urn:microsoft.com/office/officeart/2005/8/layout/chevron2"/>
    <dgm:cxn modelId="{35F2CDF9-D949-4230-9B65-2138334554CF}" type="presParOf" srcId="{1CAAD0E1-53DB-4E86-9A41-E77618AB4498}" destId="{E21FB611-D865-4A32-AE78-A99BC621D396}" srcOrd="1" destOrd="0" presId="urn:microsoft.com/office/officeart/2005/8/layout/chevron2"/>
    <dgm:cxn modelId="{12710154-5A08-4391-8913-A3A449998FC9}" type="presParOf" srcId="{F42B79E5-E5F1-43D2-844D-96CA3F53955F}" destId="{0EFB7EFE-9A03-488E-ADF4-B5AFA9BD1727}" srcOrd="1" destOrd="0" presId="urn:microsoft.com/office/officeart/2005/8/layout/chevron2"/>
    <dgm:cxn modelId="{787F7EC8-469D-459B-93BE-64E1E9427841}" type="presParOf" srcId="{F42B79E5-E5F1-43D2-844D-96CA3F53955F}" destId="{75A3D396-2B1E-4A29-9140-C0AC8001B23A}" srcOrd="2" destOrd="0" presId="urn:microsoft.com/office/officeart/2005/8/layout/chevron2"/>
    <dgm:cxn modelId="{31EF3578-F50A-47D7-AD49-A4DC0488B7F3}" type="presParOf" srcId="{75A3D396-2B1E-4A29-9140-C0AC8001B23A}" destId="{086FACA2-0790-420A-B7AE-41500BDC7193}" srcOrd="0" destOrd="0" presId="urn:microsoft.com/office/officeart/2005/8/layout/chevron2"/>
    <dgm:cxn modelId="{9ED25AB9-C9C2-46B3-B188-D1F91B1A1BDC}" type="presParOf" srcId="{75A3D396-2B1E-4A29-9140-C0AC8001B23A}" destId="{D236AF2A-B71B-4940-8CBA-58D44B90CEC0}" srcOrd="1" destOrd="0" presId="urn:microsoft.com/office/officeart/2005/8/layout/chevron2"/>
    <dgm:cxn modelId="{2151169A-39C0-4CE6-8626-23F30508A815}" type="presParOf" srcId="{F42B79E5-E5F1-43D2-844D-96CA3F53955F}" destId="{80DD5FE4-313D-4767-90DA-C65560DF2B3F}" srcOrd="3" destOrd="0" presId="urn:microsoft.com/office/officeart/2005/8/layout/chevron2"/>
    <dgm:cxn modelId="{19672134-BC9D-4F9A-89AA-C48F45C60803}" type="presParOf" srcId="{F42B79E5-E5F1-43D2-844D-96CA3F53955F}" destId="{ADFC66D0-8473-4B9C-9C20-A1ADB42414CB}" srcOrd="4" destOrd="0" presId="urn:microsoft.com/office/officeart/2005/8/layout/chevron2"/>
    <dgm:cxn modelId="{ED5848EC-EA2C-4CCE-9E77-FF1C0F2F0298}" type="presParOf" srcId="{ADFC66D0-8473-4B9C-9C20-A1ADB42414CB}" destId="{7F3E8451-5F27-4089-8552-57BF1EEF85F4}" srcOrd="0" destOrd="0" presId="urn:microsoft.com/office/officeart/2005/8/layout/chevron2"/>
    <dgm:cxn modelId="{787B2130-DAC1-46FC-AE58-ADF49C9C4507}" type="presParOf" srcId="{ADFC66D0-8473-4B9C-9C20-A1ADB42414CB}" destId="{7F3580DC-C07F-411B-9EC0-AFCF4707D629}" srcOrd="1" destOrd="0" presId="urn:microsoft.com/office/officeart/2005/8/layout/chevron2"/>
    <dgm:cxn modelId="{D72C8627-9BB3-4DD5-90BF-64F90C6427A4}" type="presParOf" srcId="{F42B79E5-E5F1-43D2-844D-96CA3F53955F}" destId="{30B5980B-333D-485C-BC43-8A3E80EC6AF1}" srcOrd="5" destOrd="0" presId="urn:microsoft.com/office/officeart/2005/8/layout/chevron2"/>
    <dgm:cxn modelId="{B676EE17-1B52-4A59-8010-3F3E25191876}" type="presParOf" srcId="{F42B79E5-E5F1-43D2-844D-96CA3F53955F}" destId="{0AD49B56-7C70-4D13-A2E9-45B6085A6BE1}" srcOrd="6" destOrd="0" presId="urn:microsoft.com/office/officeart/2005/8/layout/chevron2"/>
    <dgm:cxn modelId="{87A033F3-D2E3-46DF-ABEC-9275C126E5F1}" type="presParOf" srcId="{0AD49B56-7C70-4D13-A2E9-45B6085A6BE1}" destId="{CE1A69BA-8FD9-42EA-BE14-C5150B13FD4B}" srcOrd="0" destOrd="0" presId="urn:microsoft.com/office/officeart/2005/8/layout/chevron2"/>
    <dgm:cxn modelId="{6D4CC5A3-592C-48D2-98EF-AEABE7EAB909}" type="presParOf" srcId="{0AD49B56-7C70-4D13-A2E9-45B6085A6BE1}" destId="{E8E915AA-475E-4A92-B627-9C92ECD4F133}" srcOrd="1" destOrd="0" presId="urn:microsoft.com/office/officeart/2005/8/layout/chevron2"/>
    <dgm:cxn modelId="{DDF54B67-1A56-4082-86DD-7818797C8037}" type="presParOf" srcId="{F42B79E5-E5F1-43D2-844D-96CA3F53955F}" destId="{6562984E-EE34-4627-9555-16A9B1642F0C}" srcOrd="7" destOrd="0" presId="urn:microsoft.com/office/officeart/2005/8/layout/chevron2"/>
    <dgm:cxn modelId="{1CDA8BFE-9B96-483D-BAD6-3DB94146ECCA}" type="presParOf" srcId="{F42B79E5-E5F1-43D2-844D-96CA3F53955F}" destId="{B1561978-D0DD-40AD-898D-88931DF69444}" srcOrd="8" destOrd="0" presId="urn:microsoft.com/office/officeart/2005/8/layout/chevron2"/>
    <dgm:cxn modelId="{746AC2F8-B6D4-4C06-9D0E-C430CD24E34E}" type="presParOf" srcId="{B1561978-D0DD-40AD-898D-88931DF69444}" destId="{B725684D-5155-4486-8C30-A1762979E3D3}" srcOrd="0" destOrd="0" presId="urn:microsoft.com/office/officeart/2005/8/layout/chevron2"/>
    <dgm:cxn modelId="{87B1DC85-EE3C-447A-B58A-E9D6A7606998}" type="presParOf" srcId="{B1561978-D0DD-40AD-898D-88931DF69444}" destId="{89A1A86B-50FF-4EA3-B745-B24F5AC5C419}" srcOrd="1" destOrd="0" presId="urn:microsoft.com/office/officeart/2005/8/layout/chevron2"/>
    <dgm:cxn modelId="{326EC268-6B6E-40E2-B2FE-5617E6D5B923}" type="presParOf" srcId="{F42B79E5-E5F1-43D2-844D-96CA3F53955F}" destId="{0639B25D-3239-42A1-938E-4F34D5CEF163}" srcOrd="9" destOrd="0" presId="urn:microsoft.com/office/officeart/2005/8/layout/chevron2"/>
    <dgm:cxn modelId="{5427EAF4-35BD-4AB2-9EFD-24AE244FE1A8}" type="presParOf" srcId="{F42B79E5-E5F1-43D2-844D-96CA3F53955F}" destId="{592BCAF9-AB09-4662-A011-C7AB594CFD0E}" srcOrd="10" destOrd="0" presId="urn:microsoft.com/office/officeart/2005/8/layout/chevron2"/>
    <dgm:cxn modelId="{287E4DF3-C0E2-4079-9DFD-33315D9BB84E}" type="presParOf" srcId="{592BCAF9-AB09-4662-A011-C7AB594CFD0E}" destId="{FE58A1D0-EED1-41B9-A316-941FE9B88133}" srcOrd="0" destOrd="0" presId="urn:microsoft.com/office/officeart/2005/8/layout/chevron2"/>
    <dgm:cxn modelId="{98A1BF3C-190F-417E-9E75-6BDB49314910}" type="presParOf" srcId="{592BCAF9-AB09-4662-A011-C7AB594CFD0E}" destId="{7A2D739D-85C3-441C-88C0-711FA4A77ED4}" srcOrd="1" destOrd="0" presId="urn:microsoft.com/office/officeart/2005/8/layout/chevron2"/>
    <dgm:cxn modelId="{BA0FA534-E22D-4FBA-9F27-CB680C7C1322}" type="presParOf" srcId="{F42B79E5-E5F1-43D2-844D-96CA3F53955F}" destId="{FB8E314A-C74E-416D-9053-8CE7A2E96881}" srcOrd="11" destOrd="0" presId="urn:microsoft.com/office/officeart/2005/8/layout/chevron2"/>
    <dgm:cxn modelId="{CA7806CD-2759-4DE0-B182-A9BADFC7AEF2}" type="presParOf" srcId="{F42B79E5-E5F1-43D2-844D-96CA3F53955F}" destId="{CCCDFC1B-FCB2-47B2-8F40-2E0D0DE54768}" srcOrd="12" destOrd="0" presId="urn:microsoft.com/office/officeart/2005/8/layout/chevron2"/>
    <dgm:cxn modelId="{F28EFCE5-2797-413F-BEDD-A10D5089067D}" type="presParOf" srcId="{CCCDFC1B-FCB2-47B2-8F40-2E0D0DE54768}" destId="{950E6712-6FDF-4518-9CBB-9A1E360F93A7}" srcOrd="0" destOrd="0" presId="urn:microsoft.com/office/officeart/2005/8/layout/chevron2"/>
    <dgm:cxn modelId="{E9DAD03E-C39B-47EB-A458-E8E2EC7DFFB1}" type="presParOf" srcId="{CCCDFC1B-FCB2-47B2-8F40-2E0D0DE54768}" destId="{2834B27F-94E0-4EDB-A89F-E76DDC526D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0DCBF-5817-4045-8A56-881B320E6659}">
      <dsp:nvSpPr>
        <dsp:cNvPr id="0" name=""/>
        <dsp:cNvSpPr/>
      </dsp:nvSpPr>
      <dsp:spPr>
        <a:xfrm rot="5400000">
          <a:off x="-126378" y="128548"/>
          <a:ext cx="842525" cy="589767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2006</a:t>
          </a:r>
        </a:p>
      </dsp:txBody>
      <dsp:txXfrm rot="-5400000">
        <a:off x="2" y="297053"/>
        <a:ext cx="589767" cy="252758"/>
      </dsp:txXfrm>
    </dsp:sp>
    <dsp:sp modelId="{E21FB611-D865-4A32-AE78-A99BC621D396}">
      <dsp:nvSpPr>
        <dsp:cNvPr id="0" name=""/>
        <dsp:cNvSpPr/>
      </dsp:nvSpPr>
      <dsp:spPr>
        <a:xfrm rot="5400000">
          <a:off x="3765479" y="-3173542"/>
          <a:ext cx="547641" cy="6899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Windows PowerShell v1</a:t>
          </a:r>
        </a:p>
      </dsp:txBody>
      <dsp:txXfrm rot="-5400000">
        <a:off x="589768" y="28903"/>
        <a:ext cx="6872330" cy="494173"/>
      </dsp:txXfrm>
    </dsp:sp>
    <dsp:sp modelId="{086FACA2-0790-420A-B7AE-41500BDC7193}">
      <dsp:nvSpPr>
        <dsp:cNvPr id="0" name=""/>
        <dsp:cNvSpPr/>
      </dsp:nvSpPr>
      <dsp:spPr>
        <a:xfrm rot="5400000">
          <a:off x="-126378" y="887504"/>
          <a:ext cx="842525" cy="589767"/>
        </a:xfrm>
        <a:prstGeom prst="chevron">
          <a:avLst/>
        </a:prstGeom>
        <a:solidFill>
          <a:schemeClr val="accent2">
            <a:shade val="50000"/>
            <a:hueOff val="47343"/>
            <a:satOff val="4553"/>
            <a:lumOff val="10902"/>
            <a:alphaOff val="0"/>
          </a:schemeClr>
        </a:solidFill>
        <a:ln w="25400" cap="flat" cmpd="sng" algn="ctr">
          <a:solidFill>
            <a:schemeClr val="accent2">
              <a:shade val="50000"/>
              <a:hueOff val="47343"/>
              <a:satOff val="4553"/>
              <a:lumOff val="10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2009</a:t>
          </a:r>
        </a:p>
      </dsp:txBody>
      <dsp:txXfrm rot="-5400000">
        <a:off x="2" y="1056009"/>
        <a:ext cx="589767" cy="252758"/>
      </dsp:txXfrm>
    </dsp:sp>
    <dsp:sp modelId="{D236AF2A-B71B-4940-8CBA-58D44B90CEC0}">
      <dsp:nvSpPr>
        <dsp:cNvPr id="0" name=""/>
        <dsp:cNvSpPr/>
      </dsp:nvSpPr>
      <dsp:spPr>
        <a:xfrm rot="5400000">
          <a:off x="3765479" y="-2414586"/>
          <a:ext cx="547641" cy="6899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42135"/>
              <a:satOff val="4772"/>
              <a:lumOff val="10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Windows PowerShell v2</a:t>
          </a:r>
        </a:p>
      </dsp:txBody>
      <dsp:txXfrm rot="-5400000">
        <a:off x="589768" y="787859"/>
        <a:ext cx="6872330" cy="494173"/>
      </dsp:txXfrm>
    </dsp:sp>
    <dsp:sp modelId="{7F3E8451-5F27-4089-8552-57BF1EEF85F4}">
      <dsp:nvSpPr>
        <dsp:cNvPr id="0" name=""/>
        <dsp:cNvSpPr/>
      </dsp:nvSpPr>
      <dsp:spPr>
        <a:xfrm rot="5400000">
          <a:off x="-126378" y="1646460"/>
          <a:ext cx="842525" cy="589767"/>
        </a:xfrm>
        <a:prstGeom prst="chevron">
          <a:avLst/>
        </a:prstGeom>
        <a:solidFill>
          <a:schemeClr val="accent2">
            <a:shade val="50000"/>
            <a:hueOff val="94687"/>
            <a:satOff val="9106"/>
            <a:lumOff val="21804"/>
            <a:alphaOff val="0"/>
          </a:schemeClr>
        </a:solidFill>
        <a:ln w="25400" cap="flat" cmpd="sng" algn="ctr">
          <a:solidFill>
            <a:schemeClr val="accent2">
              <a:shade val="50000"/>
              <a:hueOff val="94687"/>
              <a:satOff val="9106"/>
              <a:lumOff val="21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2012</a:t>
          </a:r>
        </a:p>
      </dsp:txBody>
      <dsp:txXfrm rot="-5400000">
        <a:off x="2" y="1814965"/>
        <a:ext cx="589767" cy="252758"/>
      </dsp:txXfrm>
    </dsp:sp>
    <dsp:sp modelId="{7F3580DC-C07F-411B-9EC0-AFCF4707D629}">
      <dsp:nvSpPr>
        <dsp:cNvPr id="0" name=""/>
        <dsp:cNvSpPr/>
      </dsp:nvSpPr>
      <dsp:spPr>
        <a:xfrm rot="5400000">
          <a:off x="3765479" y="-1655630"/>
          <a:ext cx="547641" cy="6899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84271"/>
              <a:satOff val="9544"/>
              <a:lumOff val="20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Windows PowerShell v3</a:t>
          </a:r>
        </a:p>
      </dsp:txBody>
      <dsp:txXfrm rot="-5400000">
        <a:off x="589768" y="1546815"/>
        <a:ext cx="6872330" cy="494173"/>
      </dsp:txXfrm>
    </dsp:sp>
    <dsp:sp modelId="{CE1A69BA-8FD9-42EA-BE14-C5150B13FD4B}">
      <dsp:nvSpPr>
        <dsp:cNvPr id="0" name=""/>
        <dsp:cNvSpPr/>
      </dsp:nvSpPr>
      <dsp:spPr>
        <a:xfrm rot="5400000">
          <a:off x="-126378" y="2405416"/>
          <a:ext cx="842525" cy="589767"/>
        </a:xfrm>
        <a:prstGeom prst="chevron">
          <a:avLst/>
        </a:prstGeom>
        <a:solidFill>
          <a:schemeClr val="accent2">
            <a:shade val="50000"/>
            <a:hueOff val="142030"/>
            <a:satOff val="13659"/>
            <a:lumOff val="32706"/>
            <a:alphaOff val="0"/>
          </a:schemeClr>
        </a:solidFill>
        <a:ln w="25400" cap="flat" cmpd="sng" algn="ctr">
          <a:solidFill>
            <a:schemeClr val="accent2">
              <a:shade val="50000"/>
              <a:hueOff val="142030"/>
              <a:satOff val="13659"/>
              <a:lumOff val="32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2013</a:t>
          </a:r>
        </a:p>
      </dsp:txBody>
      <dsp:txXfrm rot="-5400000">
        <a:off x="2" y="2573921"/>
        <a:ext cx="589767" cy="252758"/>
      </dsp:txXfrm>
    </dsp:sp>
    <dsp:sp modelId="{E8E915AA-475E-4A92-B627-9C92ECD4F133}">
      <dsp:nvSpPr>
        <dsp:cNvPr id="0" name=""/>
        <dsp:cNvSpPr/>
      </dsp:nvSpPr>
      <dsp:spPr>
        <a:xfrm rot="5400000">
          <a:off x="3765479" y="-896674"/>
          <a:ext cx="547641" cy="6899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126406"/>
              <a:satOff val="14316"/>
              <a:lumOff val="30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Windows PowerShell v4</a:t>
          </a:r>
        </a:p>
      </dsp:txBody>
      <dsp:txXfrm rot="-5400000">
        <a:off x="589768" y="2305771"/>
        <a:ext cx="6872330" cy="494173"/>
      </dsp:txXfrm>
    </dsp:sp>
    <dsp:sp modelId="{B725684D-5155-4486-8C30-A1762979E3D3}">
      <dsp:nvSpPr>
        <dsp:cNvPr id="0" name=""/>
        <dsp:cNvSpPr/>
      </dsp:nvSpPr>
      <dsp:spPr>
        <a:xfrm rot="5400000">
          <a:off x="-126378" y="3164372"/>
          <a:ext cx="842525" cy="589767"/>
        </a:xfrm>
        <a:prstGeom prst="chevron">
          <a:avLst/>
        </a:prstGeom>
        <a:solidFill>
          <a:schemeClr val="accent2">
            <a:shade val="50000"/>
            <a:hueOff val="142030"/>
            <a:satOff val="13659"/>
            <a:lumOff val="32706"/>
            <a:alphaOff val="0"/>
          </a:schemeClr>
        </a:solidFill>
        <a:ln w="25400" cap="flat" cmpd="sng" algn="ctr">
          <a:solidFill>
            <a:schemeClr val="accent2">
              <a:shade val="50000"/>
              <a:hueOff val="142030"/>
              <a:satOff val="13659"/>
              <a:lumOff val="32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2015</a:t>
          </a:r>
        </a:p>
      </dsp:txBody>
      <dsp:txXfrm rot="-5400000">
        <a:off x="2" y="3332877"/>
        <a:ext cx="589767" cy="252758"/>
      </dsp:txXfrm>
    </dsp:sp>
    <dsp:sp modelId="{89A1A86B-50FF-4EA3-B745-B24F5AC5C419}">
      <dsp:nvSpPr>
        <dsp:cNvPr id="0" name=""/>
        <dsp:cNvSpPr/>
      </dsp:nvSpPr>
      <dsp:spPr>
        <a:xfrm rot="5400000">
          <a:off x="3765479" y="-137718"/>
          <a:ext cx="547641" cy="6899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126406"/>
              <a:satOff val="14316"/>
              <a:lumOff val="30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Windows PowerShell v5</a:t>
          </a:r>
        </a:p>
      </dsp:txBody>
      <dsp:txXfrm rot="-5400000">
        <a:off x="589768" y="3064727"/>
        <a:ext cx="6872330" cy="494173"/>
      </dsp:txXfrm>
    </dsp:sp>
    <dsp:sp modelId="{FE58A1D0-EED1-41B9-A316-941FE9B88133}">
      <dsp:nvSpPr>
        <dsp:cNvPr id="0" name=""/>
        <dsp:cNvSpPr/>
      </dsp:nvSpPr>
      <dsp:spPr>
        <a:xfrm rot="5400000">
          <a:off x="-126378" y="3923328"/>
          <a:ext cx="842525" cy="589767"/>
        </a:xfrm>
        <a:prstGeom prst="chevron">
          <a:avLst/>
        </a:prstGeom>
        <a:solidFill>
          <a:schemeClr val="accent2">
            <a:shade val="50000"/>
            <a:hueOff val="94687"/>
            <a:satOff val="9106"/>
            <a:lumOff val="21804"/>
            <a:alphaOff val="0"/>
          </a:schemeClr>
        </a:solidFill>
        <a:ln w="25400" cap="flat" cmpd="sng" algn="ctr">
          <a:solidFill>
            <a:schemeClr val="accent2">
              <a:shade val="50000"/>
              <a:hueOff val="94687"/>
              <a:satOff val="9106"/>
              <a:lumOff val="21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2016</a:t>
          </a:r>
        </a:p>
      </dsp:txBody>
      <dsp:txXfrm rot="-5400000">
        <a:off x="2" y="4091833"/>
        <a:ext cx="589767" cy="252758"/>
      </dsp:txXfrm>
    </dsp:sp>
    <dsp:sp modelId="{7A2D739D-85C3-441C-88C0-711FA4A77ED4}">
      <dsp:nvSpPr>
        <dsp:cNvPr id="0" name=""/>
        <dsp:cNvSpPr/>
      </dsp:nvSpPr>
      <dsp:spPr>
        <a:xfrm rot="5400000">
          <a:off x="3765479" y="621237"/>
          <a:ext cx="547641" cy="6899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84271"/>
              <a:satOff val="9544"/>
              <a:lumOff val="20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Windows PowerShell v5.1 / PowerShell Core 5.1</a:t>
          </a:r>
        </a:p>
      </dsp:txBody>
      <dsp:txXfrm rot="-5400000">
        <a:off x="589768" y="3823682"/>
        <a:ext cx="6872330" cy="494173"/>
      </dsp:txXfrm>
    </dsp:sp>
    <dsp:sp modelId="{950E6712-6FDF-4518-9CBB-9A1E360F93A7}">
      <dsp:nvSpPr>
        <dsp:cNvPr id="0" name=""/>
        <dsp:cNvSpPr/>
      </dsp:nvSpPr>
      <dsp:spPr>
        <a:xfrm rot="5400000">
          <a:off x="-126378" y="4682284"/>
          <a:ext cx="842525" cy="589767"/>
        </a:xfrm>
        <a:prstGeom prst="chevron">
          <a:avLst/>
        </a:prstGeom>
        <a:solidFill>
          <a:schemeClr val="accent2">
            <a:shade val="50000"/>
            <a:hueOff val="47343"/>
            <a:satOff val="4553"/>
            <a:lumOff val="10902"/>
            <a:alphaOff val="0"/>
          </a:schemeClr>
        </a:solidFill>
        <a:ln w="25400" cap="flat" cmpd="sng" algn="ctr">
          <a:solidFill>
            <a:schemeClr val="accent2">
              <a:shade val="50000"/>
              <a:hueOff val="47343"/>
              <a:satOff val="4553"/>
              <a:lumOff val="10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2018</a:t>
          </a:r>
        </a:p>
      </dsp:txBody>
      <dsp:txXfrm rot="-5400000">
        <a:off x="2" y="4850789"/>
        <a:ext cx="589767" cy="252758"/>
      </dsp:txXfrm>
    </dsp:sp>
    <dsp:sp modelId="{2834B27F-94E0-4EDB-A89F-E76DDC526DCB}">
      <dsp:nvSpPr>
        <dsp:cNvPr id="0" name=""/>
        <dsp:cNvSpPr/>
      </dsp:nvSpPr>
      <dsp:spPr>
        <a:xfrm rot="5400000">
          <a:off x="3765479" y="1380193"/>
          <a:ext cx="547641" cy="6899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42135"/>
              <a:satOff val="4772"/>
              <a:lumOff val="10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PowerShell Core (v6)</a:t>
          </a:r>
        </a:p>
      </dsp:txBody>
      <dsp:txXfrm rot="-5400000">
        <a:off x="589768" y="4582638"/>
        <a:ext cx="6872330" cy="494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BC3A0-0632-4C67-914A-A65C15CF980E}" type="datetimeFigureOut">
              <a:rPr lang="en-US" smtClean="0"/>
              <a:t>6/19/2018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FBC84-516A-4D77-B234-B91A7B23F7B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7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FBC84-516A-4D77-B234-B91A7B23F7B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10961C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200" b="1" dirty="0">
                <a:solidFill>
                  <a:srgbClr val="336699"/>
                </a:solidFill>
                <a:latin typeface="Arial"/>
              </a:rPr>
              <a:t>1: Getting started with Windows PowerShell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430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C’est dans les années 2003-2004 que la firme de Redmond comprit qu’il lui manquait un véritable langage de scripts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homogène mais surtout qu’il était temps que tous les produits de la gamme System Center puissent être administrables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entièrement en lignes de commandes.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C’est ainsi que le projet </a:t>
            </a:r>
            <a:r>
              <a:rPr lang="fr-FR" sz="1200" b="1" i="0" u="none" strike="noStrike" baseline="0" dirty="0" err="1">
                <a:latin typeface="Verdana" panose="020B0604030504040204" pitchFamily="34" charset="0"/>
              </a:rPr>
              <a:t>Monad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vit le jour, projet qui donna naissance fin 2006 à la première version de PowerShell.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Jusqu’à la version 3, le rythme de sortie des versions se faisait tous les trois ans, ce qui correspondait à celui des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versions de Windows. Depuis 2012, le rythme s’est nettement accéléré et le cycle a été réduit de moitié, soit une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nouvelle version tous les dix-huit mois. Ce rythme soutenu n’est pas un hasard ; il est le fruit de l’adoption de la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démarche Agile au sein de Microsoft qui consiste à sortir des produits plus souvent mais avec moins de nouvelles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fonctionnalités. Cette démarche s’oppose à celle utilisée jusqu’alors qui consistait à sortir une nouvelle version majeure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contenant de nombreuses évolutions mais à un rythme nettement plus lent. Ce nouveau paradigme s’inscrit en plein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dans la démarche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DevOps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dont nous aurons l’occasion de reparler plus longuement… </a:t>
            </a:r>
            <a:r>
              <a:rPr lang="fr-FR" sz="1200" b="1" i="0" u="none" strike="noStrike" baseline="0" dirty="0" err="1">
                <a:latin typeface="Verdana" panose="020B0604030504040204" pitchFamily="34" charset="0"/>
              </a:rPr>
              <a:t>Monad</a:t>
            </a:r>
            <a:endParaRPr lang="fr-FR" sz="1200" b="1" i="0" u="none" strike="noStrike" baseline="0" dirty="0">
              <a:latin typeface="Verdana" panose="020B0604030504040204" pitchFamily="34" charset="0"/>
            </a:endParaRP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2016 est une date clé dans le petit monde PowerShell car cette année vit apparaître la première version de PowerShell,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appelée «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PowerShell Core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». Celui-ci s’appuie désormais non plus sur le Framework .NET mais sur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.NET Core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(nous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aurons l’occasion de reparler plus longuement dans le chapitre Framework .NET et .NET Core). Net Core est la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déclinaison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open source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du Framework .NET. PowerShell Core sort donc officiellement en version 5.1 et il fait partie de</a:t>
            </a:r>
          </a:p>
          <a:p>
            <a:pPr algn="l"/>
            <a:r>
              <a:rPr lang="fr-FR" sz="1200" b="1" i="0" u="none" strike="noStrike" baseline="0" dirty="0">
                <a:latin typeface="Verdana" panose="020B0604030504040204" pitchFamily="34" charset="0"/>
              </a:rPr>
              <a:t>Windows Server Nano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appelé également «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Nano Server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». En parallèle de cela, quelques mois auparavant, Microsoft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publiait sur Github.com le code source de PowerShell et le libérait sous licence MIT. PowerShell devint alors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officiellement open source et multiplateformes grâce à la portabilité intrinsèque de .NET Core, lui-même également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multiplateformes.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La sortie de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Windows Server 2016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est une date importante dans l’</a:t>
            </a:r>
            <a:r>
              <a:rPr lang="fr-FR" sz="1200" b="0" i="0" u="none" strike="noStrike" baseline="0" dirty="0" err="1">
                <a:latin typeface="Verdana" panose="020B0604030504040204" pitchFamily="34" charset="0"/>
              </a:rPr>
              <a:t>éco-système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 PowerShell car elle est aussi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synonyme de rupture. En effet, on se trouve désormais avec deux versions distinctes de PowerShell que sont « Windows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PowerShell 5.1 » et « PowerShell Core 5.1 ». Vous noterez la présence du nom « Windows » dans « Windows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PowerShell 5.1 ». Cela signifie que cette version n’est pas multiplateforme contrairement à « PowerShell Core ». À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l’heure où nous écrivons ces lignes, Microsoft a décidé que Windows PowerShell 5.1 serait LA dernière version de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PowerShell reposant sur le Framework .NET et de ne plus la faire évoluer (hormis les corrections liées à la sécurité). Les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efforts de développement se concentreront désormais uniquement sur PowerShell Core, version qui passera d’ailleurs en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version 6.0 finale tout début 2018.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Il est important de souligner le fait que l’on peut faire cohabiter Windows PowerShell 5.1 et PowerShell Core ainsi que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plusieurs versions de PowerShell Core côte-à-côte.</a:t>
            </a:r>
          </a:p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FBC84-516A-4D77-B234-B91A7B23F7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78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La principale différence est que PowerShell Core est multiplateforme, contrairement à Windows PowerShell qui ne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fonctionne que sous Windows. On peut donc faire tourner PowerShell Core sur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Mac OS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ainsi que sur les principales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distributions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Linux 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telles que </a:t>
            </a:r>
            <a:r>
              <a:rPr lang="fr-FR" sz="1200" b="1" i="0" u="none" strike="noStrike" baseline="0" dirty="0" err="1">
                <a:latin typeface="Verdana" panose="020B0604030504040204" pitchFamily="34" charset="0"/>
              </a:rPr>
              <a:t>RedHat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,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Suse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, </a:t>
            </a:r>
            <a:r>
              <a:rPr lang="fr-FR" sz="1200" b="1" i="0" u="none" strike="noStrike" baseline="0" dirty="0">
                <a:latin typeface="Verdana" panose="020B0604030504040204" pitchFamily="34" charset="0"/>
              </a:rPr>
              <a:t>Debian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, etc.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En termes de fonctionnalités, aussi étonnant que cela puisse paraître, PowerShell Core 6.0 ne couvre pas 100% de la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surface fonctionnelle de Windows PowerShell 5.1 mais apporte d’autres fonctionnalités qui ne seront pas portées dans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Windows PowerShell car comme nous vous le disions, Windows PowerShell 5.1 sera la dernière version de Windows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PowerShell. Nous découvrirons les nouvelles fonctionnalités de PowerShell Core 6.0 dans la section suivante.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En termes de fonctionnalités manquantes à l’appel dans PowerShell Core, on peut noter principalement :</a:t>
            </a:r>
          </a:p>
          <a:p>
            <a:pPr algn="l"/>
            <a:r>
              <a:rPr lang="fr-FR" sz="1100" b="0" i="0" u="none" strike="noStrike" baseline="0" dirty="0">
                <a:latin typeface="Verdana" panose="020B0604030504040204" pitchFamily="34" charset="0"/>
              </a:rPr>
              <a:t>Les interfaces graphiques Windows Forms et WPF,</a:t>
            </a:r>
          </a:p>
          <a:p>
            <a:pPr algn="l"/>
            <a:r>
              <a:rPr lang="fr-FR" sz="1100" b="0" i="0" u="none" strike="noStrike" baseline="0" dirty="0">
                <a:latin typeface="Verdana" panose="020B0604030504040204" pitchFamily="34" charset="0"/>
              </a:rPr>
              <a:t>Les workflows PowerShell.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Étant donné que la vocation première d’un langage de scripts n’est pas la création d’applications, on peut accepter la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disparition des interfaces graphiques, surtout à l’ère DevOps dans laquelle nous vivons à présent.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Quant aux workflows PowerShell, ces derniers n’ont jamais vraiment fait l’unanimité dans la communauté PowerShell du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fait de leur complexité et de leurs bizarreries de mise en </a:t>
            </a:r>
            <a:r>
              <a:rPr lang="fr-FR" sz="1200" b="0" i="0" u="none" strike="noStrike" baseline="0" dirty="0" err="1">
                <a:latin typeface="Verdana" panose="020B0604030504040204" pitchFamily="34" charset="0"/>
              </a:rPr>
              <a:t>oeuvre</a:t>
            </a:r>
            <a:r>
              <a:rPr lang="fr-FR" sz="1200" b="0" i="0" u="none" strike="noStrike" baseline="0" dirty="0">
                <a:latin typeface="Verdana" panose="020B0604030504040204" pitchFamily="34" charset="0"/>
              </a:rPr>
              <a:t>. Ce faisant, assez peu de professionnels les utilisent.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Microsoft a donc décidé de les mettre de côté pour le moment. Ceci étant dit, la véritable raison de la « non-prise en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charge » des workflows vient du fait que Microsoft s’appuyait sur l’API workflow du Framework .NET et que celle-ci n’est</a:t>
            </a:r>
          </a:p>
          <a:p>
            <a:pPr algn="l"/>
            <a:r>
              <a:rPr lang="fr-FR" sz="1200" b="0" i="0" u="none" strike="noStrike" baseline="0" dirty="0">
                <a:latin typeface="Verdana" panose="020B0604030504040204" pitchFamily="34" charset="0"/>
              </a:rPr>
              <a:t>pas présente dans .NET Core.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FBC84-516A-4D77-B234-B91A7B23F7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96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FBC84-516A-4D77-B234-B91A7B23F7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7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FBC84-516A-4D77-B234-B91A7B23F7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FBC84-516A-4D77-B234-B91A7B23F7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37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FBC84-516A-4D77-B234-B91A7B23F7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9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E85F5487-D3A4-4D4B-8C20-79AB724F6E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52819" y="1124744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4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A964EBC8-0C33-4489-ABF3-D847001F239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5175" y="7262"/>
            <a:ext cx="609600" cy="609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97F3FFD-8311-4C11-9DD2-5A9959CA55D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" y="6201151"/>
            <a:ext cx="787452" cy="5905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../customXml/item1.xml"/><Relationship Id="rId7" Type="http://schemas.openxmlformats.org/officeDocument/2006/relationships/slideLayout" Target="../slideLayouts/slideLayout10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4.xml"/><Relationship Id="rId5" Type="http://schemas.openxmlformats.org/officeDocument/2006/relationships/customXml" Target="../../customXml/item10.xml"/><Relationship Id="rId4" Type="http://schemas.openxmlformats.org/officeDocument/2006/relationships/customXml" Target="../../customXml/item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../customXml/item12.xml"/><Relationship Id="rId7" Type="http://schemas.openxmlformats.org/officeDocument/2006/relationships/image" Target="../media/image10.png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2.xml"/><Relationship Id="rId6" Type="http://schemas.openxmlformats.org/officeDocument/2006/relationships/slideLayout" Target="../slideLayouts/slideLayout3.xml"/><Relationship Id="rId5" Type="http://schemas.openxmlformats.org/officeDocument/2006/relationships/customXml" Target="../../customXml/item6.xml"/><Relationship Id="rId4" Type="http://schemas.openxmlformats.org/officeDocument/2006/relationships/customXml" Target="../../customXml/item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wsh.loc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pl.wikipedia.org/wiki/Plik:Yes_check.gif" TargetMode="Externa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PowerShell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Formation </a:t>
            </a:r>
            <a:r>
              <a:rPr lang="en-US" dirty="0" err="1">
                <a:latin typeface="Lucida Console" panose="020B0609040504020204" pitchFamily="49" charset="0"/>
              </a:rPr>
              <a:t>Académique</a:t>
            </a:r>
            <a:r>
              <a:rPr lang="en-US" dirty="0">
                <a:latin typeface="Lucida Console" panose="020B0609040504020204" pitchFamily="49" charset="0"/>
              </a:rPr>
              <a:t> 2018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D210AF-13BC-4BA3-9474-DF4DD09D7163}"/>
              </a:ext>
            </a:extLst>
          </p:cNvPr>
          <p:cNvSpPr txBox="1">
            <a:spLocks/>
          </p:cNvSpPr>
          <p:nvPr/>
        </p:nvSpPr>
        <p:spPr bwMode="auto">
          <a:xfrm>
            <a:off x="3200400" y="5157192"/>
            <a:ext cx="5775960" cy="110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60000"/>
              </a:spcBef>
              <a:spcAft>
                <a:spcPct val="0"/>
              </a:spcAft>
              <a:buClr>
                <a:srgbClr val="0070C0"/>
              </a:buClr>
              <a:buSzPct val="90000"/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800" kern="0" dirty="0">
                <a:latin typeface="Lucida Console" panose="020B0609040504020204" pitchFamily="49" charset="0"/>
              </a:rPr>
              <a:t>PowerShell c’est simple basique.</a:t>
            </a:r>
          </a:p>
          <a:p>
            <a:r>
              <a:rPr lang="fr-FR" sz="1800" kern="0" dirty="0">
                <a:latin typeface="Lucida Console" panose="020B0609040504020204" pitchFamily="49" charset="0"/>
              </a:rPr>
              <a:t>PowerShell c’est simple basique.</a:t>
            </a:r>
          </a:p>
          <a:p>
            <a:r>
              <a:rPr lang="fr-FR" sz="1800" kern="0" dirty="0">
                <a:latin typeface="Lucida Console" panose="020B0609040504020204" pitchFamily="49" charset="0"/>
              </a:rPr>
              <a:t>Vous n’avez pas les bases… ;-)</a:t>
            </a:r>
          </a:p>
        </p:txBody>
      </p:sp>
    </p:spTree>
    <p:extLst>
      <p:ext uri="{BB962C8B-B14F-4D97-AF65-F5344CB8AC3E}">
        <p14:creationId xmlns:p14="http://schemas.microsoft.com/office/powerpoint/2010/main" val="169004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919E7-E6AA-49EF-A4F2-AFA9D6FA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5BEE76-A1D6-4F26-BBC4-B0629AA4C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980728"/>
            <a:ext cx="7956376" cy="522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284984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Configuration de Visual Code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7C7379-38AF-45ED-9B0B-95522F85720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440220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3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919E7-E6AA-49EF-A4F2-AFA9D6FA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de Visual Code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F238C18A-83E9-462E-A78C-CEDA6F9CDAD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87285" y="2380191"/>
            <a:ext cx="931306" cy="4320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Alt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88238855-70AA-4D66-A479-0A71033269F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292283" y="2365992"/>
            <a:ext cx="931306" cy="4320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Shift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DA461D7F-80FF-45B7-9324-987A93387D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097281" y="2365992"/>
            <a:ext cx="931306" cy="4320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roix 2">
            <a:extLst>
              <a:ext uri="{FF2B5EF4-FFF2-40B4-BE49-F238E27FC236}">
                <a16:creationId xmlns:a16="http://schemas.microsoft.com/office/drawing/2014/main" id="{CB5AC19C-23D3-4C88-B354-6E9ED50EC7BF}"/>
              </a:ext>
            </a:extLst>
          </p:cNvPr>
          <p:cNvSpPr/>
          <p:nvPr/>
        </p:nvSpPr>
        <p:spPr bwMode="auto">
          <a:xfrm>
            <a:off x="1639413" y="2380191"/>
            <a:ext cx="432048" cy="432048"/>
          </a:xfrm>
          <a:prstGeom prst="plus">
            <a:avLst>
              <a:gd name="adj" fmla="val 37906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8" name="Croix 7">
            <a:extLst>
              <a:ext uri="{FF2B5EF4-FFF2-40B4-BE49-F238E27FC236}">
                <a16:creationId xmlns:a16="http://schemas.microsoft.com/office/drawing/2014/main" id="{ECC96FFD-66EA-40BF-9409-6C76BE48D97B}"/>
              </a:ext>
            </a:extLst>
          </p:cNvPr>
          <p:cNvSpPr/>
          <p:nvPr/>
        </p:nvSpPr>
        <p:spPr bwMode="auto">
          <a:xfrm>
            <a:off x="3444411" y="2417423"/>
            <a:ext cx="432048" cy="432048"/>
          </a:xfrm>
          <a:prstGeom prst="plus">
            <a:avLst>
              <a:gd name="adj" fmla="val 37906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Verdana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5DEE21B-D69F-4326-9B6D-B3A945E612A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31" y="5167025"/>
            <a:ext cx="1547664" cy="1547664"/>
          </a:xfrm>
          <a:prstGeom prst="rect">
            <a:avLst/>
          </a:prstGeom>
        </p:spPr>
      </p:pic>
      <p:sp>
        <p:nvSpPr>
          <p:cNvPr id="10" name="Content">
            <a:extLst>
              <a:ext uri="{FF2B5EF4-FFF2-40B4-BE49-F238E27FC236}">
                <a16:creationId xmlns:a16="http://schemas.microsoft.com/office/drawing/2014/main" id="{2D2A0344-E130-4264-9EE1-64326F0B434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87285" y="3443199"/>
            <a:ext cx="931306" cy="4320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Alt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D9C0EA0B-C835-43C5-B595-5A27E92594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292283" y="3429000"/>
            <a:ext cx="931306" cy="4320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Shift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379E198A-9EA7-4FA8-B737-1C1EC760A9A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097281" y="3429000"/>
            <a:ext cx="931306" cy="4320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roix 12">
            <a:extLst>
              <a:ext uri="{FF2B5EF4-FFF2-40B4-BE49-F238E27FC236}">
                <a16:creationId xmlns:a16="http://schemas.microsoft.com/office/drawing/2014/main" id="{800EBA87-95CA-4149-947E-364D612801FA}"/>
              </a:ext>
            </a:extLst>
          </p:cNvPr>
          <p:cNvSpPr/>
          <p:nvPr/>
        </p:nvSpPr>
        <p:spPr bwMode="auto">
          <a:xfrm>
            <a:off x="1639413" y="3443199"/>
            <a:ext cx="432048" cy="432048"/>
          </a:xfrm>
          <a:prstGeom prst="plus">
            <a:avLst>
              <a:gd name="adj" fmla="val 37906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14" name="Croix 13">
            <a:extLst>
              <a:ext uri="{FF2B5EF4-FFF2-40B4-BE49-F238E27FC236}">
                <a16:creationId xmlns:a16="http://schemas.microsoft.com/office/drawing/2014/main" id="{4803B501-6412-4FCC-A5FF-EA02694A808C}"/>
              </a:ext>
            </a:extLst>
          </p:cNvPr>
          <p:cNvSpPr/>
          <p:nvPr/>
        </p:nvSpPr>
        <p:spPr bwMode="auto">
          <a:xfrm>
            <a:off x="3444411" y="3480431"/>
            <a:ext cx="432048" cy="432048"/>
          </a:xfrm>
          <a:prstGeom prst="plus">
            <a:avLst>
              <a:gd name="adj" fmla="val 37906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AF6BB843-405D-405C-ADA0-3BEDB9373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59" y="1123935"/>
            <a:ext cx="7622804" cy="716761"/>
          </a:xfrm>
        </p:spPr>
        <p:txBody>
          <a:bodyPr/>
          <a:lstStyle/>
          <a:p>
            <a:pPr marL="0" indent="0">
              <a:buNone/>
            </a:pPr>
            <a:r>
              <a:rPr lang="fr-FR" sz="3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Extension Sync Setting - </a:t>
            </a:r>
            <a:r>
              <a:rPr lang="fr-FR" sz="32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Github</a:t>
            </a:r>
            <a:endParaRPr lang="fr-FR" sz="32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79BA5C36-5E10-4101-A581-E661962AFF3A}"/>
              </a:ext>
            </a:extLst>
          </p:cNvPr>
          <p:cNvSpPr/>
          <p:nvPr/>
        </p:nvSpPr>
        <p:spPr bwMode="auto">
          <a:xfrm rot="5400000">
            <a:off x="5569602" y="2124321"/>
            <a:ext cx="444531" cy="93130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E5A250D5-795F-4FAC-82C7-3881A9F84E87}"/>
              </a:ext>
            </a:extLst>
          </p:cNvPr>
          <p:cNvSpPr txBox="1">
            <a:spLocks/>
          </p:cNvSpPr>
          <p:nvPr/>
        </p:nvSpPr>
        <p:spPr bwMode="auto">
          <a:xfrm>
            <a:off x="6555148" y="2433529"/>
            <a:ext cx="2408191" cy="43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sz="1800" b="1" kern="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Donwload</a:t>
            </a:r>
            <a:r>
              <a:rPr lang="fr-FR" sz="1800" b="1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 settings</a:t>
            </a:r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550DE5E5-15DE-42CE-AB78-3B3FBED3F045}"/>
              </a:ext>
            </a:extLst>
          </p:cNvPr>
          <p:cNvSpPr/>
          <p:nvPr/>
        </p:nvSpPr>
        <p:spPr bwMode="auto">
          <a:xfrm rot="5400000">
            <a:off x="5569602" y="3149203"/>
            <a:ext cx="444531" cy="93130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6810B7D5-90E5-46A8-9B48-0447521D7AC7}"/>
              </a:ext>
            </a:extLst>
          </p:cNvPr>
          <p:cNvSpPr txBox="1">
            <a:spLocks/>
          </p:cNvSpPr>
          <p:nvPr/>
        </p:nvSpPr>
        <p:spPr bwMode="auto">
          <a:xfrm>
            <a:off x="6555148" y="3458411"/>
            <a:ext cx="2408191" cy="43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sz="1800" b="1" kern="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Upload</a:t>
            </a:r>
            <a:r>
              <a:rPr lang="fr-FR" sz="1800" b="1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 settings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9C587278-C853-4E05-BDFE-3301507C3E2E}"/>
              </a:ext>
            </a:extLst>
          </p:cNvPr>
          <p:cNvSpPr txBox="1">
            <a:spLocks/>
          </p:cNvSpPr>
          <p:nvPr/>
        </p:nvSpPr>
        <p:spPr bwMode="auto">
          <a:xfrm>
            <a:off x="449633" y="4334666"/>
            <a:ext cx="8513706" cy="89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000" b="1" kern="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Token</a:t>
            </a:r>
            <a:r>
              <a:rPr lang="fr-FR" sz="2000" b="1" kern="0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fr-FR" sz="2000" b="1" kern="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Github</a:t>
            </a:r>
            <a:r>
              <a:rPr lang="fr-FR" sz="2000" b="1" kern="0" dirty="0">
                <a:solidFill>
                  <a:srgbClr val="92D050"/>
                </a:solidFill>
                <a:latin typeface="Lucida Console" panose="020B0609040504020204" pitchFamily="49" charset="0"/>
              </a:rPr>
              <a:t> : bd1dffafcc8bac0c769f0f9d4efdf7bfd064174f</a:t>
            </a:r>
          </a:p>
          <a:p>
            <a:pPr marL="0" indent="0">
              <a:buFont typeface="Arial" pitchFamily="34" charset="0"/>
              <a:buNone/>
            </a:pPr>
            <a:r>
              <a:rPr lang="fr-FR" sz="2000" b="1" kern="0" dirty="0">
                <a:solidFill>
                  <a:srgbClr val="92D050"/>
                </a:solidFill>
                <a:latin typeface="Lucida Console" panose="020B0609040504020204" pitchFamily="49" charset="0"/>
              </a:rPr>
              <a:t>  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7DBA2BA4-EAEA-4F43-A32C-EB26328C718D}"/>
              </a:ext>
            </a:extLst>
          </p:cNvPr>
          <p:cNvSpPr txBox="1">
            <a:spLocks/>
          </p:cNvSpPr>
          <p:nvPr/>
        </p:nvSpPr>
        <p:spPr bwMode="auto">
          <a:xfrm>
            <a:off x="449633" y="4859154"/>
            <a:ext cx="8513706" cy="89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000" b="1" kern="0" dirty="0">
                <a:solidFill>
                  <a:srgbClr val="92D050"/>
                </a:solidFill>
                <a:latin typeface="Lucida Console" panose="020B0609040504020204" pitchFamily="49" charset="0"/>
              </a:rPr>
              <a:t>GIST ID: 8df344a81a0c58aff8fec774a27a5f9a</a:t>
            </a:r>
          </a:p>
          <a:p>
            <a:pPr marL="0" indent="0">
              <a:buFont typeface="Arial" pitchFamily="34" charset="0"/>
              <a:buNone/>
            </a:pPr>
            <a:r>
              <a:rPr lang="fr-FR" sz="2000" b="1" kern="0" dirty="0">
                <a:solidFill>
                  <a:srgbClr val="92D050"/>
                </a:solidFill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0826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981945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Exercices</a:t>
            </a:r>
          </a:p>
        </p:txBody>
      </p:sp>
    </p:spTree>
    <p:extLst>
      <p:ext uri="{BB962C8B-B14F-4D97-AF65-F5344CB8AC3E}">
        <p14:creationId xmlns:p14="http://schemas.microsoft.com/office/powerpoint/2010/main" val="236090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1124745"/>
            <a:ext cx="3456384" cy="504056"/>
          </a:xfrm>
        </p:spPr>
        <p:txBody>
          <a:bodyPr/>
          <a:lstStyle/>
          <a:p>
            <a:pPr algn="ctr"/>
            <a:r>
              <a:rPr lang="fr-FR" sz="3200" b="1" dirty="0">
                <a:latin typeface="Lucida Console" panose="020B0609040504020204" pitchFamily="49" charset="0"/>
              </a:rPr>
              <a:t>Exercices N°1</a:t>
            </a:r>
            <a:endParaRPr lang="fr-FR" sz="1100" b="1" dirty="0">
              <a:latin typeface="Lucida Console" panose="020B0609040504020204" pitchFamily="49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B3170C-AF57-4851-8192-3D6ECAE12A0D}"/>
              </a:ext>
            </a:extLst>
          </p:cNvPr>
          <p:cNvSpPr txBox="1"/>
          <p:nvPr/>
        </p:nvSpPr>
        <p:spPr>
          <a:xfrm>
            <a:off x="827584" y="1813466"/>
            <a:ext cx="423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Lister tous les verbes approuvés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E8E9CDD-DC21-48F2-A91D-841E5BA5FE70}"/>
              </a:ext>
            </a:extLst>
          </p:cNvPr>
          <p:cNvSpPr txBox="1"/>
          <p:nvPr/>
        </p:nvSpPr>
        <p:spPr>
          <a:xfrm>
            <a:off x="827584" y="2749024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Lister tous les services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BB5E85-42E4-4502-8135-95AD203378A5}"/>
              </a:ext>
            </a:extLst>
          </p:cNvPr>
          <p:cNvSpPr txBox="1"/>
          <p:nvPr/>
        </p:nvSpPr>
        <p:spPr>
          <a:xfrm>
            <a:off x="827584" y="2278314"/>
            <a:ext cx="767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Lister tous les verbes approuvés qui commence par la lettre e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E9AA3234-8156-42BC-AB48-1D2AEF87447F}"/>
              </a:ext>
            </a:extLst>
          </p:cNvPr>
          <p:cNvSpPr txBox="1">
            <a:spLocks/>
          </p:cNvSpPr>
          <p:nvPr/>
        </p:nvSpPr>
        <p:spPr bwMode="auto">
          <a:xfrm>
            <a:off x="179512" y="3706299"/>
            <a:ext cx="34563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3200" b="1" kern="0" dirty="0">
                <a:latin typeface="Lucida Console" panose="020B0609040504020204" pitchFamily="49" charset="0"/>
              </a:rPr>
              <a:t>Exercices N°2</a:t>
            </a:r>
            <a:endParaRPr lang="fr-FR" sz="1100" b="1" kern="0" dirty="0">
              <a:latin typeface="Lucida Console" panose="020B060904050402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B93F2-388F-4C6E-80AF-FAA129D6EA90}"/>
              </a:ext>
            </a:extLst>
          </p:cNvPr>
          <p:cNvSpPr txBox="1"/>
          <p:nvPr/>
        </p:nvSpPr>
        <p:spPr>
          <a:xfrm>
            <a:off x="827584" y="4355812"/>
            <a:ext cx="638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Lister tous les services dont le </a:t>
            </a:r>
            <a:r>
              <a:rPr lang="fr-FR" dirty="0" err="1"/>
              <a:t>status</a:t>
            </a:r>
            <a:r>
              <a:rPr lang="fr-FR" dirty="0"/>
              <a:t> et ″Running″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D1B9C4-2379-4C83-A194-DC7267348A93}"/>
              </a:ext>
            </a:extLst>
          </p:cNvPr>
          <p:cNvSpPr txBox="1"/>
          <p:nvPr/>
        </p:nvSpPr>
        <p:spPr>
          <a:xfrm>
            <a:off x="827584" y="4867215"/>
            <a:ext cx="674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Compter tous les services dont le </a:t>
            </a:r>
            <a:r>
              <a:rPr lang="fr-FR" dirty="0" err="1"/>
              <a:t>status</a:t>
            </a:r>
            <a:r>
              <a:rPr lang="fr-FR" dirty="0"/>
              <a:t> et ″Running″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2233F3-6E6A-4503-BE33-7A905DDB370D}"/>
              </a:ext>
            </a:extLst>
          </p:cNvPr>
          <p:cNvSpPr txBox="1"/>
          <p:nvPr/>
        </p:nvSpPr>
        <p:spPr>
          <a:xfrm>
            <a:off x="827584" y="5432702"/>
            <a:ext cx="6467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Lister tous les services dont le </a:t>
            </a:r>
            <a:r>
              <a:rPr lang="fr-FR" dirty="0" err="1"/>
              <a:t>status</a:t>
            </a:r>
            <a:r>
              <a:rPr lang="fr-FR" dirty="0"/>
              <a:t> et ″Running″ </a:t>
            </a:r>
          </a:p>
          <a:p>
            <a:r>
              <a:rPr lang="fr-FR" dirty="0"/>
              <a:t>    dont la description contient ″ Windows ″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35B7532-6D0A-4DBE-A135-2E6875FC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44" y="128569"/>
            <a:ext cx="7773988" cy="740664"/>
          </a:xfrm>
        </p:spPr>
        <p:txBody>
          <a:bodyPr/>
          <a:lstStyle/>
          <a:p>
            <a:r>
              <a:rPr lang="fr-FR" sz="2800" dirty="0">
                <a:latin typeface="Lucida Console" panose="020B0609040504020204" pitchFamily="49" charset="0"/>
              </a:rPr>
              <a:t>Exercices</a:t>
            </a:r>
          </a:p>
        </p:txBody>
      </p:sp>
    </p:spTree>
    <p:extLst>
      <p:ext uri="{BB962C8B-B14F-4D97-AF65-F5344CB8AC3E}">
        <p14:creationId xmlns:p14="http://schemas.microsoft.com/office/powerpoint/2010/main" val="318647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1124745"/>
            <a:ext cx="3456384" cy="504056"/>
          </a:xfrm>
        </p:spPr>
        <p:txBody>
          <a:bodyPr/>
          <a:lstStyle/>
          <a:p>
            <a:pPr algn="ctr"/>
            <a:r>
              <a:rPr lang="fr-FR" sz="3200" b="1" dirty="0">
                <a:latin typeface="Lucida Console" panose="020B0609040504020204" pitchFamily="49" charset="0"/>
              </a:rPr>
              <a:t>Exercices N°3</a:t>
            </a:r>
            <a:endParaRPr lang="fr-FR" sz="1100" b="1" dirty="0">
              <a:latin typeface="Lucida Console" panose="020B060904050402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B93F2-388F-4C6E-80AF-FAA129D6EA90}"/>
              </a:ext>
            </a:extLst>
          </p:cNvPr>
          <p:cNvSpPr txBox="1"/>
          <p:nvPr/>
        </p:nvSpPr>
        <p:spPr>
          <a:xfrm>
            <a:off x="611560" y="1699647"/>
            <a:ext cx="6467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Lister tous les services dont le </a:t>
            </a:r>
            <a:r>
              <a:rPr lang="fr-FR" dirty="0" err="1"/>
              <a:t>status</a:t>
            </a:r>
            <a:r>
              <a:rPr lang="fr-FR" dirty="0"/>
              <a:t> et ″Running″ </a:t>
            </a:r>
          </a:p>
          <a:p>
            <a:r>
              <a:rPr lang="fr-FR" dirty="0"/>
              <a:t>mais afficher que les cinq derniers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2233F3-6E6A-4503-BE33-7A905DDB370D}"/>
              </a:ext>
            </a:extLst>
          </p:cNvPr>
          <p:cNvSpPr txBox="1"/>
          <p:nvPr/>
        </p:nvSpPr>
        <p:spPr>
          <a:xfrm>
            <a:off x="591634" y="2530061"/>
            <a:ext cx="789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Lister tous les services dont la description contient ″ Windows ″</a:t>
            </a:r>
          </a:p>
          <a:p>
            <a:r>
              <a:rPr lang="fr-FR" dirty="0"/>
              <a:t>Et grouper les en fonctions de leur </a:t>
            </a:r>
            <a:r>
              <a:rPr lang="fr-FR" dirty="0" err="1"/>
              <a:t>status</a:t>
            </a:r>
            <a:r>
              <a:rPr lang="fr-FR" dirty="0"/>
              <a:t>.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35B7532-6D0A-4DBE-A135-2E6875FC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44" y="128569"/>
            <a:ext cx="7773988" cy="740664"/>
          </a:xfrm>
        </p:spPr>
        <p:txBody>
          <a:bodyPr/>
          <a:lstStyle/>
          <a:p>
            <a:r>
              <a:rPr lang="fr-FR" sz="2800" dirty="0">
                <a:latin typeface="Lucida Console" panose="020B0609040504020204" pitchFamily="49" charset="0"/>
              </a:rPr>
              <a:t>Exercices</a:t>
            </a:r>
          </a:p>
        </p:txBody>
      </p:sp>
    </p:spTree>
    <p:extLst>
      <p:ext uri="{BB962C8B-B14F-4D97-AF65-F5344CB8AC3E}">
        <p14:creationId xmlns:p14="http://schemas.microsoft.com/office/powerpoint/2010/main" val="3471618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28800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Atelier N°1</a:t>
            </a:r>
          </a:p>
          <a:p>
            <a:pPr algn="ctr"/>
            <a:r>
              <a:rPr lang="fr-FR" sz="40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Configuration de Base </a:t>
            </a:r>
            <a:endParaRPr lang="fr-FR" sz="1400" b="1" dirty="0">
              <a:solidFill>
                <a:srgbClr val="FF99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C9CF1A-AB3C-4651-8BA7-1F62786411A2}"/>
              </a:ext>
            </a:extLst>
          </p:cNvPr>
          <p:cNvSpPr txBox="1"/>
          <p:nvPr/>
        </p:nvSpPr>
        <p:spPr>
          <a:xfrm>
            <a:off x="1115616" y="2780928"/>
            <a:ext cx="59715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Configuration des </a:t>
            </a:r>
            <a:r>
              <a:rPr lang="fr-FR" dirty="0" err="1"/>
              <a:t>VMs</a:t>
            </a:r>
            <a:r>
              <a:rPr lang="fr-FR" dirty="0"/>
              <a:t> :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b="1" dirty="0"/>
              <a:t>Server Core 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Nom</a:t>
            </a:r>
            <a:r>
              <a:rPr lang="fr-FR" dirty="0"/>
              <a:t> : ADDS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@IP </a:t>
            </a:r>
            <a:r>
              <a:rPr lang="fr-FR" dirty="0"/>
              <a:t>: 10.0.10.1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Masque de sous réseau </a:t>
            </a:r>
            <a:r>
              <a:rPr lang="fr-FR" dirty="0"/>
              <a:t>: 255.0.0.0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Passerelle</a:t>
            </a:r>
            <a:r>
              <a:rPr lang="fr-FR" b="1" i="1" dirty="0"/>
              <a:t> </a:t>
            </a:r>
            <a:r>
              <a:rPr lang="fr-FR" dirty="0"/>
              <a:t>: 10.255.255.254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b="1" dirty="0"/>
              <a:t>Windows 10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Nom</a:t>
            </a:r>
            <a:r>
              <a:rPr lang="fr-FR" dirty="0"/>
              <a:t> : CLI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@IP </a:t>
            </a:r>
            <a:r>
              <a:rPr lang="fr-FR" dirty="0"/>
              <a:t>: 10.0.10.2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Masque de sous réseau </a:t>
            </a:r>
            <a:r>
              <a:rPr lang="fr-FR" dirty="0"/>
              <a:t>: 255.0.0.0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Passerelle</a:t>
            </a:r>
            <a:r>
              <a:rPr lang="fr-FR" dirty="0"/>
              <a:t> : 10.255.255.254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Serveur DNS </a:t>
            </a:r>
            <a:r>
              <a:rPr lang="fr-FR" dirty="0"/>
              <a:t>: 10.0.10.1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170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484784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Atelier N°1</a:t>
            </a:r>
            <a:endParaRPr lang="fr-FR" b="1" dirty="0">
              <a:latin typeface="Lucida Console" panose="020B06090405040202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C9CF1A-AB3C-4651-8BA7-1F62786411A2}"/>
              </a:ext>
            </a:extLst>
          </p:cNvPr>
          <p:cNvSpPr txBox="1"/>
          <p:nvPr/>
        </p:nvSpPr>
        <p:spPr>
          <a:xfrm>
            <a:off x="1115616" y="2636912"/>
            <a:ext cx="7723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Installation d’ADDS et promotion du contrôleur de domaine</a:t>
            </a:r>
          </a:p>
          <a:p>
            <a:pPr marL="1257300" lvl="2" indent="-342900">
              <a:buFont typeface="+mj-lt"/>
              <a:buAutoNum type="arabicPeriod"/>
            </a:pPr>
            <a:endParaRPr lang="fr-FR" b="1" dirty="0"/>
          </a:p>
          <a:p>
            <a:pPr marL="1257300" lvl="2" indent="-342900">
              <a:buFont typeface="+mj-lt"/>
              <a:buAutoNum type="arabicPeriod"/>
            </a:pPr>
            <a:r>
              <a:rPr lang="fr-FR" b="1" dirty="0"/>
              <a:t>Server Core :</a:t>
            </a:r>
          </a:p>
          <a:p>
            <a:pPr marL="1714500" lvl="3" indent="-342900">
              <a:buFont typeface="+mj-lt"/>
              <a:buAutoNum type="alphaLcParenR"/>
            </a:pPr>
            <a:r>
              <a:rPr lang="fr-FR" dirty="0"/>
              <a:t>Installer les rôles nécessaires</a:t>
            </a:r>
          </a:p>
          <a:p>
            <a:pPr marL="1714500" lvl="3" indent="-342900">
              <a:buFont typeface="+mj-lt"/>
              <a:buAutoNum type="alphaLcParenR"/>
            </a:pPr>
            <a:r>
              <a:rPr lang="fr-FR" dirty="0"/>
              <a:t>Promotion en tant que DC</a:t>
            </a:r>
          </a:p>
          <a:p>
            <a:pPr marL="2171700" lvl="4" indent="-342900">
              <a:buFont typeface="+mj-lt"/>
              <a:buAutoNum type="alphaLcParenR"/>
            </a:pPr>
            <a:r>
              <a:rPr lang="fr-FR" dirty="0"/>
              <a:t>Nom de domaine : </a:t>
            </a:r>
            <a:r>
              <a:rPr lang="fr-FR" dirty="0" err="1"/>
              <a:t>Pwsh.loc</a:t>
            </a:r>
            <a:endParaRPr lang="fr-FR" dirty="0"/>
          </a:p>
          <a:p>
            <a:pPr marL="2171700" lvl="4" indent="-342900">
              <a:buFont typeface="+mj-lt"/>
              <a:buAutoNum type="alphaLcParenR"/>
            </a:pPr>
            <a:r>
              <a:rPr lang="fr-FR" dirty="0"/>
              <a:t>Mot de passe de restauration ADDS: 123+aze</a:t>
            </a:r>
          </a:p>
          <a:p>
            <a:pPr marL="1257300" lvl="2" indent="-342900">
              <a:buFont typeface="+mj-lt"/>
              <a:buAutoNum type="arabicPeriod"/>
            </a:pPr>
            <a:endParaRPr lang="fr-FR" b="1" dirty="0"/>
          </a:p>
          <a:p>
            <a:pPr marL="1257300" lvl="2" indent="-342900">
              <a:buFont typeface="+mj-lt"/>
              <a:buAutoNum type="arabicPeriod"/>
            </a:pPr>
            <a:r>
              <a:rPr lang="fr-FR" b="1" dirty="0"/>
              <a:t>Windows 10</a:t>
            </a:r>
          </a:p>
          <a:p>
            <a:pPr marL="1714500" lvl="3" indent="-342900">
              <a:buFont typeface="+mj-lt"/>
              <a:buAutoNum type="alphaLcParenR"/>
            </a:pPr>
            <a:r>
              <a:rPr lang="fr-FR" dirty="0"/>
              <a:t>Jonction de la machine au domaine </a:t>
            </a:r>
            <a:r>
              <a:rPr lang="fr-FR" dirty="0" err="1"/>
              <a:t>Pwsh</a:t>
            </a:r>
            <a:endParaRPr lang="fr-FR" dirty="0"/>
          </a:p>
          <a:p>
            <a:pPr marL="1714500" lvl="3" indent="-342900">
              <a:buFont typeface="+mj-lt"/>
              <a:buAutoNum type="alphaLcParenR"/>
            </a:pPr>
            <a:r>
              <a:rPr lang="fr-FR" dirty="0"/>
              <a:t>Vérification que tous fonctionne normalement</a:t>
            </a:r>
          </a:p>
          <a:p>
            <a:pPr marL="2171700" lvl="4" indent="-342900">
              <a:buFont typeface="+mj-lt"/>
              <a:buAutoNum type="alphaLcParenR"/>
            </a:pPr>
            <a:r>
              <a:rPr lang="fr-FR" dirty="0"/>
              <a:t>Teste des port DNS, LDAP</a:t>
            </a:r>
          </a:p>
          <a:p>
            <a:pPr marL="2171700" lvl="4" indent="-342900">
              <a:buFont typeface="+mj-lt"/>
              <a:buAutoNum type="alphaLcParenR"/>
            </a:pPr>
            <a:r>
              <a:rPr lang="fr-FR" dirty="0"/>
              <a:t>Teste de résolution de noms</a:t>
            </a:r>
          </a:p>
          <a:p>
            <a:pPr marL="2171700" lvl="4" indent="-342900">
              <a:buFont typeface="+mj-lt"/>
              <a:buAutoNum type="alphaLcParenR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029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00808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Atelier N°2</a:t>
            </a:r>
          </a:p>
          <a:p>
            <a:pPr algn="ctr"/>
            <a:r>
              <a:rPr lang="fr-FR" sz="36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Active Directory – DNS –DHCP</a:t>
            </a:r>
            <a:r>
              <a:rPr lang="fr-FR" sz="4400" b="1" dirty="0">
                <a:latin typeface="Lucida Console" panose="020B0609040504020204" pitchFamily="49" charset="0"/>
              </a:rPr>
              <a:t> </a:t>
            </a:r>
            <a:endParaRPr lang="fr-FR" sz="1600" b="1" dirty="0">
              <a:latin typeface="Lucida Console" panose="020B06090405040202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C9CF1A-AB3C-4651-8BA7-1F62786411A2}"/>
              </a:ext>
            </a:extLst>
          </p:cNvPr>
          <p:cNvSpPr txBox="1"/>
          <p:nvPr/>
        </p:nvSpPr>
        <p:spPr>
          <a:xfrm>
            <a:off x="1115616" y="2780928"/>
            <a:ext cx="59715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Configuration des </a:t>
            </a:r>
            <a:r>
              <a:rPr lang="fr-FR" dirty="0" err="1"/>
              <a:t>VMs</a:t>
            </a:r>
            <a:r>
              <a:rPr lang="fr-FR" dirty="0"/>
              <a:t> :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b="1" dirty="0"/>
              <a:t>Server Core 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Nom</a:t>
            </a:r>
            <a:r>
              <a:rPr lang="fr-FR" dirty="0"/>
              <a:t> : ADDS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@IP </a:t>
            </a:r>
            <a:r>
              <a:rPr lang="fr-FR" dirty="0"/>
              <a:t>: 10.0.10.1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Masque de sous réseau </a:t>
            </a:r>
            <a:r>
              <a:rPr lang="fr-FR" dirty="0"/>
              <a:t>: 255.0.0.0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Passerelle</a:t>
            </a:r>
            <a:r>
              <a:rPr lang="fr-FR" b="1" i="1" dirty="0"/>
              <a:t> </a:t>
            </a:r>
            <a:r>
              <a:rPr lang="fr-FR" dirty="0"/>
              <a:t>: 10.255.255.254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b="1" dirty="0"/>
              <a:t>Windows 10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Nom</a:t>
            </a:r>
            <a:r>
              <a:rPr lang="fr-FR" dirty="0"/>
              <a:t> : CLI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@IP </a:t>
            </a:r>
            <a:r>
              <a:rPr lang="fr-FR" dirty="0"/>
              <a:t>: 10.0.10.2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Masque de sous réseau </a:t>
            </a:r>
            <a:r>
              <a:rPr lang="fr-FR" dirty="0"/>
              <a:t>: 255.0.0.0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Passerelle</a:t>
            </a:r>
            <a:r>
              <a:rPr lang="fr-FR" dirty="0"/>
              <a:t> : 10.255.255.254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i="1" dirty="0"/>
              <a:t>Serveur DNS </a:t>
            </a:r>
            <a:r>
              <a:rPr lang="fr-FR" dirty="0"/>
              <a:t>: 10.0.10.1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853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E9AA3234-8156-42BC-AB48-1D2AEF87447F}"/>
              </a:ext>
            </a:extLst>
          </p:cNvPr>
          <p:cNvSpPr txBox="1">
            <a:spLocks/>
          </p:cNvSpPr>
          <p:nvPr/>
        </p:nvSpPr>
        <p:spPr bwMode="auto">
          <a:xfrm>
            <a:off x="179512" y="1052736"/>
            <a:ext cx="34563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3200" b="1" kern="0" dirty="0">
                <a:latin typeface="Lucida Console" panose="020B0609040504020204" pitchFamily="49" charset="0"/>
              </a:rPr>
              <a:t>Exercices N°1</a:t>
            </a:r>
            <a:endParaRPr lang="fr-FR" sz="1100" b="1" kern="0" dirty="0">
              <a:latin typeface="Lucida Console" panose="020B060904050402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D1B9C4-2379-4C83-A194-DC7267348A93}"/>
              </a:ext>
            </a:extLst>
          </p:cNvPr>
          <p:cNvSpPr txBox="1"/>
          <p:nvPr/>
        </p:nvSpPr>
        <p:spPr>
          <a:xfrm>
            <a:off x="781646" y="1744481"/>
            <a:ext cx="8153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Créer un script qui permette de lister tous les modules </a:t>
            </a:r>
            <a:r>
              <a:rPr lang="fr-FR" dirty="0" err="1"/>
              <a:t>Powershell</a:t>
            </a:r>
            <a:endParaRPr lang="fr-FR" dirty="0"/>
          </a:p>
          <a:p>
            <a:r>
              <a:rPr lang="fr-FR" dirty="0"/>
              <a:t>Ainsi que les commandes de chaque modules. Le script doit créer </a:t>
            </a:r>
          </a:p>
          <a:p>
            <a:r>
              <a:rPr lang="fr-FR" dirty="0"/>
              <a:t>une arborescence de dossier.</a:t>
            </a:r>
          </a:p>
        </p:txBody>
      </p:sp>
      <p:pic>
        <p:nvPicPr>
          <p:cNvPr id="14" name="Picture 2" descr="C:\Users\t-dantay\Documents\First24\folder1.png">
            <a:extLst>
              <a:ext uri="{FF2B5EF4-FFF2-40B4-BE49-F238E27FC236}">
                <a16:creationId xmlns:a16="http://schemas.microsoft.com/office/drawing/2014/main" id="{03009FDB-B1D7-4585-8226-14DC2BC20BA6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579" r="35741"/>
          <a:stretch/>
        </p:blipFill>
        <p:spPr bwMode="auto">
          <a:xfrm>
            <a:off x="1187623" y="2765171"/>
            <a:ext cx="397989" cy="31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-dantay\Documents\First24\folder1.png">
            <a:extLst>
              <a:ext uri="{FF2B5EF4-FFF2-40B4-BE49-F238E27FC236}">
                <a16:creationId xmlns:a16="http://schemas.microsoft.com/office/drawing/2014/main" id="{857A5A83-55AE-4750-ACB4-1A51D700D532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579" r="35741"/>
          <a:stretch/>
        </p:blipFill>
        <p:spPr bwMode="auto">
          <a:xfrm>
            <a:off x="1585612" y="3271739"/>
            <a:ext cx="397989" cy="31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-dantay\Documents\Placeholders\file.png">
            <a:extLst>
              <a:ext uri="{FF2B5EF4-FFF2-40B4-BE49-F238E27FC236}">
                <a16:creationId xmlns:a16="http://schemas.microsoft.com/office/drawing/2014/main" id="{7E30B474-E308-4942-9AB5-0418C1A65BF5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32" y="3738984"/>
            <a:ext cx="295738" cy="4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33DF5FB-92FB-431C-A4AC-70FED2FE7229}"/>
              </a:ext>
            </a:extLst>
          </p:cNvPr>
          <p:cNvSpPr txBox="1"/>
          <p:nvPr/>
        </p:nvSpPr>
        <p:spPr>
          <a:xfrm>
            <a:off x="1585612" y="2749683"/>
            <a:ext cx="24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Modules PowerShell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2C03782-566C-4BF8-8A99-53DA6AEF3163}"/>
              </a:ext>
            </a:extLst>
          </p:cNvPr>
          <p:cNvSpPr txBox="1"/>
          <p:nvPr/>
        </p:nvSpPr>
        <p:spPr>
          <a:xfrm>
            <a:off x="1995735" y="323889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Modules Module1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7150CEA-5201-40C0-BFBF-5CF6A07E76C7}"/>
              </a:ext>
            </a:extLst>
          </p:cNvPr>
          <p:cNvSpPr txBox="1"/>
          <p:nvPr/>
        </p:nvSpPr>
        <p:spPr>
          <a:xfrm>
            <a:off x="2131470" y="3789765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Cmdlet</a:t>
            </a:r>
            <a:r>
              <a:rPr lang="fr-FR" dirty="0"/>
              <a:t> Module1.txt</a:t>
            </a:r>
          </a:p>
        </p:txBody>
      </p:sp>
      <p:pic>
        <p:nvPicPr>
          <p:cNvPr id="17" name="Picture 2" descr="C:\Users\t-dantay\Documents\First24\folder1.png">
            <a:extLst>
              <a:ext uri="{FF2B5EF4-FFF2-40B4-BE49-F238E27FC236}">
                <a16:creationId xmlns:a16="http://schemas.microsoft.com/office/drawing/2014/main" id="{EE54F76B-F7FD-4C80-B3A0-AC3ADA06CA2D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579" r="35741"/>
          <a:stretch/>
        </p:blipFill>
        <p:spPr bwMode="auto">
          <a:xfrm>
            <a:off x="1585612" y="4302169"/>
            <a:ext cx="397989" cy="31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Placeholders\file.png">
            <a:extLst>
              <a:ext uri="{FF2B5EF4-FFF2-40B4-BE49-F238E27FC236}">
                <a16:creationId xmlns:a16="http://schemas.microsoft.com/office/drawing/2014/main" id="{502044D4-37FF-49C6-A5C1-C1BD69F2D5E3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32" y="4769414"/>
            <a:ext cx="295738" cy="4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E8C5962-7D20-4ECA-887C-A81CD54A9EAC}"/>
              </a:ext>
            </a:extLst>
          </p:cNvPr>
          <p:cNvSpPr txBox="1"/>
          <p:nvPr/>
        </p:nvSpPr>
        <p:spPr>
          <a:xfrm>
            <a:off x="1995735" y="426932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Modules Module2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F0DF999-FCAD-4008-979F-68C4677C7B90}"/>
              </a:ext>
            </a:extLst>
          </p:cNvPr>
          <p:cNvSpPr txBox="1"/>
          <p:nvPr/>
        </p:nvSpPr>
        <p:spPr>
          <a:xfrm>
            <a:off x="2131470" y="4820195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Cmdlet</a:t>
            </a:r>
            <a:r>
              <a:rPr lang="fr-FR" dirty="0"/>
              <a:t> Module2.txt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19876216-AC32-47C4-9A40-B0442DC18532}"/>
              </a:ext>
            </a:extLst>
          </p:cNvPr>
          <p:cNvSpPr txBox="1">
            <a:spLocks/>
          </p:cNvSpPr>
          <p:nvPr/>
        </p:nvSpPr>
        <p:spPr bwMode="auto">
          <a:xfrm>
            <a:off x="418144" y="128569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4000" b="1" cap="all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fr-FR" sz="2800" kern="0">
                <a:latin typeface="Lucida Console" panose="020B0609040504020204" pitchFamily="49" charset="0"/>
              </a:rPr>
              <a:t>Atelier N°2 - Exercices</a:t>
            </a:r>
            <a:endParaRPr lang="fr-FR" sz="2800" kern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0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54918-7DDF-4CDB-A899-9378EDAD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B3E80-5A5B-4530-A66D-5E4CF8A1A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 à PowerShell</a:t>
            </a:r>
          </a:p>
          <a:p>
            <a:r>
              <a:rPr lang="fr-FR" dirty="0"/>
              <a:t>Atelier N°1 : Configuration de Base</a:t>
            </a:r>
          </a:p>
          <a:p>
            <a:r>
              <a:rPr lang="fr-FR" dirty="0"/>
              <a:t>Atelier N°2 : Active Directory – DNS –DHCP</a:t>
            </a:r>
          </a:p>
          <a:p>
            <a:r>
              <a:rPr lang="fr-FR" dirty="0"/>
              <a:t>Atelier N°3 : Windows PowerShell et VMware</a:t>
            </a:r>
          </a:p>
          <a:p>
            <a:r>
              <a:rPr lang="fr-FR" dirty="0"/>
              <a:t>Atelier N°4 : Introduction WPF XAML</a:t>
            </a:r>
          </a:p>
          <a:p>
            <a:r>
              <a:rPr lang="fr-FR" dirty="0"/>
              <a:t>Questions échanges</a:t>
            </a:r>
          </a:p>
        </p:txBody>
      </p:sp>
    </p:spTree>
    <p:extLst>
      <p:ext uri="{BB962C8B-B14F-4D97-AF65-F5344CB8AC3E}">
        <p14:creationId xmlns:p14="http://schemas.microsoft.com/office/powerpoint/2010/main" val="2494271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E9AA3234-8156-42BC-AB48-1D2AEF87447F}"/>
              </a:ext>
            </a:extLst>
          </p:cNvPr>
          <p:cNvSpPr txBox="1">
            <a:spLocks/>
          </p:cNvSpPr>
          <p:nvPr/>
        </p:nvSpPr>
        <p:spPr bwMode="auto">
          <a:xfrm>
            <a:off x="179512" y="1052736"/>
            <a:ext cx="34563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3200" b="1" kern="0" dirty="0">
                <a:latin typeface="Lucida Console" panose="020B0609040504020204" pitchFamily="49" charset="0"/>
              </a:rPr>
              <a:t>Exercices N°2</a:t>
            </a:r>
            <a:endParaRPr lang="fr-FR" sz="1100" b="1" kern="0" dirty="0">
              <a:latin typeface="Lucida Console" panose="020B060904050402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D1B9C4-2379-4C83-A194-DC7267348A93}"/>
              </a:ext>
            </a:extLst>
          </p:cNvPr>
          <p:cNvSpPr txBox="1"/>
          <p:nvPr/>
        </p:nvSpPr>
        <p:spPr>
          <a:xfrm>
            <a:off x="76446" y="1740295"/>
            <a:ext cx="89911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Création d’une arborescence Active Directory avec des utilisateurs</a:t>
            </a:r>
          </a:p>
          <a:p>
            <a:pPr algn="just"/>
            <a:r>
              <a:rPr lang="fr-FR" dirty="0"/>
              <a:t>qui possèdent des noms génériques. 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Une école est répartie sur trois sites </a:t>
            </a:r>
            <a:r>
              <a:rPr lang="fr-FR" b="1" dirty="0" err="1"/>
              <a:t>Debrousse</a:t>
            </a:r>
            <a:r>
              <a:rPr lang="fr-FR" dirty="0"/>
              <a:t>, </a:t>
            </a:r>
            <a:r>
              <a:rPr lang="fr-FR" b="1" dirty="0"/>
              <a:t>Croix-Rousse</a:t>
            </a:r>
            <a:r>
              <a:rPr lang="fr-FR" dirty="0"/>
              <a:t>, </a:t>
            </a:r>
            <a:r>
              <a:rPr lang="fr-FR" b="1" dirty="0"/>
              <a:t>Saint Just</a:t>
            </a:r>
            <a:r>
              <a:rPr lang="fr-FR" dirty="0"/>
              <a:t>. Sur le Site de Croix-Rousse il y a les services Administratifs, Direction, Comptabilité. Cette école dispenses plusieurs formations , </a:t>
            </a:r>
            <a:r>
              <a:rPr lang="fr-FR" b="1" dirty="0"/>
              <a:t>BTS SIO</a:t>
            </a:r>
            <a:r>
              <a:rPr lang="fr-FR" dirty="0"/>
              <a:t>, </a:t>
            </a:r>
            <a:r>
              <a:rPr lang="fr-FR" b="1" dirty="0"/>
              <a:t>BTS CG</a:t>
            </a:r>
            <a:r>
              <a:rPr lang="fr-FR" dirty="0"/>
              <a:t>, </a:t>
            </a:r>
            <a:r>
              <a:rPr lang="fr-FR" b="1" dirty="0"/>
              <a:t>BTS AM </a:t>
            </a:r>
            <a:r>
              <a:rPr lang="fr-FR" dirty="0"/>
              <a:t>et  </a:t>
            </a:r>
            <a:r>
              <a:rPr lang="fr-FR" b="1" dirty="0"/>
              <a:t>Terminale</a:t>
            </a:r>
            <a:r>
              <a:rPr lang="fr-FR" dirty="0"/>
              <a:t> </a:t>
            </a:r>
            <a:r>
              <a:rPr lang="fr-FR" b="1" dirty="0"/>
              <a:t>STMG</a:t>
            </a:r>
            <a:r>
              <a:rPr lang="fr-FR" dirty="0"/>
              <a:t>. Il y a </a:t>
            </a:r>
            <a:r>
              <a:rPr lang="fr-FR" b="1" dirty="0"/>
              <a:t>12</a:t>
            </a:r>
            <a:r>
              <a:rPr lang="fr-FR" dirty="0"/>
              <a:t> élèves par sections (Cool non ! !) exemple pour  une élève de SIO : </a:t>
            </a:r>
            <a:r>
              <a:rPr lang="fr-FR" b="1" dirty="0"/>
              <a:t>E_CRO_SIO_01</a:t>
            </a:r>
            <a:r>
              <a:rPr lang="fr-FR" dirty="0"/>
              <a:t> c’est une élèves de Croix-Rousse en SIO. Le Script doit créer l’arborescence Active Directory pour les trois sites, pour les  services </a:t>
            </a:r>
            <a:r>
              <a:rPr lang="fr-FR" b="1" dirty="0"/>
              <a:t>Emp_CRO_ADM_01.</a:t>
            </a:r>
            <a:r>
              <a:rPr lang="fr-FR" dirty="0"/>
              <a:t> Les profs sont mobiles il y aura donc une seule OU pour les profs.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35B7532-6D0A-4DBE-A135-2E6875FC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44" y="128569"/>
            <a:ext cx="7773988" cy="740664"/>
          </a:xfrm>
        </p:spPr>
        <p:txBody>
          <a:bodyPr/>
          <a:lstStyle/>
          <a:p>
            <a:r>
              <a:rPr lang="fr-FR" sz="2800" dirty="0">
                <a:latin typeface="Lucida Console" panose="020B0609040504020204" pitchFamily="49" charset="0"/>
              </a:rPr>
              <a:t>Atelier N°2 - Exercices</a:t>
            </a:r>
          </a:p>
        </p:txBody>
      </p:sp>
    </p:spTree>
    <p:extLst>
      <p:ext uri="{BB962C8B-B14F-4D97-AF65-F5344CB8AC3E}">
        <p14:creationId xmlns:p14="http://schemas.microsoft.com/office/powerpoint/2010/main" val="3919523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E9AA3234-8156-42BC-AB48-1D2AEF87447F}"/>
              </a:ext>
            </a:extLst>
          </p:cNvPr>
          <p:cNvSpPr txBox="1">
            <a:spLocks/>
          </p:cNvSpPr>
          <p:nvPr/>
        </p:nvSpPr>
        <p:spPr bwMode="auto">
          <a:xfrm>
            <a:off x="179512" y="1052736"/>
            <a:ext cx="34563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3200" b="1" kern="0" dirty="0">
                <a:latin typeface="Lucida Console" panose="020B0609040504020204" pitchFamily="49" charset="0"/>
              </a:rPr>
              <a:t>Exercices N°3</a:t>
            </a:r>
            <a:endParaRPr lang="fr-FR" sz="1100" b="1" kern="0" dirty="0">
              <a:latin typeface="Lucida Console" panose="020B060904050402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D1B9C4-2379-4C83-A194-DC7267348A93}"/>
              </a:ext>
            </a:extLst>
          </p:cNvPr>
          <p:cNvSpPr txBox="1"/>
          <p:nvPr/>
        </p:nvSpPr>
        <p:spPr>
          <a:xfrm>
            <a:off x="76446" y="1988840"/>
            <a:ext cx="8991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Création d’un Serveur DHCP sur le contrôleur de domaine. Et création d’une zone DNS pour le nom </a:t>
            </a:r>
            <a:r>
              <a:rPr lang="fr-FR" dirty="0" err="1"/>
              <a:t>Pwsh.loc</a:t>
            </a: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Test de résolution de nom ( </a:t>
            </a:r>
            <a:r>
              <a:rPr lang="fr-FR" dirty="0">
                <a:hlinkClick r:id="rId2"/>
              </a:rPr>
              <a:t>www.Pwsh.loc</a:t>
            </a:r>
            <a:r>
              <a:rPr lang="fr-FR" dirty="0"/>
              <a:t> =&gt; 10.0.0.90 IPv4)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Créer un enregistrement DNS de type A </a:t>
            </a:r>
            <a:r>
              <a:rPr lang="fr-FR" dirty="0" err="1"/>
              <a:t>Proget</a:t>
            </a:r>
            <a:r>
              <a:rPr lang="fr-FR" dirty="0"/>
              <a:t> =&gt; 172.17.5.77 IPv4 </a:t>
            </a:r>
          </a:p>
          <a:p>
            <a:pPr algn="just"/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35B7532-6D0A-4DBE-A135-2E6875FC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44" y="128569"/>
            <a:ext cx="7773988" cy="740664"/>
          </a:xfrm>
        </p:spPr>
        <p:txBody>
          <a:bodyPr/>
          <a:lstStyle/>
          <a:p>
            <a:r>
              <a:rPr lang="fr-FR" sz="2800" dirty="0">
                <a:latin typeface="Lucida Console" panose="020B0609040504020204" pitchFamily="49" charset="0"/>
              </a:rPr>
              <a:t>Atelier N°2 - Exercices</a:t>
            </a:r>
          </a:p>
        </p:txBody>
      </p:sp>
    </p:spTree>
    <p:extLst>
      <p:ext uri="{BB962C8B-B14F-4D97-AF65-F5344CB8AC3E}">
        <p14:creationId xmlns:p14="http://schemas.microsoft.com/office/powerpoint/2010/main" val="2223975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00808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Atelier N°3</a:t>
            </a:r>
          </a:p>
          <a:p>
            <a:pPr algn="ctr"/>
            <a:r>
              <a:rPr lang="fr-FR" sz="36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Windows PowerShell et VMware</a:t>
            </a:r>
            <a:r>
              <a:rPr lang="fr-FR" sz="4400" b="1" dirty="0">
                <a:latin typeface="Lucida Console" panose="020B0609040504020204" pitchFamily="49" charset="0"/>
              </a:rPr>
              <a:t> </a:t>
            </a:r>
            <a:endParaRPr lang="fr-FR" sz="1600" b="1" dirty="0">
              <a:latin typeface="Lucida Console" panose="020B0609040504020204" pitchFamily="49" charset="0"/>
            </a:endParaRPr>
          </a:p>
        </p:txBody>
      </p:sp>
      <p:pic>
        <p:nvPicPr>
          <p:cNvPr id="4" name="Image 3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23BF1124-0CB2-40B7-AC26-F09EDC2070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125" y="3292322"/>
            <a:ext cx="1949750" cy="194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70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28800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Atelier N°4</a:t>
            </a:r>
          </a:p>
          <a:p>
            <a:pPr algn="ctr"/>
            <a:r>
              <a:rPr lang="fr-FR" sz="40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Introduction WPF XAML</a:t>
            </a:r>
            <a:endParaRPr lang="fr-FR" sz="1400" b="1" dirty="0">
              <a:solidFill>
                <a:srgbClr val="FF99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7FC6C1-C985-4E0F-91D8-7336C2662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892348"/>
            <a:ext cx="6876256" cy="233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07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F47097D-6EAB-4E7C-B8B7-FD9F5284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066800"/>
            <a:ext cx="78105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0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57D7-6C5B-437B-950E-CAB0AFD2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981945"/>
            <a:ext cx="7772400" cy="894109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FF9900"/>
                </a:solidFill>
                <a:latin typeface="Lucida Console" panose="020B0609040504020204" pitchFamily="49" charset="0"/>
              </a:rPr>
              <a:t>Introduction</a:t>
            </a:r>
            <a:endParaRPr lang="fr-FR" b="1" dirty="0">
              <a:solidFill>
                <a:srgbClr val="FF99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0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0837C5E-6DE3-4EB6-9A88-C8252AA6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65436FD-6731-49F9-B2C7-E5F7D5F039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537623"/>
              </p:ext>
            </p:extLst>
          </p:nvPr>
        </p:nvGraphicFramePr>
        <p:xfrm>
          <a:off x="971600" y="1052736"/>
          <a:ext cx="748883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564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00903-D6B3-47F4-BE33-25071FB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796428F-7350-4039-A334-AD9730F72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07630"/>
              </p:ext>
            </p:extLst>
          </p:nvPr>
        </p:nvGraphicFramePr>
        <p:xfrm>
          <a:off x="125760" y="1412776"/>
          <a:ext cx="8892480" cy="280831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964160">
                  <a:extLst>
                    <a:ext uri="{9D8B030D-6E8A-4147-A177-3AD203B41FA5}">
                      <a16:colId xmlns:a16="http://schemas.microsoft.com/office/drawing/2014/main" val="980876"/>
                    </a:ext>
                  </a:extLst>
                </a:gridCol>
                <a:gridCol w="2964160">
                  <a:extLst>
                    <a:ext uri="{9D8B030D-6E8A-4147-A177-3AD203B41FA5}">
                      <a16:colId xmlns:a16="http://schemas.microsoft.com/office/drawing/2014/main" val="2830773200"/>
                    </a:ext>
                  </a:extLst>
                </a:gridCol>
                <a:gridCol w="2964160">
                  <a:extLst>
                    <a:ext uri="{9D8B030D-6E8A-4147-A177-3AD203B41FA5}">
                      <a16:colId xmlns:a16="http://schemas.microsoft.com/office/drawing/2014/main" val="1120744364"/>
                    </a:ext>
                  </a:extLst>
                </a:gridCol>
              </a:tblGrid>
              <a:tr h="6327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Différences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PowerShell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PowerShell Core 6.0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783892"/>
                  </a:ext>
                </a:extLst>
              </a:tr>
              <a:tr h="735380">
                <a:tc>
                  <a:txBody>
                    <a:bodyPr/>
                    <a:lstStyle/>
                    <a:p>
                      <a:r>
                        <a:rPr lang="fr-FR" dirty="0"/>
                        <a:t>Multiplateforme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74085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fr-FR" dirty="0"/>
                        <a:t>Même fonctionnalités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40525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fr-FR" dirty="0"/>
                        <a:t>Nouvelles fonctionnalités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Dernière 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81486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ECA0A535-4CE8-4F39-94F5-51E7F4972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132856"/>
            <a:ext cx="573018" cy="59706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CF8C6C-0930-45F2-B99D-D108A166A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11420" y="2132856"/>
            <a:ext cx="573018" cy="5730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DC9EA9B-389A-481F-8B60-FEB09D682E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60860" y="2876984"/>
            <a:ext cx="573018" cy="5730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F1F6625-50AE-4A55-B3DA-8B8A62488C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20" y="2850770"/>
            <a:ext cx="573018" cy="59706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ACF5793-3CFA-4E65-ADB9-710F656206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83358" y="3576062"/>
            <a:ext cx="573018" cy="57301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CC43AB2-0AD2-4B27-9307-BAE9C340C9AE}"/>
              </a:ext>
            </a:extLst>
          </p:cNvPr>
          <p:cNvSpPr txBox="1"/>
          <p:nvPr/>
        </p:nvSpPr>
        <p:spPr>
          <a:xfrm>
            <a:off x="475791" y="4629611"/>
            <a:ext cx="7197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Fonctionnalités manquantes : </a:t>
            </a:r>
          </a:p>
          <a:p>
            <a:r>
              <a:rPr lang="fr-FR" dirty="0"/>
              <a:t>	- Les interfaces graphiques Windows Forms et WPF</a:t>
            </a:r>
          </a:p>
          <a:p>
            <a:r>
              <a:rPr lang="fr-FR" dirty="0"/>
              <a:t>	- Les workflows PowerShell</a:t>
            </a:r>
          </a:p>
        </p:txBody>
      </p:sp>
    </p:spTree>
    <p:extLst>
      <p:ext uri="{BB962C8B-B14F-4D97-AF65-F5344CB8AC3E}">
        <p14:creationId xmlns:p14="http://schemas.microsoft.com/office/powerpoint/2010/main" val="333477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00903-D6B3-47F4-BE33-25071FB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D1CC71-37D0-4964-87AF-1164F8DA6956}"/>
              </a:ext>
            </a:extLst>
          </p:cNvPr>
          <p:cNvSpPr/>
          <p:nvPr/>
        </p:nvSpPr>
        <p:spPr>
          <a:xfrm>
            <a:off x="456723" y="1043780"/>
            <a:ext cx="85243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Verdana" panose="020B0604030504040204" pitchFamily="34" charset="0"/>
              </a:rPr>
              <a:t>Version 1 </a:t>
            </a:r>
            <a:r>
              <a:rPr lang="fr-FR" dirty="0">
                <a:latin typeface="Verdana" panose="020B0604030504040204" pitchFamily="34" charset="0"/>
              </a:rPr>
              <a:t>: fonctionnalités initiales.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Verdana" panose="020B0604030504040204" pitchFamily="34" charset="0"/>
              </a:rPr>
              <a:t>Version 2 </a:t>
            </a:r>
            <a:r>
              <a:rPr lang="fr-FR" dirty="0">
                <a:latin typeface="Verdana" panose="020B0604030504040204" pitchFamily="34" charset="0"/>
              </a:rPr>
              <a:t>: fonctions avancées, aide intégrée, modules, </a:t>
            </a:r>
            <a:r>
              <a:rPr lang="fr-FR" dirty="0" err="1">
                <a:latin typeface="Verdana" panose="020B0604030504040204" pitchFamily="34" charset="0"/>
              </a:rPr>
              <a:t>remoting</a:t>
            </a:r>
            <a:r>
              <a:rPr lang="fr-FR" dirty="0">
                <a:latin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</a:rPr>
              <a:t>WinRM</a:t>
            </a:r>
            <a:r>
              <a:rPr lang="fr-FR" dirty="0">
                <a:latin typeface="Verdana" panose="020B0604030504040204" pitchFamily="34" charset="0"/>
              </a:rPr>
              <a:t>, jobs, PowerShell ISE, etc.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Verdana" panose="020B0604030504040204" pitchFamily="34" charset="0"/>
              </a:rPr>
              <a:t>Version 3 </a:t>
            </a:r>
            <a:r>
              <a:rPr lang="en-US" dirty="0">
                <a:latin typeface="Verdana" panose="020B0604030504040204" pitchFamily="34" charset="0"/>
              </a:rPr>
              <a:t>: delegated endpoints, scheduled jobs, workflows, PowerShell ISE </a:t>
            </a:r>
            <a:r>
              <a:rPr lang="en-US" dirty="0" err="1">
                <a:latin typeface="Verdana" panose="020B0604030504040204" pitchFamily="34" charset="0"/>
              </a:rPr>
              <a:t>amélioré</a:t>
            </a:r>
            <a:r>
              <a:rPr lang="en-US" dirty="0">
                <a:latin typeface="Verdana" panose="020B0604030504040204" pitchFamily="34" charset="0"/>
              </a:rPr>
              <a:t>, </a:t>
            </a:r>
            <a:r>
              <a:rPr lang="fr-FR" dirty="0">
                <a:latin typeface="Verdana" panose="020B0604030504040204" pitchFamily="34" charset="0"/>
              </a:rPr>
              <a:t>autocomplétions améliorée (propose les valeurs des paramètres), aide non incluse mais à télécharger, meilleures performances, syntaxe simplifiée, redirection des flux, expansion automatique des propriétés d’objets contenus dans un </a:t>
            </a:r>
            <a:r>
              <a:rPr lang="en-US" dirty="0">
                <a:latin typeface="Verdana" panose="020B0604030504040204" pitchFamily="34" charset="0"/>
              </a:rPr>
              <a:t>tableau, Select-Object </a:t>
            </a:r>
            <a:r>
              <a:rPr lang="en-US" dirty="0" err="1">
                <a:latin typeface="Verdana" panose="020B0604030504040204" pitchFamily="34" charset="0"/>
              </a:rPr>
              <a:t>optimisé</a:t>
            </a:r>
            <a:r>
              <a:rPr lang="en-US" dirty="0">
                <a:latin typeface="Verdana" panose="020B0604030504040204" pitchFamily="34" charset="0"/>
              </a:rPr>
              <a:t> (-first), PowerShell Web Access, etc.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Verdana" panose="020B0604030504040204" pitchFamily="34" charset="0"/>
              </a:rPr>
              <a:t>Version 4 </a:t>
            </a:r>
            <a:r>
              <a:rPr lang="fr-FR" dirty="0">
                <a:latin typeface="Verdana" panose="020B0604030504040204" pitchFamily="34" charset="0"/>
              </a:rPr>
              <a:t>: gestion de configurations (DSC), système de mise à jour de l’aide amélioré, </a:t>
            </a:r>
            <a:r>
              <a:rPr lang="fr-FR" dirty="0" err="1">
                <a:latin typeface="Verdana" panose="020B0604030504040204" pitchFamily="34" charset="0"/>
              </a:rPr>
              <a:t>Get</a:t>
            </a:r>
            <a:r>
              <a:rPr lang="fr-FR" dirty="0">
                <a:latin typeface="Verdana" panose="020B0604030504040204" pitchFamily="34" charset="0"/>
              </a:rPr>
              <a:t>-Process amélioré (-</a:t>
            </a:r>
            <a:r>
              <a:rPr lang="fr-FR" dirty="0" err="1">
                <a:latin typeface="Verdana" panose="020B0604030504040204" pitchFamily="34" charset="0"/>
              </a:rPr>
              <a:t>IncludeUserName</a:t>
            </a:r>
            <a:r>
              <a:rPr lang="fr-FR" dirty="0">
                <a:latin typeface="Verdana" panose="020B0604030504040204" pitchFamily="34" charset="0"/>
              </a:rPr>
              <a:t>), </a:t>
            </a:r>
            <a:r>
              <a:rPr lang="fr-FR" dirty="0" err="1">
                <a:latin typeface="Verdana" panose="020B0604030504040204" pitchFamily="34" charset="0"/>
              </a:rPr>
              <a:t>Get-FileHash</a:t>
            </a:r>
            <a:r>
              <a:rPr lang="fr-FR" dirty="0">
                <a:latin typeface="Verdana" panose="020B0604030504040204" pitchFamily="34" charset="0"/>
              </a:rPr>
              <a:t>, PowerShell ISE amélioré.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Verdana" panose="020B0604030504040204" pitchFamily="34" charset="0"/>
              </a:rPr>
              <a:t>Version 5.x </a:t>
            </a:r>
            <a:r>
              <a:rPr lang="fr-FR" dirty="0">
                <a:latin typeface="Verdana" panose="020B0604030504040204" pitchFamily="34" charset="0"/>
              </a:rPr>
              <a:t>: amélioration de DSC, gestion des paquets applicatifs (</a:t>
            </a:r>
            <a:r>
              <a:rPr lang="fr-FR" dirty="0" err="1">
                <a:latin typeface="Verdana" panose="020B0604030504040204" pitchFamily="34" charset="0"/>
              </a:rPr>
              <a:t>OneGet</a:t>
            </a:r>
            <a:r>
              <a:rPr lang="fr-FR" dirty="0">
                <a:latin typeface="Verdana" panose="020B0604030504040204" pitchFamily="34" charset="0"/>
              </a:rPr>
              <a:t>), accès à la PowerShell </a:t>
            </a:r>
            <a:r>
              <a:rPr lang="fr-FR" dirty="0" err="1">
                <a:latin typeface="Verdana" panose="020B0604030504040204" pitchFamily="34" charset="0"/>
              </a:rPr>
              <a:t>Gallery</a:t>
            </a:r>
            <a:r>
              <a:rPr lang="fr-FR" dirty="0">
                <a:latin typeface="Verdana" panose="020B0604030504040204" pitchFamily="34" charset="0"/>
              </a:rPr>
              <a:t> et/ou au repository privés de modules PowerShell (</a:t>
            </a:r>
            <a:r>
              <a:rPr lang="fr-FR" dirty="0" err="1">
                <a:latin typeface="Verdana" panose="020B0604030504040204" pitchFamily="34" charset="0"/>
              </a:rPr>
              <a:t>PowerShellGet</a:t>
            </a:r>
            <a:r>
              <a:rPr lang="fr-FR" dirty="0">
                <a:latin typeface="Verdana" panose="020B0604030504040204" pitchFamily="34" charset="0"/>
              </a:rPr>
              <a:t>), transcription améliorée, </a:t>
            </a:r>
            <a:r>
              <a:rPr lang="fr-FR" dirty="0" err="1">
                <a:latin typeface="Verdana" panose="020B0604030504040204" pitchFamily="34" charset="0"/>
              </a:rPr>
              <a:t>scriptblock</a:t>
            </a:r>
            <a:r>
              <a:rPr lang="fr-FR" dirty="0">
                <a:latin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</a:rPr>
              <a:t>logging</a:t>
            </a:r>
            <a:endParaRPr lang="fr-FR" dirty="0"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Verdana" panose="020B0604030504040204" pitchFamily="34" charset="0"/>
              </a:rPr>
              <a:t>Version 6 </a:t>
            </a:r>
            <a:r>
              <a:rPr lang="fr-FR" dirty="0">
                <a:latin typeface="Verdana" panose="020B0604030504040204" pitchFamily="34" charset="0"/>
              </a:rPr>
              <a:t>: support multiplateformes, installation côte-à-côte de plusieurs versions de PowerShell, performances en nette hausse, meilleure prise en charge de l’encodage des fichiers texte, amélioration des interactions avec les services Web, etc.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37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00903-D6B3-47F4-BE33-25071FB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796428F-7350-4039-A334-AD9730F72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15260"/>
              </p:ext>
            </p:extLst>
          </p:nvPr>
        </p:nvGraphicFramePr>
        <p:xfrm>
          <a:off x="125760" y="1412776"/>
          <a:ext cx="8892480" cy="37300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23120">
                  <a:extLst>
                    <a:ext uri="{9D8B030D-6E8A-4147-A177-3AD203B41FA5}">
                      <a16:colId xmlns:a16="http://schemas.microsoft.com/office/drawing/2014/main" val="980876"/>
                    </a:ext>
                  </a:extLst>
                </a:gridCol>
                <a:gridCol w="2223120">
                  <a:extLst>
                    <a:ext uri="{9D8B030D-6E8A-4147-A177-3AD203B41FA5}">
                      <a16:colId xmlns:a16="http://schemas.microsoft.com/office/drawing/2014/main" val="2830773200"/>
                    </a:ext>
                  </a:extLst>
                </a:gridCol>
                <a:gridCol w="2223120">
                  <a:extLst>
                    <a:ext uri="{9D8B030D-6E8A-4147-A177-3AD203B41FA5}">
                      <a16:colId xmlns:a16="http://schemas.microsoft.com/office/drawing/2014/main" val="2035770912"/>
                    </a:ext>
                  </a:extLst>
                </a:gridCol>
                <a:gridCol w="2223120">
                  <a:extLst>
                    <a:ext uri="{9D8B030D-6E8A-4147-A177-3AD203B41FA5}">
                      <a16:colId xmlns:a16="http://schemas.microsoft.com/office/drawing/2014/main" val="1120744364"/>
                    </a:ext>
                  </a:extLst>
                </a:gridCol>
              </a:tblGrid>
              <a:tr h="6327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Versions supportées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7 SP1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783892"/>
                  </a:ext>
                </a:extLst>
              </a:tr>
              <a:tr h="735380">
                <a:tc>
                  <a:txBody>
                    <a:bodyPr/>
                    <a:lstStyle/>
                    <a:p>
                      <a:r>
                        <a:rPr lang="fr-FR" dirty="0"/>
                        <a:t>V3 / Framework .NET 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74085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V4 / Framework .NET 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Natif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40525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V5.1 / Framework .NET 4.5.2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Natif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8148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V6 Core / .net Core 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8850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BD28460D-C8E8-48D1-A8E5-5596C86DE080}"/>
              </a:ext>
            </a:extLst>
          </p:cNvPr>
          <p:cNvSpPr txBox="1"/>
          <p:nvPr/>
        </p:nvSpPr>
        <p:spPr>
          <a:xfrm>
            <a:off x="3628262" y="91842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Les Clients</a:t>
            </a:r>
          </a:p>
        </p:txBody>
      </p:sp>
    </p:spTree>
    <p:extLst>
      <p:ext uri="{BB962C8B-B14F-4D97-AF65-F5344CB8AC3E}">
        <p14:creationId xmlns:p14="http://schemas.microsoft.com/office/powerpoint/2010/main" val="67485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00903-D6B3-47F4-BE33-25071FB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796428F-7350-4039-A334-AD9730F72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48960"/>
              </p:ext>
            </p:extLst>
          </p:nvPr>
        </p:nvGraphicFramePr>
        <p:xfrm>
          <a:off x="125760" y="1412776"/>
          <a:ext cx="8892480" cy="45720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82080">
                  <a:extLst>
                    <a:ext uri="{9D8B030D-6E8A-4147-A177-3AD203B41FA5}">
                      <a16:colId xmlns:a16="http://schemas.microsoft.com/office/drawing/2014/main" val="980876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2830773200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2035770912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1120744364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4069090588"/>
                    </a:ext>
                  </a:extLst>
                </a:gridCol>
                <a:gridCol w="1482080">
                  <a:extLst>
                    <a:ext uri="{9D8B030D-6E8A-4147-A177-3AD203B41FA5}">
                      <a16:colId xmlns:a16="http://schemas.microsoft.com/office/drawing/2014/main" val="1551747323"/>
                    </a:ext>
                  </a:extLst>
                </a:gridCol>
              </a:tblGrid>
              <a:tr h="6327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Versions supportées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Server 2K8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Server 2012/R2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 Server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Mac 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Linux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783892"/>
                  </a:ext>
                </a:extLst>
              </a:tr>
              <a:tr h="735380">
                <a:tc>
                  <a:txBody>
                    <a:bodyPr/>
                    <a:lstStyle/>
                    <a:p>
                      <a:r>
                        <a:rPr lang="fr-FR" dirty="0"/>
                        <a:t>V3 / Framework .NET 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74085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V4 / Framework .NET 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Natif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40525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V5.1 / Framework .NET 4.5.2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Natif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8148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V6 Core / .Net Core 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A installer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8850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BD28460D-C8E8-48D1-A8E5-5596C86DE080}"/>
              </a:ext>
            </a:extLst>
          </p:cNvPr>
          <p:cNvSpPr txBox="1"/>
          <p:nvPr/>
        </p:nvSpPr>
        <p:spPr>
          <a:xfrm>
            <a:off x="3367183" y="813387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Les Serveurs</a:t>
            </a:r>
          </a:p>
        </p:txBody>
      </p:sp>
    </p:spTree>
    <p:extLst>
      <p:ext uri="{BB962C8B-B14F-4D97-AF65-F5344CB8AC3E}">
        <p14:creationId xmlns:p14="http://schemas.microsoft.com/office/powerpoint/2010/main" val="121407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00903-D6B3-47F4-BE33-25071FB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CFFB347-9888-44E3-8A09-6EEF5DBF3A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4402204"/>
            <a:ext cx="2143125" cy="2143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C0DDB2-FCCF-4C23-B450-4B1FC4688375}"/>
              </a:ext>
            </a:extLst>
          </p:cNvPr>
          <p:cNvSpPr/>
          <p:nvPr/>
        </p:nvSpPr>
        <p:spPr>
          <a:xfrm>
            <a:off x="444959" y="980728"/>
            <a:ext cx="698328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700" b="1" dirty="0">
                <a:latin typeface="Verdana" panose="020B0604030504040204" pitchFamily="34" charset="0"/>
              </a:rPr>
              <a:t>Visual Studio Code</a:t>
            </a:r>
            <a:r>
              <a:rPr lang="fr-FR" sz="1700" dirty="0">
                <a:latin typeface="Verdana" panose="020B0604030504040204" pitchFamily="34" charset="0"/>
              </a:rPr>
              <a:t>, développé par Microsoft, est l’éditeur qui a le vent en poupe en ce moment dans la communauté des scripteurs et développeurs de tous horizons. En effet, celui-ci, en plus d’être gratuit et d’être multiplateforme (excusez du peu), a la particularité de supporter non seulement PowerShell, mais aussi de très nombreux autres langages. On peut compter parmi eux : </a:t>
            </a:r>
            <a:r>
              <a:rPr lang="fr-FR" sz="1700" b="1" dirty="0">
                <a:latin typeface="Verdana" panose="020B0604030504040204" pitchFamily="34" charset="0"/>
              </a:rPr>
              <a:t>C++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C#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CSS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 err="1">
                <a:latin typeface="Verdana" panose="020B0604030504040204" pitchFamily="34" charset="0"/>
              </a:rPr>
              <a:t>DockerFile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Go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HTML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Java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JavaScript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JSON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 err="1">
                <a:latin typeface="Verdana" panose="020B0604030504040204" pitchFamily="34" charset="0"/>
              </a:rPr>
              <a:t>Less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 err="1">
                <a:latin typeface="Verdana" panose="020B0604030504040204" pitchFamily="34" charset="0"/>
              </a:rPr>
              <a:t>Markdown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PHP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Python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 err="1">
                <a:latin typeface="Verdana" panose="020B0604030504040204" pitchFamily="34" charset="0"/>
              </a:rPr>
              <a:t>Sass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>
                <a:latin typeface="Verdana" panose="020B0604030504040204" pitchFamily="34" charset="0"/>
              </a:rPr>
              <a:t>T-SQL</a:t>
            </a:r>
            <a:r>
              <a:rPr lang="fr-FR" sz="1700" dirty="0">
                <a:latin typeface="Verdana" panose="020B0604030504040204" pitchFamily="34" charset="0"/>
              </a:rPr>
              <a:t>, </a:t>
            </a:r>
            <a:r>
              <a:rPr lang="fr-FR" sz="1700" b="1" dirty="0" err="1">
                <a:latin typeface="Verdana" panose="020B0604030504040204" pitchFamily="34" charset="0"/>
              </a:rPr>
              <a:t>TypeScript</a:t>
            </a:r>
            <a:r>
              <a:rPr lang="fr-FR" sz="1700" dirty="0">
                <a:latin typeface="Verdana" panose="020B0604030504040204" pitchFamily="34" charset="0"/>
              </a:rPr>
              <a:t>, etc.</a:t>
            </a:r>
          </a:p>
          <a:p>
            <a:r>
              <a:rPr lang="fr-FR" sz="1700" dirty="0">
                <a:latin typeface="Verdana" panose="020B0604030504040204" pitchFamily="34" charset="0"/>
              </a:rPr>
              <a:t>De plus, sa forte intégration avec le gestionnaire de codes sources </a:t>
            </a:r>
            <a:r>
              <a:rPr lang="fr-FR" sz="1700" b="1" dirty="0">
                <a:latin typeface="Verdana" panose="020B0604030504040204" pitchFamily="34" charset="0"/>
              </a:rPr>
              <a:t>Git </a:t>
            </a:r>
            <a:r>
              <a:rPr lang="fr-FR" sz="1700" dirty="0">
                <a:latin typeface="Verdana" panose="020B0604030504040204" pitchFamily="34" charset="0"/>
              </a:rPr>
              <a:t>fait de lui un incontournable. Il est loin d’être aussi puissant qu’un </a:t>
            </a:r>
            <a:r>
              <a:rPr lang="fr-FR" sz="1700" b="1" dirty="0">
                <a:latin typeface="Verdana" panose="020B0604030504040204" pitchFamily="34" charset="0"/>
              </a:rPr>
              <a:t>Visual Studio </a:t>
            </a:r>
            <a:r>
              <a:rPr lang="fr-FR" sz="1700" dirty="0">
                <a:latin typeface="Verdana" panose="020B0604030504040204" pitchFamily="34" charset="0"/>
              </a:rPr>
              <a:t>classique, mais pour des besoins modestes, il suffit amplement. En tout cas, pour nous, scripteurs PowerShell, il sera parfait. Et ce, d’autant plus qu’il reprend l’ensemble des fonctionnalités de</a:t>
            </a:r>
          </a:p>
          <a:p>
            <a:r>
              <a:rPr lang="fr-FR" sz="1700" b="1" dirty="0">
                <a:latin typeface="Verdana" panose="020B0604030504040204" pitchFamily="34" charset="0"/>
              </a:rPr>
              <a:t>PowerShell ISE</a:t>
            </a:r>
            <a:r>
              <a:rPr lang="fr-FR" sz="1700" dirty="0">
                <a:latin typeface="Verdana" panose="020B0604030504040204" pitchFamily="34" charset="0"/>
              </a:rPr>
              <a:t>. Nous ne pouvons donc que vous encourager à utiliser Visual Studio Code au profit d’ISE. Surtout</a:t>
            </a:r>
          </a:p>
          <a:p>
            <a:r>
              <a:rPr lang="fr-FR" sz="1700" dirty="0">
                <a:latin typeface="Verdana" panose="020B0604030504040204" pitchFamily="34" charset="0"/>
              </a:rPr>
              <a:t>que, comme nous vous le disions lors de la présentation d’ISE, celui-ci n’évoluera plus.</a:t>
            </a: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1140467304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0961C_01.pptx" id="{7373FBE7-3D9E-42B9-B9B5-BEE2A4D97989}" vid="{B264379F-2F25-4A30-9C18-66DBE8E252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Icons.Folder" Revision="1" Stencil="System.Storyboarding.Icons" StencilVersion="0.1"/>
</Control>
</file>

<file path=customXml/itemProps1.xml><?xml version="1.0" encoding="utf-8"?>
<ds:datastoreItem xmlns:ds="http://schemas.openxmlformats.org/officeDocument/2006/customXml" ds:itemID="{B53B40A1-188B-43A4-981F-6B03ED12B99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C25B755-F279-4F61-857A-2D8BBAEF966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48E7D49-12D0-44A3-A4B3-7754C9DFB93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0E13B96-4855-4969-B86E-EF811C4D74D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AC248C7-4E65-4726-8EA3-AD3DFDF8EBC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91399BD-30E0-43BE-9CE0-A0A2C038467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B202378-5050-4277-B652-0150A1A8EDE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3BCEF88-3334-4395-8246-F295760187E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0D3EEA6-7777-4417-A0E8-5A168AD10FE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F1B5ED6-BEC6-4D0A-9D7F-9D8BD15EDEC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A299629-7A5C-4926-9B7B-9CC702CBD73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7471D8B-D85A-4BDB-8329-A328F53AB1A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Pwsh</Template>
  <TotalTime>0</TotalTime>
  <Words>2033</Words>
  <Application>Microsoft Office PowerPoint</Application>
  <PresentationFormat>Affichage à l'écran (4:3)</PresentationFormat>
  <Paragraphs>248</Paragraphs>
  <Slides>24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Wingdings</vt:lpstr>
      <vt:lpstr>Times New Roman</vt:lpstr>
      <vt:lpstr>Segoe UI</vt:lpstr>
      <vt:lpstr>Verdana</vt:lpstr>
      <vt:lpstr>Lucida Console</vt:lpstr>
      <vt:lpstr>Calibri</vt:lpstr>
      <vt:lpstr>NG_MOC_Core_ModuleNew2</vt:lpstr>
      <vt:lpstr>PowerShell</vt:lpstr>
      <vt:lpstr>Sommaire</vt:lpstr>
      <vt:lpstr>Présentation PowerPoint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Présentation PowerPoint</vt:lpstr>
      <vt:lpstr>Configuration de Visual Code</vt:lpstr>
      <vt:lpstr>Présentation PowerPoint</vt:lpstr>
      <vt:lpstr>Exercices</vt:lpstr>
      <vt:lpstr>Exercices</vt:lpstr>
      <vt:lpstr>Présentation PowerPoint</vt:lpstr>
      <vt:lpstr>Présentation PowerPoint</vt:lpstr>
      <vt:lpstr>Présentation PowerPoint</vt:lpstr>
      <vt:lpstr>Présentation PowerPoint</vt:lpstr>
      <vt:lpstr>Atelier N°2 - Exercices</vt:lpstr>
      <vt:lpstr>Atelier N°2 - Exercices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2018-05-16T12:27:45Z</dcterms:created>
  <dcterms:modified xsi:type="dcterms:W3CDTF">2018-06-19T19:53:31Z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