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6"/>
  </p:notesMasterIdLst>
  <p:sldIdLst>
    <p:sldId id="415" r:id="rId2"/>
    <p:sldId id="383" r:id="rId3"/>
    <p:sldId id="357" r:id="rId4"/>
    <p:sldId id="384" r:id="rId5"/>
    <p:sldId id="385" r:id="rId6"/>
    <p:sldId id="386" r:id="rId7"/>
    <p:sldId id="387" r:id="rId8"/>
    <p:sldId id="388" r:id="rId9"/>
    <p:sldId id="390" r:id="rId10"/>
    <p:sldId id="391" r:id="rId11"/>
    <p:sldId id="392" r:id="rId12"/>
    <p:sldId id="395" r:id="rId13"/>
    <p:sldId id="416" r:id="rId14"/>
    <p:sldId id="417" r:id="rId15"/>
    <p:sldId id="393" r:id="rId16"/>
    <p:sldId id="397" r:id="rId17"/>
    <p:sldId id="396" r:id="rId18"/>
    <p:sldId id="398" r:id="rId19"/>
    <p:sldId id="400" r:id="rId20"/>
    <p:sldId id="401" r:id="rId21"/>
    <p:sldId id="421" r:id="rId22"/>
    <p:sldId id="407" r:id="rId23"/>
    <p:sldId id="422" r:id="rId24"/>
    <p:sldId id="408" r:id="rId25"/>
    <p:sldId id="409" r:id="rId26"/>
    <p:sldId id="419" r:id="rId27"/>
    <p:sldId id="420" r:id="rId28"/>
    <p:sldId id="405" r:id="rId29"/>
    <p:sldId id="410" r:id="rId30"/>
    <p:sldId id="411" r:id="rId31"/>
    <p:sldId id="406" r:id="rId32"/>
    <p:sldId id="412" r:id="rId33"/>
    <p:sldId id="418" r:id="rId34"/>
    <p:sldId id="41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55" autoAdjust="0"/>
    <p:restoredTop sz="94676"/>
  </p:normalViewPr>
  <p:slideViewPr>
    <p:cSldViewPr snapToGrid="0">
      <p:cViewPr varScale="1">
        <p:scale>
          <a:sx n="83" d="100"/>
          <a:sy n="83" d="100"/>
        </p:scale>
        <p:origin x="9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812EC-A38D-4CD9-A123-89E7B2DCB395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DF700B-FB34-4B2C-A472-894215FAE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14D55-DDE7-C7A1-F30C-7FAB49C0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EE944-037E-6FA0-149E-58BA60306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F2F8C-B621-06A6-8BCA-17C39FB6E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D07DE-A2CA-0BA3-F2DE-33C6A1022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700B-FB34-4B2C-A472-894215FAE2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8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F700B-FB34-4B2C-A472-894215FAE2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46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572CAAC-985E-752C-1E01-B4A774734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 descr="A yellow and white squares&#10;&#10;Description automatically generated">
            <a:extLst>
              <a:ext uri="{FF2B5EF4-FFF2-40B4-BE49-F238E27FC236}">
                <a16:creationId xmlns:a16="http://schemas.microsoft.com/office/drawing/2014/main" id="{C8BFE035-9704-9876-E1C5-D6B7632A8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ABAC54-D6BD-CEDF-72A6-AF583703F95A}"/>
              </a:ext>
            </a:extLst>
          </p:cNvPr>
          <p:cNvSpPr/>
          <p:nvPr userDrawn="1"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1B257-72BC-009B-3D6D-BED86AADAB7E}"/>
              </a:ext>
            </a:extLst>
          </p:cNvPr>
          <p:cNvSpPr/>
          <p:nvPr userDrawn="1"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159CEC-3E27-78DE-C34F-BA2455C805C5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B2559E-84A0-A5B4-2D70-30C2EA307896}"/>
              </a:ext>
            </a:extLst>
          </p:cNvPr>
          <p:cNvSpPr/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E501A5-2795-3AF8-04F0-D697900DE63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17" name="Picture 16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74F8FC7-E7BF-51CE-37FE-E520050400D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8" name="Picture 17" descr="A yellow and white squares&#10;&#10;Description automatically generated">
            <a:extLst>
              <a:ext uri="{FF2B5EF4-FFF2-40B4-BE49-F238E27FC236}">
                <a16:creationId xmlns:a16="http://schemas.microsoft.com/office/drawing/2014/main" id="{B9C87525-DA9F-847C-EEE3-D4E2437945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62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064779"/>
            <a:ext cx="10758375" cy="3823690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83383223-7F09-6DDE-2C8B-58D6AB1826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92355" y="476789"/>
            <a:ext cx="10757717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Long Title on two lines and </a:t>
            </a:r>
            <a:br>
              <a:rPr lang="en-US" dirty="0"/>
            </a:br>
            <a:r>
              <a:rPr lang="en-US" dirty="0"/>
              <a:t>Bullet Single Column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EB4B362-3391-D784-0F0C-DC000D3D5CD0}"/>
              </a:ext>
            </a:extLst>
          </p:cNvPr>
          <p:cNvCxnSpPr>
            <a:cxnSpLocks/>
          </p:cNvCxnSpPr>
          <p:nvPr/>
        </p:nvCxnSpPr>
        <p:spPr>
          <a:xfrm>
            <a:off x="980876" y="1739494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3AA0380C-E8E8-C0F3-EDF9-9F683F6E6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74690-6671-D291-EC87-CA8846DA30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F07E24A-4E49-5599-84DB-30C2A8933834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BF1D60-2D80-FEA5-0FE3-35D6EDB5B15A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0279DBE-F32D-C2F8-3A85-1C103D259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Doub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Double Column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69C924-E29C-B20D-EB95-74627AA1B15B}"/>
              </a:ext>
            </a:extLst>
          </p:cNvPr>
          <p:cNvCxnSpPr>
            <a:cxnSpLocks/>
          </p:cNvCxnSpPr>
          <p:nvPr/>
        </p:nvCxnSpPr>
        <p:spPr>
          <a:xfrm flipV="1">
            <a:off x="6380190" y="168451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6439A8D-FB4A-4E5C-E063-CB604402D698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6B90C570-9A5A-BB37-3FAC-29DEB411C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CF0636-BF52-E125-2BBE-0B6A28C2F4C1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2C21A3F-5401-B65E-26AA-ED64C5DDF2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1668249"/>
            <a:ext cx="4929802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1D655C7-8571-AFB6-199A-D1CB208DDA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16780" y="1668249"/>
            <a:ext cx="4929802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DAB78245-F602-B59D-9347-42493BDA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9C2A7353-D238-C42C-5A37-A6A4C594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004D2F-F092-A5C2-4ADB-7545E59219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5D30BAD-B66E-14B9-51E9-3F07B1A224E0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C1D99E-6DDC-46D6-51A7-59C0B288E11E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2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Thre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Three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2FD0CD-FD04-8634-D7B8-F280B324DE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4717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C0FE-2BC5-D429-70D8-1C8427B99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8459" y="1864890"/>
            <a:ext cx="3314831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4502228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221C7-D2C2-B9E7-D88F-EEAA59389135}"/>
              </a:ext>
            </a:extLst>
          </p:cNvPr>
          <p:cNvCxnSpPr>
            <a:cxnSpLocks/>
          </p:cNvCxnSpPr>
          <p:nvPr/>
        </p:nvCxnSpPr>
        <p:spPr>
          <a:xfrm flipV="1">
            <a:off x="8218822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29CBE9-E801-6775-C916-FBB425AF86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4717" y="151092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EC8527-411E-5E2C-A2A5-FE0BFC4B09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1510929"/>
            <a:ext cx="3314830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D510753-FC6C-D6C7-BD56-236A18A158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98459" y="151092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32F433CF-6D20-93B3-2EED-7B484C35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2BCEE525-390A-89DB-7DFE-B260ECAD7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A48B225-FA33-4F67-2EC2-996B8498CA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55B13DC-1F34-EF46-314D-954819FE9735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71BE1D-9104-31BF-8433-E258C94C444D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55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Four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Four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3627157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F221C7-D2C2-B9E7-D88F-EEAA59389135}"/>
              </a:ext>
            </a:extLst>
          </p:cNvPr>
          <p:cNvCxnSpPr>
            <a:cxnSpLocks/>
          </p:cNvCxnSpPr>
          <p:nvPr/>
        </p:nvCxnSpPr>
        <p:spPr>
          <a:xfrm flipV="1">
            <a:off x="9115256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1864890"/>
            <a:ext cx="2528249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0AC577-0C87-7A68-EE19-2E7C06246C8E}"/>
              </a:ext>
            </a:extLst>
          </p:cNvPr>
          <p:cNvCxnSpPr>
            <a:cxnSpLocks/>
          </p:cNvCxnSpPr>
          <p:nvPr/>
        </p:nvCxnSpPr>
        <p:spPr>
          <a:xfrm flipV="1">
            <a:off x="6372056" y="1881152"/>
            <a:ext cx="0" cy="379100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753F216-AF7E-6457-D2FB-51903EBD938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80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665EE6F-364C-2188-06AD-856CA22E7EC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2212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1B9560F0-A4F7-998E-3EE4-F272C010716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B0019F25-3E8B-6B27-5884-FC5F1FA3A6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34899" y="1510929"/>
            <a:ext cx="2528249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F860DD-ED13-CD0A-ECF9-9E4118B3E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EB619028-9DFD-7A8D-B821-5088F87A8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DBDFA8-C927-71D9-6DF8-E047A9FF2E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8D290B1-093A-50FF-2B97-B10D49C4639E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6DE2519-9A40-BE1F-019D-1EC1D2273B29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86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Single Column w/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6" y="476789"/>
            <a:ext cx="6204858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 with Photo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182119"/>
            <a:ext cx="6204859" cy="3293396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739494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BF42B0EF-8909-7468-F082-C9F1E8101C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01478" y="0"/>
            <a:ext cx="4588917" cy="547551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444FD647-5EFF-6074-722B-992407D56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F2C3778A-395F-6D6F-B61E-2267DF0B0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85E4E4-53BD-0F46-8ACB-5776BEAC35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564D912-22A0-4427-9D4C-0D75645A9082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CDCF51-DA31-4F55-134F-3DE1A518E5DD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96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Single Column w/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6" y="476789"/>
            <a:ext cx="6204858" cy="126270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2182119"/>
            <a:ext cx="6204859" cy="3293396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739494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Picture Placeholder 25">
            <a:extLst>
              <a:ext uri="{FF2B5EF4-FFF2-40B4-BE49-F238E27FC236}">
                <a16:creationId xmlns:a16="http://schemas.microsoft.com/office/drawing/2014/main" id="{BF42B0EF-8909-7468-F082-C9F1E8101C1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01478" y="2182112"/>
            <a:ext cx="4588917" cy="329339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3" name="Picture Placeholder 25">
            <a:extLst>
              <a:ext uri="{FF2B5EF4-FFF2-40B4-BE49-F238E27FC236}">
                <a16:creationId xmlns:a16="http://schemas.microsoft.com/office/drawing/2014/main" id="{97C2FF5E-9BA9-91BD-249D-600919BDE59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01479" y="-1"/>
            <a:ext cx="2299606" cy="208443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2AEAC185-E13A-A5FD-4782-25E848DA50A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07632" y="-1"/>
            <a:ext cx="2182763" cy="2084437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97042-D80D-9A21-0DDA-A84F6E204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7A80128F-61DB-0803-CD9F-B6E694850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6310A6-FA49-9F25-70D1-BB75017DAA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FC94D0-D2D8-E866-84BD-34C4A1FE1E6E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32FFB3-0B30-5D83-0D16-9E74FF94D4BD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71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/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Three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22FD0CD-FD04-8634-D7B8-F280B324DE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34717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7C0FE-2BC5-D429-70D8-1C8427B99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98459" y="4072419"/>
            <a:ext cx="3314831" cy="1824983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4502228" y="1494268"/>
            <a:ext cx="0" cy="4425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29CBE9-E801-6775-C916-FBB425AF86E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4717" y="373007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AEC8527-411E-5E2C-A2A5-FE0BFC4B091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91699" y="3730079"/>
            <a:ext cx="3314830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D510753-FC6C-D6C7-BD56-236A18A158E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98459" y="3730079"/>
            <a:ext cx="3314831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A76968C-9584-75B6-412C-8D813D3B83C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0875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BE7786-E223-E932-8AE6-4FE1F9A0C80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694231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6B98ED2-BB52-5285-74C3-25BBC2602D2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441041" y="1471966"/>
            <a:ext cx="3325647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32D740-15B7-BE66-6FDD-D5D44D39556A}"/>
              </a:ext>
            </a:extLst>
          </p:cNvPr>
          <p:cNvCxnSpPr>
            <a:cxnSpLocks/>
          </p:cNvCxnSpPr>
          <p:nvPr/>
        </p:nvCxnSpPr>
        <p:spPr>
          <a:xfrm flipV="1">
            <a:off x="8226735" y="1494268"/>
            <a:ext cx="0" cy="442543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2678A04-4CB9-5E5F-8922-C82DAC0D3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B8ABE138-7BB7-C38F-5FA9-E98883B0B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B7CEDB7-42EB-1016-C1C5-A619558DFD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A46C8BD-3459-64E9-9A03-60C5BBA8E8B6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5991CC-342F-DF49-EFAA-8D2519351CFC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94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w/Pho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Four Column with Photos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9D94BB-0800-CABF-5C41-80D1D663F9B7}"/>
              </a:ext>
            </a:extLst>
          </p:cNvPr>
          <p:cNvCxnSpPr>
            <a:cxnSpLocks/>
          </p:cNvCxnSpPr>
          <p:nvPr/>
        </p:nvCxnSpPr>
        <p:spPr>
          <a:xfrm flipV="1">
            <a:off x="3627157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4072419"/>
            <a:ext cx="2528249" cy="1833117"/>
          </a:xfrm>
        </p:spPr>
        <p:txBody>
          <a:bodyPr lIns="0" rIns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3" name="Picture Placeholder 25">
            <a:extLst>
              <a:ext uri="{FF2B5EF4-FFF2-40B4-BE49-F238E27FC236}">
                <a16:creationId xmlns:a16="http://schemas.microsoft.com/office/drawing/2014/main" id="{8503821B-8800-93EB-1508-DBC3BF76EB8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80876" y="1471966"/>
            <a:ext cx="2528250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4" name="Picture Placeholder 25">
            <a:extLst>
              <a:ext uri="{FF2B5EF4-FFF2-40B4-BE49-F238E27FC236}">
                <a16:creationId xmlns:a16="http://schemas.microsoft.com/office/drawing/2014/main" id="{9E6DE31D-5272-B0A2-9A99-944865B588A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724078" y="1471966"/>
            <a:ext cx="2528250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DF4C66CF-173B-7AD6-91BD-03863C58F9CB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78099" y="1471966"/>
            <a:ext cx="2528249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7129CDB-7C11-80BA-1AF7-0AAA646EB939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232119" y="1471966"/>
            <a:ext cx="2528249" cy="2074121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1567848-DE76-D6C2-5C62-BB6511D67E7C}"/>
              </a:ext>
            </a:extLst>
          </p:cNvPr>
          <p:cNvCxnSpPr>
            <a:cxnSpLocks/>
          </p:cNvCxnSpPr>
          <p:nvPr/>
        </p:nvCxnSpPr>
        <p:spPr>
          <a:xfrm flipV="1">
            <a:off x="6359206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105651-C81E-E280-825C-160B87FF37A4}"/>
              </a:ext>
            </a:extLst>
          </p:cNvPr>
          <p:cNvCxnSpPr>
            <a:cxnSpLocks/>
          </p:cNvCxnSpPr>
          <p:nvPr/>
        </p:nvCxnSpPr>
        <p:spPr>
          <a:xfrm flipV="1">
            <a:off x="9124708" y="1483117"/>
            <a:ext cx="0" cy="443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0D15CA9E-A822-C49E-51E7-F5E601FC933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91699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7B1AF7D5-153A-D2D3-F2EC-4B55FC624AE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26587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95935367-88BC-20C1-26A5-7EEA64EC778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69787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9F79719F-DCD6-82A5-AFB7-6DC3BCEE9C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32119" y="3730079"/>
            <a:ext cx="2527716" cy="229382"/>
          </a:xfrm>
        </p:spPr>
        <p:txBody>
          <a:bodyPr lIns="0" rIns="0">
            <a:noAutofit/>
          </a:bodyPr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B3DA9DE-5606-AC48-FD10-6073C15F5B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6EB32608-F95A-51AD-ED30-B48F2763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7EE8D0-4508-EF4F-D27F-63ED26650A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E1DF28D-665E-00A9-A6E5-4E1D9E17D85B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1F4B1D-B764-73A0-040D-663EE460B8DF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06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w/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Three Column with Stats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3391409"/>
            <a:ext cx="3314830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98458" y="3391409"/>
            <a:ext cx="3314832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5219" y="3391409"/>
            <a:ext cx="3344331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C99115-6B72-C340-796D-3E733B71839E}"/>
              </a:ext>
            </a:extLst>
          </p:cNvPr>
          <p:cNvCxnSpPr>
            <a:cxnSpLocks/>
          </p:cNvCxnSpPr>
          <p:nvPr/>
        </p:nvCxnSpPr>
        <p:spPr>
          <a:xfrm>
            <a:off x="980876" y="3219434"/>
            <a:ext cx="332902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0F604-CA1F-0669-2E3C-6AA4B801DD0A}"/>
              </a:ext>
            </a:extLst>
          </p:cNvPr>
          <p:cNvCxnSpPr>
            <a:cxnSpLocks/>
          </p:cNvCxnSpPr>
          <p:nvPr/>
        </p:nvCxnSpPr>
        <p:spPr>
          <a:xfrm>
            <a:off x="4698924" y="3219434"/>
            <a:ext cx="332902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5160B4-2EED-FD55-FFE7-F8A092B935B7}"/>
              </a:ext>
            </a:extLst>
          </p:cNvPr>
          <p:cNvCxnSpPr>
            <a:cxnSpLocks/>
          </p:cNvCxnSpPr>
          <p:nvPr/>
        </p:nvCxnSpPr>
        <p:spPr>
          <a:xfrm>
            <a:off x="8402639" y="3219434"/>
            <a:ext cx="3324331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EB21BC-21F4-9D49-0387-C87A447C1F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699" y="2077152"/>
            <a:ext cx="3314830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5DCE979-2646-9A6E-BBB2-970179C136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98458" y="2077152"/>
            <a:ext cx="3314832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787DC20-676B-B7E2-16D2-8D4A989B89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05520" y="2077152"/>
            <a:ext cx="3310161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20CC089-69CB-55F5-2BFE-68930202E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064E49A5-9571-BD79-6E77-79782D5CB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9DCC3B-8EF8-A898-3D54-0E9E1E353C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42D0681-3706-00B3-09CD-2C846D45F75C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FB3588-F35B-0F4C-2E5F-F8A73973CF49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2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Column w/Sta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Four Column with Stats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9" y="3391409"/>
            <a:ext cx="2528249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C05D48C-4AA9-32C3-E59C-78282BD0546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34899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DA69184-351A-0F32-D962-F3CA1B3346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78099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C87F8D9E-0BB7-F906-7378-3D6CF1D72D3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221300" y="3391409"/>
            <a:ext cx="2528249" cy="2175457"/>
          </a:xfrm>
        </p:spPr>
        <p:txBody>
          <a:bodyPr lIns="0" rIns="0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5C99115-6B72-C340-796D-3E733B71839E}"/>
              </a:ext>
            </a:extLst>
          </p:cNvPr>
          <p:cNvCxnSpPr>
            <a:cxnSpLocks/>
          </p:cNvCxnSpPr>
          <p:nvPr/>
        </p:nvCxnSpPr>
        <p:spPr>
          <a:xfrm>
            <a:off x="980876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0F604-CA1F-0669-2E3C-6AA4B801DD0A}"/>
              </a:ext>
            </a:extLst>
          </p:cNvPr>
          <p:cNvCxnSpPr>
            <a:cxnSpLocks/>
          </p:cNvCxnSpPr>
          <p:nvPr/>
        </p:nvCxnSpPr>
        <p:spPr>
          <a:xfrm>
            <a:off x="3712787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C2D500-9154-9D1F-C8A9-0D0517B59B3D}"/>
              </a:ext>
            </a:extLst>
          </p:cNvPr>
          <p:cNvCxnSpPr>
            <a:cxnSpLocks/>
          </p:cNvCxnSpPr>
          <p:nvPr/>
        </p:nvCxnSpPr>
        <p:spPr>
          <a:xfrm>
            <a:off x="6467276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5160B4-2EED-FD55-FFE7-F8A092B935B7}"/>
              </a:ext>
            </a:extLst>
          </p:cNvPr>
          <p:cNvCxnSpPr>
            <a:cxnSpLocks/>
          </p:cNvCxnSpPr>
          <p:nvPr/>
        </p:nvCxnSpPr>
        <p:spPr>
          <a:xfrm>
            <a:off x="9187898" y="3219434"/>
            <a:ext cx="2539072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ACEB21BC-21F4-9D49-0387-C87A447C1F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1699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85DCE979-2646-9A6E-BBB2-970179C136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12321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0F17997-C88B-CC9B-4471-FD928534E2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66810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4787DC20-676B-B7E2-16D2-8D4A989B899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87432" y="2077152"/>
            <a:ext cx="2528249" cy="1126014"/>
          </a:xfrm>
        </p:spPr>
        <p:txBody>
          <a:bodyPr lIns="0" rIns="0" anchor="ctr" anchorCtr="0">
            <a:normAutofit/>
          </a:bodyPr>
          <a:lstStyle>
            <a:lvl1pPr marL="0" indent="0">
              <a:buNone/>
              <a:defRPr sz="8000" b="1">
                <a:solidFill>
                  <a:schemeClr val="accent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#1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587C790-D6C0-D378-FD8E-5C267613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3604DA33-9E99-4A29-62B7-894EB4019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C5FBF-6C70-243B-0721-B74A98859A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284C8EE-16B5-EA52-9A98-72533E9D8D43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71631E-8636-E450-B3CE-46E0E4C0A8DB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3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8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24358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8"/>
            <a:ext cx="277792" cy="62991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010F5-3AE2-BE59-8F60-AC6E8F9FB14B}"/>
              </a:ext>
            </a:extLst>
          </p:cNvPr>
          <p:cNvCxnSpPr>
            <a:cxnSpLocks/>
          </p:cNvCxnSpPr>
          <p:nvPr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A21BA2-CBD7-B394-A582-C09ACEB5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CA3AD5-ADF2-3BC8-C2BB-2C74DF4C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460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 State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Pennsylvania State Map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334209" y="1923854"/>
            <a:ext cx="2415865" cy="2175458"/>
          </a:xfrm>
        </p:spPr>
        <p:txBody>
          <a:bodyPr lIns="0" rIns="0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1800"/>
            </a:lvl2pPr>
            <a:lvl3pPr marL="914400" indent="0">
              <a:buNone/>
              <a:defRPr sz="1800"/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map with white text&#10;&#10;Description automatically generated">
            <a:extLst>
              <a:ext uri="{FF2B5EF4-FFF2-40B4-BE49-F238E27FC236}">
                <a16:creationId xmlns:a16="http://schemas.microsoft.com/office/drawing/2014/main" id="{89F00AF4-5EA3-85A6-C75A-9F786644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0" y="1314940"/>
            <a:ext cx="8783733" cy="4940850"/>
          </a:xfrm>
          <a:prstGeom prst="rect">
            <a:avLst/>
          </a:prstGeom>
        </p:spPr>
      </p:pic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C996C664-A7F6-3D94-5037-21943AD9C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05F0E620-3733-EF2C-D737-289548BF8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CF825-D86C-A889-D7D5-C4F90DD2AB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E96959F-3F2C-873A-5E7D-D95CD4D85987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456B25-B9F5-3773-9E05-EBD8703CB25C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361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White 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D45C94-FB22-DB67-8B12-BA7FC3BF71BF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0252D5-EE17-72EF-BB70-A64AACC24DEE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89B169-7AA1-0AE3-A738-B266F8D2D807}"/>
              </a:ext>
            </a:extLst>
          </p:cNvPr>
          <p:cNvSpPr/>
          <p:nvPr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E7BBC2DF-BC4A-D79C-DCF6-9F42DA8B3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7" name="Picture 6" descr="A yellow and white squares&#10;&#10;Description automatically generated">
            <a:extLst>
              <a:ext uri="{FF2B5EF4-FFF2-40B4-BE49-F238E27FC236}">
                <a16:creationId xmlns:a16="http://schemas.microsoft.com/office/drawing/2014/main" id="{638A24B0-6E1E-DCEE-258F-F85CC34C5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126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Blue Questions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8"/>
            <a:ext cx="10757719" cy="948148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010F5-3AE2-BE59-8F60-AC6E8F9FB14B}"/>
              </a:ext>
            </a:extLst>
          </p:cNvPr>
          <p:cNvCxnSpPr>
            <a:cxnSpLocks/>
          </p:cNvCxnSpPr>
          <p:nvPr/>
        </p:nvCxnSpPr>
        <p:spPr>
          <a:xfrm>
            <a:off x="980876" y="3428996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C4CC0A7-F07D-EBD8-DDE5-D3FF01303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DFC990-FDD5-4574-AA8A-D1DA181F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03A0DC-9489-EA9B-34E8-069F06B0AF0A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8A5963-63B1-659E-6168-44AD14199691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250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Gold Thank Yo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/>
          <a:stretch/>
        </p:blipFill>
        <p:spPr>
          <a:xfrm>
            <a:off x="138896" y="4630706"/>
            <a:ext cx="12053104" cy="1947023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B684C4-7AF4-5F90-62B2-6406750E9A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7A2DD4-5569-DCE6-8C65-0252143A76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D45C94-FB22-DB67-8B12-BA7FC3BF71BF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77EF01-9B43-B49F-0496-4371143CFBA0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6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3C50966-A99F-798D-C58F-0D9886F674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26E00A5-2C40-95C5-F409-73F2D3F39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F8824-230E-A55C-8536-05C488C10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9051" y="1410529"/>
            <a:ext cx="7613896" cy="236744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1012CB-6557-8DFA-EBD7-51B806C2DD5B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F2EAE99-90F0-51B9-78DA-406FBD76CBBC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5A385E-3D46-CD82-151A-810BEDD2C966}"/>
              </a:ext>
            </a:extLst>
          </p:cNvPr>
          <p:cNvSpPr/>
          <p:nvPr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790B55D0-8469-8BB8-E079-DE201388F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11" name="Picture 10" descr="A yellow and white squares&#10;&#10;Description automatically generated">
            <a:extLst>
              <a:ext uri="{FF2B5EF4-FFF2-40B4-BE49-F238E27FC236}">
                <a16:creationId xmlns:a16="http://schemas.microsoft.com/office/drawing/2014/main" id="{8F6CAFD0-D584-550D-77DB-83BF26C53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4445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Blue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FB7554F-6CD8-D5F1-1C82-1445CAE97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289046" y="1410529"/>
            <a:ext cx="7613907" cy="236744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540FFB5-BAAC-BF69-DD00-EB11B442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0C187C-C68E-1872-6C8D-AD800E35DC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68E4196-B801-527E-1869-FE0091EAC022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8547A6-1472-6643-A7C3-0614E3531088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2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Gol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/>
          <a:stretch/>
        </p:blipFill>
        <p:spPr>
          <a:xfrm>
            <a:off x="138896" y="4373348"/>
            <a:ext cx="12053104" cy="22052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13C50966-A99F-798D-C58F-0D9886F674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15072"/>
            <a:ext cx="10757718" cy="332399"/>
          </a:xfrm>
        </p:spPr>
        <p:txBody>
          <a:bodyPr wrap="square" lIns="0" tIns="0" rIns="0" bIns="0">
            <a:normAutofit/>
          </a:bodyPr>
          <a:lstStyle>
            <a:lvl1pPr marL="0" indent="0" algn="ctr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 err="1"/>
              <a:t>www.urlgoeshere.com</a:t>
            </a:r>
            <a:endParaRPr lang="en-US" dirty="0"/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626E00A5-2C40-95C5-F409-73F2D3F399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4741122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ctr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F8824-230E-A55C-8536-05C488C109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89051" y="1410529"/>
            <a:ext cx="7613896" cy="2367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271648-F117-DFA1-1C31-3B9A0D4C39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1DF55A-8BB2-3B33-D371-86C71DB8B1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1012CB-6557-8DFA-EBD7-51B806C2DD5B}"/>
              </a:ext>
            </a:extLst>
          </p:cNvPr>
          <p:cNvSpPr/>
          <p:nvPr/>
        </p:nvSpPr>
        <p:spPr>
          <a:xfrm>
            <a:off x="0" y="276932"/>
            <a:ext cx="277792" cy="6300797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5FC82-33E7-013B-6909-1A92FFD178C0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5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 userDrawn="1"/>
        </p:nvSpPr>
        <p:spPr>
          <a:xfrm>
            <a:off x="0" y="276932"/>
            <a:ext cx="277792" cy="6302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 userDrawn="1"/>
        </p:nvSpPr>
        <p:spPr>
          <a:xfrm rot="5400000">
            <a:off x="5957103" y="900897"/>
            <a:ext cx="277792" cy="1163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 userDrawn="1"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 userDrawn="1"/>
        </p:nvSpPr>
        <p:spPr>
          <a:xfrm>
            <a:off x="11914206" y="6580206"/>
            <a:ext cx="277794" cy="2777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1953809"/>
            <a:ext cx="10757719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2194554-1D04-2814-ACCE-E31F088526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342689" y="362275"/>
            <a:ext cx="2407715" cy="748649"/>
          </a:xfrm>
          <a:prstGeom prst="rect">
            <a:avLst/>
          </a:prstGeom>
        </p:spPr>
      </p:pic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5572CAAC-985E-752C-1E01-B4A774734E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pic>
        <p:nvPicPr>
          <p:cNvPr id="4" name="Picture 3" descr="A yellow and white squares&#10;&#10;Description automatically generated">
            <a:extLst>
              <a:ext uri="{FF2B5EF4-FFF2-40B4-BE49-F238E27FC236}">
                <a16:creationId xmlns:a16="http://schemas.microsoft.com/office/drawing/2014/main" id="{C8BFE035-9704-9876-E1C5-D6B7632A81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795313" y="6183518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96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 an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1D5C38DC-3007-7244-816B-56782237BE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 b="4187"/>
          <a:stretch/>
        </p:blipFill>
        <p:spPr>
          <a:xfrm>
            <a:off x="138896" y="4630707"/>
            <a:ext cx="12053104" cy="1947894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6" y="5115072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6" y="5624358"/>
            <a:ext cx="10758377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6000" y="762000"/>
            <a:ext cx="277792" cy="119142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2485674"/>
            <a:ext cx="10757719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0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and Gold Title Slide </a:t>
            </a:r>
            <a:br>
              <a:rPr lang="en-US" dirty="0"/>
            </a:br>
            <a:r>
              <a:rPr lang="en-US" dirty="0"/>
              <a:t>without Photo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275037A-211A-0260-E975-502EF34575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342689" y="362275"/>
            <a:ext cx="2407715" cy="7486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44B56F-DBF0-5E24-D0D7-7E9B61823D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D2ED6-4301-65EC-735C-BFB59AE47C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C8B43FE5-DF06-EE45-EB33-BE52700269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5617"/>
            <a:ext cx="10757718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347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hi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93055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White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75403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84689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7793"/>
            <a:ext cx="277792" cy="63024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3799936" y="3058064"/>
            <a:ext cx="277792" cy="73220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1190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2777" y="499410"/>
            <a:ext cx="2407712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9871" y="0"/>
            <a:ext cx="458891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D85869-6C04-519E-1D41-3409469421F3}"/>
              </a:ext>
            </a:extLst>
          </p:cNvPr>
          <p:cNvCxnSpPr>
            <a:cxnSpLocks/>
          </p:cNvCxnSpPr>
          <p:nvPr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D13415A7-A6AE-1C88-17A4-5C4AA874D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68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Blue with Photo"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80849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Blue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67650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76936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8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3800739" y="3057261"/>
            <a:ext cx="277792" cy="73236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1"/>
            <a:ext cx="277794" cy="279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50669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rgbClr val="FFC000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42776" y="499410"/>
            <a:ext cx="2407715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601478" y="-1"/>
            <a:ext cx="4588917" cy="6857989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3A0FC9E-F151-4C49-4B48-50132E8F9518}"/>
              </a:ext>
            </a:extLst>
          </p:cNvPr>
          <p:cNvCxnSpPr>
            <a:cxnSpLocks/>
          </p:cNvCxnSpPr>
          <p:nvPr/>
        </p:nvCxnSpPr>
        <p:spPr>
          <a:xfrm>
            <a:off x="980876" y="4381940"/>
            <a:ext cx="2546095" cy="0"/>
          </a:xfrm>
          <a:prstGeom prst="line">
            <a:avLst/>
          </a:prstGeom>
          <a:ln w="50800" cap="flat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97031A7-4AB0-D3F7-241B-0D14F8E4A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Gold with Pho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surface with a black border&#10;&#10;Description automatically generated with medium confidence">
            <a:extLst>
              <a:ext uri="{FF2B5EF4-FFF2-40B4-BE49-F238E27FC236}">
                <a16:creationId xmlns:a16="http://schemas.microsoft.com/office/drawing/2014/main" id="{65AC2E60-2D04-DC4E-7120-2C3869435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522" r="38099" b="4187"/>
          <a:stretch/>
        </p:blipFill>
        <p:spPr>
          <a:xfrm>
            <a:off x="138896" y="4630707"/>
            <a:ext cx="7460975" cy="1947894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C5BACCB-11A0-E67D-A5BE-F5FD36B3E1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2355" y="2493055"/>
            <a:ext cx="6335545" cy="1666936"/>
          </a:xfrm>
        </p:spPr>
        <p:txBody>
          <a:bodyPr lIns="0" rIns="0">
            <a:normAutofit/>
          </a:bodyPr>
          <a:lstStyle>
            <a:lvl1pPr marL="0" indent="0" algn="l">
              <a:lnSpc>
                <a:spcPts val="5100"/>
              </a:lnSpc>
              <a:buFontTx/>
              <a:buNone/>
              <a:defRPr sz="5500" b="1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Gold Title Slide </a:t>
            </a:r>
            <a:br>
              <a:rPr lang="en-US" dirty="0"/>
            </a:br>
            <a:r>
              <a:rPr lang="en-US" dirty="0"/>
              <a:t>with Photo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E06613C-620C-CCA1-5CF5-9D533B47391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7" y="5175403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Presentation Subtitle or Presenter Name</a:t>
            </a:r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7AF0B458-5ED3-871C-B39B-E0753E1A1C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7" y="5684689"/>
            <a:ext cx="6335845" cy="332399"/>
          </a:xfrm>
        </p:spPr>
        <p:txBody>
          <a:bodyPr wrap="square" lIns="0" tIns="0" rIns="0" bIns="0">
            <a:normAutofit/>
          </a:bodyPr>
          <a:lstStyle>
            <a:lvl1pPr marL="0" indent="0" algn="l">
              <a:buFontTx/>
              <a:buNone/>
              <a:defRPr sz="2000" b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Month XX, Year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8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3799936" y="3058064"/>
            <a:ext cx="277792" cy="7322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77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36F762C7-71A0-C668-493A-6DB2F9A3BA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7" y="1961190"/>
            <a:ext cx="6335545" cy="249299"/>
          </a:xfrm>
        </p:spPr>
        <p:txBody>
          <a:bodyPr wrap="square" lIns="0" tIns="0" rIns="0" bIns="0">
            <a:noAutofit/>
          </a:bodyPr>
          <a:lstStyle>
            <a:lvl1pPr marL="0" indent="0" algn="l">
              <a:buFontTx/>
              <a:buNone/>
              <a:defRPr sz="1600" b="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8F677-27D4-F226-EA6A-640C50B4F1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2777" y="499410"/>
            <a:ext cx="2407712" cy="748648"/>
          </a:xfrm>
          <a:prstGeom prst="rect">
            <a:avLst/>
          </a:prstGeom>
        </p:spPr>
      </p:pic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99871" y="0"/>
            <a:ext cx="4588917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1AC4CC-E82D-C52D-BF74-5783AA2178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1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Blu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E92AEF9-615A-69FA-B153-FE7135B98005}"/>
              </a:ext>
            </a:extLst>
          </p:cNvPr>
          <p:cNvSpPr/>
          <p:nvPr/>
        </p:nvSpPr>
        <p:spPr>
          <a:xfrm>
            <a:off x="0" y="279400"/>
            <a:ext cx="277792" cy="63007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B57D5-15A0-E41D-7E0D-BA7AA53223AC}"/>
              </a:ext>
            </a:extLst>
          </p:cNvPr>
          <p:cNvSpPr/>
          <p:nvPr/>
        </p:nvSpPr>
        <p:spPr>
          <a:xfrm rot="5400000">
            <a:off x="6095197" y="762803"/>
            <a:ext cx="277792" cy="119126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05A95-7371-9BEF-7844-FD763B53400E}"/>
              </a:ext>
            </a:extLst>
          </p:cNvPr>
          <p:cNvSpPr/>
          <p:nvPr/>
        </p:nvSpPr>
        <p:spPr>
          <a:xfrm>
            <a:off x="0" y="0"/>
            <a:ext cx="277794" cy="279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B08A63-5C28-2736-64DB-BF56E813DDAC}"/>
              </a:ext>
            </a:extLst>
          </p:cNvPr>
          <p:cNvSpPr/>
          <p:nvPr/>
        </p:nvSpPr>
        <p:spPr>
          <a:xfrm>
            <a:off x="11912600" y="6580206"/>
            <a:ext cx="277794" cy="277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010F5-3AE2-BE59-8F60-AC6E8F9FB14B}"/>
              </a:ext>
            </a:extLst>
          </p:cNvPr>
          <p:cNvCxnSpPr>
            <a:cxnSpLocks/>
          </p:cNvCxnSpPr>
          <p:nvPr/>
        </p:nvCxnSpPr>
        <p:spPr>
          <a:xfrm>
            <a:off x="855741" y="2870621"/>
            <a:ext cx="2546095" cy="0"/>
          </a:xfrm>
          <a:prstGeom prst="line">
            <a:avLst/>
          </a:prstGeom>
          <a:ln w="50800" cap="flat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8">
            <a:extLst>
              <a:ext uri="{FF2B5EF4-FFF2-40B4-BE49-F238E27FC236}">
                <a16:creationId xmlns:a16="http://schemas.microsoft.com/office/drawing/2014/main" id="{7A3104D1-E46B-870F-7B19-860853CFA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740" y="1309853"/>
            <a:ext cx="10060615" cy="1306365"/>
          </a:xfrm>
          <a:noFill/>
        </p:spPr>
        <p:txBody>
          <a:bodyPr lIns="0" tIns="0" rIns="0" bIns="0" anchor="b" anchorCtr="0">
            <a:normAutofit/>
          </a:bodyPr>
          <a:lstStyle>
            <a:lvl1pPr marL="0" indent="0" algn="l">
              <a:lnSpc>
                <a:spcPts val="5600"/>
              </a:lnSpc>
              <a:buFontTx/>
              <a:buNone/>
              <a:defRPr sz="6600" b="1">
                <a:solidFill>
                  <a:schemeClr val="accent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9A7D4DA-3313-441C-DF5B-10DFEE6D3A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739" y="3125026"/>
            <a:ext cx="6786839" cy="2982264"/>
          </a:xfrm>
        </p:spPr>
        <p:txBody>
          <a:bodyPr lIns="0" rIns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Text goes here 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421BCE-2C8B-DC79-F4FC-50E03BCF09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7792" y="1607"/>
            <a:ext cx="277793" cy="27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4422F2-CEE0-6A65-5F5C-D9999D4AA7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312421" y="5595101"/>
            <a:ext cx="2407715" cy="7486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55CB9E-1E50-B642-DD25-E9CDD6AC35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795313" y="6183519"/>
            <a:ext cx="396687" cy="39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Gold w/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F0410E6F-D471-B671-6E0C-74DBDEB712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a photo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BF17CFD-BC04-2F02-8D7E-11AABD843B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059" y="955618"/>
            <a:ext cx="3589496" cy="590931"/>
          </a:xfrm>
          <a:solidFill>
            <a:schemeClr val="accent2"/>
          </a:solidFill>
        </p:spPr>
        <p:txBody>
          <a:bodyPr wrap="square" lIns="91440" tIns="91440" rIns="0" bIns="0" anchor="t" anchorCtr="0">
            <a:sp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Section Header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2E3A784E-6A31-CB09-800E-D3D8675BC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99197" y="6492875"/>
            <a:ext cx="1192803" cy="365125"/>
          </a:xfrm>
          <a:solidFill>
            <a:schemeClr val="accent1"/>
          </a:solidFill>
        </p:spPr>
        <p:txBody>
          <a:bodyPr lIns="182880"/>
          <a:lstStyle>
            <a:lvl1pPr algn="l">
              <a:defRPr/>
            </a:lvl1pPr>
          </a:lstStyle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386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9DA80ABA-642B-4CD6-4C1C-51D2AF4F57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2355" y="476789"/>
            <a:ext cx="10757719" cy="714726"/>
          </a:xfrm>
        </p:spPr>
        <p:txBody>
          <a:bodyPr lIns="0" rIns="0">
            <a:normAutofit/>
          </a:bodyPr>
          <a:lstStyle>
            <a:lvl1pPr marL="0" indent="0" algn="l">
              <a:lnSpc>
                <a:spcPct val="90000"/>
              </a:lnSpc>
              <a:buFontTx/>
              <a:buNone/>
              <a:defRPr sz="4000" b="1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Title and Bullet Single Column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416B0D-2499-002F-7721-8DA278880EFD}"/>
              </a:ext>
            </a:extLst>
          </p:cNvPr>
          <p:cNvSpPr/>
          <p:nvPr/>
        </p:nvSpPr>
        <p:spPr>
          <a:xfrm rot="5400000">
            <a:off x="4411715" y="2332192"/>
            <a:ext cx="391886" cy="86597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6F62F7C-2057-C77A-918A-9DDF21D2C8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937523" y="6461313"/>
            <a:ext cx="396687" cy="396687"/>
          </a:xfrm>
          <a:prstGeom prst="rect">
            <a:avLst/>
          </a:prstGeom>
        </p:spPr>
      </p:pic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59B13EA6-95FC-4931-D94E-76CD767560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2026" y="6466113"/>
            <a:ext cx="7945496" cy="37561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School, Department, Center or Institution name can go here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794F068-63F6-499E-D216-F39441E6B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615592" y="6042015"/>
            <a:ext cx="2298616" cy="714726"/>
          </a:xfrm>
          <a:prstGeom prst="rect">
            <a:avLst/>
          </a:prstGeom>
        </p:spPr>
      </p:pic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23964E1-6855-DA34-3FCD-C6CB08B58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1698" y="1668250"/>
            <a:ext cx="10758375" cy="3807265"/>
          </a:xfrm>
        </p:spPr>
        <p:txBody>
          <a:bodyPr lIns="0" rIns="0">
            <a:normAutofit/>
          </a:bodyPr>
          <a:lstStyle>
            <a:lvl1pPr>
              <a:defRPr sz="2400"/>
            </a:lvl1pPr>
            <a:lvl2pPr>
              <a:defRPr/>
            </a:lvl2pPr>
            <a:lvl3pPr>
              <a:defRPr/>
            </a:lvl3pPr>
          </a:lstStyle>
          <a:p>
            <a:pPr lvl="0"/>
            <a:r>
              <a:rPr lang="en-US" dirty="0"/>
              <a:t>Item One</a:t>
            </a:r>
          </a:p>
          <a:p>
            <a:pPr lvl="0"/>
            <a:r>
              <a:rPr lang="en-US" dirty="0"/>
              <a:t>Item Two</a:t>
            </a:r>
          </a:p>
          <a:p>
            <a:pPr lvl="0"/>
            <a:r>
              <a:rPr lang="en-US" dirty="0"/>
              <a:t>Item Three</a:t>
            </a:r>
          </a:p>
          <a:p>
            <a:pPr lvl="1"/>
            <a:r>
              <a:rPr lang="en-US" dirty="0"/>
              <a:t>Sub Bullet One</a:t>
            </a:r>
          </a:p>
          <a:p>
            <a:pPr lvl="2"/>
            <a:r>
              <a:rPr lang="en-US" dirty="0"/>
              <a:t>Sub Bullet Two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54E42BE-DF6D-668F-8B41-99AFB1495989}"/>
              </a:ext>
            </a:extLst>
          </p:cNvPr>
          <p:cNvCxnSpPr>
            <a:cxnSpLocks/>
          </p:cNvCxnSpPr>
          <p:nvPr/>
        </p:nvCxnSpPr>
        <p:spPr>
          <a:xfrm>
            <a:off x="980876" y="1198726"/>
            <a:ext cx="3669782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BF476AF-4398-4052-63A0-1B3155843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87089" y="6471359"/>
            <a:ext cx="2743200" cy="365125"/>
          </a:xfrm>
        </p:spPr>
        <p:txBody>
          <a:bodyPr/>
          <a:lstStyle/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  <p:pic>
        <p:nvPicPr>
          <p:cNvPr id="2" name="Picture 1" descr="A blue and white checkered flag&#10;&#10;Description automatically generated">
            <a:extLst>
              <a:ext uri="{FF2B5EF4-FFF2-40B4-BE49-F238E27FC236}">
                <a16:creationId xmlns:a16="http://schemas.microsoft.com/office/drawing/2014/main" id="{4502C974-BE97-9E07-A60C-77904D132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92" y="0"/>
            <a:ext cx="277793" cy="2777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8F8999F-FC95-EF35-5D2F-AD1F29B319D7}"/>
              </a:ext>
            </a:extLst>
          </p:cNvPr>
          <p:cNvSpPr/>
          <p:nvPr/>
        </p:nvSpPr>
        <p:spPr>
          <a:xfrm>
            <a:off x="0" y="276932"/>
            <a:ext cx="277792" cy="65810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47CFB-3AF5-71EE-EA0E-FDB3F158A00F}"/>
              </a:ext>
            </a:extLst>
          </p:cNvPr>
          <p:cNvSpPr/>
          <p:nvPr/>
        </p:nvSpPr>
        <p:spPr>
          <a:xfrm>
            <a:off x="0" y="0"/>
            <a:ext cx="277794" cy="276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46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D5778-B21B-40B6-9CEF-79B0D59A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1B38C-82E0-46C7-8DDF-B1D31247A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60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6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bg2">
              <a:lumMod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itchFamily="2" charset="2"/>
        <a:buChar char="§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104B3-771B-1A0D-00AE-83EE5FCB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7982BC-512E-D7A3-E577-17E82C004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5500" dirty="0"/>
              <a:t>Tax Delinquency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C1DBC-00B9-FF4D-22FD-FF20DBA8C0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Tyler Kellar, Behnam Fallah, John Morris, Jacob Hunsinger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7C700-1319-F9B1-A3B7-6C103C0CD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16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E6FFB6-3DA6-3631-D8B0-9772CB0826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Allegheny County Treasury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8D465F4D-1D6D-6450-789F-3BD9470D5288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6539"/>
          <a:stretch>
            <a:fillRect/>
          </a:stretch>
        </p:blipFill>
        <p:spPr bwMode="auto">
          <a:xfrm>
            <a:off x="7599363" y="0"/>
            <a:ext cx="4589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31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472BD-6250-1457-2D0F-80D863D8B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87D6BB-051A-BBD5-4B1F-CE5141DC1B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Delinquency &amp; Property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AC044-7CB7-DAD3-F7BB-20A533B1C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D9A65-7407-E7FD-7634-BFCBFA689A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Low"/>
            <a:r>
              <a:rPr lang="en-US" dirty="0"/>
              <a:t>Farmland properties have the highest delinquency rate, while government and utility properties show the lowest.</a:t>
            </a:r>
          </a:p>
          <a:p>
            <a:endParaRPr lang="en-US" dirty="0"/>
          </a:p>
        </p:txBody>
      </p:sp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6696527F-E97C-74E0-990B-4BD93B22F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649" y="1611151"/>
            <a:ext cx="5606515" cy="38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9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C8F3A-BF76-97CD-A227-5D0E9D49E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8BA901-470B-31A6-B0DC-4B35A1C175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From Another Lense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4FFA6-9F72-A2A7-0419-2D028E4D69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694B3-5F6A-6081-1083-42F0302F2E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Low"/>
            <a:r>
              <a:rPr lang="en-US" dirty="0"/>
              <a:t>Although Farmland has the highest delinquency rate, Residential properties account for over 84% of all delinquencies due to their large volume</a:t>
            </a:r>
          </a:p>
          <a:p>
            <a:endParaRPr lang="en-US" dirty="0"/>
          </a:p>
        </p:txBody>
      </p:sp>
      <p:pic>
        <p:nvPicPr>
          <p:cNvPr id="5" name="Picture 4" descr="A graph of a number of properties&#10;&#10;Description automatically generated with medium confidence">
            <a:extLst>
              <a:ext uri="{FF2B5EF4-FFF2-40B4-BE49-F238E27FC236}">
                <a16:creationId xmlns:a16="http://schemas.microsoft.com/office/drawing/2014/main" id="{2D9F5C14-8187-46CD-D3A7-F5C871A92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898" y="1668249"/>
            <a:ext cx="5582074" cy="38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92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21308-3035-41AC-877F-B3532DE3A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998529-33BF-9CC6-D3BD-1DCDA8A8B0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Lag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38ED9-8F96-1129-2E65-520F76EA7C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8BEDB-B43C-882F-E390-15F5979E1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D6C118-F407-20AB-BD84-BB669DDDE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177" y="1596454"/>
            <a:ext cx="6667500" cy="4191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474721-3936-1F8C-E15E-92A11B590EE2}"/>
              </a:ext>
            </a:extLst>
          </p:cNvPr>
          <p:cNvSpPr txBox="1"/>
          <p:nvPr/>
        </p:nvSpPr>
        <p:spPr>
          <a:xfrm>
            <a:off x="7659199" y="646569"/>
            <a:ext cx="35744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Delinquency stays around 10% when observing the entire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Delinquency rates are much higher in parcels that have had previous delinquency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Delinquency rates of parcels who were delinquent just one year ago are around 80%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delinquent 10 years ago, a parcels probability of being delinquent is still over 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how many parcels are still delinquent from 10 years ago? </a:t>
            </a:r>
          </a:p>
        </p:txBody>
      </p:sp>
    </p:spTree>
    <p:extLst>
      <p:ext uri="{BB962C8B-B14F-4D97-AF65-F5344CB8AC3E}">
        <p14:creationId xmlns:p14="http://schemas.microsoft.com/office/powerpoint/2010/main" val="1550359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47D948-3539-1C57-0CC6-8FF22C4BFB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Chronic Delinquency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0628C-EC85-E8AF-D48E-24602E89B3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3B317-58BA-0632-4348-A595DF9BE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A21F4-4C8D-1D6D-92B0-5596F7053B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753150" y="831273"/>
            <a:ext cx="3993432" cy="50615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Demonstrates the proportion of parcels delinquent in 2024 that have been delinquent since a previous year.</a:t>
            </a:r>
          </a:p>
          <a:p>
            <a:r>
              <a:rPr lang="en-US" dirty="0"/>
              <a:t>As distance from 2024 increases, proportion of parcels delinquent decreases.</a:t>
            </a:r>
          </a:p>
          <a:p>
            <a:r>
              <a:rPr lang="en-US" dirty="0"/>
              <a:t>This is the rate at which parcels exit delinquency</a:t>
            </a:r>
          </a:p>
          <a:p>
            <a:r>
              <a:rPr lang="en-US" dirty="0"/>
              <a:t>The rate at which parcels exit delinquency is similar across class.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7C9ED-7301-42FE-C700-C2F48076D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8" y="1425135"/>
            <a:ext cx="7307732" cy="473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09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BD7C57-A3E3-33CC-2773-82633A076A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Raw counts comparisons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497C6-B316-1CB3-A153-5550C35545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0D8F0-85A5-5F6B-253F-9AE1921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35F8E-578E-B52B-C82F-8FD75AF5FE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AFD4A4-F5BB-FE7B-2BE8-0008A73F3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7" y="1419231"/>
            <a:ext cx="6434795" cy="41502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4D67B-8422-315C-629F-BD8A021BC5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656" y="1543814"/>
            <a:ext cx="6330236" cy="40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9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A99C8-A158-24CD-1F52-85FB126E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39EADD-C6A1-2CA4-EC13-F80B046C08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Correlation Issues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29B4-2574-CBE3-0590-7C87FF6C3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B25E3-91BD-61FF-6370-8F4C064CAE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Before modeling, we examined how some key variables relate to each other.</a:t>
            </a:r>
          </a:p>
          <a:p>
            <a:r>
              <a:rPr lang="en-US" dirty="0"/>
              <a:t>Many variables are </a:t>
            </a:r>
            <a:r>
              <a:rPr lang="en-US" b="1" dirty="0"/>
              <a:t>strongly correlated</a:t>
            </a:r>
            <a:r>
              <a:rPr lang="en-US" dirty="0"/>
              <a:t>, meaning they scale similarly to one another. </a:t>
            </a:r>
          </a:p>
          <a:p>
            <a:r>
              <a:rPr lang="en-US" dirty="0"/>
              <a:t>Variables that are too similar reduce interpretability of our models. </a:t>
            </a:r>
          </a:p>
          <a:p>
            <a:r>
              <a:rPr lang="en-US" dirty="0"/>
              <a:t>Two features stood out as primary interests:</a:t>
            </a:r>
          </a:p>
          <a:p>
            <a:r>
              <a:rPr lang="en-US" b="1" dirty="0"/>
              <a:t>Net Base Value</a:t>
            </a:r>
            <a:r>
              <a:rPr lang="en-US" dirty="0"/>
              <a:t> – the assessed value of the property</a:t>
            </a:r>
          </a:p>
          <a:p>
            <a:r>
              <a:rPr lang="en-US" b="1" dirty="0"/>
              <a:t>Total Taxes</a:t>
            </a:r>
            <a:r>
              <a:rPr lang="en-US" dirty="0"/>
              <a:t> – the full tax burden on the property</a:t>
            </a:r>
          </a:p>
          <a:p>
            <a:endParaRPr lang="en-US" dirty="0"/>
          </a:p>
        </p:txBody>
      </p:sp>
      <p:pic>
        <p:nvPicPr>
          <p:cNvPr id="6" name="Picture 5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EBDD24CA-FC59-6D28-95A7-C40E80156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91515"/>
            <a:ext cx="6111255" cy="477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51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531C5-44CB-2F2C-D812-02BC921F4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FD2B8B-1448-A7D2-9523-6F57FFF096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OLS Regression Analyses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E5FF6-8995-F0B8-52F7-3476865986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7A50-7005-BFDF-E737-090FB6387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OLS?</a:t>
            </a:r>
          </a:p>
          <a:p>
            <a:pPr lvl="1"/>
            <a:r>
              <a:rPr lang="en-US" dirty="0"/>
              <a:t>It is a statistical method used to understand the relationship between one outcome and one or more factors that might influence it.</a:t>
            </a:r>
          </a:p>
          <a:p>
            <a:r>
              <a:rPr lang="en-US" b="1" dirty="0"/>
              <a:t>Why OLS?</a:t>
            </a:r>
          </a:p>
          <a:p>
            <a:pPr lvl="1"/>
            <a:r>
              <a:rPr lang="en-US" dirty="0"/>
              <a:t>We chose to use OLS regressions to understand how property value and tax levels are related to the likelihood of delinquency.</a:t>
            </a:r>
          </a:p>
          <a:p>
            <a:pPr lvl="1"/>
            <a:r>
              <a:rPr lang="en-US" dirty="0"/>
              <a:t>It helps us to identify whether changes in these financial factors are associated with higher or lower chances of a parcel being delinquent.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4DF2C-5938-9EBF-4932-DA2FA0DCA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0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95DFE-8309-434C-ABDD-6718B69A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A1C89-D148-9A56-F7EE-04DA1AC991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Initial OLS 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FA91E-DFAE-9613-1FE3-71C74EF52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7FBD3-F655-2603-464B-AFFB48148F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2026" y="1668249"/>
            <a:ext cx="5103973" cy="3807265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top regression looks at the relationship between net base value and delinquency alone.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$10,000 </a:t>
            </a:r>
            <a:r>
              <a:rPr lang="en-US" sz="1600" dirty="0"/>
              <a:t>increase in value slightly reduces the likelihood of delinquency by about </a:t>
            </a:r>
            <a:r>
              <a:rPr lang="en-US" sz="1600" b="1" dirty="0">
                <a:solidFill>
                  <a:srgbClr val="FF0000"/>
                </a:solidFill>
              </a:rPr>
              <a:t>0.01</a:t>
            </a:r>
            <a:r>
              <a:rPr lang="en-US" sz="1600" dirty="0"/>
              <a:t> percentage points.</a:t>
            </a:r>
          </a:p>
          <a:p>
            <a:r>
              <a:rPr lang="en-US" sz="1800" dirty="0"/>
              <a:t>The bottom regression looks at the relationship between total tax owed and delinquency alone.</a:t>
            </a:r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$100 </a:t>
            </a:r>
            <a:r>
              <a:rPr lang="en-US" sz="1600" dirty="0"/>
              <a:t>increase in property taxes reduces the likelihood of delinquency by about </a:t>
            </a:r>
            <a:r>
              <a:rPr lang="en-US" sz="1600" b="1" dirty="0">
                <a:solidFill>
                  <a:srgbClr val="FF0000"/>
                </a:solidFill>
              </a:rPr>
              <a:t>0.02</a:t>
            </a:r>
            <a:r>
              <a:rPr lang="en-US" sz="1600" b="1" dirty="0"/>
              <a:t> </a:t>
            </a:r>
            <a:r>
              <a:rPr lang="en-US" sz="1600" dirty="0"/>
              <a:t>percentage points.</a:t>
            </a:r>
          </a:p>
          <a:p>
            <a:r>
              <a:rPr lang="en-US" sz="1800" dirty="0"/>
              <a:t>Both regressions suggest a significant but minor negative relationship</a:t>
            </a:r>
          </a:p>
          <a:p>
            <a:r>
              <a:rPr lang="en-US" sz="1800" dirty="0"/>
              <a:t>But is this truly the case?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04A25A-312D-523D-27DA-1E7B9718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887" y="3794332"/>
            <a:ext cx="5522169" cy="10788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A57658-C46E-5EB4-9351-70B5DA3D4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89" y="1696574"/>
            <a:ext cx="5522168" cy="1078834"/>
          </a:xfrm>
          <a:prstGeom prst="rect">
            <a:avLst/>
          </a:prstGeom>
        </p:spPr>
      </p:pic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B34432-711A-E2B6-D134-446EB99582B0}"/>
              </a:ext>
            </a:extLst>
          </p:cNvPr>
          <p:cNvCxnSpPr/>
          <p:nvPr/>
        </p:nvCxnSpPr>
        <p:spPr>
          <a:xfrm>
            <a:off x="3498112" y="4348716"/>
            <a:ext cx="5358809" cy="1126798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483556-7CA2-3D36-597E-30A8766CDD84}"/>
              </a:ext>
            </a:extLst>
          </p:cNvPr>
          <p:cNvCxnSpPr/>
          <p:nvPr/>
        </p:nvCxnSpPr>
        <p:spPr>
          <a:xfrm flipV="1">
            <a:off x="8856921" y="4873166"/>
            <a:ext cx="0" cy="602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F7AB8B-4F7D-CE26-14D1-6C54F2D885C6}"/>
              </a:ext>
            </a:extLst>
          </p:cNvPr>
          <p:cNvCxnSpPr>
            <a:cxnSpLocks/>
          </p:cNvCxnSpPr>
          <p:nvPr/>
        </p:nvCxnSpPr>
        <p:spPr>
          <a:xfrm>
            <a:off x="3572540" y="2913321"/>
            <a:ext cx="5284381" cy="515679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365CFD0-94C4-8153-C36D-210EFF7C3A79}"/>
              </a:ext>
            </a:extLst>
          </p:cNvPr>
          <p:cNvCxnSpPr/>
          <p:nvPr/>
        </p:nvCxnSpPr>
        <p:spPr>
          <a:xfrm flipV="1">
            <a:off x="8856921" y="2775408"/>
            <a:ext cx="0" cy="653592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18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0A300-F667-F48A-7295-DED669462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43F8007-3946-DCBF-229F-3FF562F274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Combined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4156D-5406-A42A-7814-FA8611EB46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E9A5A1-0CC3-3277-388B-D78B90A030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8" y="1675337"/>
            <a:ext cx="5302775" cy="4587240"/>
          </a:xfrm>
        </p:spPr>
        <p:txBody>
          <a:bodyPr>
            <a:noAutofit/>
          </a:bodyPr>
          <a:lstStyle/>
          <a:p>
            <a:r>
              <a:rPr lang="en-US" sz="1800" dirty="0"/>
              <a:t>Here we combined both variables into one regression.</a:t>
            </a:r>
          </a:p>
          <a:p>
            <a:r>
              <a:rPr lang="en-US" sz="1800" dirty="0"/>
              <a:t>A </a:t>
            </a:r>
            <a:r>
              <a:rPr lang="en-US" sz="1800" b="1" dirty="0"/>
              <a:t>$10,000 </a:t>
            </a:r>
            <a:r>
              <a:rPr lang="en-US" sz="1800" dirty="0"/>
              <a:t>increase in property value is associated with a </a:t>
            </a:r>
            <a:r>
              <a:rPr lang="en-US" sz="1800" b="1" dirty="0">
                <a:solidFill>
                  <a:srgbClr val="FF0000"/>
                </a:solidFill>
              </a:rPr>
              <a:t>1.9%</a:t>
            </a:r>
            <a:r>
              <a:rPr lang="en-US" sz="1800" dirty="0"/>
              <a:t> decrease in delinquency probability, controlling for total taxes.</a:t>
            </a:r>
          </a:p>
          <a:p>
            <a:pPr lvl="1"/>
            <a:r>
              <a:rPr lang="en-US" sz="1600" dirty="0"/>
              <a:t>Proxy for income?</a:t>
            </a:r>
          </a:p>
          <a:p>
            <a:r>
              <a:rPr lang="en-US" sz="1800" dirty="0"/>
              <a:t>A </a:t>
            </a:r>
            <a:r>
              <a:rPr lang="en-US" sz="1800" b="1" dirty="0"/>
              <a:t>$100 </a:t>
            </a:r>
            <a:r>
              <a:rPr lang="en-US" sz="1800" dirty="0"/>
              <a:t>increase in total taxes is associated with a </a:t>
            </a:r>
            <a:r>
              <a:rPr lang="en-US" sz="1800" b="1" dirty="0">
                <a:solidFill>
                  <a:srgbClr val="00B050"/>
                </a:solidFill>
              </a:rPr>
              <a:t>4.0%</a:t>
            </a:r>
            <a:r>
              <a:rPr lang="en-US" sz="1800" dirty="0"/>
              <a:t> increase in delinquency probability, controlling for property value.</a:t>
            </a:r>
          </a:p>
          <a:p>
            <a:r>
              <a:rPr lang="en-US" sz="1800" dirty="0"/>
              <a:t>Fixed effects control for differences across municipalities and school zones such as crime, policies, or economic conditions</a:t>
            </a:r>
          </a:p>
          <a:p>
            <a:pPr lvl="1"/>
            <a:r>
              <a:rPr lang="en-US" sz="1600" dirty="0"/>
              <a:t>In other words, we’re comparing properties within each location to better isolate the effects of property value and total tax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D0B2D0-E7FA-5680-EB15-966506651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517" y="2761357"/>
            <a:ext cx="5486481" cy="133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36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879E9-0891-F402-070F-1FA67C49D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EC5AC2-65CF-FFAE-245B-3D84FD5F0F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IV: The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BBE68-EF66-597F-31B8-69BE1148E6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2183685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C5695B-6468-635B-CD8B-34F2900C61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I: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EF298-1A07-8604-8D51-9CC172A652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 </a:t>
            </a:r>
          </a:p>
          <a:p>
            <a:r>
              <a:rPr lang="en-US" dirty="0"/>
              <a:t>Literary Review</a:t>
            </a:r>
          </a:p>
        </p:txBody>
      </p:sp>
    </p:spTree>
    <p:extLst>
      <p:ext uri="{BB962C8B-B14F-4D97-AF65-F5344CB8AC3E}">
        <p14:creationId xmlns:p14="http://schemas.microsoft.com/office/powerpoint/2010/main" val="3460258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D931-0383-3AE2-3E17-CEBC7D915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07053-7F16-EC99-3232-F077CC9CEF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Our Prediction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9D75-101E-DD69-D6E1-2C1F1D168C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702B4-C8D5-2D1E-2079-9C759C581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XG Boost</a:t>
            </a:r>
          </a:p>
          <a:p>
            <a:pPr lvl="1"/>
            <a:r>
              <a:rPr lang="en-US" dirty="0"/>
              <a:t>It is a powerful machine learning algorithm that uses past property tax data to estimate which properties are most likely to become delinquent in the future.</a:t>
            </a:r>
          </a:p>
          <a:p>
            <a:pPr lvl="1"/>
            <a:r>
              <a:rPr lang="en-US" dirty="0"/>
              <a:t>It observes a number of patterns within the data</a:t>
            </a:r>
          </a:p>
          <a:p>
            <a:pPr lvl="2"/>
            <a:r>
              <a:rPr lang="en-US" dirty="0"/>
              <a:t>how much tax is owed; what kind of property it is; where it's located; etc.</a:t>
            </a:r>
          </a:p>
          <a:p>
            <a:pPr lvl="1"/>
            <a:r>
              <a:rPr lang="en-US" dirty="0"/>
              <a:t>It then builds many small </a:t>
            </a:r>
            <a:r>
              <a:rPr lang="en-US" b="1" dirty="0"/>
              <a:t>“</a:t>
            </a:r>
            <a:r>
              <a:rPr lang="en-US" dirty="0"/>
              <a:t>decision trees” that each try to answer the question: </a:t>
            </a:r>
            <a:r>
              <a:rPr lang="en-US" i="1" dirty="0"/>
              <a:t>“Will this property go delinquent?”</a:t>
            </a:r>
          </a:p>
          <a:p>
            <a:pPr lvl="1"/>
            <a:r>
              <a:rPr lang="en-US" dirty="0"/>
              <a:t>It then combines all the trees into one strong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E5CD6-AE21-442A-D78C-8529314AB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02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120A0-94A3-07BD-D8D3-23402B04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7C70995-700A-84FF-443B-D2BD2A0D47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Model Performance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D9637-6C39-A114-0257-FF1B37EC5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9C6DB-B3F3-2F8B-D4BB-064088ABE1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9" y="1684875"/>
            <a:ext cx="5207082" cy="4492641"/>
          </a:xfrm>
        </p:spPr>
        <p:txBody>
          <a:bodyPr>
            <a:normAutofit/>
          </a:bodyPr>
          <a:lstStyle/>
          <a:p>
            <a:r>
              <a:rPr lang="en-US" sz="1800" dirty="0"/>
              <a:t>When the model predicts non delinquent, it’s right </a:t>
            </a:r>
            <a:r>
              <a:rPr lang="en-US" sz="1800" b="1" dirty="0"/>
              <a:t>98%</a:t>
            </a:r>
            <a:r>
              <a:rPr lang="en-US" sz="1800" dirty="0"/>
              <a:t> of the time.</a:t>
            </a:r>
          </a:p>
          <a:p>
            <a:pPr lvl="1"/>
            <a:r>
              <a:rPr lang="en-US" sz="1800" dirty="0"/>
              <a:t>It catches </a:t>
            </a:r>
            <a:r>
              <a:rPr lang="en-US" sz="1800" b="1" dirty="0"/>
              <a:t>95%</a:t>
            </a:r>
            <a:r>
              <a:rPr lang="en-US" sz="1800" dirty="0"/>
              <a:t> of properties that truly are not delinquent.</a:t>
            </a:r>
          </a:p>
          <a:p>
            <a:pPr lvl="1"/>
            <a:r>
              <a:rPr lang="en-US" sz="1800" dirty="0"/>
              <a:t>This means the model is very reliable at identifying low-risk properties.</a:t>
            </a:r>
          </a:p>
          <a:p>
            <a:r>
              <a:rPr lang="en-US" sz="1800" dirty="0"/>
              <a:t>When the model predicts a property as delinquent, it's right </a:t>
            </a:r>
            <a:r>
              <a:rPr lang="en-US" sz="1800" b="1" dirty="0">
                <a:highlight>
                  <a:srgbClr val="FFFF00"/>
                </a:highlight>
              </a:rPr>
              <a:t>62%</a:t>
            </a:r>
            <a:r>
              <a:rPr lang="en-US" sz="1800" dirty="0"/>
              <a:t> of the time (some false alarms)</a:t>
            </a:r>
          </a:p>
          <a:p>
            <a:pPr lvl="1"/>
            <a:r>
              <a:rPr lang="en-US" sz="1800" dirty="0"/>
              <a:t>It catches </a:t>
            </a:r>
            <a:r>
              <a:rPr lang="en-US" sz="1800" b="1" dirty="0">
                <a:highlight>
                  <a:srgbClr val="FFFF00"/>
                </a:highlight>
              </a:rPr>
              <a:t>77%</a:t>
            </a:r>
            <a:r>
              <a:rPr lang="en-US" sz="1800" dirty="0"/>
              <a:t> of all properties that were truly delinquent.</a:t>
            </a:r>
          </a:p>
          <a:p>
            <a:pPr lvl="1"/>
            <a:r>
              <a:rPr lang="en-US" sz="1800" dirty="0"/>
              <a:t>This means the model is aggressive about catching delinquency, even if it sometimes flags safe ones too.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3A98F6-8902-ACF5-DF16-111EDFD43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719" y="2806995"/>
            <a:ext cx="5687924" cy="1225523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B1CEB6-41D4-FF0B-0B0F-B4A3FAC607F2}"/>
              </a:ext>
            </a:extLst>
          </p:cNvPr>
          <p:cNvCxnSpPr/>
          <p:nvPr/>
        </p:nvCxnSpPr>
        <p:spPr>
          <a:xfrm flipV="1">
            <a:off x="8654902" y="1828800"/>
            <a:ext cx="0" cy="1600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C479DA-7F67-A9FA-7E89-5A1FD5BF9AC5}"/>
              </a:ext>
            </a:extLst>
          </p:cNvPr>
          <p:cNvCxnSpPr/>
          <p:nvPr/>
        </p:nvCxnSpPr>
        <p:spPr>
          <a:xfrm flipH="1">
            <a:off x="6096000" y="1828800"/>
            <a:ext cx="2558902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46B824C-4255-3BE3-61AD-2BB572AAB559}"/>
              </a:ext>
            </a:extLst>
          </p:cNvPr>
          <p:cNvCxnSpPr>
            <a:cxnSpLocks/>
          </p:cNvCxnSpPr>
          <p:nvPr/>
        </p:nvCxnSpPr>
        <p:spPr>
          <a:xfrm flipV="1">
            <a:off x="9689805" y="2349795"/>
            <a:ext cx="0" cy="107920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4501C5-4587-BF4A-F288-7860AF00F429}"/>
              </a:ext>
            </a:extLst>
          </p:cNvPr>
          <p:cNvCxnSpPr>
            <a:cxnSpLocks/>
          </p:cNvCxnSpPr>
          <p:nvPr/>
        </p:nvCxnSpPr>
        <p:spPr>
          <a:xfrm flipH="1">
            <a:off x="6096000" y="2349795"/>
            <a:ext cx="3593805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CE552F8-8F83-25D5-8FC3-201E0BDD854F}"/>
              </a:ext>
            </a:extLst>
          </p:cNvPr>
          <p:cNvCxnSpPr>
            <a:cxnSpLocks/>
          </p:cNvCxnSpPr>
          <p:nvPr/>
        </p:nvCxnSpPr>
        <p:spPr>
          <a:xfrm flipV="1">
            <a:off x="8654902" y="3929737"/>
            <a:ext cx="0" cy="2807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E8D3C64-C489-0D88-BA3D-A510BE96750B}"/>
              </a:ext>
            </a:extLst>
          </p:cNvPr>
          <p:cNvCxnSpPr>
            <a:cxnSpLocks/>
          </p:cNvCxnSpPr>
          <p:nvPr/>
        </p:nvCxnSpPr>
        <p:spPr>
          <a:xfrm flipV="1">
            <a:off x="6198781" y="3646967"/>
            <a:ext cx="0" cy="56352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4809F1C-57B8-F4E8-9E1F-BD04A2D206A2}"/>
              </a:ext>
            </a:extLst>
          </p:cNvPr>
          <p:cNvCxnSpPr>
            <a:cxnSpLocks/>
          </p:cNvCxnSpPr>
          <p:nvPr/>
        </p:nvCxnSpPr>
        <p:spPr>
          <a:xfrm flipH="1">
            <a:off x="6198781" y="4210493"/>
            <a:ext cx="245612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3EE4981-EDED-7321-02AA-312C9032AD03}"/>
              </a:ext>
            </a:extLst>
          </p:cNvPr>
          <p:cNvCxnSpPr>
            <a:cxnSpLocks/>
          </p:cNvCxnSpPr>
          <p:nvPr/>
        </p:nvCxnSpPr>
        <p:spPr>
          <a:xfrm flipH="1">
            <a:off x="5984358" y="3646967"/>
            <a:ext cx="223283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1DC634C-6EE5-D51E-1FC3-C2E4F7304B0C}"/>
              </a:ext>
            </a:extLst>
          </p:cNvPr>
          <p:cNvCxnSpPr>
            <a:cxnSpLocks/>
          </p:cNvCxnSpPr>
          <p:nvPr/>
        </p:nvCxnSpPr>
        <p:spPr>
          <a:xfrm flipV="1">
            <a:off x="9689805" y="3929737"/>
            <a:ext cx="0" cy="6209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9F7AD31-4907-B1C3-0A92-D4DDA98A0347}"/>
              </a:ext>
            </a:extLst>
          </p:cNvPr>
          <p:cNvCxnSpPr>
            <a:cxnSpLocks/>
          </p:cNvCxnSpPr>
          <p:nvPr/>
        </p:nvCxnSpPr>
        <p:spPr>
          <a:xfrm flipH="1">
            <a:off x="5984358" y="4550735"/>
            <a:ext cx="370544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981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1FC0B-C00E-7713-2A7C-379D24453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166FFD-6451-14A9-CD3D-AFDF227FC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Raw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03F4B-4BC3-6529-ECC6-335D237485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CF71DA-AE47-5772-7FB7-655B429AF1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9" y="1684875"/>
            <a:ext cx="4929802" cy="3807265"/>
          </a:xfrm>
        </p:spPr>
        <p:txBody>
          <a:bodyPr>
            <a:normAutofit/>
          </a:bodyPr>
          <a:lstStyle/>
          <a:p>
            <a:r>
              <a:rPr lang="en-US" sz="1800" dirty="0"/>
              <a:t>We tested the model on </a:t>
            </a:r>
            <a:r>
              <a:rPr lang="en-US" sz="1800" b="1" dirty="0"/>
              <a:t>1.27 million</a:t>
            </a:r>
            <a:r>
              <a:rPr lang="en-US" sz="1800" dirty="0"/>
              <a:t> properties (20% of the data).</a:t>
            </a:r>
          </a:p>
          <a:p>
            <a:pPr lvl="1"/>
            <a:r>
              <a:rPr lang="en-US" sz="1400" dirty="0"/>
              <a:t>Properties are predicted “delinquent” if their risk is over </a:t>
            </a:r>
            <a:r>
              <a:rPr lang="en-US" sz="1400" b="1" dirty="0"/>
              <a:t>25%</a:t>
            </a:r>
            <a:r>
              <a:rPr lang="en-US" sz="1400" dirty="0"/>
              <a:t>. This threshold helps catch more delinquents at the cost of more false positives</a:t>
            </a:r>
          </a:p>
          <a:p>
            <a:r>
              <a:rPr lang="en-US" sz="1800" b="1" dirty="0"/>
              <a:t>1,096,805 true negatives</a:t>
            </a:r>
            <a:r>
              <a:rPr lang="en-US" sz="1800" dirty="0"/>
              <a:t>: Correctly identified as not delinquent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90,917 true positives</a:t>
            </a:r>
            <a:r>
              <a:rPr lang="en-US" sz="1800" dirty="0"/>
              <a:t>: Correctly flagged as delinquent</a:t>
            </a:r>
          </a:p>
          <a:p>
            <a:r>
              <a:rPr lang="en-US" sz="1800" b="1" dirty="0"/>
              <a:t>56,338 false positives</a:t>
            </a:r>
            <a:r>
              <a:rPr lang="en-US" sz="1800" dirty="0"/>
              <a:t>: Flagged as delinquent but weren’t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26,988 false negatives</a:t>
            </a:r>
            <a:r>
              <a:rPr lang="en-US" sz="1800" dirty="0"/>
              <a:t>: Missed cases that became delinquent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E9FA03-C52D-0A9B-0327-84C9D4EC3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18" y="1188715"/>
            <a:ext cx="5010922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3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07091-A849-52D5-3314-E859FC097E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Threshold Adjustment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C75EC-15CB-51C9-B5B2-6C4955C54F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24EC8-28A2-0C60-A0E4-8FE9CF9DFD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DD5F67-E145-4ED3-BA03-58F7C3F9C6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16780" y="2685519"/>
            <a:ext cx="4929802" cy="2789995"/>
          </a:xfrm>
        </p:spPr>
        <p:txBody>
          <a:bodyPr/>
          <a:lstStyle/>
          <a:p>
            <a:r>
              <a:rPr lang="en-US" dirty="0"/>
              <a:t>Recall – of the parcels truly delinquent, how many did we correctly identify</a:t>
            </a:r>
          </a:p>
          <a:p>
            <a:endParaRPr lang="en-US" dirty="0"/>
          </a:p>
          <a:p>
            <a:r>
              <a:rPr lang="en-US" dirty="0"/>
              <a:t>Precision – of all the parcels we said were delinquent, how many actually were.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690DE4-EAF2-3AE9-16CF-420AC636B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10" y="1668249"/>
            <a:ext cx="5402580" cy="3665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038E17-C749-F852-29C6-797FEAA6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79" y="1207240"/>
            <a:ext cx="5577840" cy="7010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C24A9D-D740-8677-EC11-C985C8276D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279" y="2053059"/>
            <a:ext cx="5814060" cy="6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12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8EEE7-A40C-C11B-1C28-DF091D39E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7DBCC5-12EB-9632-3747-C19F4FA37F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Strongest Predictors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E0A80-55DB-E728-0D4A-E75A473A68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7C360-A7FA-13E9-66F9-A1BAD00E80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bar shows how much that feature helped the model make accurate predictions.</a:t>
            </a:r>
          </a:p>
          <a:p>
            <a:r>
              <a:rPr lang="en-US" dirty="0"/>
              <a:t>How much a feature improves model accuracy (i.e., reduces error) on average when it’s used to split a node.</a:t>
            </a:r>
          </a:p>
          <a:p>
            <a:r>
              <a:rPr lang="en-US" dirty="0"/>
              <a:t>Net base value and Total Tax are both strong predictors.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3EA81B-286F-D782-F435-4AA352748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885" y="1511168"/>
            <a:ext cx="5135887" cy="383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538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4B193-E75F-6642-56DC-EC981159D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70A0BE-26A6-B1FC-EBC2-146544D4AE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Locational Delinquency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39642-820F-ACE9-CD71-564229A3EB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9D83C505-A43B-2F87-FF8D-B7608D586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86" y="1479895"/>
            <a:ext cx="5472442" cy="4369105"/>
          </a:xfrm>
          <a:prstGeom prst="rect">
            <a:avLst/>
          </a:prstGeom>
        </p:spPr>
      </p:pic>
      <p:pic>
        <p:nvPicPr>
          <p:cNvPr id="12" name="Picture 11" descr="A graph of different school zones&#10;&#10;AI-generated content may be incorrect.">
            <a:extLst>
              <a:ext uri="{FF2B5EF4-FFF2-40B4-BE49-F238E27FC236}">
                <a16:creationId xmlns:a16="http://schemas.microsoft.com/office/drawing/2014/main" id="{038101CD-1AFC-0CB5-BC14-E220CADD8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817" y="1479896"/>
            <a:ext cx="5472441" cy="436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17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665288-89FF-EFEB-B860-8689BE3AD6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Delinquency By Municipality 2023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497E9-42FD-C080-D854-1C005FE3A8A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180B1-67AD-6400-C7C2-7C1D8BF643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DDB95-2071-A76B-54EF-17751D52B2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Historically delinquent municipalities are consistent with the predictions of our ML model.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9A5EAC-5EBE-30BE-05FF-354CDF427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699" y="1276894"/>
            <a:ext cx="5273040" cy="46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5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F937B-B61D-963B-5443-1B76019BB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97D827-73EB-D877-7583-8C82D0D152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Treasury Data </a:t>
            </a:r>
            <a:r>
              <a:rPr lang="en-US" dirty="0" err="1"/>
              <a:t>Arcgis</a:t>
            </a:r>
            <a:r>
              <a:rPr lang="en-US" dirty="0"/>
              <a:t> Online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5339A-2EA3-FDBF-84C8-60A37F072A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C8152-FDF6-6A03-F29E-2388C291B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8BD9D-9BC2-B87B-D979-04BA5E7DCF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96581" y="1825335"/>
            <a:ext cx="2325491" cy="41454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2024 Treasury data</a:t>
            </a:r>
          </a:p>
          <a:p>
            <a:r>
              <a:rPr lang="en-US" dirty="0"/>
              <a:t>Net Base value</a:t>
            </a:r>
          </a:p>
          <a:p>
            <a:r>
              <a:rPr lang="en-US" dirty="0"/>
              <a:t>School and municipality Millage</a:t>
            </a:r>
          </a:p>
          <a:p>
            <a:r>
              <a:rPr lang="en-US" dirty="0"/>
              <a:t>“Lag1”  included to enable delinquency data from 2023 as well as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7B39E-FC7C-B2FB-DDF8-E3878ED4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62" y="1540744"/>
            <a:ext cx="8911219" cy="443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57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55A4B-79B1-959E-FD5B-4ECC4422A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08D14-8478-F15F-34BE-FA2E6980C5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V: 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B61E0-9105-52DD-7D1C-3336A9F444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749018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8A46-4BC1-6745-66B9-F20C21D9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86E14-7555-C258-09CA-DBB2D9A1B41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F4171-F368-43B5-D3E9-0DF7069B8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C4820-4FB2-0FAF-6F84-71AF0F9896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Who is perpetually delinquent?</a:t>
            </a:r>
          </a:p>
          <a:p>
            <a:pPr lvl="1"/>
            <a:r>
              <a:rPr lang="en-US" dirty="0"/>
              <a:t>Using the XG Boost model, we identified high-risk parcels based on financial history and location by flagging roughly 77% of delinquent cases</a:t>
            </a:r>
          </a:p>
          <a:p>
            <a:pPr lvl="1"/>
            <a:r>
              <a:rPr lang="en-US" dirty="0"/>
              <a:t> Key Indicators</a:t>
            </a:r>
          </a:p>
          <a:p>
            <a:pPr lvl="2"/>
            <a:r>
              <a:rPr lang="en-US" dirty="0"/>
              <a:t>Past Delinquency (LAG1)</a:t>
            </a:r>
          </a:p>
          <a:p>
            <a:pPr lvl="2"/>
            <a:r>
              <a:rPr lang="en-US" dirty="0"/>
              <a:t>Low net base value</a:t>
            </a:r>
          </a:p>
          <a:p>
            <a:pPr lvl="2"/>
            <a:r>
              <a:rPr lang="en-US" dirty="0"/>
              <a:t>High total taxes</a:t>
            </a:r>
          </a:p>
          <a:p>
            <a:pPr lvl="2"/>
            <a:r>
              <a:rPr lang="en-US" dirty="0"/>
              <a:t>Municipality/School Zone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F7D09-15C3-5998-2E8B-6FC68CB5C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94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1D87A-7381-8C67-3AE3-ADB0E028D0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040F9-FA98-82B5-0D62-884AA0D019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AB2BE-0425-10C1-3356-BDCEFA67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Three Main Goals</a:t>
            </a:r>
          </a:p>
          <a:p>
            <a:pPr lvl="1"/>
            <a:r>
              <a:rPr lang="en-US" dirty="0"/>
              <a:t>Can we determine who (or which parcels) are perpetually delinquent?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Why are these types of parcels delinquent?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we make this analysis repeatable so that it can be used as a prediction model?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10748-630D-E058-B22B-8C836C620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23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2B8E-D479-1A63-2D4F-CA64B7BE6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F35E1-AD97-794A-699A-2ABF93DED9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Objective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0E10-2A32-2FFA-82F0-3433B4EBD0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1A7D9-3CD1-BC18-8B20-C19A371AB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Why are these parcels delinquent?</a:t>
            </a:r>
          </a:p>
          <a:p>
            <a:pPr lvl="1"/>
            <a:r>
              <a:rPr lang="en-US" dirty="0"/>
              <a:t>The OLS regressions show that higher property taxes and lower property values significantly increase the likelihood of delinquency</a:t>
            </a:r>
          </a:p>
          <a:p>
            <a:pPr lvl="1"/>
            <a:r>
              <a:rPr lang="en-US" dirty="0"/>
              <a:t>Additionally, we were able to also confirm that past records of delinquency also strongly predict whether or not a parcel will be delinquent</a:t>
            </a:r>
          </a:p>
          <a:p>
            <a:r>
              <a:rPr lang="en-US" b="1" dirty="0"/>
              <a:t>Can this be repeated for prediction?</a:t>
            </a:r>
          </a:p>
          <a:p>
            <a:pPr lvl="1"/>
            <a:r>
              <a:rPr lang="en-US" dirty="0"/>
              <a:t>Yes! The XG Boost model is structured to handle new data (e.g., for 2025) and is already trained to assign risk scores, making it ready for annual use with updated inputs.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7F9C5-10D3-8499-7D02-C571DD1B03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34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2A56E-EE7B-20C6-ED4A-BA4203068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9923DA-13B3-C2CB-EDBC-2EC9CFB87B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VI: Next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8E064-A6C0-2036-AC88-D46C436C1D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RCT Proposal</a:t>
            </a:r>
          </a:p>
          <a:p>
            <a:r>
              <a:rPr lang="en-US" dirty="0"/>
              <a:t>Policy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0838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7EBA0-DC84-F68B-B545-724C30F2E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EE1DE9-0202-2328-6557-345A19D8BD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RCT Design to Improve Tax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BDD42-8E46-2068-0405-EF002CDDC3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1495A-9A77-6073-F9D7-CFB6E0E1AD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8" y="1668250"/>
            <a:ext cx="10758375" cy="43645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which type of mailed message best encourages delinquent property owners to pay.</a:t>
            </a:r>
          </a:p>
          <a:p>
            <a:pPr marL="0" indent="0">
              <a:buNone/>
            </a:pPr>
            <a:r>
              <a:rPr lang="en-US" b="1" dirty="0"/>
              <a:t>Target Group: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Properties that were tax delinquent in the prior year.</a:t>
            </a:r>
          </a:p>
          <a:p>
            <a:pPr marL="0" indent="0">
              <a:buNone/>
            </a:pPr>
            <a:r>
              <a:rPr lang="en-US" b="1" dirty="0"/>
              <a:t>Experimental Design: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Randomly assign parcels into four groups: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Control Group:</a:t>
            </a:r>
            <a:r>
              <a:rPr lang="en-US" dirty="0"/>
              <a:t> No letter sent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Treatment 1:</a:t>
            </a:r>
            <a:r>
              <a:rPr lang="en-US" dirty="0"/>
              <a:t> Simple reminder letter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Treatment 2:</a:t>
            </a:r>
            <a:r>
              <a:rPr lang="en-US" dirty="0"/>
              <a:t> Reminder + Social Norms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(“Most property owners in your area pay on time”)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Treatment 3:</a:t>
            </a:r>
            <a:r>
              <a:rPr lang="en-US" dirty="0"/>
              <a:t> Reminder + Economic Sanctions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(Warning of tax lien or sheriff sale)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3DB71-76E2-6908-9054-962E50A35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715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E35C3-7812-6498-F61B-029F8ED3B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F5E862E-A598-5EEF-BB01-51E7161E2C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b="1" dirty="0"/>
              <a:t>RCT Design to Improve Tax Compliance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7C78D-5AD5-AB43-FF4E-A4E718058D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5C438B-7F46-3269-7C09-68D9C7FA93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91698" y="1668250"/>
            <a:ext cx="10758375" cy="43645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Measurement: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Whether payment is received by the tax deadline.</a:t>
            </a:r>
          </a:p>
          <a:p>
            <a:pPr marL="0" indent="0">
              <a:buNone/>
            </a:pPr>
            <a:r>
              <a:rPr lang="en-US" b="1" dirty="0"/>
              <a:t>Why RCT?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isolates </a:t>
            </a:r>
            <a:r>
              <a:rPr lang="en-US" i="1" dirty="0"/>
              <a:t>causal effects</a:t>
            </a:r>
            <a:r>
              <a:rPr lang="en-US" dirty="0"/>
              <a:t> of each message type, avoiding bias in observational data.</a:t>
            </a:r>
          </a:p>
          <a:p>
            <a:pPr marL="0" indent="0">
              <a:buNone/>
            </a:pPr>
            <a:r>
              <a:rPr lang="en-US" b="1" dirty="0"/>
              <a:t>Literature Insight: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Prior studies across countries show these types of reminders can meaningfully improve payment rates.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large field experiment in a major U.S. city found that </a:t>
            </a:r>
            <a:r>
              <a:rPr lang="en-US" i="1" dirty="0"/>
              <a:t>reminders with economic threats</a:t>
            </a:r>
            <a:r>
              <a:rPr lang="en-US" dirty="0"/>
              <a:t> (like liens) were </a:t>
            </a:r>
            <a:r>
              <a:rPr lang="en-US" b="1" dirty="0"/>
              <a:t>the most effective</a:t>
            </a:r>
            <a:r>
              <a:rPr lang="en-US" dirty="0"/>
              <a:t> in raising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norm messages were less powerful but still better than a basic reminder.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B1DF8-3DCB-B340-66AF-1734FC941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526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33DE4C-1804-9538-2F97-62408D3604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1C7F0-AF4B-6877-887D-16C3A2AA47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Tyler Kellar, Behnam Fallah, John Morris, Jacob Hunsinger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D9E39-A484-E944-F231-B816956507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April 16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C7CA80-3B5E-11F1-027E-8B25392775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Allegheny County Treasury</a:t>
            </a:r>
          </a:p>
          <a:p>
            <a:endParaRPr lang="en-US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FD0A0CF1-E54E-BE20-AEAC-C81538F00EF4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39" r="16539"/>
          <a:stretch>
            <a:fillRect/>
          </a:stretch>
        </p:blipFill>
        <p:spPr bwMode="auto">
          <a:xfrm>
            <a:off x="7599363" y="0"/>
            <a:ext cx="45894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512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93E73-14BB-58B5-DC28-6FBF0344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73C0B0-9945-175F-D14C-331D022E8F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Literary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2C38E-02C3-38E1-B8F8-7DC6C0C3B6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CB56E-8D8C-3C86-6BB3-C13C26AE6F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Impact of Property Tax Delinquency</a:t>
            </a:r>
          </a:p>
          <a:p>
            <a:pPr lvl="1"/>
            <a:r>
              <a:rPr lang="en-US" dirty="0"/>
              <a:t>Delinquent properties reduce neighboring property values by 2.5–5.1% (Alm et al., 2016).</a:t>
            </a:r>
          </a:p>
          <a:p>
            <a:r>
              <a:rPr lang="en-US" b="1" dirty="0"/>
              <a:t>Drivers of Delinquency</a:t>
            </a:r>
          </a:p>
          <a:p>
            <a:pPr lvl="1"/>
            <a:r>
              <a:rPr lang="en-US" dirty="0"/>
              <a:t>Economic stressors such as high interest rates and unemployment drive delinquency rates (DeBoer &amp; Conrad, 1988).</a:t>
            </a:r>
          </a:p>
          <a:p>
            <a:r>
              <a:rPr lang="en-US" b="1" dirty="0"/>
              <a:t>Strategies to Mitigate Delinquency</a:t>
            </a:r>
          </a:p>
          <a:p>
            <a:pPr lvl="1"/>
            <a:r>
              <a:rPr lang="en-US" dirty="0"/>
              <a:t>Increasing payment installments reduces delinquency rates by one-third (Waldhart &amp; </a:t>
            </a:r>
            <a:r>
              <a:rPr lang="en-US" dirty="0" err="1"/>
              <a:t>Reschovsky</a:t>
            </a:r>
            <a:r>
              <a:rPr lang="en-US" dirty="0"/>
              <a:t>, 2012).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2462D-A082-FAF6-68A8-B4D240441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598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DC34C-C21C-8130-C46C-9C3241A5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C9BCF5-8BC8-56B9-A500-99A086B7DE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II: The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D67B-6F05-35FF-5C90-25DD2B9575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Overview </a:t>
            </a:r>
          </a:p>
          <a:p>
            <a:r>
              <a:rPr lang="en-US" dirty="0"/>
              <a:t>Data Cleaning/Preparation</a:t>
            </a:r>
          </a:p>
        </p:txBody>
      </p:sp>
    </p:spTree>
    <p:extLst>
      <p:ext uri="{BB962C8B-B14F-4D97-AF65-F5344CB8AC3E}">
        <p14:creationId xmlns:p14="http://schemas.microsoft.com/office/powerpoint/2010/main" val="289354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68D3C-51D2-004E-E4A0-DD0C1F031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A96FAF-58AE-2C39-B70D-88F3D4A1E2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DA64D-0A98-D136-0AE2-B6094E4772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B9879-37F7-EDC6-DA2F-A85C3AC1A3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Roughly 6.8 million observations from 2014 to 2024</a:t>
            </a:r>
          </a:p>
          <a:p>
            <a:pPr lvl="1"/>
            <a:r>
              <a:rPr lang="en-US" dirty="0"/>
              <a:t>Each observation represents a specific parcel for a specific year</a:t>
            </a:r>
          </a:p>
          <a:p>
            <a:pPr lvl="1"/>
            <a:r>
              <a:rPr lang="en-US" dirty="0"/>
              <a:t>All observations before 2014 were removed due to data integrity issues</a:t>
            </a:r>
          </a:p>
          <a:p>
            <a:r>
              <a:rPr lang="en-US" b="1" dirty="0"/>
              <a:t>Panel Data</a:t>
            </a:r>
          </a:p>
          <a:p>
            <a:pPr lvl="1"/>
            <a:r>
              <a:rPr lang="en-US" dirty="0"/>
              <a:t>A type of dataset that follows the same individuals, households, or properties over time, so we can see how things change for them year after year.</a:t>
            </a:r>
          </a:p>
          <a:p>
            <a:r>
              <a:rPr lang="en-US" b="1" dirty="0"/>
              <a:t>Transactional Data</a:t>
            </a:r>
          </a:p>
          <a:p>
            <a:pPr lvl="1"/>
            <a:r>
              <a:rPr lang="en-US" dirty="0"/>
              <a:t>a type of dataset that records individual payments while also capturing details such as what happened, when, where, and how much.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8A3A6-4DBB-68DF-4E7D-8C355B813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6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789F0-5458-103E-F1DB-73A6496F4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E9A746-7B53-2333-FE61-0AFB1B2B57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Data Cleaning &amp; Preparation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81186-E8F0-3F1E-95B8-5763C7F070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53E7-16F0-D87B-916B-AEA83C1C8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Data Preprocessing: </a:t>
            </a:r>
            <a:r>
              <a:rPr lang="en-US" dirty="0"/>
              <a:t>Individual data frames received and prepared in  Excel before being extracted to R.</a:t>
            </a:r>
            <a:endParaRPr lang="en-US" b="1" dirty="0"/>
          </a:p>
          <a:p>
            <a:r>
              <a:rPr lang="en-US" b="1" dirty="0"/>
              <a:t>Data Merging:</a:t>
            </a:r>
            <a:r>
              <a:rPr lang="en-US" dirty="0"/>
              <a:t> Once loaded into R, multiple data frames combined into a master data frame to enable comprehensive analysis.</a:t>
            </a:r>
          </a:p>
          <a:p>
            <a:r>
              <a:rPr lang="en-US" b="1" dirty="0"/>
              <a:t>Feature Engineering: </a:t>
            </a:r>
            <a:r>
              <a:rPr lang="en-US" dirty="0"/>
              <a:t>Transformed existing variables into new objects for use in analysis.</a:t>
            </a:r>
          </a:p>
          <a:p>
            <a:r>
              <a:rPr lang="en-US" b="1" dirty="0"/>
              <a:t>Minimal Cleaning Required:</a:t>
            </a:r>
            <a:r>
              <a:rPr lang="en-US" dirty="0"/>
              <a:t> Our key variables were relatively clean, having minimal missing values or other issues requiring attention.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7AE43-E849-7498-92E0-CC207250C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</a:t>
            </a:r>
            <a:fld id="{7CD06EFF-F9A5-9E40-A502-3D98189BE54D}" type="slidenum">
              <a:rPr lang="en-US" b="1" smtClean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63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98F66-20B9-AB50-E52A-4E9E477BA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CFA4175-1404-0D52-B6D4-A88455875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Part III: The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F14B2-0FA8-5525-91AE-1392F56D60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Initial Insights &amp; Visualizations</a:t>
            </a:r>
          </a:p>
          <a:p>
            <a:r>
              <a:rPr lang="en-US" dirty="0"/>
              <a:t>Impact of Past Delinquency </a:t>
            </a:r>
          </a:p>
          <a:p>
            <a:r>
              <a:rPr lang="en-US" dirty="0"/>
              <a:t>Correlation &amp; Feature Selection</a:t>
            </a:r>
          </a:p>
          <a:p>
            <a:r>
              <a:rPr lang="en-US" dirty="0"/>
              <a:t>OLS Regressions</a:t>
            </a:r>
          </a:p>
        </p:txBody>
      </p:sp>
    </p:spTree>
    <p:extLst>
      <p:ext uri="{BB962C8B-B14F-4D97-AF65-F5344CB8AC3E}">
        <p14:creationId xmlns:p14="http://schemas.microsoft.com/office/powerpoint/2010/main" val="78954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3FA3B-FB5B-2AF4-3713-42FB09C20B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Delinquency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7B7DA-F0E3-B6B1-CBBD-7126A98266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924B-2223-0352-3739-E0E951D0B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justLow"/>
            <a:r>
              <a:rPr lang="en-US" sz="2000" dirty="0"/>
              <a:t>Delinquency rates show a gradual decline since 2013, with minor recent fluctuations.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921B7-BE3F-4139-028E-523D29B7D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06" y="1735297"/>
            <a:ext cx="5413350" cy="3673168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8A6A5F-A63F-E89B-8A95-B0717CE5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16780" y="1668249"/>
            <a:ext cx="5027890" cy="380726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8804"/>
      </p:ext>
    </p:extLst>
  </p:cSld>
  <p:clrMapOvr>
    <a:masterClrMapping/>
  </p:clrMapOvr>
</p:sld>
</file>

<file path=ppt/theme/theme1.xml><?xml version="1.0" encoding="utf-8"?>
<a:theme xmlns:a="http://schemas.openxmlformats.org/drawingml/2006/main" name="Pitt Theme 2">
  <a:themeElements>
    <a:clrScheme name="Custom 3">
      <a:dk1>
        <a:srgbClr val="000000"/>
      </a:dk1>
      <a:lt1>
        <a:srgbClr val="FFFFFF"/>
      </a:lt1>
      <a:dk2>
        <a:srgbClr val="75787B"/>
      </a:dk2>
      <a:lt2>
        <a:srgbClr val="E7E6E6"/>
      </a:lt2>
      <a:accent1>
        <a:srgbClr val="003493"/>
      </a:accent1>
      <a:accent2>
        <a:srgbClr val="FFB81C"/>
      </a:accent2>
      <a:accent3>
        <a:srgbClr val="B87333"/>
      </a:accent3>
      <a:accent4>
        <a:srgbClr val="D6E3E8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tt Theme 2" id="{D8B58529-7036-46EC-9EE1-835D01C807EF}" vid="{13DEF66D-4DB8-4903-B3B1-16B84C72DF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Pitt Theme 2</Template>
  <TotalTime>17569</TotalTime>
  <Words>1646</Words>
  <Application>Microsoft Office PowerPoint</Application>
  <PresentationFormat>Widescreen</PresentationFormat>
  <Paragraphs>192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Aptos</vt:lpstr>
      <vt:lpstr>Arial</vt:lpstr>
      <vt:lpstr>Calibri</vt:lpstr>
      <vt:lpstr>Wingdings</vt:lpstr>
      <vt:lpstr>Pitt Theme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Kellar, Tyler Scott</dc:creator>
  <cp:lastModifiedBy>Morris IV, John Phillip</cp:lastModifiedBy>
  <cp:revision>67</cp:revision>
  <cp:lastPrinted>2025-03-17T21:11:42Z</cp:lastPrinted>
  <dcterms:created xsi:type="dcterms:W3CDTF">2025-03-17T00:16:27Z</dcterms:created>
  <dcterms:modified xsi:type="dcterms:W3CDTF">2025-09-30T20:32:21Z</dcterms:modified>
</cp:coreProperties>
</file>